
<file path=[Content_Types].xml><?xml version="1.0" encoding="utf-8"?>
<Types xmlns="http://schemas.openxmlformats.org/package/2006/content-types">
  <Default Extension="png" ContentType="image/png"/>
  <Default Extension="wdp" ContentType="image/vnd.ms-photo"/>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svg" ContentType="image/svg+xml"/>
  <Override PartName="/ppt/media/image100.svg" ContentType="image/svg+xml"/>
  <Override PartName="/ppt/media/image102.svg" ContentType="image/svg+xml"/>
  <Override PartName="/ppt/media/image104.svg" ContentType="image/svg+xml"/>
  <Override PartName="/ppt/media/image106.svg" ContentType="image/svg+xml"/>
  <Override PartName="/ppt/media/image115.svg" ContentType="image/svg+xml"/>
  <Override PartName="/ppt/media/image12.svg" ContentType="image/svg+xml"/>
  <Override PartName="/ppt/media/image124.svg" ContentType="image/svg+xml"/>
  <Override PartName="/ppt/media/image131.svg" ContentType="image/svg+xml"/>
  <Override PartName="/ppt/media/image133.svg" ContentType="image/svg+xml"/>
  <Override PartName="/ppt/media/image135.svg" ContentType="image/svg+xml"/>
  <Override PartName="/ppt/media/image137.svg" ContentType="image/svg+xml"/>
  <Override PartName="/ppt/media/image14.svg" ContentType="image/svg+xml"/>
  <Override PartName="/ppt/media/image141.svg" ContentType="image/svg+xml"/>
  <Override PartName="/ppt/media/image143.svg" ContentType="image/svg+xml"/>
  <Override PartName="/ppt/media/image145.svg" ContentType="image/svg+xml"/>
  <Override PartName="/ppt/media/image147.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5.svg" ContentType="image/svg+xml"/>
  <Override PartName="/ppt/media/image39.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6.svg" ContentType="image/svg+xml"/>
  <Override PartName="/ppt/media/image8.svg" ContentType="image/svg+xml"/>
  <Override PartName="/ppt/media/image92.svg" ContentType="image/svg+xml"/>
  <Override PartName="/ppt/media/image94.svg" ContentType="image/svg+xml"/>
  <Override PartName="/ppt/media/image96.svg" ContentType="image/svg+xml"/>
  <Override PartName="/ppt/media/image9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34"/>
  </p:handoutMasterIdLst>
  <p:sldIdLst>
    <p:sldId id="4222" r:id="rId3"/>
    <p:sldId id="4282" r:id="rId4"/>
    <p:sldId id="4279" r:id="rId5"/>
    <p:sldId id="4280" r:id="rId7"/>
    <p:sldId id="4281" r:id="rId8"/>
    <p:sldId id="746" r:id="rId9"/>
    <p:sldId id="747" r:id="rId10"/>
    <p:sldId id="752" r:id="rId11"/>
    <p:sldId id="4224" r:id="rId12"/>
    <p:sldId id="4253" r:id="rId13"/>
    <p:sldId id="4251" r:id="rId14"/>
    <p:sldId id="748" r:id="rId15"/>
    <p:sldId id="768" r:id="rId16"/>
    <p:sldId id="769" r:id="rId17"/>
    <p:sldId id="4225" r:id="rId18"/>
    <p:sldId id="749" r:id="rId19"/>
    <p:sldId id="764" r:id="rId20"/>
    <p:sldId id="762" r:id="rId21"/>
    <p:sldId id="761" r:id="rId22"/>
    <p:sldId id="765" r:id="rId23"/>
    <p:sldId id="4226" r:id="rId24"/>
    <p:sldId id="4229" r:id="rId25"/>
    <p:sldId id="766" r:id="rId26"/>
    <p:sldId id="767" r:id="rId27"/>
    <p:sldId id="4228" r:id="rId28"/>
    <p:sldId id="4227" r:id="rId29"/>
    <p:sldId id="4230" r:id="rId30"/>
    <p:sldId id="4275" r:id="rId31"/>
    <p:sldId id="4278" r:id="rId32"/>
    <p:sldId id="4274" r:id="rId33"/>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93" userDrawn="1">
          <p15:clr>
            <a:srgbClr val="A4A3A4"/>
          </p15:clr>
        </p15:guide>
        <p15:guide id="2" pos="1495" userDrawn="1">
          <p15:clr>
            <a:srgbClr val="A4A3A4"/>
          </p15:clr>
        </p15:guide>
        <p15:guide id="3" pos="5083" userDrawn="1">
          <p15:clr>
            <a:srgbClr val="A4A3A4"/>
          </p15:clr>
        </p15:guide>
        <p15:guide id="4" pos="283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张 晓斌" initials="张" lastIdx="1" clrIdx="0"/>
  <p:cmAuthor id="2" name="作者" initials="A" lastIdx="0" clrIdx="1"/>
  <p:cmAuthor id="3" name="admin" initials="a" lastIdx="1" clrIdx="2"/>
  <p:cmAuthor id="4" name="suyuxuan" initials="s"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5D8DE"/>
    <a:srgbClr val="E86263"/>
    <a:srgbClr val="D23637"/>
    <a:srgbClr val="FB9B9C"/>
    <a:srgbClr val="E98006"/>
    <a:srgbClr val="D96B52"/>
    <a:srgbClr val="F9AA4D"/>
    <a:srgbClr val="F7F7F8"/>
    <a:srgbClr val="C8CBD0"/>
    <a:srgbClr val="FFF0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073" autoAdjust="0"/>
    <p:restoredTop sz="93759"/>
  </p:normalViewPr>
  <p:slideViewPr>
    <p:cSldViewPr snapToGrid="0" showGuides="1">
      <p:cViewPr varScale="1">
        <p:scale>
          <a:sx n="119" d="100"/>
          <a:sy n="119" d="100"/>
        </p:scale>
        <p:origin x="808" y="176"/>
      </p:cViewPr>
      <p:guideLst>
        <p:guide orient="horz" pos="3493"/>
        <p:guide pos="1495"/>
        <p:guide pos="5083"/>
        <p:guide pos="2838"/>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63.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医疗数据是否有行标？</a:t>
            </a:r>
            <a:endParaRPr lang="en-US" altLang="zh-CN" dirty="0"/>
          </a:p>
          <a:p>
            <a:r>
              <a:rPr lang="zh-CN" altLang="en-US" dirty="0"/>
              <a:t>数据质量是否有要求，要求的标准？</a:t>
            </a:r>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effectLst/>
                <a:latin typeface="PingFang SC" panose="020B0400000000000000" pitchFamily="34" charset="-122"/>
                <a:ea typeface="PingFang SC" panose="020B0400000000000000" pitchFamily="34" charset="-122"/>
              </a:rPr>
              <a:t>中央政治局</a:t>
            </a:r>
            <a:r>
              <a:rPr lang="en-US" altLang="zh-CN" dirty="0">
                <a:effectLst/>
                <a:latin typeface="PingFang SC" panose="020B0400000000000000" pitchFamily="34" charset="-122"/>
                <a:ea typeface="PingFang SC" panose="020B0400000000000000" pitchFamily="34" charset="-122"/>
              </a:rPr>
              <a:t>2020</a:t>
            </a:r>
            <a:r>
              <a:rPr lang="zh-CN" altLang="en-US" dirty="0">
                <a:effectLst/>
                <a:latin typeface="PingFang SC" panose="020B0400000000000000" pitchFamily="34" charset="-122"/>
                <a:ea typeface="PingFang SC" panose="020B0400000000000000" pitchFamily="34" charset="-122"/>
              </a:rPr>
              <a:t>年</a:t>
            </a:r>
            <a:r>
              <a:rPr lang="en-US" altLang="zh-CN" dirty="0">
                <a:effectLst/>
                <a:latin typeface="Helvetica Neue" panose="02000503000000020004" pitchFamily="2" charset="0"/>
                <a:ea typeface="PingFang SC" panose="020B0400000000000000" pitchFamily="34" charset="-122"/>
              </a:rPr>
              <a:t>4</a:t>
            </a:r>
            <a:r>
              <a:rPr lang="zh-CN" altLang="en-US" dirty="0">
                <a:effectLst/>
                <a:latin typeface="PingFang SC" panose="020B0400000000000000" pitchFamily="34" charset="-122"/>
                <a:ea typeface="PingFang SC" panose="020B0400000000000000" pitchFamily="34" charset="-122"/>
              </a:rPr>
              <a:t>月</a:t>
            </a:r>
            <a:r>
              <a:rPr lang="en-US" altLang="zh-CN" dirty="0">
                <a:effectLst/>
                <a:latin typeface="Helvetica Neue" panose="02000503000000020004" pitchFamily="2" charset="0"/>
                <a:ea typeface="PingFang SC" panose="020B0400000000000000" pitchFamily="34" charset="-122"/>
              </a:rPr>
              <a:t>17</a:t>
            </a:r>
            <a:r>
              <a:rPr lang="zh-CN" altLang="en-US" dirty="0">
                <a:effectLst/>
                <a:latin typeface="PingFang SC" panose="020B0400000000000000" pitchFamily="34" charset="-122"/>
                <a:ea typeface="PingFang SC" panose="020B0400000000000000" pitchFamily="34" charset="-122"/>
              </a:rPr>
              <a:t>日会议</a:t>
            </a:r>
            <a:endParaRPr lang="zh-CN" altLang="en-US" dirty="0">
              <a:effectLst/>
              <a:latin typeface="PingFang SC" panose="020B0400000000000000" pitchFamily="34" charset="-122"/>
              <a:ea typeface="PingFang SC" panose="020B0400000000000000" pitchFamily="34" charset="-122"/>
            </a:endParaRPr>
          </a:p>
          <a:p>
            <a:r>
              <a:rPr lang="zh-CN" altLang="en-US" dirty="0">
                <a:effectLst/>
                <a:latin typeface="Helvetica Neue" panose="02000503000000020004" pitchFamily="2" charset="0"/>
              </a:rPr>
              <a:t>“六稳”，即：</a:t>
            </a:r>
            <a:r>
              <a:rPr lang="zh-CN" altLang="en-US" dirty="0">
                <a:effectLst/>
                <a:latin typeface="PingFang SC" panose="020B0400000000000000" pitchFamily="34" charset="-122"/>
                <a:ea typeface="PingFang SC" panose="020B0400000000000000" pitchFamily="34" charset="-122"/>
              </a:rPr>
              <a:t>稳就业、稳金融、稳外贸、稳外资、稳投资、稳预期。</a:t>
            </a:r>
            <a:endParaRPr lang="zh-CN" altLang="en-US" dirty="0">
              <a:effectLst/>
              <a:latin typeface="PingFang SC" panose="020B0400000000000000" pitchFamily="34" charset="-122"/>
              <a:ea typeface="PingFang SC" panose="020B0400000000000000" pitchFamily="34" charset="-122"/>
            </a:endParaRPr>
          </a:p>
          <a:p>
            <a:r>
              <a:rPr lang="zh-CN" altLang="en-US" dirty="0">
                <a:effectLst/>
                <a:latin typeface="Helvetica Neue" panose="02000503000000020004" pitchFamily="2" charset="0"/>
              </a:rPr>
              <a:t>“六保”，即：</a:t>
            </a:r>
            <a:r>
              <a:rPr lang="zh-CN" altLang="en-US" dirty="0">
                <a:effectLst/>
                <a:latin typeface="PingFang SC" panose="020B0400000000000000" pitchFamily="34" charset="-122"/>
                <a:ea typeface="PingFang SC" panose="020B0400000000000000" pitchFamily="34" charset="-122"/>
              </a:rPr>
              <a:t>保居民就业、保基本民生、保市场主体、保粮食能源安全、保产业链供应链稳定、保基层运转。</a:t>
            </a:r>
            <a:endParaRPr lang="zh-CN" altLang="en-US" dirty="0">
              <a:effectLst/>
              <a:latin typeface="PingFang SC" panose="020B0400000000000000" pitchFamily="34" charset="-122"/>
              <a:ea typeface="PingFang SC" panose="020B0400000000000000" pitchFamily="3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2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29.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9" name="矩形 5"/>
          <p:cNvSpPr>
            <a:spLocks noChangeArrowheads="1"/>
          </p:cNvSpPr>
          <p:nvPr userDrawn="1"/>
        </p:nvSpPr>
        <p:spPr bwMode="auto">
          <a:xfrm>
            <a:off x="0" y="3535680"/>
            <a:ext cx="9171940" cy="3322320"/>
          </a:xfrm>
          <a:prstGeom prst="rect">
            <a:avLst/>
          </a:prstGeom>
          <a:solidFill>
            <a:srgbClr val="C00000"/>
          </a:solidFill>
          <a:ln>
            <a:noFill/>
          </a:ln>
        </p:spPr>
        <p:txBody>
          <a:bodyPr anchor="ctr"/>
          <a:lstStyle>
            <a:lvl1pPr defTabSz="956945">
              <a:defRPr sz="1900">
                <a:solidFill>
                  <a:schemeClr val="tx1"/>
                </a:solidFill>
                <a:latin typeface="Arial" panose="020B0604020202020204" pitchFamily="34" charset="0"/>
                <a:ea typeface="宋体" panose="02010600030101010101" pitchFamily="2" charset="-122"/>
              </a:defRPr>
            </a:lvl1pPr>
            <a:lvl2pPr marL="742950" indent="-285750" defTabSz="956945">
              <a:defRPr sz="1900">
                <a:solidFill>
                  <a:schemeClr val="tx1"/>
                </a:solidFill>
                <a:latin typeface="Arial" panose="020B0604020202020204" pitchFamily="34" charset="0"/>
                <a:ea typeface="宋体" panose="02010600030101010101" pitchFamily="2" charset="-122"/>
              </a:defRPr>
            </a:lvl2pPr>
            <a:lvl3pPr marL="1143000" indent="-228600" defTabSz="956945">
              <a:defRPr sz="1900">
                <a:solidFill>
                  <a:schemeClr val="tx1"/>
                </a:solidFill>
                <a:latin typeface="Arial" panose="020B0604020202020204" pitchFamily="34" charset="0"/>
                <a:ea typeface="宋体" panose="02010600030101010101" pitchFamily="2" charset="-122"/>
              </a:defRPr>
            </a:lvl3pPr>
            <a:lvl4pPr marL="1600200" indent="-228600" defTabSz="956945">
              <a:defRPr sz="1900">
                <a:solidFill>
                  <a:schemeClr val="tx1"/>
                </a:solidFill>
                <a:latin typeface="Arial" panose="020B0604020202020204" pitchFamily="34" charset="0"/>
                <a:ea typeface="宋体" panose="02010600030101010101" pitchFamily="2" charset="-122"/>
              </a:defRPr>
            </a:lvl4pPr>
            <a:lvl5pPr marL="2057400" indent="-228600" defTabSz="956945">
              <a:defRPr sz="1900">
                <a:solidFill>
                  <a:schemeClr val="tx1"/>
                </a:solidFill>
                <a:latin typeface="Arial" panose="020B0604020202020204" pitchFamily="34" charset="0"/>
                <a:ea typeface="宋体" panose="02010600030101010101" pitchFamily="2" charset="-122"/>
              </a:defRPr>
            </a:lvl5pPr>
            <a:lvl6pPr marL="2514600" indent="-228600" defTabSz="956945" eaLnBrk="0" fontAlgn="base" hangingPunct="0">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defTabSz="956945" eaLnBrk="0" fontAlgn="base" hangingPunct="0">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defTabSz="956945" eaLnBrk="0" fontAlgn="base" hangingPunct="0">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defTabSz="956945" eaLnBrk="0" fontAlgn="base" hangingPunct="0">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4" name="图片 3" descr="图片1"/>
          <p:cNvPicPr>
            <a:picLocks noChangeAspect="1"/>
          </p:cNvPicPr>
          <p:nvPr userDrawn="1"/>
        </p:nvPicPr>
        <p:blipFill>
          <a:blip r:embed="rId2"/>
          <a:stretch>
            <a:fillRect/>
          </a:stretch>
        </p:blipFill>
        <p:spPr>
          <a:xfrm>
            <a:off x="0" y="0"/>
            <a:ext cx="12207875" cy="3568700"/>
          </a:xfrm>
          <a:prstGeom prst="rect">
            <a:avLst/>
          </a:prstGeom>
        </p:spPr>
      </p:pic>
      <p:sp>
        <p:nvSpPr>
          <p:cNvPr id="2" name="标题 1"/>
          <p:cNvSpPr>
            <a:spLocks noGrp="1"/>
          </p:cNvSpPr>
          <p:nvPr>
            <p:ph type="ctrTitle" hasCustomPrompt="1"/>
            <p:custDataLst>
              <p:tags r:id="rId3"/>
            </p:custDataLst>
          </p:nvPr>
        </p:nvSpPr>
        <p:spPr>
          <a:xfrm>
            <a:off x="1162685" y="4643755"/>
            <a:ext cx="7247890" cy="1013460"/>
          </a:xfrm>
        </p:spPr>
        <p:txBody>
          <a:bodyPr lIns="90000" tIns="46800" rIns="90000" bIns="46800" anchor="b" anchorCtr="0">
            <a:normAutofit/>
          </a:bodyPr>
          <a:lstStyle>
            <a:lvl1pPr algn="ctr">
              <a:defRPr sz="4800">
                <a:solidFill>
                  <a:schemeClr val="bg1"/>
                </a:solidFill>
              </a:defRPr>
            </a:lvl1pPr>
          </a:lstStyle>
          <a:p>
            <a:r>
              <a:rPr lang="zh-CN" altLang="en-US" dirty="0"/>
              <a:t>单击此处编辑标题</a:t>
            </a:r>
            <a:endParaRPr lang="zh-CN" altLang="en-US" dirty="0"/>
          </a:p>
        </p:txBody>
      </p:sp>
      <p:pic>
        <p:nvPicPr>
          <p:cNvPr id="3" name="图片 2"/>
          <p:cNvPicPr>
            <a:picLocks noChangeAspect="1"/>
          </p:cNvPicPr>
          <p:nvPr userDrawn="1"/>
        </p:nvPicPr>
        <p:blipFill>
          <a:blip r:embed="rId4"/>
          <a:stretch>
            <a:fillRect/>
          </a:stretch>
        </p:blipFill>
        <p:spPr>
          <a:xfrm>
            <a:off x="-3020060" y="681355"/>
            <a:ext cx="2910840" cy="4617720"/>
          </a:xfrm>
          <a:prstGeom prst="rect">
            <a:avLst/>
          </a:prstGeom>
        </p:spPr>
      </p:pic>
      <p:pic>
        <p:nvPicPr>
          <p:cNvPr id="7" name="图片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172575" y="3569335"/>
            <a:ext cx="3019425" cy="3288665"/>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666095" y="253365"/>
            <a:ext cx="1283970" cy="561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4_标题幻灯片">
    <p:spTree>
      <p:nvGrpSpPr>
        <p:cNvPr id="1" name=""/>
        <p:cNvGrpSpPr/>
        <p:nvPr/>
      </p:nvGrpSpPr>
      <p:grpSpPr>
        <a:xfrm>
          <a:off x="0" y="0"/>
          <a:ext cx="0" cy="0"/>
          <a:chOff x="0" y="0"/>
          <a:chExt cx="0" cy="0"/>
        </a:xfrm>
      </p:grpSpPr>
      <p:sp>
        <p:nvSpPr>
          <p:cNvPr id="43" name="任意多边形: 形状 42"/>
          <p:cNvSpPr/>
          <p:nvPr userDrawn="1"/>
        </p:nvSpPr>
        <p:spPr>
          <a:xfrm>
            <a:off x="-945931" y="4483574"/>
            <a:ext cx="13436961" cy="4529767"/>
          </a:xfrm>
          <a:custGeom>
            <a:avLst/>
            <a:gdLst>
              <a:gd name="connsiteX0" fmla="*/ 202350 w 13397803"/>
              <a:gd name="connsiteY0" fmla="*/ 621937 h 4705531"/>
              <a:gd name="connsiteX1" fmla="*/ 1382221 w 13397803"/>
              <a:gd name="connsiteY1" fmla="*/ 2505 h 4705531"/>
              <a:gd name="connsiteX2" fmla="*/ 2798066 w 13397803"/>
              <a:gd name="connsiteY2" fmla="*/ 444956 h 4705531"/>
              <a:gd name="connsiteX3" fmla="*/ 3623976 w 13397803"/>
              <a:gd name="connsiteY3" fmla="*/ 1418350 h 4705531"/>
              <a:gd name="connsiteX4" fmla="*/ 5393783 w 13397803"/>
              <a:gd name="connsiteY4" fmla="*/ 1241369 h 4705531"/>
              <a:gd name="connsiteX5" fmla="*/ 7045602 w 13397803"/>
              <a:gd name="connsiteY5" fmla="*/ 1624827 h 4705531"/>
              <a:gd name="connsiteX6" fmla="*/ 8490944 w 13397803"/>
              <a:gd name="connsiteY6" fmla="*/ 2303253 h 4705531"/>
              <a:gd name="connsiteX7" fmla="*/ 11027666 w 13397803"/>
              <a:gd name="connsiteY7" fmla="*/ 2155769 h 4705531"/>
              <a:gd name="connsiteX8" fmla="*/ 13357912 w 13397803"/>
              <a:gd name="connsiteY8" fmla="*/ 2716208 h 4705531"/>
              <a:gd name="connsiteX9" fmla="*/ 9021886 w 13397803"/>
              <a:gd name="connsiteY9" fmla="*/ 4279537 h 4705531"/>
              <a:gd name="connsiteX10" fmla="*/ 3299512 w 13397803"/>
              <a:gd name="connsiteY10" fmla="*/ 4662995 h 4705531"/>
              <a:gd name="connsiteX11" fmla="*/ 320337 w 13397803"/>
              <a:gd name="connsiteY11" fmla="*/ 3483124 h 4705531"/>
              <a:gd name="connsiteX12" fmla="*/ 202350 w 13397803"/>
              <a:gd name="connsiteY12" fmla="*/ 621937 h 4705531"/>
              <a:gd name="connsiteX0-1" fmla="*/ 202350 w 13397803"/>
              <a:gd name="connsiteY0-2" fmla="*/ 661774 h 4745368"/>
              <a:gd name="connsiteX1-3" fmla="*/ 1382221 w 13397803"/>
              <a:gd name="connsiteY1-4" fmla="*/ 42342 h 4745368"/>
              <a:gd name="connsiteX2-5" fmla="*/ 3623976 w 13397803"/>
              <a:gd name="connsiteY2-6" fmla="*/ 1458187 h 4745368"/>
              <a:gd name="connsiteX3-7" fmla="*/ 5393783 w 13397803"/>
              <a:gd name="connsiteY3-8" fmla="*/ 1281206 h 4745368"/>
              <a:gd name="connsiteX4-9" fmla="*/ 7045602 w 13397803"/>
              <a:gd name="connsiteY4-10" fmla="*/ 1664664 h 4745368"/>
              <a:gd name="connsiteX5-11" fmla="*/ 8490944 w 13397803"/>
              <a:gd name="connsiteY5-12" fmla="*/ 2343090 h 4745368"/>
              <a:gd name="connsiteX6-13" fmla="*/ 11027666 w 13397803"/>
              <a:gd name="connsiteY6-14" fmla="*/ 2195606 h 4745368"/>
              <a:gd name="connsiteX7-15" fmla="*/ 13357912 w 13397803"/>
              <a:gd name="connsiteY7-16" fmla="*/ 2756045 h 4745368"/>
              <a:gd name="connsiteX8-17" fmla="*/ 9021886 w 13397803"/>
              <a:gd name="connsiteY8-18" fmla="*/ 4319374 h 4745368"/>
              <a:gd name="connsiteX9-19" fmla="*/ 3299512 w 13397803"/>
              <a:gd name="connsiteY9-20" fmla="*/ 4702832 h 4745368"/>
              <a:gd name="connsiteX10-21" fmla="*/ 320337 w 13397803"/>
              <a:gd name="connsiteY10-22" fmla="*/ 3522961 h 4745368"/>
              <a:gd name="connsiteX11-23" fmla="*/ 202350 w 13397803"/>
              <a:gd name="connsiteY11-24" fmla="*/ 661774 h 4745368"/>
              <a:gd name="connsiteX0-25" fmla="*/ 217976 w 13413429"/>
              <a:gd name="connsiteY0-26" fmla="*/ 661774 h 4745368"/>
              <a:gd name="connsiteX1-27" fmla="*/ 1663318 w 13413429"/>
              <a:gd name="connsiteY1-28" fmla="*/ 42342 h 4745368"/>
              <a:gd name="connsiteX2-29" fmla="*/ 3639602 w 13413429"/>
              <a:gd name="connsiteY2-30" fmla="*/ 1458187 h 4745368"/>
              <a:gd name="connsiteX3-31" fmla="*/ 5409409 w 13413429"/>
              <a:gd name="connsiteY3-32" fmla="*/ 1281206 h 4745368"/>
              <a:gd name="connsiteX4-33" fmla="*/ 7061228 w 13413429"/>
              <a:gd name="connsiteY4-34" fmla="*/ 1664664 h 4745368"/>
              <a:gd name="connsiteX5-35" fmla="*/ 8506570 w 13413429"/>
              <a:gd name="connsiteY5-36" fmla="*/ 2343090 h 4745368"/>
              <a:gd name="connsiteX6-37" fmla="*/ 11043292 w 13413429"/>
              <a:gd name="connsiteY6-38" fmla="*/ 2195606 h 4745368"/>
              <a:gd name="connsiteX7-39" fmla="*/ 13373538 w 13413429"/>
              <a:gd name="connsiteY7-40" fmla="*/ 2756045 h 4745368"/>
              <a:gd name="connsiteX8-41" fmla="*/ 9037512 w 13413429"/>
              <a:gd name="connsiteY8-42" fmla="*/ 4319374 h 4745368"/>
              <a:gd name="connsiteX9-43" fmla="*/ 3315138 w 13413429"/>
              <a:gd name="connsiteY9-44" fmla="*/ 4702832 h 4745368"/>
              <a:gd name="connsiteX10-45" fmla="*/ 335963 w 13413429"/>
              <a:gd name="connsiteY10-46" fmla="*/ 3522961 h 4745368"/>
              <a:gd name="connsiteX11-47" fmla="*/ 217976 w 13413429"/>
              <a:gd name="connsiteY11-48" fmla="*/ 661774 h 4745368"/>
              <a:gd name="connsiteX0-49" fmla="*/ 217976 w 13413429"/>
              <a:gd name="connsiteY0-50" fmla="*/ 685527 h 4769121"/>
              <a:gd name="connsiteX1-51" fmla="*/ 1663318 w 13413429"/>
              <a:gd name="connsiteY1-52" fmla="*/ 66095 h 4769121"/>
              <a:gd name="connsiteX2-53" fmla="*/ 3639602 w 13413429"/>
              <a:gd name="connsiteY2-54" fmla="*/ 1481940 h 4769121"/>
              <a:gd name="connsiteX3-55" fmla="*/ 5409409 w 13413429"/>
              <a:gd name="connsiteY3-56" fmla="*/ 1304959 h 4769121"/>
              <a:gd name="connsiteX4-57" fmla="*/ 7061228 w 13413429"/>
              <a:gd name="connsiteY4-58" fmla="*/ 1688417 h 4769121"/>
              <a:gd name="connsiteX5-59" fmla="*/ 8506570 w 13413429"/>
              <a:gd name="connsiteY5-60" fmla="*/ 2366843 h 4769121"/>
              <a:gd name="connsiteX6-61" fmla="*/ 11043292 w 13413429"/>
              <a:gd name="connsiteY6-62" fmla="*/ 2219359 h 4769121"/>
              <a:gd name="connsiteX7-63" fmla="*/ 13373538 w 13413429"/>
              <a:gd name="connsiteY7-64" fmla="*/ 2779798 h 4769121"/>
              <a:gd name="connsiteX8-65" fmla="*/ 9037512 w 13413429"/>
              <a:gd name="connsiteY8-66" fmla="*/ 4343127 h 4769121"/>
              <a:gd name="connsiteX9-67" fmla="*/ 3315138 w 13413429"/>
              <a:gd name="connsiteY9-68" fmla="*/ 4726585 h 4769121"/>
              <a:gd name="connsiteX10-69" fmla="*/ 335963 w 13413429"/>
              <a:gd name="connsiteY10-70" fmla="*/ 3546714 h 4769121"/>
              <a:gd name="connsiteX11-71" fmla="*/ 217976 w 13413429"/>
              <a:gd name="connsiteY11-72" fmla="*/ 685527 h 4769121"/>
              <a:gd name="connsiteX0-73" fmla="*/ 237820 w 13433273"/>
              <a:gd name="connsiteY0-74" fmla="*/ 467572 h 4551166"/>
              <a:gd name="connsiteX1-75" fmla="*/ 2007627 w 13433273"/>
              <a:gd name="connsiteY1-76" fmla="*/ 113611 h 4551166"/>
              <a:gd name="connsiteX2-77" fmla="*/ 3659446 w 13433273"/>
              <a:gd name="connsiteY2-78" fmla="*/ 1263985 h 4551166"/>
              <a:gd name="connsiteX3-79" fmla="*/ 5429253 w 13433273"/>
              <a:gd name="connsiteY3-80" fmla="*/ 1087004 h 4551166"/>
              <a:gd name="connsiteX4-81" fmla="*/ 7081072 w 13433273"/>
              <a:gd name="connsiteY4-82" fmla="*/ 1470462 h 4551166"/>
              <a:gd name="connsiteX5-83" fmla="*/ 8526414 w 13433273"/>
              <a:gd name="connsiteY5-84" fmla="*/ 2148888 h 4551166"/>
              <a:gd name="connsiteX6-85" fmla="*/ 11063136 w 13433273"/>
              <a:gd name="connsiteY6-86" fmla="*/ 2001404 h 4551166"/>
              <a:gd name="connsiteX7-87" fmla="*/ 13393382 w 13433273"/>
              <a:gd name="connsiteY7-88" fmla="*/ 2561843 h 4551166"/>
              <a:gd name="connsiteX8-89" fmla="*/ 9057356 w 13433273"/>
              <a:gd name="connsiteY8-90" fmla="*/ 4125172 h 4551166"/>
              <a:gd name="connsiteX9-91" fmla="*/ 3334982 w 13433273"/>
              <a:gd name="connsiteY9-92" fmla="*/ 4508630 h 4551166"/>
              <a:gd name="connsiteX10-93" fmla="*/ 355807 w 13433273"/>
              <a:gd name="connsiteY10-94" fmla="*/ 3328759 h 4551166"/>
              <a:gd name="connsiteX11-95" fmla="*/ 237820 w 13433273"/>
              <a:gd name="connsiteY11-96" fmla="*/ 467572 h 4551166"/>
              <a:gd name="connsiteX0-97" fmla="*/ 235986 w 13431439"/>
              <a:gd name="connsiteY0-98" fmla="*/ 583924 h 4667518"/>
              <a:gd name="connsiteX1-99" fmla="*/ 1976296 w 13431439"/>
              <a:gd name="connsiteY1-100" fmla="*/ 82479 h 4667518"/>
              <a:gd name="connsiteX2-101" fmla="*/ 3657612 w 13431439"/>
              <a:gd name="connsiteY2-102" fmla="*/ 1380337 h 4667518"/>
              <a:gd name="connsiteX3-103" fmla="*/ 5427419 w 13431439"/>
              <a:gd name="connsiteY3-104" fmla="*/ 1203356 h 4667518"/>
              <a:gd name="connsiteX4-105" fmla="*/ 7079238 w 13431439"/>
              <a:gd name="connsiteY4-106" fmla="*/ 1586814 h 4667518"/>
              <a:gd name="connsiteX5-107" fmla="*/ 8524580 w 13431439"/>
              <a:gd name="connsiteY5-108" fmla="*/ 2265240 h 4667518"/>
              <a:gd name="connsiteX6-109" fmla="*/ 11061302 w 13431439"/>
              <a:gd name="connsiteY6-110" fmla="*/ 2117756 h 4667518"/>
              <a:gd name="connsiteX7-111" fmla="*/ 13391548 w 13431439"/>
              <a:gd name="connsiteY7-112" fmla="*/ 2678195 h 4667518"/>
              <a:gd name="connsiteX8-113" fmla="*/ 9055522 w 13431439"/>
              <a:gd name="connsiteY8-114" fmla="*/ 4241524 h 4667518"/>
              <a:gd name="connsiteX9-115" fmla="*/ 3333148 w 13431439"/>
              <a:gd name="connsiteY9-116" fmla="*/ 4624982 h 4667518"/>
              <a:gd name="connsiteX10-117" fmla="*/ 353973 w 13431439"/>
              <a:gd name="connsiteY10-118" fmla="*/ 3445111 h 4667518"/>
              <a:gd name="connsiteX11-119" fmla="*/ 235986 w 13431439"/>
              <a:gd name="connsiteY11-120" fmla="*/ 583924 h 4667518"/>
              <a:gd name="connsiteX0-121" fmla="*/ 235986 w 13431439"/>
              <a:gd name="connsiteY0-122" fmla="*/ 583924 h 4667518"/>
              <a:gd name="connsiteX1-123" fmla="*/ 1976296 w 13431439"/>
              <a:gd name="connsiteY1-124" fmla="*/ 82479 h 4667518"/>
              <a:gd name="connsiteX2-125" fmla="*/ 3657612 w 13431439"/>
              <a:gd name="connsiteY2-126" fmla="*/ 1380337 h 4667518"/>
              <a:gd name="connsiteX3-127" fmla="*/ 5427419 w 13431439"/>
              <a:gd name="connsiteY3-128" fmla="*/ 1203356 h 4667518"/>
              <a:gd name="connsiteX4-129" fmla="*/ 7079238 w 13431439"/>
              <a:gd name="connsiteY4-130" fmla="*/ 1586814 h 4667518"/>
              <a:gd name="connsiteX5-131" fmla="*/ 8524580 w 13431439"/>
              <a:gd name="connsiteY5-132" fmla="*/ 2265240 h 4667518"/>
              <a:gd name="connsiteX6-133" fmla="*/ 11061302 w 13431439"/>
              <a:gd name="connsiteY6-134" fmla="*/ 2117756 h 4667518"/>
              <a:gd name="connsiteX7-135" fmla="*/ 13391548 w 13431439"/>
              <a:gd name="connsiteY7-136" fmla="*/ 2678195 h 4667518"/>
              <a:gd name="connsiteX8-137" fmla="*/ 9055522 w 13431439"/>
              <a:gd name="connsiteY8-138" fmla="*/ 4241524 h 4667518"/>
              <a:gd name="connsiteX9-139" fmla="*/ 3333148 w 13431439"/>
              <a:gd name="connsiteY9-140" fmla="*/ 4624982 h 4667518"/>
              <a:gd name="connsiteX10-141" fmla="*/ 353973 w 13431439"/>
              <a:gd name="connsiteY10-142" fmla="*/ 3445111 h 4667518"/>
              <a:gd name="connsiteX11-143" fmla="*/ 235986 w 13431439"/>
              <a:gd name="connsiteY11-144" fmla="*/ 583924 h 4667518"/>
              <a:gd name="connsiteX0-145" fmla="*/ 241508 w 13436961"/>
              <a:gd name="connsiteY0-146" fmla="*/ 446173 h 4529767"/>
              <a:gd name="connsiteX1-147" fmla="*/ 2070309 w 13436961"/>
              <a:gd name="connsiteY1-148" fmla="*/ 121709 h 4529767"/>
              <a:gd name="connsiteX2-149" fmla="*/ 3663134 w 13436961"/>
              <a:gd name="connsiteY2-150" fmla="*/ 1242586 h 4529767"/>
              <a:gd name="connsiteX3-151" fmla="*/ 5432941 w 13436961"/>
              <a:gd name="connsiteY3-152" fmla="*/ 1065605 h 4529767"/>
              <a:gd name="connsiteX4-153" fmla="*/ 7084760 w 13436961"/>
              <a:gd name="connsiteY4-154" fmla="*/ 1449063 h 4529767"/>
              <a:gd name="connsiteX5-155" fmla="*/ 8530102 w 13436961"/>
              <a:gd name="connsiteY5-156" fmla="*/ 2127489 h 4529767"/>
              <a:gd name="connsiteX6-157" fmla="*/ 11066824 w 13436961"/>
              <a:gd name="connsiteY6-158" fmla="*/ 1980005 h 4529767"/>
              <a:gd name="connsiteX7-159" fmla="*/ 13397070 w 13436961"/>
              <a:gd name="connsiteY7-160" fmla="*/ 2540444 h 4529767"/>
              <a:gd name="connsiteX8-161" fmla="*/ 9061044 w 13436961"/>
              <a:gd name="connsiteY8-162" fmla="*/ 4103773 h 4529767"/>
              <a:gd name="connsiteX9-163" fmla="*/ 3338670 w 13436961"/>
              <a:gd name="connsiteY9-164" fmla="*/ 4487231 h 4529767"/>
              <a:gd name="connsiteX10-165" fmla="*/ 359495 w 13436961"/>
              <a:gd name="connsiteY10-166" fmla="*/ 3307360 h 4529767"/>
              <a:gd name="connsiteX11-167" fmla="*/ 241508 w 13436961"/>
              <a:gd name="connsiteY11-168" fmla="*/ 446173 h 45297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3436961" h="4529767">
                <a:moveTo>
                  <a:pt x="241508" y="446173"/>
                </a:moveTo>
                <a:cubicBezTo>
                  <a:pt x="526644" y="-84769"/>
                  <a:pt x="1441044" y="-70019"/>
                  <a:pt x="2070309" y="121709"/>
                </a:cubicBezTo>
                <a:cubicBezTo>
                  <a:pt x="2699574" y="313437"/>
                  <a:pt x="3102695" y="1085270"/>
                  <a:pt x="3663134" y="1242586"/>
                </a:cubicBezTo>
                <a:cubicBezTo>
                  <a:pt x="4223573" y="1399902"/>
                  <a:pt x="4862670" y="1031192"/>
                  <a:pt x="5432941" y="1065605"/>
                </a:cubicBezTo>
                <a:cubicBezTo>
                  <a:pt x="6003212" y="1100018"/>
                  <a:pt x="6568567" y="1272082"/>
                  <a:pt x="7084760" y="1449063"/>
                </a:cubicBezTo>
                <a:cubicBezTo>
                  <a:pt x="7600953" y="1626044"/>
                  <a:pt x="7866425" y="2038999"/>
                  <a:pt x="8530102" y="2127489"/>
                </a:cubicBezTo>
                <a:cubicBezTo>
                  <a:pt x="9193779" y="2215979"/>
                  <a:pt x="10255663" y="1911179"/>
                  <a:pt x="11066824" y="1980005"/>
                </a:cubicBezTo>
                <a:cubicBezTo>
                  <a:pt x="11877985" y="2048831"/>
                  <a:pt x="13731367" y="2186483"/>
                  <a:pt x="13397070" y="2540444"/>
                </a:cubicBezTo>
                <a:cubicBezTo>
                  <a:pt x="13062773" y="2894405"/>
                  <a:pt x="10737444" y="3779308"/>
                  <a:pt x="9061044" y="4103773"/>
                </a:cubicBezTo>
                <a:cubicBezTo>
                  <a:pt x="7384644" y="4428238"/>
                  <a:pt x="4788928" y="4619967"/>
                  <a:pt x="3338670" y="4487231"/>
                </a:cubicBezTo>
                <a:cubicBezTo>
                  <a:pt x="1888412" y="4354496"/>
                  <a:pt x="875689" y="3980870"/>
                  <a:pt x="359495" y="3307360"/>
                </a:cubicBezTo>
                <a:cubicBezTo>
                  <a:pt x="-156699" y="2633850"/>
                  <a:pt x="-43628" y="977115"/>
                  <a:pt x="241508" y="446173"/>
                </a:cubicBezTo>
                <a:close/>
              </a:path>
            </a:pathLst>
          </a:custGeom>
          <a:solidFill>
            <a:srgbClr val="FECC91">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任意多边形: 形状 42"/>
          <p:cNvSpPr/>
          <p:nvPr userDrawn="1"/>
        </p:nvSpPr>
        <p:spPr>
          <a:xfrm>
            <a:off x="-945931" y="4583269"/>
            <a:ext cx="13436961" cy="4529767"/>
          </a:xfrm>
          <a:custGeom>
            <a:avLst/>
            <a:gdLst>
              <a:gd name="connsiteX0" fmla="*/ 202350 w 13397803"/>
              <a:gd name="connsiteY0" fmla="*/ 621937 h 4705531"/>
              <a:gd name="connsiteX1" fmla="*/ 1382221 w 13397803"/>
              <a:gd name="connsiteY1" fmla="*/ 2505 h 4705531"/>
              <a:gd name="connsiteX2" fmla="*/ 2798066 w 13397803"/>
              <a:gd name="connsiteY2" fmla="*/ 444956 h 4705531"/>
              <a:gd name="connsiteX3" fmla="*/ 3623976 w 13397803"/>
              <a:gd name="connsiteY3" fmla="*/ 1418350 h 4705531"/>
              <a:gd name="connsiteX4" fmla="*/ 5393783 w 13397803"/>
              <a:gd name="connsiteY4" fmla="*/ 1241369 h 4705531"/>
              <a:gd name="connsiteX5" fmla="*/ 7045602 w 13397803"/>
              <a:gd name="connsiteY5" fmla="*/ 1624827 h 4705531"/>
              <a:gd name="connsiteX6" fmla="*/ 8490944 w 13397803"/>
              <a:gd name="connsiteY6" fmla="*/ 2303253 h 4705531"/>
              <a:gd name="connsiteX7" fmla="*/ 11027666 w 13397803"/>
              <a:gd name="connsiteY7" fmla="*/ 2155769 h 4705531"/>
              <a:gd name="connsiteX8" fmla="*/ 13357912 w 13397803"/>
              <a:gd name="connsiteY8" fmla="*/ 2716208 h 4705531"/>
              <a:gd name="connsiteX9" fmla="*/ 9021886 w 13397803"/>
              <a:gd name="connsiteY9" fmla="*/ 4279537 h 4705531"/>
              <a:gd name="connsiteX10" fmla="*/ 3299512 w 13397803"/>
              <a:gd name="connsiteY10" fmla="*/ 4662995 h 4705531"/>
              <a:gd name="connsiteX11" fmla="*/ 320337 w 13397803"/>
              <a:gd name="connsiteY11" fmla="*/ 3483124 h 4705531"/>
              <a:gd name="connsiteX12" fmla="*/ 202350 w 13397803"/>
              <a:gd name="connsiteY12" fmla="*/ 621937 h 4705531"/>
              <a:gd name="connsiteX0-1" fmla="*/ 202350 w 13397803"/>
              <a:gd name="connsiteY0-2" fmla="*/ 661774 h 4745368"/>
              <a:gd name="connsiteX1-3" fmla="*/ 1382221 w 13397803"/>
              <a:gd name="connsiteY1-4" fmla="*/ 42342 h 4745368"/>
              <a:gd name="connsiteX2-5" fmla="*/ 3623976 w 13397803"/>
              <a:gd name="connsiteY2-6" fmla="*/ 1458187 h 4745368"/>
              <a:gd name="connsiteX3-7" fmla="*/ 5393783 w 13397803"/>
              <a:gd name="connsiteY3-8" fmla="*/ 1281206 h 4745368"/>
              <a:gd name="connsiteX4-9" fmla="*/ 7045602 w 13397803"/>
              <a:gd name="connsiteY4-10" fmla="*/ 1664664 h 4745368"/>
              <a:gd name="connsiteX5-11" fmla="*/ 8490944 w 13397803"/>
              <a:gd name="connsiteY5-12" fmla="*/ 2343090 h 4745368"/>
              <a:gd name="connsiteX6-13" fmla="*/ 11027666 w 13397803"/>
              <a:gd name="connsiteY6-14" fmla="*/ 2195606 h 4745368"/>
              <a:gd name="connsiteX7-15" fmla="*/ 13357912 w 13397803"/>
              <a:gd name="connsiteY7-16" fmla="*/ 2756045 h 4745368"/>
              <a:gd name="connsiteX8-17" fmla="*/ 9021886 w 13397803"/>
              <a:gd name="connsiteY8-18" fmla="*/ 4319374 h 4745368"/>
              <a:gd name="connsiteX9-19" fmla="*/ 3299512 w 13397803"/>
              <a:gd name="connsiteY9-20" fmla="*/ 4702832 h 4745368"/>
              <a:gd name="connsiteX10-21" fmla="*/ 320337 w 13397803"/>
              <a:gd name="connsiteY10-22" fmla="*/ 3522961 h 4745368"/>
              <a:gd name="connsiteX11-23" fmla="*/ 202350 w 13397803"/>
              <a:gd name="connsiteY11-24" fmla="*/ 661774 h 4745368"/>
              <a:gd name="connsiteX0-25" fmla="*/ 217976 w 13413429"/>
              <a:gd name="connsiteY0-26" fmla="*/ 661774 h 4745368"/>
              <a:gd name="connsiteX1-27" fmla="*/ 1663318 w 13413429"/>
              <a:gd name="connsiteY1-28" fmla="*/ 42342 h 4745368"/>
              <a:gd name="connsiteX2-29" fmla="*/ 3639602 w 13413429"/>
              <a:gd name="connsiteY2-30" fmla="*/ 1458187 h 4745368"/>
              <a:gd name="connsiteX3-31" fmla="*/ 5409409 w 13413429"/>
              <a:gd name="connsiteY3-32" fmla="*/ 1281206 h 4745368"/>
              <a:gd name="connsiteX4-33" fmla="*/ 7061228 w 13413429"/>
              <a:gd name="connsiteY4-34" fmla="*/ 1664664 h 4745368"/>
              <a:gd name="connsiteX5-35" fmla="*/ 8506570 w 13413429"/>
              <a:gd name="connsiteY5-36" fmla="*/ 2343090 h 4745368"/>
              <a:gd name="connsiteX6-37" fmla="*/ 11043292 w 13413429"/>
              <a:gd name="connsiteY6-38" fmla="*/ 2195606 h 4745368"/>
              <a:gd name="connsiteX7-39" fmla="*/ 13373538 w 13413429"/>
              <a:gd name="connsiteY7-40" fmla="*/ 2756045 h 4745368"/>
              <a:gd name="connsiteX8-41" fmla="*/ 9037512 w 13413429"/>
              <a:gd name="connsiteY8-42" fmla="*/ 4319374 h 4745368"/>
              <a:gd name="connsiteX9-43" fmla="*/ 3315138 w 13413429"/>
              <a:gd name="connsiteY9-44" fmla="*/ 4702832 h 4745368"/>
              <a:gd name="connsiteX10-45" fmla="*/ 335963 w 13413429"/>
              <a:gd name="connsiteY10-46" fmla="*/ 3522961 h 4745368"/>
              <a:gd name="connsiteX11-47" fmla="*/ 217976 w 13413429"/>
              <a:gd name="connsiteY11-48" fmla="*/ 661774 h 4745368"/>
              <a:gd name="connsiteX0-49" fmla="*/ 217976 w 13413429"/>
              <a:gd name="connsiteY0-50" fmla="*/ 685527 h 4769121"/>
              <a:gd name="connsiteX1-51" fmla="*/ 1663318 w 13413429"/>
              <a:gd name="connsiteY1-52" fmla="*/ 66095 h 4769121"/>
              <a:gd name="connsiteX2-53" fmla="*/ 3639602 w 13413429"/>
              <a:gd name="connsiteY2-54" fmla="*/ 1481940 h 4769121"/>
              <a:gd name="connsiteX3-55" fmla="*/ 5409409 w 13413429"/>
              <a:gd name="connsiteY3-56" fmla="*/ 1304959 h 4769121"/>
              <a:gd name="connsiteX4-57" fmla="*/ 7061228 w 13413429"/>
              <a:gd name="connsiteY4-58" fmla="*/ 1688417 h 4769121"/>
              <a:gd name="connsiteX5-59" fmla="*/ 8506570 w 13413429"/>
              <a:gd name="connsiteY5-60" fmla="*/ 2366843 h 4769121"/>
              <a:gd name="connsiteX6-61" fmla="*/ 11043292 w 13413429"/>
              <a:gd name="connsiteY6-62" fmla="*/ 2219359 h 4769121"/>
              <a:gd name="connsiteX7-63" fmla="*/ 13373538 w 13413429"/>
              <a:gd name="connsiteY7-64" fmla="*/ 2779798 h 4769121"/>
              <a:gd name="connsiteX8-65" fmla="*/ 9037512 w 13413429"/>
              <a:gd name="connsiteY8-66" fmla="*/ 4343127 h 4769121"/>
              <a:gd name="connsiteX9-67" fmla="*/ 3315138 w 13413429"/>
              <a:gd name="connsiteY9-68" fmla="*/ 4726585 h 4769121"/>
              <a:gd name="connsiteX10-69" fmla="*/ 335963 w 13413429"/>
              <a:gd name="connsiteY10-70" fmla="*/ 3546714 h 4769121"/>
              <a:gd name="connsiteX11-71" fmla="*/ 217976 w 13413429"/>
              <a:gd name="connsiteY11-72" fmla="*/ 685527 h 4769121"/>
              <a:gd name="connsiteX0-73" fmla="*/ 237820 w 13433273"/>
              <a:gd name="connsiteY0-74" fmla="*/ 467572 h 4551166"/>
              <a:gd name="connsiteX1-75" fmla="*/ 2007627 w 13433273"/>
              <a:gd name="connsiteY1-76" fmla="*/ 113611 h 4551166"/>
              <a:gd name="connsiteX2-77" fmla="*/ 3659446 w 13433273"/>
              <a:gd name="connsiteY2-78" fmla="*/ 1263985 h 4551166"/>
              <a:gd name="connsiteX3-79" fmla="*/ 5429253 w 13433273"/>
              <a:gd name="connsiteY3-80" fmla="*/ 1087004 h 4551166"/>
              <a:gd name="connsiteX4-81" fmla="*/ 7081072 w 13433273"/>
              <a:gd name="connsiteY4-82" fmla="*/ 1470462 h 4551166"/>
              <a:gd name="connsiteX5-83" fmla="*/ 8526414 w 13433273"/>
              <a:gd name="connsiteY5-84" fmla="*/ 2148888 h 4551166"/>
              <a:gd name="connsiteX6-85" fmla="*/ 11063136 w 13433273"/>
              <a:gd name="connsiteY6-86" fmla="*/ 2001404 h 4551166"/>
              <a:gd name="connsiteX7-87" fmla="*/ 13393382 w 13433273"/>
              <a:gd name="connsiteY7-88" fmla="*/ 2561843 h 4551166"/>
              <a:gd name="connsiteX8-89" fmla="*/ 9057356 w 13433273"/>
              <a:gd name="connsiteY8-90" fmla="*/ 4125172 h 4551166"/>
              <a:gd name="connsiteX9-91" fmla="*/ 3334982 w 13433273"/>
              <a:gd name="connsiteY9-92" fmla="*/ 4508630 h 4551166"/>
              <a:gd name="connsiteX10-93" fmla="*/ 355807 w 13433273"/>
              <a:gd name="connsiteY10-94" fmla="*/ 3328759 h 4551166"/>
              <a:gd name="connsiteX11-95" fmla="*/ 237820 w 13433273"/>
              <a:gd name="connsiteY11-96" fmla="*/ 467572 h 4551166"/>
              <a:gd name="connsiteX0-97" fmla="*/ 235986 w 13431439"/>
              <a:gd name="connsiteY0-98" fmla="*/ 583924 h 4667518"/>
              <a:gd name="connsiteX1-99" fmla="*/ 1976296 w 13431439"/>
              <a:gd name="connsiteY1-100" fmla="*/ 82479 h 4667518"/>
              <a:gd name="connsiteX2-101" fmla="*/ 3657612 w 13431439"/>
              <a:gd name="connsiteY2-102" fmla="*/ 1380337 h 4667518"/>
              <a:gd name="connsiteX3-103" fmla="*/ 5427419 w 13431439"/>
              <a:gd name="connsiteY3-104" fmla="*/ 1203356 h 4667518"/>
              <a:gd name="connsiteX4-105" fmla="*/ 7079238 w 13431439"/>
              <a:gd name="connsiteY4-106" fmla="*/ 1586814 h 4667518"/>
              <a:gd name="connsiteX5-107" fmla="*/ 8524580 w 13431439"/>
              <a:gd name="connsiteY5-108" fmla="*/ 2265240 h 4667518"/>
              <a:gd name="connsiteX6-109" fmla="*/ 11061302 w 13431439"/>
              <a:gd name="connsiteY6-110" fmla="*/ 2117756 h 4667518"/>
              <a:gd name="connsiteX7-111" fmla="*/ 13391548 w 13431439"/>
              <a:gd name="connsiteY7-112" fmla="*/ 2678195 h 4667518"/>
              <a:gd name="connsiteX8-113" fmla="*/ 9055522 w 13431439"/>
              <a:gd name="connsiteY8-114" fmla="*/ 4241524 h 4667518"/>
              <a:gd name="connsiteX9-115" fmla="*/ 3333148 w 13431439"/>
              <a:gd name="connsiteY9-116" fmla="*/ 4624982 h 4667518"/>
              <a:gd name="connsiteX10-117" fmla="*/ 353973 w 13431439"/>
              <a:gd name="connsiteY10-118" fmla="*/ 3445111 h 4667518"/>
              <a:gd name="connsiteX11-119" fmla="*/ 235986 w 13431439"/>
              <a:gd name="connsiteY11-120" fmla="*/ 583924 h 4667518"/>
              <a:gd name="connsiteX0-121" fmla="*/ 235986 w 13431439"/>
              <a:gd name="connsiteY0-122" fmla="*/ 583924 h 4667518"/>
              <a:gd name="connsiteX1-123" fmla="*/ 1976296 w 13431439"/>
              <a:gd name="connsiteY1-124" fmla="*/ 82479 h 4667518"/>
              <a:gd name="connsiteX2-125" fmla="*/ 3657612 w 13431439"/>
              <a:gd name="connsiteY2-126" fmla="*/ 1380337 h 4667518"/>
              <a:gd name="connsiteX3-127" fmla="*/ 5427419 w 13431439"/>
              <a:gd name="connsiteY3-128" fmla="*/ 1203356 h 4667518"/>
              <a:gd name="connsiteX4-129" fmla="*/ 7079238 w 13431439"/>
              <a:gd name="connsiteY4-130" fmla="*/ 1586814 h 4667518"/>
              <a:gd name="connsiteX5-131" fmla="*/ 8524580 w 13431439"/>
              <a:gd name="connsiteY5-132" fmla="*/ 2265240 h 4667518"/>
              <a:gd name="connsiteX6-133" fmla="*/ 11061302 w 13431439"/>
              <a:gd name="connsiteY6-134" fmla="*/ 2117756 h 4667518"/>
              <a:gd name="connsiteX7-135" fmla="*/ 13391548 w 13431439"/>
              <a:gd name="connsiteY7-136" fmla="*/ 2678195 h 4667518"/>
              <a:gd name="connsiteX8-137" fmla="*/ 9055522 w 13431439"/>
              <a:gd name="connsiteY8-138" fmla="*/ 4241524 h 4667518"/>
              <a:gd name="connsiteX9-139" fmla="*/ 3333148 w 13431439"/>
              <a:gd name="connsiteY9-140" fmla="*/ 4624982 h 4667518"/>
              <a:gd name="connsiteX10-141" fmla="*/ 353973 w 13431439"/>
              <a:gd name="connsiteY10-142" fmla="*/ 3445111 h 4667518"/>
              <a:gd name="connsiteX11-143" fmla="*/ 235986 w 13431439"/>
              <a:gd name="connsiteY11-144" fmla="*/ 583924 h 4667518"/>
              <a:gd name="connsiteX0-145" fmla="*/ 241508 w 13436961"/>
              <a:gd name="connsiteY0-146" fmla="*/ 446173 h 4529767"/>
              <a:gd name="connsiteX1-147" fmla="*/ 2070309 w 13436961"/>
              <a:gd name="connsiteY1-148" fmla="*/ 121709 h 4529767"/>
              <a:gd name="connsiteX2-149" fmla="*/ 3663134 w 13436961"/>
              <a:gd name="connsiteY2-150" fmla="*/ 1242586 h 4529767"/>
              <a:gd name="connsiteX3-151" fmla="*/ 5432941 w 13436961"/>
              <a:gd name="connsiteY3-152" fmla="*/ 1065605 h 4529767"/>
              <a:gd name="connsiteX4-153" fmla="*/ 7084760 w 13436961"/>
              <a:gd name="connsiteY4-154" fmla="*/ 1449063 h 4529767"/>
              <a:gd name="connsiteX5-155" fmla="*/ 8530102 w 13436961"/>
              <a:gd name="connsiteY5-156" fmla="*/ 2127489 h 4529767"/>
              <a:gd name="connsiteX6-157" fmla="*/ 11066824 w 13436961"/>
              <a:gd name="connsiteY6-158" fmla="*/ 1980005 h 4529767"/>
              <a:gd name="connsiteX7-159" fmla="*/ 13397070 w 13436961"/>
              <a:gd name="connsiteY7-160" fmla="*/ 2540444 h 4529767"/>
              <a:gd name="connsiteX8-161" fmla="*/ 9061044 w 13436961"/>
              <a:gd name="connsiteY8-162" fmla="*/ 4103773 h 4529767"/>
              <a:gd name="connsiteX9-163" fmla="*/ 3338670 w 13436961"/>
              <a:gd name="connsiteY9-164" fmla="*/ 4487231 h 4529767"/>
              <a:gd name="connsiteX10-165" fmla="*/ 359495 w 13436961"/>
              <a:gd name="connsiteY10-166" fmla="*/ 3307360 h 4529767"/>
              <a:gd name="connsiteX11-167" fmla="*/ 241508 w 13436961"/>
              <a:gd name="connsiteY11-168" fmla="*/ 446173 h 45297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3436961" h="4529767">
                <a:moveTo>
                  <a:pt x="241508" y="446173"/>
                </a:moveTo>
                <a:cubicBezTo>
                  <a:pt x="526644" y="-84769"/>
                  <a:pt x="1441044" y="-70019"/>
                  <a:pt x="2070309" y="121709"/>
                </a:cubicBezTo>
                <a:cubicBezTo>
                  <a:pt x="2699574" y="313437"/>
                  <a:pt x="3102695" y="1085270"/>
                  <a:pt x="3663134" y="1242586"/>
                </a:cubicBezTo>
                <a:cubicBezTo>
                  <a:pt x="4223573" y="1399902"/>
                  <a:pt x="4862670" y="1031192"/>
                  <a:pt x="5432941" y="1065605"/>
                </a:cubicBezTo>
                <a:cubicBezTo>
                  <a:pt x="6003212" y="1100018"/>
                  <a:pt x="6568567" y="1272082"/>
                  <a:pt x="7084760" y="1449063"/>
                </a:cubicBezTo>
                <a:cubicBezTo>
                  <a:pt x="7600953" y="1626044"/>
                  <a:pt x="7866425" y="2038999"/>
                  <a:pt x="8530102" y="2127489"/>
                </a:cubicBezTo>
                <a:cubicBezTo>
                  <a:pt x="9193779" y="2215979"/>
                  <a:pt x="10255663" y="1911179"/>
                  <a:pt x="11066824" y="1980005"/>
                </a:cubicBezTo>
                <a:cubicBezTo>
                  <a:pt x="11877985" y="2048831"/>
                  <a:pt x="13731367" y="2186483"/>
                  <a:pt x="13397070" y="2540444"/>
                </a:cubicBezTo>
                <a:cubicBezTo>
                  <a:pt x="13062773" y="2894405"/>
                  <a:pt x="10737444" y="3779308"/>
                  <a:pt x="9061044" y="4103773"/>
                </a:cubicBezTo>
                <a:cubicBezTo>
                  <a:pt x="7384644" y="4428238"/>
                  <a:pt x="4788928" y="4619967"/>
                  <a:pt x="3338670" y="4487231"/>
                </a:cubicBezTo>
                <a:cubicBezTo>
                  <a:pt x="1888412" y="4354496"/>
                  <a:pt x="875689" y="3980870"/>
                  <a:pt x="359495" y="3307360"/>
                </a:cubicBezTo>
                <a:cubicBezTo>
                  <a:pt x="-156699" y="2633850"/>
                  <a:pt x="-43628" y="977115"/>
                  <a:pt x="241508" y="446173"/>
                </a:cubicBezTo>
                <a:close/>
              </a:path>
            </a:pathLst>
          </a:custGeom>
          <a:solidFill>
            <a:srgbClr val="EB925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userDrawn="1"/>
        </p:nvSpPr>
        <p:spPr>
          <a:xfrm>
            <a:off x="4559300" y="4792980"/>
            <a:ext cx="309880" cy="368300"/>
          </a:xfrm>
          <a:prstGeom prst="rect">
            <a:avLst/>
          </a:prstGeom>
          <a:noFill/>
        </p:spPr>
        <p:txBody>
          <a:bodyPr wrap="none" rtlCol="0">
            <a:spAutoFit/>
          </a:bodyPr>
          <a:lstStyle/>
          <a:p>
            <a:endParaRPr lang="zh-CN" altLang="en-US"/>
          </a:p>
        </p:txBody>
      </p:sp>
      <p:sp>
        <p:nvSpPr>
          <p:cNvPr id="7" name="内容占位符 6"/>
          <p:cNvSpPr>
            <a:spLocks noGrp="1"/>
          </p:cNvSpPr>
          <p:nvPr>
            <p:ph sz="quarter" idx="13"/>
            <p:custDataLst>
              <p:tags r:id="rId3"/>
            </p:custDataLst>
          </p:nvPr>
        </p:nvSpPr>
        <p:spPr>
          <a:xfrm>
            <a:off x="447745" y="68764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3" name="图片 2"/>
          <p:cNvPicPr>
            <a:picLocks noChangeAspect="1"/>
          </p:cNvPicPr>
          <p:nvPr userDrawn="1"/>
        </p:nvPicPr>
        <p:blipFill>
          <a:blip r:embed="rId4"/>
          <a:stretch>
            <a:fillRect/>
          </a:stretch>
        </p:blipFill>
        <p:spPr>
          <a:xfrm>
            <a:off x="-3020060" y="681355"/>
            <a:ext cx="2910840" cy="4617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 grpId="0" bldLvl="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5_标题幻灯片">
    <p:spTree>
      <p:nvGrpSpPr>
        <p:cNvPr id="1" name=""/>
        <p:cNvGrpSpPr/>
        <p:nvPr/>
      </p:nvGrpSpPr>
      <p:grpSpPr>
        <a:xfrm>
          <a:off x="0" y="0"/>
          <a:ext cx="0" cy="0"/>
          <a:chOff x="0" y="0"/>
          <a:chExt cx="0" cy="0"/>
        </a:xfrm>
      </p:grpSpPr>
      <p:sp>
        <p:nvSpPr>
          <p:cNvPr id="80" name="任意多边形: 形状 79"/>
          <p:cNvSpPr/>
          <p:nvPr userDrawn="1"/>
        </p:nvSpPr>
        <p:spPr>
          <a:xfrm flipH="1" flipV="1">
            <a:off x="8917940" y="-471170"/>
            <a:ext cx="3574415" cy="2044065"/>
          </a:xfrm>
          <a:custGeom>
            <a:avLst/>
            <a:gdLst>
              <a:gd name="connsiteX0" fmla="*/ 0 w 3328262"/>
              <a:gd name="connsiteY0" fmla="*/ 0 h 1467407"/>
              <a:gd name="connsiteX1" fmla="*/ 81237 w 3328262"/>
              <a:gd name="connsiteY1" fmla="*/ 23328 h 1467407"/>
              <a:gd name="connsiteX2" fmla="*/ 368044 w 3328262"/>
              <a:gd name="connsiteY2" fmla="*/ 121207 h 1467407"/>
              <a:gd name="connsiteX3" fmla="*/ 1398636 w 3328262"/>
              <a:gd name="connsiteY3" fmla="*/ 730807 h 1467407"/>
              <a:gd name="connsiteX4" fmla="*/ 2935948 w 3328262"/>
              <a:gd name="connsiteY4" fmla="*/ 1086407 h 1467407"/>
              <a:gd name="connsiteX5" fmla="*/ 3224915 w 3328262"/>
              <a:gd name="connsiteY5" fmla="*/ 1346658 h 1467407"/>
              <a:gd name="connsiteX6" fmla="*/ 3328262 w 3328262"/>
              <a:gd name="connsiteY6" fmla="*/ 1467407 h 1467407"/>
              <a:gd name="connsiteX7" fmla="*/ 0 w 3328262"/>
              <a:gd name="connsiteY7" fmla="*/ 1467407 h 146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8262" h="1467407">
                <a:moveTo>
                  <a:pt x="0" y="0"/>
                </a:moveTo>
                <a:lnTo>
                  <a:pt x="81237" y="23328"/>
                </a:lnTo>
                <a:cubicBezTo>
                  <a:pt x="178540" y="53408"/>
                  <a:pt x="273968" y="86811"/>
                  <a:pt x="368044" y="121207"/>
                </a:cubicBezTo>
                <a:cubicBezTo>
                  <a:pt x="744346" y="258790"/>
                  <a:pt x="970652" y="569940"/>
                  <a:pt x="1398636" y="730807"/>
                </a:cubicBezTo>
                <a:cubicBezTo>
                  <a:pt x="1826620" y="891674"/>
                  <a:pt x="2586283" y="838757"/>
                  <a:pt x="2935948" y="1086407"/>
                </a:cubicBezTo>
                <a:cubicBezTo>
                  <a:pt x="3023364" y="1148320"/>
                  <a:pt x="3126046" y="1240659"/>
                  <a:pt x="3224915" y="1346658"/>
                </a:cubicBezTo>
                <a:lnTo>
                  <a:pt x="3328262" y="1467407"/>
                </a:lnTo>
                <a:lnTo>
                  <a:pt x="0" y="1467407"/>
                </a:lnTo>
                <a:close/>
              </a:path>
            </a:pathLst>
          </a:custGeom>
          <a:solidFill>
            <a:srgbClr val="FECC91">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userDrawn="1"/>
        </p:nvSpPr>
        <p:spPr>
          <a:xfrm>
            <a:off x="4559300" y="4792980"/>
            <a:ext cx="309880" cy="368300"/>
          </a:xfrm>
          <a:prstGeom prst="rect">
            <a:avLst/>
          </a:prstGeom>
          <a:noFill/>
        </p:spPr>
        <p:txBody>
          <a:bodyPr wrap="none" rtlCol="0">
            <a:spAutoFit/>
          </a:bodyPr>
          <a:lstStyle/>
          <a:p>
            <a:endParaRPr lang="zh-CN" altLang="en-US"/>
          </a:p>
        </p:txBody>
      </p:sp>
      <p:sp>
        <p:nvSpPr>
          <p:cNvPr id="7" name="内容占位符 6"/>
          <p:cNvSpPr>
            <a:spLocks noGrp="1"/>
          </p:cNvSpPr>
          <p:nvPr>
            <p:ph sz="quarter" idx="13"/>
            <p:custDataLst>
              <p:tags r:id="rId3"/>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grpSp>
        <p:nvGrpSpPr>
          <p:cNvPr id="82" name="组合 81"/>
          <p:cNvGrpSpPr/>
          <p:nvPr userDrawn="1"/>
        </p:nvGrpSpPr>
        <p:grpSpPr>
          <a:xfrm>
            <a:off x="-156301" y="4300359"/>
            <a:ext cx="4194125" cy="2633843"/>
            <a:chOff x="-146432" y="5203424"/>
            <a:chExt cx="3883752" cy="1710242"/>
          </a:xfrm>
        </p:grpSpPr>
        <p:sp>
          <p:nvSpPr>
            <p:cNvPr id="83" name="任意多边形: 形状 82"/>
            <p:cNvSpPr/>
            <p:nvPr/>
          </p:nvSpPr>
          <p:spPr>
            <a:xfrm>
              <a:off x="-146432" y="5203424"/>
              <a:ext cx="3883752" cy="1710242"/>
            </a:xfrm>
            <a:custGeom>
              <a:avLst/>
              <a:gdLst>
                <a:gd name="connsiteX0" fmla="*/ 0 w 3328262"/>
                <a:gd name="connsiteY0" fmla="*/ 0 h 1467407"/>
                <a:gd name="connsiteX1" fmla="*/ 81237 w 3328262"/>
                <a:gd name="connsiteY1" fmla="*/ 23328 h 1467407"/>
                <a:gd name="connsiteX2" fmla="*/ 368044 w 3328262"/>
                <a:gd name="connsiteY2" fmla="*/ 121207 h 1467407"/>
                <a:gd name="connsiteX3" fmla="*/ 1398636 w 3328262"/>
                <a:gd name="connsiteY3" fmla="*/ 730807 h 1467407"/>
                <a:gd name="connsiteX4" fmla="*/ 2935948 w 3328262"/>
                <a:gd name="connsiteY4" fmla="*/ 1086407 h 1467407"/>
                <a:gd name="connsiteX5" fmla="*/ 3224915 w 3328262"/>
                <a:gd name="connsiteY5" fmla="*/ 1346658 h 1467407"/>
                <a:gd name="connsiteX6" fmla="*/ 3328262 w 3328262"/>
                <a:gd name="connsiteY6" fmla="*/ 1467407 h 1467407"/>
                <a:gd name="connsiteX7" fmla="*/ 0 w 3328262"/>
                <a:gd name="connsiteY7" fmla="*/ 1467407 h 146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8262" h="1467407">
                  <a:moveTo>
                    <a:pt x="0" y="0"/>
                  </a:moveTo>
                  <a:lnTo>
                    <a:pt x="81237" y="23328"/>
                  </a:lnTo>
                  <a:cubicBezTo>
                    <a:pt x="178540" y="53408"/>
                    <a:pt x="273968" y="86811"/>
                    <a:pt x="368044" y="121207"/>
                  </a:cubicBezTo>
                  <a:cubicBezTo>
                    <a:pt x="744346" y="258790"/>
                    <a:pt x="970652" y="569940"/>
                    <a:pt x="1398636" y="730807"/>
                  </a:cubicBezTo>
                  <a:cubicBezTo>
                    <a:pt x="1826620" y="891674"/>
                    <a:pt x="2586283" y="838757"/>
                    <a:pt x="2935948" y="1086407"/>
                  </a:cubicBezTo>
                  <a:cubicBezTo>
                    <a:pt x="3023364" y="1148320"/>
                    <a:pt x="3126046" y="1240659"/>
                    <a:pt x="3224915" y="1346658"/>
                  </a:cubicBezTo>
                  <a:lnTo>
                    <a:pt x="3328262" y="1467407"/>
                  </a:lnTo>
                  <a:lnTo>
                    <a:pt x="0" y="1467407"/>
                  </a:lnTo>
                  <a:close/>
                </a:path>
              </a:pathLst>
            </a:custGeom>
            <a:solidFill>
              <a:srgbClr val="EB925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任意多边形: 形状 83"/>
            <p:cNvSpPr/>
            <p:nvPr/>
          </p:nvSpPr>
          <p:spPr>
            <a:xfrm>
              <a:off x="0" y="5390594"/>
              <a:ext cx="3328262" cy="1467407"/>
            </a:xfrm>
            <a:custGeom>
              <a:avLst/>
              <a:gdLst>
                <a:gd name="connsiteX0" fmla="*/ 0 w 3328262"/>
                <a:gd name="connsiteY0" fmla="*/ 0 h 1467407"/>
                <a:gd name="connsiteX1" fmla="*/ 81237 w 3328262"/>
                <a:gd name="connsiteY1" fmla="*/ 23328 h 1467407"/>
                <a:gd name="connsiteX2" fmla="*/ 368044 w 3328262"/>
                <a:gd name="connsiteY2" fmla="*/ 121207 h 1467407"/>
                <a:gd name="connsiteX3" fmla="*/ 1398636 w 3328262"/>
                <a:gd name="connsiteY3" fmla="*/ 730807 h 1467407"/>
                <a:gd name="connsiteX4" fmla="*/ 2935948 w 3328262"/>
                <a:gd name="connsiteY4" fmla="*/ 1086407 h 1467407"/>
                <a:gd name="connsiteX5" fmla="*/ 3224915 w 3328262"/>
                <a:gd name="connsiteY5" fmla="*/ 1346658 h 1467407"/>
                <a:gd name="connsiteX6" fmla="*/ 3328262 w 3328262"/>
                <a:gd name="connsiteY6" fmla="*/ 1467407 h 1467407"/>
                <a:gd name="connsiteX7" fmla="*/ 0 w 3328262"/>
                <a:gd name="connsiteY7" fmla="*/ 1467407 h 146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8262" h="1467407">
                  <a:moveTo>
                    <a:pt x="0" y="0"/>
                  </a:moveTo>
                  <a:lnTo>
                    <a:pt x="81237" y="23328"/>
                  </a:lnTo>
                  <a:cubicBezTo>
                    <a:pt x="178540" y="53408"/>
                    <a:pt x="273968" y="86811"/>
                    <a:pt x="368044" y="121207"/>
                  </a:cubicBezTo>
                  <a:cubicBezTo>
                    <a:pt x="744346" y="258790"/>
                    <a:pt x="970652" y="569940"/>
                    <a:pt x="1398636" y="730807"/>
                  </a:cubicBezTo>
                  <a:cubicBezTo>
                    <a:pt x="1826620" y="891674"/>
                    <a:pt x="2586283" y="838757"/>
                    <a:pt x="2935948" y="1086407"/>
                  </a:cubicBezTo>
                  <a:cubicBezTo>
                    <a:pt x="3023364" y="1148320"/>
                    <a:pt x="3126046" y="1240659"/>
                    <a:pt x="3224915" y="1346658"/>
                  </a:cubicBezTo>
                  <a:lnTo>
                    <a:pt x="3328262" y="1467407"/>
                  </a:lnTo>
                  <a:lnTo>
                    <a:pt x="0" y="1467407"/>
                  </a:lnTo>
                  <a:close/>
                </a:path>
              </a:pathLst>
            </a:custGeom>
            <a:solidFill>
              <a:srgbClr val="F9A4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3" name="图片 2"/>
          <p:cNvPicPr>
            <a:picLocks noChangeAspect="1"/>
          </p:cNvPicPr>
          <p:nvPr userDrawn="1"/>
        </p:nvPicPr>
        <p:blipFill>
          <a:blip r:embed="rId4"/>
          <a:stretch>
            <a:fillRect/>
          </a:stretch>
        </p:blipFill>
        <p:spPr>
          <a:xfrm>
            <a:off x="-3020060" y="681355"/>
            <a:ext cx="2910840" cy="461772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12" name="图形"/>
          <p:cNvSpPr/>
          <p:nvPr userDrawn="1"/>
        </p:nvSpPr>
        <p:spPr>
          <a:xfrm rot="10380000">
            <a:off x="9449147" y="5186526"/>
            <a:ext cx="3559463" cy="2416329"/>
          </a:xfrm>
          <a:custGeom>
            <a:avLst/>
            <a:gdLst>
              <a:gd name="connsiteX0" fmla="*/ 11580036 w 12420853"/>
              <a:gd name="connsiteY0" fmla="*/ 959368 h 8430878"/>
              <a:gd name="connsiteX1" fmla="*/ 10993882 w 12420853"/>
              <a:gd name="connsiteY1" fmla="*/ 3350876 h 8430878"/>
              <a:gd name="connsiteX2" fmla="*/ 7828651 w 12420853"/>
              <a:gd name="connsiteY2" fmla="*/ 4265276 h 8430878"/>
              <a:gd name="connsiteX3" fmla="*/ 4475851 w 12420853"/>
              <a:gd name="connsiteY3" fmla="*/ 7618076 h 8430878"/>
              <a:gd name="connsiteX4" fmla="*/ 1334067 w 12420853"/>
              <a:gd name="connsiteY4" fmla="*/ 7805645 h 8430878"/>
              <a:gd name="connsiteX5" fmla="*/ 747913 w 12420853"/>
              <a:gd name="connsiteY5" fmla="*/ 396661 h 8430878"/>
              <a:gd name="connsiteX6" fmla="*/ 11603482 w 12420853"/>
              <a:gd name="connsiteY6" fmla="*/ 1006261 h 8430878"/>
              <a:gd name="connsiteX7" fmla="*/ 11580036 w 12420853"/>
              <a:gd name="connsiteY7" fmla="*/ 959368 h 84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20853" h="8430878">
                <a:moveTo>
                  <a:pt x="11580036" y="959368"/>
                </a:moveTo>
                <a:cubicBezTo>
                  <a:pt x="11478436" y="1350137"/>
                  <a:pt x="11619113" y="2799891"/>
                  <a:pt x="10993882" y="3350876"/>
                </a:cubicBezTo>
                <a:cubicBezTo>
                  <a:pt x="10368651" y="3901861"/>
                  <a:pt x="8914989" y="3554076"/>
                  <a:pt x="7828651" y="4265276"/>
                </a:cubicBezTo>
                <a:cubicBezTo>
                  <a:pt x="6742313" y="4976476"/>
                  <a:pt x="5558282" y="7028015"/>
                  <a:pt x="4475851" y="7618076"/>
                </a:cubicBezTo>
                <a:cubicBezTo>
                  <a:pt x="3393420" y="8208137"/>
                  <a:pt x="1955390" y="9009214"/>
                  <a:pt x="1334067" y="7805645"/>
                </a:cubicBezTo>
                <a:cubicBezTo>
                  <a:pt x="712744" y="6602076"/>
                  <a:pt x="-963656" y="1529892"/>
                  <a:pt x="747913" y="396661"/>
                </a:cubicBezTo>
                <a:cubicBezTo>
                  <a:pt x="2459482" y="-736570"/>
                  <a:pt x="9802036" y="908569"/>
                  <a:pt x="11603482" y="1006261"/>
                </a:cubicBezTo>
                <a:cubicBezTo>
                  <a:pt x="13404928" y="1103953"/>
                  <a:pt x="11681636" y="568599"/>
                  <a:pt x="11580036" y="959368"/>
                </a:cubicBezTo>
                <a:close/>
              </a:path>
            </a:pathLst>
          </a:custGeom>
          <a:noFill/>
          <a:ln>
            <a:solidFill>
              <a:srgbClr val="E86263"/>
            </a:solidFill>
          </a:ln>
          <a:effectLst>
            <a:outerShdw blurRad="342900" dist="152400" dir="27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13" name="图形"/>
          <p:cNvSpPr/>
          <p:nvPr userDrawn="1"/>
        </p:nvSpPr>
        <p:spPr>
          <a:xfrm rot="10380000">
            <a:off x="9606539" y="5525770"/>
            <a:ext cx="3559463" cy="2416329"/>
          </a:xfrm>
          <a:custGeom>
            <a:avLst/>
            <a:gdLst>
              <a:gd name="connsiteX0" fmla="*/ 11580036 w 12420853"/>
              <a:gd name="connsiteY0" fmla="*/ 959368 h 8430878"/>
              <a:gd name="connsiteX1" fmla="*/ 10993882 w 12420853"/>
              <a:gd name="connsiteY1" fmla="*/ 3350876 h 8430878"/>
              <a:gd name="connsiteX2" fmla="*/ 7828651 w 12420853"/>
              <a:gd name="connsiteY2" fmla="*/ 4265276 h 8430878"/>
              <a:gd name="connsiteX3" fmla="*/ 4475851 w 12420853"/>
              <a:gd name="connsiteY3" fmla="*/ 7618076 h 8430878"/>
              <a:gd name="connsiteX4" fmla="*/ 1334067 w 12420853"/>
              <a:gd name="connsiteY4" fmla="*/ 7805645 h 8430878"/>
              <a:gd name="connsiteX5" fmla="*/ 747913 w 12420853"/>
              <a:gd name="connsiteY5" fmla="*/ 396661 h 8430878"/>
              <a:gd name="connsiteX6" fmla="*/ 11603482 w 12420853"/>
              <a:gd name="connsiteY6" fmla="*/ 1006261 h 8430878"/>
              <a:gd name="connsiteX7" fmla="*/ 11580036 w 12420853"/>
              <a:gd name="connsiteY7" fmla="*/ 959368 h 84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20853" h="8430878">
                <a:moveTo>
                  <a:pt x="11580036" y="959368"/>
                </a:moveTo>
                <a:cubicBezTo>
                  <a:pt x="11478436" y="1350137"/>
                  <a:pt x="11619113" y="2799891"/>
                  <a:pt x="10993882" y="3350876"/>
                </a:cubicBezTo>
                <a:cubicBezTo>
                  <a:pt x="10368651" y="3901861"/>
                  <a:pt x="8914989" y="3554076"/>
                  <a:pt x="7828651" y="4265276"/>
                </a:cubicBezTo>
                <a:cubicBezTo>
                  <a:pt x="6742313" y="4976476"/>
                  <a:pt x="5558282" y="7028015"/>
                  <a:pt x="4475851" y="7618076"/>
                </a:cubicBezTo>
                <a:cubicBezTo>
                  <a:pt x="3393420" y="8208137"/>
                  <a:pt x="1955390" y="9009214"/>
                  <a:pt x="1334067" y="7805645"/>
                </a:cubicBezTo>
                <a:cubicBezTo>
                  <a:pt x="712744" y="6602076"/>
                  <a:pt x="-963656" y="1529892"/>
                  <a:pt x="747913" y="396661"/>
                </a:cubicBezTo>
                <a:cubicBezTo>
                  <a:pt x="2459482" y="-736570"/>
                  <a:pt x="9802036" y="908569"/>
                  <a:pt x="11603482" y="1006261"/>
                </a:cubicBezTo>
                <a:cubicBezTo>
                  <a:pt x="13404928" y="1103953"/>
                  <a:pt x="11681636" y="568599"/>
                  <a:pt x="11580036" y="959368"/>
                </a:cubicBezTo>
                <a:close/>
              </a:path>
            </a:pathLst>
          </a:custGeom>
          <a:solidFill>
            <a:srgbClr val="FF7E51"/>
          </a:solidFill>
          <a:ln>
            <a:noFill/>
          </a:ln>
          <a:effectLst>
            <a:outerShdw blurRad="342900" dist="152400" dir="27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userDrawn="1"/>
        </p:nvSpPr>
        <p:spPr>
          <a:xfrm>
            <a:off x="4559300" y="4792980"/>
            <a:ext cx="309880" cy="368300"/>
          </a:xfrm>
          <a:prstGeom prst="rect">
            <a:avLst/>
          </a:prstGeom>
          <a:noFill/>
        </p:spPr>
        <p:txBody>
          <a:bodyPr wrap="none" rtlCol="0">
            <a:spAutoFit/>
          </a:bodyPr>
          <a:lstStyle/>
          <a:p>
            <a:endParaRPr lang="zh-CN" altLang="en-US"/>
          </a:p>
        </p:txBody>
      </p:sp>
      <p:sp>
        <p:nvSpPr>
          <p:cNvPr id="7" name="内容占位符 6"/>
          <p:cNvSpPr>
            <a:spLocks noGrp="1"/>
          </p:cNvSpPr>
          <p:nvPr>
            <p:ph sz="quarter" idx="13"/>
            <p:custDataLst>
              <p:tags r:id="rId3"/>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 name="图形"/>
          <p:cNvSpPr/>
          <p:nvPr userDrawn="1"/>
        </p:nvSpPr>
        <p:spPr>
          <a:xfrm rot="14640000">
            <a:off x="-288925" y="6156325"/>
            <a:ext cx="1155700" cy="1155700"/>
          </a:xfrm>
          <a:prstGeom prst="ellipse">
            <a:avLst/>
          </a:prstGeom>
          <a:solidFill>
            <a:srgbClr val="E86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pic>
        <p:nvPicPr>
          <p:cNvPr id="3" name="图片 2"/>
          <p:cNvPicPr>
            <a:picLocks noChangeAspect="1"/>
          </p:cNvPicPr>
          <p:nvPr userDrawn="1"/>
        </p:nvPicPr>
        <p:blipFill>
          <a:blip r:embed="rId4"/>
          <a:stretch>
            <a:fillRect/>
          </a:stretch>
        </p:blipFill>
        <p:spPr>
          <a:xfrm>
            <a:off x="-3020060" y="681355"/>
            <a:ext cx="2910840" cy="461772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0_标题幻灯片">
    <p:spTree>
      <p:nvGrpSpPr>
        <p:cNvPr id="1" name=""/>
        <p:cNvGrpSpPr/>
        <p:nvPr/>
      </p:nvGrpSpPr>
      <p:grpSpPr>
        <a:xfrm>
          <a:off x="0" y="0"/>
          <a:ext cx="0" cy="0"/>
          <a:chOff x="0" y="0"/>
          <a:chExt cx="0" cy="0"/>
        </a:xfrm>
      </p:grpSpPr>
      <p:sp>
        <p:nvSpPr>
          <p:cNvPr id="12" name="图形"/>
          <p:cNvSpPr/>
          <p:nvPr userDrawn="1"/>
        </p:nvSpPr>
        <p:spPr>
          <a:xfrm rot="10380000">
            <a:off x="9449147" y="5186526"/>
            <a:ext cx="3559463" cy="2416329"/>
          </a:xfrm>
          <a:custGeom>
            <a:avLst/>
            <a:gdLst>
              <a:gd name="connsiteX0" fmla="*/ 11580036 w 12420853"/>
              <a:gd name="connsiteY0" fmla="*/ 959368 h 8430878"/>
              <a:gd name="connsiteX1" fmla="*/ 10993882 w 12420853"/>
              <a:gd name="connsiteY1" fmla="*/ 3350876 h 8430878"/>
              <a:gd name="connsiteX2" fmla="*/ 7828651 w 12420853"/>
              <a:gd name="connsiteY2" fmla="*/ 4265276 h 8430878"/>
              <a:gd name="connsiteX3" fmla="*/ 4475851 w 12420853"/>
              <a:gd name="connsiteY3" fmla="*/ 7618076 h 8430878"/>
              <a:gd name="connsiteX4" fmla="*/ 1334067 w 12420853"/>
              <a:gd name="connsiteY4" fmla="*/ 7805645 h 8430878"/>
              <a:gd name="connsiteX5" fmla="*/ 747913 w 12420853"/>
              <a:gd name="connsiteY5" fmla="*/ 396661 h 8430878"/>
              <a:gd name="connsiteX6" fmla="*/ 11603482 w 12420853"/>
              <a:gd name="connsiteY6" fmla="*/ 1006261 h 8430878"/>
              <a:gd name="connsiteX7" fmla="*/ 11580036 w 12420853"/>
              <a:gd name="connsiteY7" fmla="*/ 959368 h 84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20853" h="8430878">
                <a:moveTo>
                  <a:pt x="11580036" y="959368"/>
                </a:moveTo>
                <a:cubicBezTo>
                  <a:pt x="11478436" y="1350137"/>
                  <a:pt x="11619113" y="2799891"/>
                  <a:pt x="10993882" y="3350876"/>
                </a:cubicBezTo>
                <a:cubicBezTo>
                  <a:pt x="10368651" y="3901861"/>
                  <a:pt x="8914989" y="3554076"/>
                  <a:pt x="7828651" y="4265276"/>
                </a:cubicBezTo>
                <a:cubicBezTo>
                  <a:pt x="6742313" y="4976476"/>
                  <a:pt x="5558282" y="7028015"/>
                  <a:pt x="4475851" y="7618076"/>
                </a:cubicBezTo>
                <a:cubicBezTo>
                  <a:pt x="3393420" y="8208137"/>
                  <a:pt x="1955390" y="9009214"/>
                  <a:pt x="1334067" y="7805645"/>
                </a:cubicBezTo>
                <a:cubicBezTo>
                  <a:pt x="712744" y="6602076"/>
                  <a:pt x="-963656" y="1529892"/>
                  <a:pt x="747913" y="396661"/>
                </a:cubicBezTo>
                <a:cubicBezTo>
                  <a:pt x="2459482" y="-736570"/>
                  <a:pt x="9802036" y="908569"/>
                  <a:pt x="11603482" y="1006261"/>
                </a:cubicBezTo>
                <a:cubicBezTo>
                  <a:pt x="13404928" y="1103953"/>
                  <a:pt x="11681636" y="568599"/>
                  <a:pt x="11580036" y="959368"/>
                </a:cubicBezTo>
                <a:close/>
              </a:path>
            </a:pathLst>
          </a:custGeom>
          <a:noFill/>
          <a:ln>
            <a:solidFill>
              <a:srgbClr val="E86263"/>
            </a:solidFill>
          </a:ln>
          <a:effectLst>
            <a:outerShdw blurRad="342900" dist="152400" dir="27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13" name="图形"/>
          <p:cNvSpPr/>
          <p:nvPr userDrawn="1"/>
        </p:nvSpPr>
        <p:spPr>
          <a:xfrm rot="10380000">
            <a:off x="9619874" y="5368925"/>
            <a:ext cx="3559463" cy="2416329"/>
          </a:xfrm>
          <a:custGeom>
            <a:avLst/>
            <a:gdLst>
              <a:gd name="connsiteX0" fmla="*/ 11580036 w 12420853"/>
              <a:gd name="connsiteY0" fmla="*/ 959368 h 8430878"/>
              <a:gd name="connsiteX1" fmla="*/ 10993882 w 12420853"/>
              <a:gd name="connsiteY1" fmla="*/ 3350876 h 8430878"/>
              <a:gd name="connsiteX2" fmla="*/ 7828651 w 12420853"/>
              <a:gd name="connsiteY2" fmla="*/ 4265276 h 8430878"/>
              <a:gd name="connsiteX3" fmla="*/ 4475851 w 12420853"/>
              <a:gd name="connsiteY3" fmla="*/ 7618076 h 8430878"/>
              <a:gd name="connsiteX4" fmla="*/ 1334067 w 12420853"/>
              <a:gd name="connsiteY4" fmla="*/ 7805645 h 8430878"/>
              <a:gd name="connsiteX5" fmla="*/ 747913 w 12420853"/>
              <a:gd name="connsiteY5" fmla="*/ 396661 h 8430878"/>
              <a:gd name="connsiteX6" fmla="*/ 11603482 w 12420853"/>
              <a:gd name="connsiteY6" fmla="*/ 1006261 h 8430878"/>
              <a:gd name="connsiteX7" fmla="*/ 11580036 w 12420853"/>
              <a:gd name="connsiteY7" fmla="*/ 959368 h 84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20853" h="8430878">
                <a:moveTo>
                  <a:pt x="11580036" y="959368"/>
                </a:moveTo>
                <a:cubicBezTo>
                  <a:pt x="11478436" y="1350137"/>
                  <a:pt x="11619113" y="2799891"/>
                  <a:pt x="10993882" y="3350876"/>
                </a:cubicBezTo>
                <a:cubicBezTo>
                  <a:pt x="10368651" y="3901861"/>
                  <a:pt x="8914989" y="3554076"/>
                  <a:pt x="7828651" y="4265276"/>
                </a:cubicBezTo>
                <a:cubicBezTo>
                  <a:pt x="6742313" y="4976476"/>
                  <a:pt x="5558282" y="7028015"/>
                  <a:pt x="4475851" y="7618076"/>
                </a:cubicBezTo>
                <a:cubicBezTo>
                  <a:pt x="3393420" y="8208137"/>
                  <a:pt x="1955390" y="9009214"/>
                  <a:pt x="1334067" y="7805645"/>
                </a:cubicBezTo>
                <a:cubicBezTo>
                  <a:pt x="712744" y="6602076"/>
                  <a:pt x="-963656" y="1529892"/>
                  <a:pt x="747913" y="396661"/>
                </a:cubicBezTo>
                <a:cubicBezTo>
                  <a:pt x="2459482" y="-736570"/>
                  <a:pt x="9802036" y="908569"/>
                  <a:pt x="11603482" y="1006261"/>
                </a:cubicBezTo>
                <a:cubicBezTo>
                  <a:pt x="13404928" y="1103953"/>
                  <a:pt x="11681636" y="568599"/>
                  <a:pt x="11580036" y="959368"/>
                </a:cubicBezTo>
                <a:close/>
              </a:path>
            </a:pathLst>
          </a:custGeom>
          <a:solidFill>
            <a:srgbClr val="E86263"/>
          </a:solidFill>
          <a:ln>
            <a:noFill/>
          </a:ln>
          <a:effectLst>
            <a:outerShdw blurRad="342900" dist="152400" dir="27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userDrawn="1"/>
        </p:nvSpPr>
        <p:spPr>
          <a:xfrm>
            <a:off x="4559300" y="4792980"/>
            <a:ext cx="309880" cy="368300"/>
          </a:xfrm>
          <a:prstGeom prst="rect">
            <a:avLst/>
          </a:prstGeom>
          <a:noFill/>
        </p:spPr>
        <p:txBody>
          <a:bodyPr wrap="none" rtlCol="0">
            <a:spAutoFit/>
          </a:bodyPr>
          <a:lstStyle/>
          <a:p>
            <a:endParaRPr lang="zh-CN" altLang="en-US"/>
          </a:p>
        </p:txBody>
      </p:sp>
      <p:sp>
        <p:nvSpPr>
          <p:cNvPr id="7" name="内容占位符 6"/>
          <p:cNvSpPr>
            <a:spLocks noGrp="1"/>
          </p:cNvSpPr>
          <p:nvPr>
            <p:ph sz="quarter" idx="13"/>
            <p:custDataLst>
              <p:tags r:id="rId3"/>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 name="图形"/>
          <p:cNvSpPr/>
          <p:nvPr userDrawn="1"/>
        </p:nvSpPr>
        <p:spPr>
          <a:xfrm rot="14640000">
            <a:off x="-288925" y="6156325"/>
            <a:ext cx="1155700" cy="1155700"/>
          </a:xfrm>
          <a:prstGeom prst="ellipse">
            <a:avLst/>
          </a:prstGeom>
          <a:solidFill>
            <a:srgbClr val="E86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pic>
        <p:nvPicPr>
          <p:cNvPr id="2" name="图片 1"/>
          <p:cNvPicPr>
            <a:picLocks noChangeAspect="1"/>
          </p:cNvPicPr>
          <p:nvPr userDrawn="1"/>
        </p:nvPicPr>
        <p:blipFill>
          <a:blip r:embed="rId4"/>
          <a:stretch>
            <a:fillRect/>
          </a:stretch>
        </p:blipFill>
        <p:spPr>
          <a:xfrm>
            <a:off x="-3020060" y="681355"/>
            <a:ext cx="2910840" cy="461772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7_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userDrawn="1"/>
        </p:nvSpPr>
        <p:spPr>
          <a:xfrm>
            <a:off x="4559300" y="4792980"/>
            <a:ext cx="309880" cy="368300"/>
          </a:xfrm>
          <a:prstGeom prst="rect">
            <a:avLst/>
          </a:prstGeom>
          <a:noFill/>
        </p:spPr>
        <p:txBody>
          <a:bodyPr wrap="none" rtlCol="0">
            <a:spAutoFit/>
          </a:bodyPr>
          <a:lstStyle/>
          <a:p>
            <a:endParaRPr lang="zh-CN" altLang="en-US"/>
          </a:p>
        </p:txBody>
      </p:sp>
      <p:sp>
        <p:nvSpPr>
          <p:cNvPr id="7" name="内容占位符 6"/>
          <p:cNvSpPr>
            <a:spLocks noGrp="1"/>
          </p:cNvSpPr>
          <p:nvPr>
            <p:ph sz="quarter" idx="13"/>
            <p:custDataLst>
              <p:tags r:id="rId3"/>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2" name="图片 1"/>
          <p:cNvPicPr>
            <a:picLocks noChangeAspect="1"/>
          </p:cNvPicPr>
          <p:nvPr userDrawn="1"/>
        </p:nvPicPr>
        <p:blipFill>
          <a:blip r:embed="rId4"/>
          <a:stretch>
            <a:fillRect/>
          </a:stretch>
        </p:blipFill>
        <p:spPr>
          <a:xfrm>
            <a:off x="-3020060" y="681355"/>
            <a:ext cx="2910840" cy="461772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8_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userDrawn="1"/>
        </p:nvSpPr>
        <p:spPr>
          <a:xfrm>
            <a:off x="4559300" y="4792980"/>
            <a:ext cx="309880" cy="368300"/>
          </a:xfrm>
          <a:prstGeom prst="rect">
            <a:avLst/>
          </a:prstGeom>
          <a:noFill/>
        </p:spPr>
        <p:txBody>
          <a:bodyPr wrap="none" rtlCol="0">
            <a:spAutoFit/>
          </a:bodyPr>
          <a:lstStyle/>
          <a:p>
            <a:endParaRPr lang="zh-CN" altLang="en-US"/>
          </a:p>
        </p:txBody>
      </p:sp>
      <p:sp>
        <p:nvSpPr>
          <p:cNvPr id="24" name="Freeform 1964"/>
          <p:cNvSpPr>
            <a:spLocks noEditPoints="1"/>
          </p:cNvSpPr>
          <p:nvPr userDrawn="1"/>
        </p:nvSpPr>
        <p:spPr bwMode="auto">
          <a:xfrm rot="16200000" flipH="1">
            <a:off x="8022590" y="214569"/>
            <a:ext cx="4991100" cy="4166333"/>
          </a:xfrm>
          <a:custGeom>
            <a:avLst/>
            <a:gdLst>
              <a:gd name="T0" fmla="*/ 0 w 2154"/>
              <a:gd name="T1" fmla="*/ 0 h 1800"/>
              <a:gd name="T2" fmla="*/ 0 w 2154"/>
              <a:gd name="T3" fmla="*/ 208 h 1800"/>
              <a:gd name="T4" fmla="*/ 0 w 2154"/>
              <a:gd name="T5" fmla="*/ 0 h 1800"/>
              <a:gd name="T6" fmla="*/ 543 w 2154"/>
              <a:gd name="T7" fmla="*/ 1318 h 1800"/>
              <a:gd name="T8" fmla="*/ 0 w 2154"/>
              <a:gd name="T9" fmla="*/ 208 h 1800"/>
              <a:gd name="T10" fmla="*/ 0 w 2154"/>
              <a:gd name="T11" fmla="*/ 1800 h 1800"/>
              <a:gd name="T12" fmla="*/ 2154 w 2154"/>
              <a:gd name="T13" fmla="*/ 1800 h 1800"/>
              <a:gd name="T14" fmla="*/ 543 w 2154"/>
              <a:gd name="T15" fmla="*/ 1318 h 18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4" h="1800">
                <a:moveTo>
                  <a:pt x="0" y="0"/>
                </a:moveTo>
                <a:cubicBezTo>
                  <a:pt x="0" y="208"/>
                  <a:pt x="0" y="208"/>
                  <a:pt x="0" y="208"/>
                </a:cubicBezTo>
                <a:lnTo>
                  <a:pt x="0" y="0"/>
                </a:lnTo>
                <a:close/>
                <a:moveTo>
                  <a:pt x="543" y="1318"/>
                </a:moveTo>
                <a:cubicBezTo>
                  <a:pt x="113" y="982"/>
                  <a:pt x="18" y="486"/>
                  <a:pt x="0" y="208"/>
                </a:cubicBezTo>
                <a:cubicBezTo>
                  <a:pt x="0" y="1800"/>
                  <a:pt x="0" y="1800"/>
                  <a:pt x="0" y="1800"/>
                </a:cubicBezTo>
                <a:cubicBezTo>
                  <a:pt x="2154" y="1800"/>
                  <a:pt x="2154" y="1800"/>
                  <a:pt x="2154" y="1800"/>
                </a:cubicBezTo>
                <a:cubicBezTo>
                  <a:pt x="1784" y="1788"/>
                  <a:pt x="1047" y="1711"/>
                  <a:pt x="543" y="1318"/>
                </a:cubicBezTo>
              </a:path>
            </a:pathLst>
          </a:custGeom>
          <a:solidFill>
            <a:srgbClr val="F9A46D"/>
          </a:solidFill>
          <a:ln>
            <a:noFill/>
          </a:ln>
        </p:spPr>
        <p:txBody>
          <a:bodyPr vert="horz" wrap="square" lIns="91439" tIns="45719" rIns="91439" bIns="45719" numCol="1" anchor="t" anchorCtr="0" compatLnSpc="1"/>
          <a:lstStyle/>
          <a:p>
            <a:endParaRPr lang="zh-CN" altLang="en-US" sz="2400">
              <a:latin typeface="思源黑体 CN Medium" panose="020B0600000000000000" pitchFamily="34" charset="-122"/>
              <a:ea typeface="思源黑体 CN Medium" panose="020B0600000000000000" pitchFamily="34" charset="-122"/>
            </a:endParaRPr>
          </a:p>
        </p:txBody>
      </p:sp>
      <p:sp>
        <p:nvSpPr>
          <p:cNvPr id="2" name="Freeform 1964"/>
          <p:cNvSpPr>
            <a:spLocks noEditPoints="1"/>
          </p:cNvSpPr>
          <p:nvPr userDrawn="1"/>
        </p:nvSpPr>
        <p:spPr bwMode="auto">
          <a:xfrm rot="5400000" flipH="1">
            <a:off x="-744220" y="2552004"/>
            <a:ext cx="4991100" cy="4166333"/>
          </a:xfrm>
          <a:custGeom>
            <a:avLst/>
            <a:gdLst>
              <a:gd name="T0" fmla="*/ 0 w 2154"/>
              <a:gd name="T1" fmla="*/ 0 h 1800"/>
              <a:gd name="T2" fmla="*/ 0 w 2154"/>
              <a:gd name="T3" fmla="*/ 208 h 1800"/>
              <a:gd name="T4" fmla="*/ 0 w 2154"/>
              <a:gd name="T5" fmla="*/ 0 h 1800"/>
              <a:gd name="T6" fmla="*/ 543 w 2154"/>
              <a:gd name="T7" fmla="*/ 1318 h 1800"/>
              <a:gd name="T8" fmla="*/ 0 w 2154"/>
              <a:gd name="T9" fmla="*/ 208 h 1800"/>
              <a:gd name="T10" fmla="*/ 0 w 2154"/>
              <a:gd name="T11" fmla="*/ 1800 h 1800"/>
              <a:gd name="T12" fmla="*/ 2154 w 2154"/>
              <a:gd name="T13" fmla="*/ 1800 h 1800"/>
              <a:gd name="T14" fmla="*/ 543 w 2154"/>
              <a:gd name="T15" fmla="*/ 1318 h 18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4" h="1800">
                <a:moveTo>
                  <a:pt x="0" y="0"/>
                </a:moveTo>
                <a:cubicBezTo>
                  <a:pt x="0" y="208"/>
                  <a:pt x="0" y="208"/>
                  <a:pt x="0" y="208"/>
                </a:cubicBezTo>
                <a:lnTo>
                  <a:pt x="0" y="0"/>
                </a:lnTo>
                <a:close/>
                <a:moveTo>
                  <a:pt x="543" y="1318"/>
                </a:moveTo>
                <a:cubicBezTo>
                  <a:pt x="113" y="982"/>
                  <a:pt x="18" y="486"/>
                  <a:pt x="0" y="208"/>
                </a:cubicBezTo>
                <a:cubicBezTo>
                  <a:pt x="0" y="1800"/>
                  <a:pt x="0" y="1800"/>
                  <a:pt x="0" y="1800"/>
                </a:cubicBezTo>
                <a:cubicBezTo>
                  <a:pt x="2154" y="1800"/>
                  <a:pt x="2154" y="1800"/>
                  <a:pt x="2154" y="1800"/>
                </a:cubicBezTo>
                <a:cubicBezTo>
                  <a:pt x="1784" y="1788"/>
                  <a:pt x="1047" y="1711"/>
                  <a:pt x="543" y="1318"/>
                </a:cubicBezTo>
              </a:path>
            </a:pathLst>
          </a:custGeom>
          <a:solidFill>
            <a:srgbClr val="F9A46D"/>
          </a:solidFill>
          <a:ln>
            <a:noFill/>
          </a:ln>
        </p:spPr>
        <p:txBody>
          <a:bodyPr vert="horz" wrap="square" lIns="91439" tIns="45719" rIns="91439" bIns="45719" numCol="1" anchor="t" anchorCtr="0" compatLnSpc="1"/>
          <a:lstStyle/>
          <a:p>
            <a:endParaRPr lang="zh-CN" altLang="en-US" sz="2400">
              <a:latin typeface="思源黑体 CN Medium" panose="020B0600000000000000" pitchFamily="34" charset="-122"/>
              <a:ea typeface="思源黑体 CN Medium" panose="020B0600000000000000" pitchFamily="34" charset="-122"/>
            </a:endParaRPr>
          </a:p>
        </p:txBody>
      </p:sp>
      <p:pic>
        <p:nvPicPr>
          <p:cNvPr id="4" name="图片 3"/>
          <p:cNvPicPr>
            <a:picLocks noChangeAspect="1"/>
          </p:cNvPicPr>
          <p:nvPr userDrawn="1"/>
        </p:nvPicPr>
        <p:blipFill>
          <a:blip r:embed="rId3"/>
          <a:stretch>
            <a:fillRect/>
          </a:stretch>
        </p:blipFill>
        <p:spPr>
          <a:xfrm>
            <a:off x="-3020060" y="681355"/>
            <a:ext cx="2910840" cy="461772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9_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userDrawn="1"/>
        </p:nvSpPr>
        <p:spPr>
          <a:xfrm>
            <a:off x="4559300" y="4792980"/>
            <a:ext cx="309880" cy="368300"/>
          </a:xfrm>
          <a:prstGeom prst="rect">
            <a:avLst/>
          </a:prstGeom>
          <a:noFill/>
        </p:spPr>
        <p:txBody>
          <a:bodyPr wrap="none" rtlCol="0">
            <a:spAutoFit/>
          </a:bodyPr>
          <a:lstStyle/>
          <a:p>
            <a:endParaRPr lang="zh-CN" altLang="en-US"/>
          </a:p>
        </p:txBody>
      </p:sp>
      <p:sp>
        <p:nvSpPr>
          <p:cNvPr id="24" name="Freeform 1964"/>
          <p:cNvSpPr>
            <a:spLocks noEditPoints="1"/>
          </p:cNvSpPr>
          <p:nvPr userDrawn="1"/>
        </p:nvSpPr>
        <p:spPr bwMode="auto">
          <a:xfrm rot="16200000" flipH="1">
            <a:off x="8022590" y="214569"/>
            <a:ext cx="4991100" cy="4166333"/>
          </a:xfrm>
          <a:custGeom>
            <a:avLst/>
            <a:gdLst>
              <a:gd name="T0" fmla="*/ 0 w 2154"/>
              <a:gd name="T1" fmla="*/ 0 h 1800"/>
              <a:gd name="T2" fmla="*/ 0 w 2154"/>
              <a:gd name="T3" fmla="*/ 208 h 1800"/>
              <a:gd name="T4" fmla="*/ 0 w 2154"/>
              <a:gd name="T5" fmla="*/ 0 h 1800"/>
              <a:gd name="T6" fmla="*/ 543 w 2154"/>
              <a:gd name="T7" fmla="*/ 1318 h 1800"/>
              <a:gd name="T8" fmla="*/ 0 w 2154"/>
              <a:gd name="T9" fmla="*/ 208 h 1800"/>
              <a:gd name="T10" fmla="*/ 0 w 2154"/>
              <a:gd name="T11" fmla="*/ 1800 h 1800"/>
              <a:gd name="T12" fmla="*/ 2154 w 2154"/>
              <a:gd name="T13" fmla="*/ 1800 h 1800"/>
              <a:gd name="T14" fmla="*/ 543 w 2154"/>
              <a:gd name="T15" fmla="*/ 1318 h 18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4" h="1800">
                <a:moveTo>
                  <a:pt x="0" y="0"/>
                </a:moveTo>
                <a:cubicBezTo>
                  <a:pt x="0" y="208"/>
                  <a:pt x="0" y="208"/>
                  <a:pt x="0" y="208"/>
                </a:cubicBezTo>
                <a:lnTo>
                  <a:pt x="0" y="0"/>
                </a:lnTo>
                <a:close/>
                <a:moveTo>
                  <a:pt x="543" y="1318"/>
                </a:moveTo>
                <a:cubicBezTo>
                  <a:pt x="113" y="982"/>
                  <a:pt x="18" y="486"/>
                  <a:pt x="0" y="208"/>
                </a:cubicBezTo>
                <a:cubicBezTo>
                  <a:pt x="0" y="1800"/>
                  <a:pt x="0" y="1800"/>
                  <a:pt x="0" y="1800"/>
                </a:cubicBezTo>
                <a:cubicBezTo>
                  <a:pt x="2154" y="1800"/>
                  <a:pt x="2154" y="1800"/>
                  <a:pt x="2154" y="1800"/>
                </a:cubicBezTo>
                <a:cubicBezTo>
                  <a:pt x="1784" y="1788"/>
                  <a:pt x="1047" y="1711"/>
                  <a:pt x="543" y="1318"/>
                </a:cubicBezTo>
              </a:path>
            </a:pathLst>
          </a:custGeom>
          <a:solidFill>
            <a:srgbClr val="D23637"/>
          </a:solidFill>
          <a:ln>
            <a:noFill/>
          </a:ln>
        </p:spPr>
        <p:txBody>
          <a:bodyPr vert="horz" wrap="square" lIns="91439" tIns="45719" rIns="91439" bIns="45719" numCol="1" anchor="t" anchorCtr="0" compatLnSpc="1"/>
          <a:lstStyle/>
          <a:p>
            <a:endParaRPr lang="zh-CN" altLang="en-US" sz="2400">
              <a:latin typeface="思源黑体 CN Medium" panose="020B0600000000000000" pitchFamily="34" charset="-122"/>
              <a:ea typeface="思源黑体 CN Medium" panose="020B0600000000000000" pitchFamily="34" charset="-122"/>
            </a:endParaRPr>
          </a:p>
        </p:txBody>
      </p:sp>
      <p:sp>
        <p:nvSpPr>
          <p:cNvPr id="2" name="Freeform 1964"/>
          <p:cNvSpPr>
            <a:spLocks noEditPoints="1"/>
          </p:cNvSpPr>
          <p:nvPr userDrawn="1"/>
        </p:nvSpPr>
        <p:spPr bwMode="auto">
          <a:xfrm rot="5400000" flipH="1">
            <a:off x="-744220" y="2552004"/>
            <a:ext cx="4991100" cy="4166333"/>
          </a:xfrm>
          <a:custGeom>
            <a:avLst/>
            <a:gdLst>
              <a:gd name="T0" fmla="*/ 0 w 2154"/>
              <a:gd name="T1" fmla="*/ 0 h 1800"/>
              <a:gd name="T2" fmla="*/ 0 w 2154"/>
              <a:gd name="T3" fmla="*/ 208 h 1800"/>
              <a:gd name="T4" fmla="*/ 0 w 2154"/>
              <a:gd name="T5" fmla="*/ 0 h 1800"/>
              <a:gd name="T6" fmla="*/ 543 w 2154"/>
              <a:gd name="T7" fmla="*/ 1318 h 1800"/>
              <a:gd name="T8" fmla="*/ 0 w 2154"/>
              <a:gd name="T9" fmla="*/ 208 h 1800"/>
              <a:gd name="T10" fmla="*/ 0 w 2154"/>
              <a:gd name="T11" fmla="*/ 1800 h 1800"/>
              <a:gd name="T12" fmla="*/ 2154 w 2154"/>
              <a:gd name="T13" fmla="*/ 1800 h 1800"/>
              <a:gd name="T14" fmla="*/ 543 w 2154"/>
              <a:gd name="T15" fmla="*/ 1318 h 18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4" h="1800">
                <a:moveTo>
                  <a:pt x="0" y="0"/>
                </a:moveTo>
                <a:cubicBezTo>
                  <a:pt x="0" y="208"/>
                  <a:pt x="0" y="208"/>
                  <a:pt x="0" y="208"/>
                </a:cubicBezTo>
                <a:lnTo>
                  <a:pt x="0" y="0"/>
                </a:lnTo>
                <a:close/>
                <a:moveTo>
                  <a:pt x="543" y="1318"/>
                </a:moveTo>
                <a:cubicBezTo>
                  <a:pt x="113" y="982"/>
                  <a:pt x="18" y="486"/>
                  <a:pt x="0" y="208"/>
                </a:cubicBezTo>
                <a:cubicBezTo>
                  <a:pt x="0" y="1800"/>
                  <a:pt x="0" y="1800"/>
                  <a:pt x="0" y="1800"/>
                </a:cubicBezTo>
                <a:cubicBezTo>
                  <a:pt x="2154" y="1800"/>
                  <a:pt x="2154" y="1800"/>
                  <a:pt x="2154" y="1800"/>
                </a:cubicBezTo>
                <a:cubicBezTo>
                  <a:pt x="1784" y="1788"/>
                  <a:pt x="1047" y="1711"/>
                  <a:pt x="543" y="1318"/>
                </a:cubicBezTo>
              </a:path>
            </a:pathLst>
          </a:custGeom>
          <a:solidFill>
            <a:srgbClr val="D23637"/>
          </a:solidFill>
          <a:ln>
            <a:noFill/>
          </a:ln>
        </p:spPr>
        <p:txBody>
          <a:bodyPr vert="horz" wrap="square" lIns="91439" tIns="45719" rIns="91439" bIns="45719" numCol="1" anchor="t" anchorCtr="0" compatLnSpc="1"/>
          <a:lstStyle/>
          <a:p>
            <a:endParaRPr lang="zh-CN" altLang="en-US" sz="2400">
              <a:latin typeface="思源黑体 CN Medium" panose="020B0600000000000000" pitchFamily="34" charset="-122"/>
              <a:ea typeface="思源黑体 CN Medium" panose="020B0600000000000000" pitchFamily="34" charset="-122"/>
            </a:endParaRPr>
          </a:p>
        </p:txBody>
      </p:sp>
      <p:pic>
        <p:nvPicPr>
          <p:cNvPr id="4" name="图片 3"/>
          <p:cNvPicPr>
            <a:picLocks noChangeAspect="1"/>
          </p:cNvPicPr>
          <p:nvPr userDrawn="1"/>
        </p:nvPicPr>
        <p:blipFill>
          <a:blip r:embed="rId3"/>
          <a:stretch>
            <a:fillRect/>
          </a:stretch>
        </p:blipFill>
        <p:spPr>
          <a:xfrm>
            <a:off x="-3020060" y="681355"/>
            <a:ext cx="2910840" cy="461772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10_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3"/>
          <a:stretch>
            <a:fillRect/>
          </a:stretch>
        </p:blipFill>
        <p:spPr>
          <a:xfrm>
            <a:off x="-3020060" y="681355"/>
            <a:ext cx="2910840" cy="461772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13_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1"/>
          <p:cNvSpPr/>
          <p:nvPr userDrawn="1"/>
        </p:nvSpPr>
        <p:spPr>
          <a:xfrm>
            <a:off x="-1479550" y="5979160"/>
            <a:ext cx="3586480" cy="380365"/>
          </a:xfrm>
          <a:prstGeom prst="roundRect">
            <a:avLst>
              <a:gd name="adj" fmla="val 50000"/>
            </a:avLst>
          </a:prstGeom>
          <a:solidFill>
            <a:srgbClr val="D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3"/>
          <p:cNvSpPr/>
          <p:nvPr userDrawn="1"/>
        </p:nvSpPr>
        <p:spPr>
          <a:xfrm>
            <a:off x="-2178685" y="5259070"/>
            <a:ext cx="3586480" cy="380365"/>
          </a:xfrm>
          <a:prstGeom prst="roundRect">
            <a:avLst>
              <a:gd name="adj" fmla="val 50000"/>
            </a:avLst>
          </a:prstGeom>
          <a:solidFill>
            <a:srgbClr val="EC8F9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11"/>
          <p:cNvSpPr/>
          <p:nvPr userDrawn="1"/>
        </p:nvSpPr>
        <p:spPr>
          <a:xfrm>
            <a:off x="10854055" y="1063625"/>
            <a:ext cx="3586480" cy="380365"/>
          </a:xfrm>
          <a:prstGeom prst="roundRect">
            <a:avLst>
              <a:gd name="adj" fmla="val 50000"/>
            </a:avLst>
          </a:prstGeom>
          <a:solidFill>
            <a:srgbClr val="D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13"/>
          <p:cNvSpPr/>
          <p:nvPr userDrawn="1"/>
        </p:nvSpPr>
        <p:spPr>
          <a:xfrm>
            <a:off x="10154920" y="343535"/>
            <a:ext cx="3586480" cy="380365"/>
          </a:xfrm>
          <a:prstGeom prst="roundRect">
            <a:avLst>
              <a:gd name="adj" fmla="val 50000"/>
            </a:avLst>
          </a:prstGeom>
          <a:solidFill>
            <a:srgbClr val="EC8F9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3"/>
          <a:stretch>
            <a:fillRect/>
          </a:stretch>
        </p:blipFill>
        <p:spPr>
          <a:xfrm>
            <a:off x="-3020060" y="681355"/>
            <a:ext cx="2910840" cy="4617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4"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18_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1"/>
          <p:cNvSpPr/>
          <p:nvPr userDrawn="1"/>
        </p:nvSpPr>
        <p:spPr>
          <a:xfrm>
            <a:off x="-1509395" y="5979795"/>
            <a:ext cx="3586480" cy="380365"/>
          </a:xfrm>
          <a:prstGeom prst="roundRect">
            <a:avLst>
              <a:gd name="adj" fmla="val 50000"/>
            </a:avLst>
          </a:prstGeom>
          <a:solidFill>
            <a:srgbClr val="86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3"/>
          <p:cNvSpPr/>
          <p:nvPr userDrawn="1"/>
        </p:nvSpPr>
        <p:spPr>
          <a:xfrm>
            <a:off x="-2178685" y="5259070"/>
            <a:ext cx="3586480" cy="380365"/>
          </a:xfrm>
          <a:prstGeom prst="roundRect">
            <a:avLst>
              <a:gd name="adj" fmla="val 50000"/>
            </a:avLst>
          </a:prstGeom>
          <a:solidFill>
            <a:srgbClr val="C8CB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11"/>
          <p:cNvSpPr/>
          <p:nvPr userDrawn="1"/>
        </p:nvSpPr>
        <p:spPr>
          <a:xfrm>
            <a:off x="10854055" y="1063625"/>
            <a:ext cx="3586480" cy="380365"/>
          </a:xfrm>
          <a:prstGeom prst="roundRect">
            <a:avLst>
              <a:gd name="adj" fmla="val 50000"/>
            </a:avLst>
          </a:prstGeom>
          <a:solidFill>
            <a:srgbClr val="86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13"/>
          <p:cNvSpPr/>
          <p:nvPr userDrawn="1"/>
        </p:nvSpPr>
        <p:spPr>
          <a:xfrm>
            <a:off x="10154920" y="343535"/>
            <a:ext cx="3586480" cy="380365"/>
          </a:xfrm>
          <a:prstGeom prst="roundRect">
            <a:avLst>
              <a:gd name="adj" fmla="val 50000"/>
            </a:avLst>
          </a:prstGeom>
          <a:solidFill>
            <a:srgbClr val="C8CBD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3"/>
          <a:stretch>
            <a:fillRect/>
          </a:stretch>
        </p:blipFill>
        <p:spPr>
          <a:xfrm>
            <a:off x="-3020060" y="681355"/>
            <a:ext cx="2910840" cy="4617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4"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9" name="矩形 5"/>
          <p:cNvSpPr>
            <a:spLocks noChangeArrowheads="1"/>
          </p:cNvSpPr>
          <p:nvPr userDrawn="1"/>
        </p:nvSpPr>
        <p:spPr bwMode="auto">
          <a:xfrm>
            <a:off x="0" y="3535680"/>
            <a:ext cx="9171940" cy="3322320"/>
          </a:xfrm>
          <a:prstGeom prst="rect">
            <a:avLst/>
          </a:prstGeom>
          <a:solidFill>
            <a:srgbClr val="C00000"/>
          </a:solidFill>
          <a:ln>
            <a:noFill/>
          </a:ln>
        </p:spPr>
        <p:txBody>
          <a:bodyPr anchor="ctr"/>
          <a:lstStyle>
            <a:lvl1pPr defTabSz="956945">
              <a:defRPr sz="1900">
                <a:solidFill>
                  <a:schemeClr val="tx1"/>
                </a:solidFill>
                <a:latin typeface="Arial" panose="020B0604020202020204" pitchFamily="34" charset="0"/>
                <a:ea typeface="宋体" panose="02010600030101010101" pitchFamily="2" charset="-122"/>
              </a:defRPr>
            </a:lvl1pPr>
            <a:lvl2pPr marL="742950" indent="-285750" defTabSz="956945">
              <a:defRPr sz="1900">
                <a:solidFill>
                  <a:schemeClr val="tx1"/>
                </a:solidFill>
                <a:latin typeface="Arial" panose="020B0604020202020204" pitchFamily="34" charset="0"/>
                <a:ea typeface="宋体" panose="02010600030101010101" pitchFamily="2" charset="-122"/>
              </a:defRPr>
            </a:lvl2pPr>
            <a:lvl3pPr marL="1143000" indent="-228600" defTabSz="956945">
              <a:defRPr sz="1900">
                <a:solidFill>
                  <a:schemeClr val="tx1"/>
                </a:solidFill>
                <a:latin typeface="Arial" panose="020B0604020202020204" pitchFamily="34" charset="0"/>
                <a:ea typeface="宋体" panose="02010600030101010101" pitchFamily="2" charset="-122"/>
              </a:defRPr>
            </a:lvl3pPr>
            <a:lvl4pPr marL="1600200" indent="-228600" defTabSz="956945">
              <a:defRPr sz="1900">
                <a:solidFill>
                  <a:schemeClr val="tx1"/>
                </a:solidFill>
                <a:latin typeface="Arial" panose="020B0604020202020204" pitchFamily="34" charset="0"/>
                <a:ea typeface="宋体" panose="02010600030101010101" pitchFamily="2" charset="-122"/>
              </a:defRPr>
            </a:lvl4pPr>
            <a:lvl5pPr marL="2057400" indent="-228600" defTabSz="956945">
              <a:defRPr sz="1900">
                <a:solidFill>
                  <a:schemeClr val="tx1"/>
                </a:solidFill>
                <a:latin typeface="Arial" panose="020B0604020202020204" pitchFamily="34" charset="0"/>
                <a:ea typeface="宋体" panose="02010600030101010101" pitchFamily="2" charset="-122"/>
              </a:defRPr>
            </a:lvl5pPr>
            <a:lvl6pPr marL="2514600" indent="-228600" defTabSz="956945" eaLnBrk="0" fontAlgn="base" hangingPunct="0">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defTabSz="956945" eaLnBrk="0" fontAlgn="base" hangingPunct="0">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defTabSz="956945" eaLnBrk="0" fontAlgn="base" hangingPunct="0">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defTabSz="956945" eaLnBrk="0" fontAlgn="base" hangingPunct="0">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4" name="图片 3" descr="图片1"/>
          <p:cNvPicPr>
            <a:picLocks noChangeAspect="1"/>
          </p:cNvPicPr>
          <p:nvPr userDrawn="1"/>
        </p:nvPicPr>
        <p:blipFill>
          <a:blip r:embed="rId2"/>
          <a:stretch>
            <a:fillRect/>
          </a:stretch>
        </p:blipFill>
        <p:spPr>
          <a:xfrm>
            <a:off x="0" y="0"/>
            <a:ext cx="12207875" cy="3568700"/>
          </a:xfrm>
          <a:prstGeom prst="rect">
            <a:avLst/>
          </a:prstGeom>
        </p:spPr>
      </p:pic>
      <p:sp>
        <p:nvSpPr>
          <p:cNvPr id="2" name="标题 1"/>
          <p:cNvSpPr>
            <a:spLocks noGrp="1"/>
          </p:cNvSpPr>
          <p:nvPr>
            <p:ph type="ctrTitle" hasCustomPrompt="1"/>
            <p:custDataLst>
              <p:tags r:id="rId3"/>
            </p:custDataLst>
          </p:nvPr>
        </p:nvSpPr>
        <p:spPr>
          <a:xfrm>
            <a:off x="1199515" y="4065270"/>
            <a:ext cx="7247890" cy="1013460"/>
          </a:xfrm>
        </p:spPr>
        <p:txBody>
          <a:bodyPr lIns="90000" tIns="46800" rIns="90000" bIns="46800" anchor="b" anchorCtr="0">
            <a:normAutofit/>
          </a:bodyPr>
          <a:lstStyle>
            <a:lvl1pPr algn="r">
              <a:defRPr sz="4800">
                <a:solidFill>
                  <a:schemeClr val="bg1"/>
                </a:solidFill>
              </a:defRPr>
            </a:lvl1pPr>
          </a:lstStyle>
          <a:p>
            <a:r>
              <a:rPr lang="zh-CN" altLang="en-US" dirty="0"/>
              <a:t>单击此处编辑标题</a:t>
            </a:r>
            <a:endParaRPr lang="zh-CN" altLang="en-US" dirty="0"/>
          </a:p>
        </p:txBody>
      </p:sp>
      <p:sp>
        <p:nvSpPr>
          <p:cNvPr id="3" name="标题 1"/>
          <p:cNvSpPr>
            <a:spLocks noGrp="1"/>
          </p:cNvSpPr>
          <p:nvPr userDrawn="1">
            <p:custDataLst>
              <p:tags r:id="rId4"/>
            </p:custDataLst>
          </p:nvPr>
        </p:nvSpPr>
        <p:spPr>
          <a:xfrm>
            <a:off x="1199515" y="5283835"/>
            <a:ext cx="7247890" cy="1013460"/>
          </a:xfrm>
          <a:prstGeom prst="rect">
            <a:avLst/>
          </a:prstGeom>
        </p:spPr>
        <p:txBody>
          <a:bodyPr vert="horz" lIns="90000" tIns="46800" rIns="90000" bIns="46800" rtlCol="0" anchor="b" anchorCtr="0">
            <a:normAutofit/>
          </a:bodyPr>
          <a:lstStyle>
            <a:lvl1pPr algn="ctr">
              <a:defRPr sz="4800">
                <a:solidFill>
                  <a:schemeClr val="bg1"/>
                </a:solidFill>
              </a:defRPr>
            </a:lvl1pPr>
          </a:lstStyle>
          <a:p>
            <a:pPr algn="r"/>
            <a:r>
              <a:rPr lang="zh-CN" altLang="en-US" sz="3600" dirty="0"/>
              <a:t>单击此处编辑标题</a:t>
            </a:r>
            <a:endParaRPr lang="zh-CN" altLang="en-US" sz="3600" dirty="0"/>
          </a:p>
        </p:txBody>
      </p:sp>
      <p:pic>
        <p:nvPicPr>
          <p:cNvPr id="8" name="图片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666095" y="253365"/>
            <a:ext cx="1283970" cy="561975"/>
          </a:xfrm>
          <a:prstGeom prst="rect">
            <a:avLst/>
          </a:prstGeom>
        </p:spPr>
      </p:pic>
      <p:pic>
        <p:nvPicPr>
          <p:cNvPr id="7" name="图片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172575" y="3569335"/>
            <a:ext cx="3019425" cy="3288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17_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图形"/>
          <p:cNvSpPr/>
          <p:nvPr userDrawn="1"/>
        </p:nvSpPr>
        <p:spPr>
          <a:xfrm>
            <a:off x="11577320" y="-979170"/>
            <a:ext cx="1609725" cy="1609725"/>
          </a:xfrm>
          <a:prstGeom prst="ellipse">
            <a:avLst/>
          </a:prstGeom>
          <a:solidFill>
            <a:srgbClr val="E98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sp>
        <p:nvSpPr>
          <p:cNvPr id="42" name="图形"/>
          <p:cNvSpPr/>
          <p:nvPr userDrawn="1"/>
        </p:nvSpPr>
        <p:spPr>
          <a:xfrm>
            <a:off x="11236960" y="758825"/>
            <a:ext cx="340360" cy="340360"/>
          </a:xfrm>
          <a:prstGeom prst="ellipse">
            <a:avLst/>
          </a:prstGeom>
          <a:solidFill>
            <a:srgbClr val="FFDF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Medium" panose="020B0600000000000000" pitchFamily="34" charset="-122"/>
              <a:ea typeface="思源黑体 CN Medium" panose="020B0600000000000000" pitchFamily="34" charset="-122"/>
              <a:cs typeface="思源黑体 CN Light" panose="020B0300000000000000" pitchFamily="34" charset="-122"/>
            </a:endParaRPr>
          </a:p>
        </p:txBody>
      </p:sp>
      <p:sp>
        <p:nvSpPr>
          <p:cNvPr id="3" name="椭圆 2"/>
          <p:cNvSpPr/>
          <p:nvPr userDrawn="1"/>
        </p:nvSpPr>
        <p:spPr>
          <a:xfrm>
            <a:off x="-774700" y="5964555"/>
            <a:ext cx="2299970" cy="2299970"/>
          </a:xfrm>
          <a:prstGeom prst="ellipse">
            <a:avLst/>
          </a:prstGeom>
          <a:solidFill>
            <a:srgbClr val="D93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3"/>
          <a:stretch>
            <a:fillRect/>
          </a:stretch>
        </p:blipFill>
        <p:spPr>
          <a:xfrm>
            <a:off x="-3020060" y="681355"/>
            <a:ext cx="2910840" cy="461772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14_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userDrawn="1"/>
        </p:nvSpPr>
        <p:spPr>
          <a:xfrm>
            <a:off x="8914686" y="0"/>
            <a:ext cx="3277314" cy="2159127"/>
          </a:xfrm>
          <a:custGeom>
            <a:avLst/>
            <a:gdLst>
              <a:gd name="connsiteX0" fmla="*/ 0 w 3277314"/>
              <a:gd name="connsiteY0" fmla="*/ 0 h 2159127"/>
              <a:gd name="connsiteX1" fmla="*/ 3277314 w 3277314"/>
              <a:gd name="connsiteY1" fmla="*/ 0 h 2159127"/>
              <a:gd name="connsiteX2" fmla="*/ 3277314 w 3277314"/>
              <a:gd name="connsiteY2" fmla="*/ 2159127 h 2159127"/>
              <a:gd name="connsiteX3" fmla="*/ 3207149 w 3277314"/>
              <a:gd name="connsiteY3" fmla="*/ 2158029 h 2159127"/>
              <a:gd name="connsiteX4" fmla="*/ 2814859 w 3277314"/>
              <a:gd name="connsiteY4" fmla="*/ 2096814 h 2159127"/>
              <a:gd name="connsiteX5" fmla="*/ 2231535 w 3277314"/>
              <a:gd name="connsiteY5" fmla="*/ 1087821 h 2159127"/>
              <a:gd name="connsiteX6" fmla="*/ 702280 w 3277314"/>
              <a:gd name="connsiteY6" fmla="*/ 867103 h 2159127"/>
              <a:gd name="connsiteX7" fmla="*/ 5025 w 3277314"/>
              <a:gd name="connsiteY7" fmla="*/ 40153 h 215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7314" h="2159127">
                <a:moveTo>
                  <a:pt x="0" y="0"/>
                </a:moveTo>
                <a:lnTo>
                  <a:pt x="3277314" y="0"/>
                </a:lnTo>
                <a:lnTo>
                  <a:pt x="3277314" y="2159127"/>
                </a:lnTo>
                <a:lnTo>
                  <a:pt x="3207149" y="2158029"/>
                </a:lnTo>
                <a:cubicBezTo>
                  <a:pt x="3050356" y="2149038"/>
                  <a:pt x="2912737" y="2127689"/>
                  <a:pt x="2814859" y="2096814"/>
                </a:cubicBezTo>
                <a:cubicBezTo>
                  <a:pt x="2423349" y="1973318"/>
                  <a:pt x="2583632" y="1292773"/>
                  <a:pt x="2231535" y="1087821"/>
                </a:cubicBezTo>
                <a:cubicBezTo>
                  <a:pt x="1879439" y="882869"/>
                  <a:pt x="1064887" y="1087820"/>
                  <a:pt x="702280" y="867103"/>
                </a:cubicBezTo>
                <a:cubicBezTo>
                  <a:pt x="430325" y="701565"/>
                  <a:pt x="68210" y="343885"/>
                  <a:pt x="5025" y="40153"/>
                </a:cubicBezTo>
                <a:close/>
              </a:path>
            </a:pathLst>
          </a:custGeom>
          <a:solidFill>
            <a:srgbClr val="D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24"/>
          <p:cNvSpPr/>
          <p:nvPr userDrawn="1"/>
        </p:nvSpPr>
        <p:spPr>
          <a:xfrm>
            <a:off x="8371490" y="0"/>
            <a:ext cx="3820510" cy="1277007"/>
          </a:xfrm>
          <a:custGeom>
            <a:avLst/>
            <a:gdLst>
              <a:gd name="connsiteX0" fmla="*/ 0 w 4256690"/>
              <a:gd name="connsiteY0" fmla="*/ 0 h 1355835"/>
              <a:gd name="connsiteX1" fmla="*/ 914400 w 4256690"/>
              <a:gd name="connsiteY1" fmla="*/ 835573 h 1355835"/>
              <a:gd name="connsiteX2" fmla="*/ 3452649 w 4256690"/>
              <a:gd name="connsiteY2" fmla="*/ 551794 h 1355835"/>
              <a:gd name="connsiteX3" fmla="*/ 4256690 w 4256690"/>
              <a:gd name="connsiteY3" fmla="*/ 1355835 h 1355835"/>
            </a:gdLst>
            <a:ahLst/>
            <a:cxnLst>
              <a:cxn ang="0">
                <a:pos x="connsiteX0" y="connsiteY0"/>
              </a:cxn>
              <a:cxn ang="0">
                <a:pos x="connsiteX1" y="connsiteY1"/>
              </a:cxn>
              <a:cxn ang="0">
                <a:pos x="connsiteX2" y="connsiteY2"/>
              </a:cxn>
              <a:cxn ang="0">
                <a:pos x="connsiteX3" y="connsiteY3"/>
              </a:cxn>
            </a:cxnLst>
            <a:rect l="l" t="t" r="r" b="b"/>
            <a:pathLst>
              <a:path w="4256690" h="1355835">
                <a:moveTo>
                  <a:pt x="0" y="0"/>
                </a:moveTo>
                <a:cubicBezTo>
                  <a:pt x="169479" y="371803"/>
                  <a:pt x="338959" y="743607"/>
                  <a:pt x="914400" y="835573"/>
                </a:cubicBezTo>
                <a:cubicBezTo>
                  <a:pt x="1489841" y="927539"/>
                  <a:pt x="2895601" y="465084"/>
                  <a:pt x="3452649" y="551794"/>
                </a:cubicBezTo>
                <a:cubicBezTo>
                  <a:pt x="4009697" y="638504"/>
                  <a:pt x="4133193" y="997169"/>
                  <a:pt x="4256690" y="1355835"/>
                </a:cubicBezTo>
              </a:path>
            </a:pathLst>
          </a:custGeom>
          <a:noFill/>
          <a:ln w="3175">
            <a:solidFill>
              <a:srgbClr val="D030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userDrawn="1"/>
        </p:nvSpPr>
        <p:spPr>
          <a:xfrm>
            <a:off x="-518681" y="5232979"/>
            <a:ext cx="2144753" cy="2341936"/>
          </a:xfrm>
          <a:custGeom>
            <a:avLst/>
            <a:gdLst>
              <a:gd name="connsiteX0" fmla="*/ 0 w 2144753"/>
              <a:gd name="connsiteY0" fmla="*/ 0 h 2341936"/>
              <a:gd name="connsiteX1" fmla="*/ 95948 w 2144753"/>
              <a:gd name="connsiteY1" fmla="*/ 19355 h 2341936"/>
              <a:gd name="connsiteX2" fmla="*/ 1150883 w 2144753"/>
              <a:gd name="connsiteY2" fmla="*/ 387012 h 2341936"/>
              <a:gd name="connsiteX3" fmla="*/ 2144110 w 2144753"/>
              <a:gd name="connsiteY3" fmla="*/ 1790143 h 2341936"/>
              <a:gd name="connsiteX4" fmla="*/ 2039910 w 2144753"/>
              <a:gd name="connsiteY4" fmla="*/ 2206698 h 2341936"/>
              <a:gd name="connsiteX5" fmla="*/ 1975901 w 2144753"/>
              <a:gd name="connsiteY5" fmla="*/ 2341936 h 2341936"/>
              <a:gd name="connsiteX6" fmla="*/ 0 w 2144753"/>
              <a:gd name="connsiteY6" fmla="*/ 2341936 h 2341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4753" h="2341936">
                <a:moveTo>
                  <a:pt x="0" y="0"/>
                </a:moveTo>
                <a:lnTo>
                  <a:pt x="95948" y="19355"/>
                </a:lnTo>
                <a:cubicBezTo>
                  <a:pt x="408425" y="79092"/>
                  <a:pt x="863162" y="158412"/>
                  <a:pt x="1150883" y="387012"/>
                </a:cubicBezTo>
                <a:cubicBezTo>
                  <a:pt x="1534511" y="691812"/>
                  <a:pt x="2167758" y="1314550"/>
                  <a:pt x="2144110" y="1790143"/>
                </a:cubicBezTo>
                <a:cubicBezTo>
                  <a:pt x="2138198" y="1909041"/>
                  <a:pt x="2101248" y="2054380"/>
                  <a:pt x="2039910" y="2206698"/>
                </a:cubicBezTo>
                <a:lnTo>
                  <a:pt x="1975901" y="2341936"/>
                </a:lnTo>
                <a:lnTo>
                  <a:pt x="0" y="2341936"/>
                </a:lnTo>
                <a:close/>
              </a:path>
            </a:pathLst>
          </a:custGeom>
          <a:solidFill>
            <a:srgbClr val="EB9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3756A"/>
              </a:solidFill>
            </a:endParaRPr>
          </a:p>
        </p:txBody>
      </p:sp>
      <p:sp>
        <p:nvSpPr>
          <p:cNvPr id="24" name="任意多边形 23"/>
          <p:cNvSpPr/>
          <p:nvPr userDrawn="1"/>
        </p:nvSpPr>
        <p:spPr>
          <a:xfrm rot="16200000">
            <a:off x="1566279" y="5508800"/>
            <a:ext cx="1208133" cy="2924008"/>
          </a:xfrm>
          <a:custGeom>
            <a:avLst/>
            <a:gdLst>
              <a:gd name="connsiteX0" fmla="*/ 0 w 1997027"/>
              <a:gd name="connsiteY0" fmla="*/ 0 h 4364736"/>
              <a:gd name="connsiteX1" fmla="*/ 1316736 w 1997027"/>
              <a:gd name="connsiteY1" fmla="*/ 512064 h 4364736"/>
              <a:gd name="connsiteX2" fmla="*/ 1950720 w 1997027"/>
              <a:gd name="connsiteY2" fmla="*/ 2621280 h 4364736"/>
              <a:gd name="connsiteX3" fmla="*/ 97536 w 1997027"/>
              <a:gd name="connsiteY3" fmla="*/ 4364736 h 4364736"/>
            </a:gdLst>
            <a:ahLst/>
            <a:cxnLst>
              <a:cxn ang="0">
                <a:pos x="connsiteX0" y="connsiteY0"/>
              </a:cxn>
              <a:cxn ang="0">
                <a:pos x="connsiteX1" y="connsiteY1"/>
              </a:cxn>
              <a:cxn ang="0">
                <a:pos x="connsiteX2" y="connsiteY2"/>
              </a:cxn>
              <a:cxn ang="0">
                <a:pos x="connsiteX3" y="connsiteY3"/>
              </a:cxn>
            </a:cxnLst>
            <a:rect l="l" t="t" r="r" b="b"/>
            <a:pathLst>
              <a:path w="1997027" h="4364736">
                <a:moveTo>
                  <a:pt x="0" y="0"/>
                </a:moveTo>
                <a:cubicBezTo>
                  <a:pt x="495808" y="37592"/>
                  <a:pt x="991616" y="75184"/>
                  <a:pt x="1316736" y="512064"/>
                </a:cubicBezTo>
                <a:cubicBezTo>
                  <a:pt x="1641856" y="948944"/>
                  <a:pt x="2153920" y="1979168"/>
                  <a:pt x="1950720" y="2621280"/>
                </a:cubicBezTo>
                <a:cubicBezTo>
                  <a:pt x="1747520" y="3263392"/>
                  <a:pt x="922528" y="3814064"/>
                  <a:pt x="97536" y="4364736"/>
                </a:cubicBezTo>
              </a:path>
            </a:pathLst>
          </a:custGeom>
          <a:noFill/>
          <a:ln w="3175">
            <a:solidFill>
              <a:srgbClr val="E980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3"/>
          <a:stretch>
            <a:fillRect/>
          </a:stretch>
        </p:blipFill>
        <p:spPr>
          <a:xfrm>
            <a:off x="-3020060" y="681355"/>
            <a:ext cx="2910840" cy="4617720"/>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15_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3"/>
          <a:stretch>
            <a:fillRect/>
          </a:stretch>
        </p:blipFill>
        <p:spPr>
          <a:xfrm>
            <a:off x="-3020060" y="681355"/>
            <a:ext cx="2910840" cy="4617720"/>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16_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3"/>
          <a:stretch>
            <a:fillRect/>
          </a:stretch>
        </p:blipFill>
        <p:spPr>
          <a:xfrm>
            <a:off x="-3020060" y="681355"/>
            <a:ext cx="2910840" cy="4617720"/>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
        <p:nvSpPr>
          <p:cNvPr id="4" name="灯片编号占位符 5"/>
          <p:cNvSpPr>
            <a:spLocks noGrp="1"/>
          </p:cNvSpPr>
          <p:nvPr>
            <p:ph type="sldNum" sz="quarter" idx="12"/>
          </p:nvPr>
        </p:nvSpPr>
        <p:spPr/>
        <p:txBody>
          <a:bodyPr/>
          <a:lstStyle>
            <a:lvl1pPr>
              <a:defRPr/>
            </a:lvl1pPr>
          </a:lstStyle>
          <a:p>
            <a:pPr>
              <a:defRP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8909" y="456134"/>
            <a:ext cx="10736726"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微软雅黑" panose="020B0503020204020204" charset="-122"/>
                <a:ea typeface="微软雅黑" panose="020B0503020204020204" charset="-122"/>
              </a:defRPr>
            </a:lvl1pPr>
            <a:lvl2pPr marL="593725" indent="0" algn="ctr">
              <a:buNone/>
              <a:defRPr sz="2600"/>
            </a:lvl2pPr>
            <a:lvl3pPr marL="1187450" indent="0" algn="ctr">
              <a:buNone/>
              <a:defRPr sz="2340"/>
            </a:lvl3pPr>
            <a:lvl4pPr marL="1781175" indent="0" algn="ctr">
              <a:buNone/>
              <a:defRPr sz="2080"/>
            </a:lvl4pPr>
            <a:lvl5pPr marL="2374900" indent="0" algn="ctr">
              <a:buNone/>
              <a:defRPr sz="2080"/>
            </a:lvl5pPr>
            <a:lvl6pPr marL="2967990" indent="0" algn="ctr">
              <a:buNone/>
              <a:defRPr sz="2080"/>
            </a:lvl6pPr>
            <a:lvl7pPr marL="3562350" indent="0" algn="ctr">
              <a:buNone/>
              <a:defRPr sz="2080"/>
            </a:lvl7pPr>
            <a:lvl8pPr marL="4156075" indent="0" algn="ctr">
              <a:buNone/>
              <a:defRPr sz="2080"/>
            </a:lvl8pPr>
            <a:lvl9pPr marL="4749165" indent="0" algn="ctr">
              <a:buNone/>
              <a:defRPr sz="2080"/>
            </a:lvl9pPr>
          </a:lstStyle>
          <a:p>
            <a:r>
              <a:rPr lang="zh-CN" altLang="en-US" dirty="0"/>
              <a:t>单击此处添加标题</a:t>
            </a:r>
            <a:endParaRPr lang="en-US" dirty="0"/>
          </a:p>
        </p:txBody>
      </p:sp>
      <p:sp>
        <p:nvSpPr>
          <p:cNvPr id="5" name="Content Placeholder 2"/>
          <p:cNvSpPr>
            <a:spLocks noGrp="1"/>
          </p:cNvSpPr>
          <p:nvPr>
            <p:ph idx="12" hasCustomPrompt="1"/>
          </p:nvPr>
        </p:nvSpPr>
        <p:spPr>
          <a:xfrm>
            <a:off x="725756" y="1512875"/>
            <a:ext cx="10729645" cy="4690459"/>
          </a:xfrm>
          <a:prstGeom prst="rect">
            <a:avLst/>
          </a:prstGeom>
        </p:spPr>
        <p:txBody>
          <a:bodyPr lIns="0" tIns="0" rIns="0" bIns="0"/>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baseline="0">
                <a:solidFill>
                  <a:schemeClr val="tx1"/>
                </a:solidFill>
                <a:latin typeface="微软雅黑" panose="020B0503020204020204" charset="-122"/>
                <a:ea typeface="微软雅黑" panose="020B050302020402020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baseline="0">
                <a:latin typeface="微软雅黑" panose="020B0503020204020204" charset="-122"/>
                <a:ea typeface="微软雅黑" panose="020B0503020204020204" charset="-122"/>
              </a:defRPr>
            </a:lvl2pPr>
            <a:lvl3pPr marL="1097915"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baseline="0">
                <a:latin typeface="微软雅黑" panose="020B0503020204020204" charset="-122"/>
                <a:ea typeface="微软雅黑" panose="020B0503020204020204" charset="-122"/>
              </a:defRPr>
            </a:lvl3pPr>
            <a:lvl4pPr marL="525780" indent="-171450">
              <a:buFont typeface="Arial" panose="020B0604020202020204" pitchFamily="34" charset="0"/>
              <a:buChar char="•"/>
              <a:tabLst>
                <a:tab pos="1208405" algn="ctr"/>
              </a:tabLst>
              <a:defRPr sz="1300" baseline="0"/>
            </a:lvl4pPr>
            <a:lvl5pPr marL="525780" indent="-171450">
              <a:buFont typeface="Arial" panose="020B0604020202020204" pitchFamily="34" charset="0"/>
              <a:buChar char="•"/>
              <a:tabLst>
                <a:tab pos="1208405" algn="ctr"/>
              </a:tabLst>
              <a:defRPr sz="1300" baseline="0"/>
            </a:lvl5pPr>
          </a:lstStyle>
          <a:p>
            <a:pPr lvl="0"/>
            <a:r>
              <a:rPr lang="zh-CN" altLang="en-US" dirty="0"/>
              <a:t>单击此处添加文本</a:t>
            </a:r>
            <a:endParaRPr lang="en-US" dirty="0"/>
          </a:p>
          <a:p>
            <a:pPr marL="328930" marR="0" lvl="1" indent="-168275" algn="l" defTabSz="1188085"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770" algn="ctr"/>
              </a:tabLst>
              <a:defRPr/>
            </a:pPr>
            <a:r>
              <a:rPr lang="zh-CN" altLang="en-US" dirty="0"/>
              <a:t>单击此处添加文本</a:t>
            </a:r>
            <a:endParaRPr lang="en-US" dirty="0"/>
          </a:p>
          <a:p>
            <a:pPr marL="1098550" marR="0" lvl="2" indent="-168275" algn="l" defTabSz="1188085"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770" algn="ctr"/>
              </a:tabLst>
              <a:defRPr/>
            </a:pPr>
            <a:r>
              <a:rPr lang="zh-CN" altLang="en-US" dirty="0"/>
              <a:t>单击此处添加文本</a:t>
            </a:r>
            <a:endParaRPr lang="en-US" dirty="0"/>
          </a:p>
          <a:p>
            <a:pPr marL="1098550" marR="0" lvl="2" indent="-168275" algn="l" defTabSz="1188085"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770" algn="ctr"/>
              </a:tabLst>
              <a:defRPr/>
            </a:pPr>
            <a:endParaRPr lang="en-US" altLang="zh-CN" dirty="0"/>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9_标题幻灯片">
    <p:spTree>
      <p:nvGrpSpPr>
        <p:cNvPr id="1" name=""/>
        <p:cNvGrpSpPr/>
        <p:nvPr/>
      </p:nvGrpSpPr>
      <p:grpSpPr>
        <a:xfrm>
          <a:off x="0" y="0"/>
          <a:ext cx="0" cy="0"/>
          <a:chOff x="0" y="0"/>
          <a:chExt cx="0" cy="0"/>
        </a:xfrm>
      </p:grpSpPr>
      <p:sp>
        <p:nvSpPr>
          <p:cNvPr id="10" name="圆角矩形 9"/>
          <p:cNvSpPr/>
          <p:nvPr userDrawn="1"/>
        </p:nvSpPr>
        <p:spPr>
          <a:xfrm rot="2700000">
            <a:off x="-5550535" y="-749300"/>
            <a:ext cx="8006715" cy="8356600"/>
          </a:xfrm>
          <a:prstGeom prst="roundRect">
            <a:avLst/>
          </a:prstGeom>
          <a:solidFill>
            <a:srgbClr val="D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27" name="文本框 26"/>
          <p:cNvSpPr txBox="1"/>
          <p:nvPr userDrawn="1"/>
        </p:nvSpPr>
        <p:spPr>
          <a:xfrm>
            <a:off x="4559300" y="4792980"/>
            <a:ext cx="309880" cy="368300"/>
          </a:xfrm>
          <a:prstGeom prst="rect">
            <a:avLst/>
          </a:prstGeom>
          <a:noFill/>
        </p:spPr>
        <p:txBody>
          <a:bodyPr wrap="none" rtlCol="0">
            <a:spAutoFit/>
          </a:bodyPr>
          <a:lstStyle/>
          <a:p>
            <a:endParaRPr lang="zh-CN" altLang="en-US"/>
          </a:p>
        </p:txBody>
      </p:sp>
      <p:sp>
        <p:nvSpPr>
          <p:cNvPr id="12" name="圆角矩形 11"/>
          <p:cNvSpPr/>
          <p:nvPr userDrawn="1"/>
        </p:nvSpPr>
        <p:spPr>
          <a:xfrm rot="2700000">
            <a:off x="5600700" y="-1686560"/>
            <a:ext cx="2658745" cy="2719070"/>
          </a:xfrm>
          <a:prstGeom prst="roundRect">
            <a:avLst/>
          </a:prstGeom>
          <a:solidFill>
            <a:srgbClr val="E86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15" name="矩形 14"/>
          <p:cNvSpPr/>
          <p:nvPr userDrawn="1"/>
        </p:nvSpPr>
        <p:spPr>
          <a:xfrm>
            <a:off x="11847195" y="1883410"/>
            <a:ext cx="596265" cy="351155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userDrawn="1"/>
        </p:nvSpPr>
        <p:spPr>
          <a:xfrm rot="2700000">
            <a:off x="7997825" y="5460365"/>
            <a:ext cx="2658745" cy="2719070"/>
          </a:xfrm>
          <a:prstGeom prst="roundRect">
            <a:avLst/>
          </a:prstGeom>
          <a:solidFill>
            <a:srgbClr val="C8CBD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20" name="标题 19"/>
          <p:cNvSpPr>
            <a:spLocks noGrp="1"/>
          </p:cNvSpPr>
          <p:nvPr>
            <p:ph type="ctrTitle" hasCustomPrompt="1"/>
            <p:custDataLst>
              <p:tags r:id="rId2"/>
            </p:custDataLst>
          </p:nvPr>
        </p:nvSpPr>
        <p:spPr>
          <a:xfrm>
            <a:off x="4418330" y="1999615"/>
            <a:ext cx="7247890" cy="1013460"/>
          </a:xfrm>
        </p:spPr>
        <p:txBody>
          <a:bodyPr lIns="90000" tIns="46800" rIns="90000" bIns="46800" anchor="b" anchorCtr="0">
            <a:normAutofit/>
          </a:bodyPr>
          <a:lstStyle>
            <a:lvl1pPr algn="l">
              <a:defRPr sz="4800">
                <a:solidFill>
                  <a:schemeClr val="tx1"/>
                </a:solidFill>
              </a:defRPr>
            </a:lvl1pPr>
          </a:lstStyle>
          <a:p>
            <a:r>
              <a:rPr lang="zh-CN" altLang="en-US" dirty="0"/>
              <a:t>单击此处编辑标题</a:t>
            </a:r>
            <a:endParaRPr lang="zh-CN" altLang="en-US" dirty="0"/>
          </a:p>
        </p:txBody>
      </p:sp>
      <p:pic>
        <p:nvPicPr>
          <p:cNvPr id="3" name="图片 2"/>
          <p:cNvPicPr>
            <a:picLocks noChangeAspect="1"/>
          </p:cNvPicPr>
          <p:nvPr userDrawn="1"/>
        </p:nvPicPr>
        <p:blipFill>
          <a:blip r:embed="rId3"/>
          <a:stretch>
            <a:fillRect/>
          </a:stretch>
        </p:blipFill>
        <p:spPr>
          <a:xfrm>
            <a:off x="-3020060" y="681355"/>
            <a:ext cx="2910840" cy="461772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3020060" y="681355"/>
            <a:ext cx="2910840" cy="461772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
    <p:spTree>
      <p:nvGrpSpPr>
        <p:cNvPr id="1" name=""/>
        <p:cNvGrpSpPr/>
        <p:nvPr/>
      </p:nvGrpSpPr>
      <p:grpSpPr>
        <a:xfrm>
          <a:off x="0" y="0"/>
          <a:ext cx="0" cy="0"/>
          <a:chOff x="0" y="0"/>
          <a:chExt cx="0" cy="0"/>
        </a:xfrm>
      </p:grpSpPr>
      <p:sp>
        <p:nvSpPr>
          <p:cNvPr id="6" name="任意多边形: 形状 39"/>
          <p:cNvSpPr/>
          <p:nvPr userDrawn="1"/>
        </p:nvSpPr>
        <p:spPr>
          <a:xfrm flipV="1">
            <a:off x="-298450" y="4556760"/>
            <a:ext cx="12490450" cy="24511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solidFill>
            <a:srgbClr val="D23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39"/>
          <p:cNvSpPr/>
          <p:nvPr userDrawn="1"/>
        </p:nvSpPr>
        <p:spPr>
          <a:xfrm flipV="1">
            <a:off x="854439" y="1439055"/>
            <a:ext cx="3567659" cy="224853"/>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solidFill>
            <a:srgbClr val="E86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userDrawn="1"/>
        </p:nvSpPr>
        <p:spPr>
          <a:xfrm>
            <a:off x="2871978" y="2550114"/>
            <a:ext cx="6197008" cy="830997"/>
          </a:xfrm>
          <a:prstGeom prst="rect">
            <a:avLst/>
          </a:prstGeom>
          <a:noFill/>
        </p:spPr>
        <p:txBody>
          <a:bodyPr wrap="square" rtlCol="0">
            <a:spAutoFit/>
          </a:bodyPr>
          <a:lstStyle/>
          <a:p>
            <a:r>
              <a:rPr lang="zh-CN" altLang="en-US" sz="4800" b="1" dirty="0">
                <a:solidFill>
                  <a:schemeClr val="tx1"/>
                </a:solidFill>
                <a:latin typeface="思源黑体 CN Medium" panose="020B0600000000000000" pitchFamily="34" charset="-122"/>
                <a:ea typeface="思源黑体 CN Medium" panose="020B0600000000000000" pitchFamily="34" charset="-122"/>
              </a:rPr>
              <a:t>单击添加您的标题</a:t>
            </a:r>
            <a:endParaRPr lang="zh-CN" altLang="en-US" sz="4800" b="1" dirty="0">
              <a:solidFill>
                <a:schemeClr val="tx1"/>
              </a:solidFill>
              <a:latin typeface="思源黑体 CN Medium" panose="020B0600000000000000" pitchFamily="34" charset="-122"/>
              <a:ea typeface="思源黑体 CN Medium" panose="020B0600000000000000" pitchFamily="34" charset="-122"/>
            </a:endParaRPr>
          </a:p>
        </p:txBody>
      </p:sp>
      <p:sp>
        <p:nvSpPr>
          <p:cNvPr id="12" name="PA-文本框 4"/>
          <p:cNvSpPr txBox="1"/>
          <p:nvPr userDrawn="1">
            <p:custDataLst>
              <p:tags r:id="rId2"/>
            </p:custDataLst>
          </p:nvPr>
        </p:nvSpPr>
        <p:spPr>
          <a:xfrm>
            <a:off x="1078672" y="1993856"/>
            <a:ext cx="3586612" cy="1568450"/>
          </a:xfrm>
          <a:prstGeom prst="rect">
            <a:avLst/>
          </a:prstGeom>
          <a:noFill/>
        </p:spPr>
        <p:txBody>
          <a:bodyPr wrap="square" rtlCol="0">
            <a:spAutoFit/>
          </a:bodyPr>
          <a:lstStyle/>
          <a:p>
            <a:r>
              <a:rPr lang="en-US" altLang="zh-CN" sz="9600" b="1" dirty="0">
                <a:solidFill>
                  <a:schemeClr val="tx1"/>
                </a:solidFill>
                <a:latin typeface="思源黑体 CN Medium" panose="020B0600000000000000" pitchFamily="34" charset="-122"/>
                <a:ea typeface="思源黑体 CN Medium" panose="020B0600000000000000" pitchFamily="34" charset="-122"/>
              </a:rPr>
              <a:t>01</a:t>
            </a:r>
            <a:endParaRPr lang="en-US" altLang="zh-CN" sz="9600" b="1" dirty="0">
              <a:solidFill>
                <a:schemeClr val="tx1"/>
              </a:solidFill>
              <a:latin typeface="思源黑体 CN Medium" panose="020B0600000000000000" pitchFamily="34" charset="-122"/>
              <a:ea typeface="思源黑体 CN Medium" panose="020B0600000000000000" pitchFamily="34" charset="-122"/>
            </a:endParaRPr>
          </a:p>
        </p:txBody>
      </p:sp>
      <p:sp>
        <p:nvSpPr>
          <p:cNvPr id="13" name="PA-文本框 5"/>
          <p:cNvSpPr txBox="1"/>
          <p:nvPr userDrawn="1">
            <p:custDataLst>
              <p:tags r:id="rId3"/>
            </p:custDataLst>
          </p:nvPr>
        </p:nvSpPr>
        <p:spPr>
          <a:xfrm>
            <a:off x="1078672" y="3633560"/>
            <a:ext cx="3049560" cy="922020"/>
          </a:xfrm>
          <a:prstGeom prst="rect">
            <a:avLst/>
          </a:prstGeom>
          <a:noFill/>
        </p:spPr>
        <p:txBody>
          <a:bodyPr wrap="square" rtlCol="0">
            <a:spAutoFit/>
          </a:bodyPr>
          <a:lstStyle/>
          <a:p>
            <a:pPr algn="dist"/>
            <a:r>
              <a:rPr lang="en-US" altLang="zh-CN" sz="5400">
                <a:solidFill>
                  <a:srgbClr val="C8CBD0"/>
                </a:solidFill>
                <a:latin typeface="微软雅黑" panose="020B0503020204020204" charset="-122"/>
                <a:ea typeface="微软雅黑" panose="020B0503020204020204" charset="-122"/>
              </a:rPr>
              <a:t>PART</a:t>
            </a:r>
            <a:endParaRPr lang="en-US" altLang="zh-CN" sz="5400" dirty="0">
              <a:solidFill>
                <a:srgbClr val="C8CBD0"/>
              </a:solidFill>
              <a:latin typeface="微软雅黑" panose="020B0503020204020204" charset="-122"/>
              <a:ea typeface="微软雅黑" panose="020B0503020204020204" charset="-122"/>
            </a:endParaRPr>
          </a:p>
        </p:txBody>
      </p:sp>
      <p:sp>
        <p:nvSpPr>
          <p:cNvPr id="14" name="PA-文本框 9"/>
          <p:cNvSpPr txBox="1"/>
          <p:nvPr userDrawn="1">
            <p:custDataLst>
              <p:tags r:id="rId4"/>
            </p:custDataLst>
          </p:nvPr>
        </p:nvSpPr>
        <p:spPr>
          <a:xfrm>
            <a:off x="1078672" y="4793306"/>
            <a:ext cx="5821181" cy="810260"/>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思源黑体 CN Normal" panose="020B0400000000000000" pitchFamily="34" charset="-128"/>
                <a:ea typeface="思源黑体 CN Normal" panose="020B0400000000000000" pitchFamily="34" charset="-128"/>
              </a:defRPr>
            </a:lvl1pPr>
          </a:lstStyle>
          <a:p>
            <a:r>
              <a:rPr lang="zh-CN" altLang="en-US" dirty="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endParaRPr lang="zh-CN" altLang="en-US" dirty="0">
              <a:solidFill>
                <a:schemeClr val="bg1"/>
              </a:solidFill>
              <a:latin typeface="微软雅黑" panose="020B0503020204020204" charset="-122"/>
              <a:ea typeface="微软雅黑" panose="020B0503020204020204" charset="-122"/>
            </a:endParaRPr>
          </a:p>
        </p:txBody>
      </p:sp>
      <p:sp>
        <p:nvSpPr>
          <p:cNvPr id="15" name="矩形: 圆角 1"/>
          <p:cNvSpPr/>
          <p:nvPr userDrawn="1"/>
        </p:nvSpPr>
        <p:spPr>
          <a:xfrm rot="2700000">
            <a:off x="10727529" y="-629172"/>
            <a:ext cx="2919468" cy="2939472"/>
          </a:xfrm>
          <a:prstGeom prst="roundRect">
            <a:avLst>
              <a:gd name="adj" fmla="val 28886"/>
            </a:avLst>
          </a:prstGeom>
          <a:solidFill>
            <a:srgbClr val="FB9B9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sym typeface="FZHei-B01S" panose="02010601030101010101" pitchFamily="2" charset="-122"/>
            </a:endParaRPr>
          </a:p>
        </p:txBody>
      </p:sp>
      <p:sp>
        <p:nvSpPr>
          <p:cNvPr id="16" name="矩形: 圆角 1"/>
          <p:cNvSpPr/>
          <p:nvPr userDrawn="1"/>
        </p:nvSpPr>
        <p:spPr>
          <a:xfrm rot="2700000">
            <a:off x="8601341" y="1153395"/>
            <a:ext cx="874135" cy="880125"/>
          </a:xfrm>
          <a:prstGeom prst="roundRect">
            <a:avLst>
              <a:gd name="adj" fmla="val 28886"/>
            </a:avLst>
          </a:prstGeom>
          <a:solidFill>
            <a:srgbClr val="C8CBD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sym typeface="FZHei-B01S" panose="02010601030101010101" pitchFamily="2" charset="-122"/>
            </a:endParaRPr>
          </a:p>
        </p:txBody>
      </p:sp>
      <p:sp>
        <p:nvSpPr>
          <p:cNvPr id="17" name="矩形: 圆角 1"/>
          <p:cNvSpPr/>
          <p:nvPr userDrawn="1"/>
        </p:nvSpPr>
        <p:spPr>
          <a:xfrm rot="2700000">
            <a:off x="-396277" y="2427064"/>
            <a:ext cx="1068827" cy="1076151"/>
          </a:xfrm>
          <a:prstGeom prst="roundRect">
            <a:avLst>
              <a:gd name="adj" fmla="val 28886"/>
            </a:avLst>
          </a:prstGeom>
          <a:solidFill>
            <a:srgbClr val="FB9B9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sym typeface="FZHei-B01S" panose="02010601030101010101" pitchFamily="2" charset="-122"/>
            </a:endParaRPr>
          </a:p>
        </p:txBody>
      </p:sp>
      <p:pic>
        <p:nvPicPr>
          <p:cNvPr id="3" name="图片 2"/>
          <p:cNvPicPr>
            <a:picLocks noChangeAspect="1"/>
          </p:cNvPicPr>
          <p:nvPr userDrawn="1"/>
        </p:nvPicPr>
        <p:blipFill>
          <a:blip r:embed="rId5"/>
          <a:stretch>
            <a:fillRect/>
          </a:stretch>
        </p:blipFill>
        <p:spPr>
          <a:xfrm>
            <a:off x="-3020060" y="681355"/>
            <a:ext cx="2910840" cy="4617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par>
                                <p:cTn id="14" presetID="22" presetClass="entr" presetSubtype="1" fill="hold" grpId="0" nodeType="withEffect">
                                  <p:stCondLst>
                                    <p:cond delay="150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2_标题幻灯片">
    <p:spTree>
      <p:nvGrpSpPr>
        <p:cNvPr id="1" name=""/>
        <p:cNvGrpSpPr/>
        <p:nvPr/>
      </p:nvGrpSpPr>
      <p:grpSpPr>
        <a:xfrm>
          <a:off x="0" y="0"/>
          <a:ext cx="0" cy="0"/>
          <a:chOff x="0" y="0"/>
          <a:chExt cx="0" cy="0"/>
        </a:xfrm>
      </p:grpSpPr>
      <p:sp>
        <p:nvSpPr>
          <p:cNvPr id="2" name="椭圆 1"/>
          <p:cNvSpPr/>
          <p:nvPr userDrawn="1"/>
        </p:nvSpPr>
        <p:spPr>
          <a:xfrm>
            <a:off x="2011951" y="1071268"/>
            <a:ext cx="1569600" cy="1569660"/>
          </a:xfrm>
          <a:prstGeom prst="ellipse">
            <a:avLst/>
          </a:prstGeom>
          <a:solidFill>
            <a:srgbClr val="FB9B9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işļïḑè"/>
          <p:cNvCxnSpPr/>
          <p:nvPr userDrawn="1"/>
        </p:nvCxnSpPr>
        <p:spPr>
          <a:xfrm>
            <a:off x="2796751" y="5026154"/>
            <a:ext cx="5940000" cy="0"/>
          </a:xfrm>
          <a:prstGeom prst="line">
            <a:avLst/>
          </a:prstGeom>
          <a:noFill/>
          <a:ln w="3175" cap="flat" cmpd="sng" algn="ctr">
            <a:solidFill>
              <a:srgbClr val="90A2B8"/>
            </a:solidFill>
            <a:prstDash val="solid"/>
            <a:miter lim="800000"/>
          </a:ln>
          <a:effectLst/>
        </p:spPr>
      </p:cxnSp>
      <p:sp>
        <p:nvSpPr>
          <p:cNvPr id="13" name="矩形: 圆角 11"/>
          <p:cNvSpPr/>
          <p:nvPr userDrawn="1"/>
        </p:nvSpPr>
        <p:spPr>
          <a:xfrm>
            <a:off x="-1479392" y="5978937"/>
            <a:ext cx="4068945" cy="599627"/>
          </a:xfrm>
          <a:prstGeom prst="roundRect">
            <a:avLst>
              <a:gd name="adj" fmla="val 50000"/>
            </a:avLst>
          </a:prstGeom>
          <a:solidFill>
            <a:srgbClr val="D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2"/>
          <p:cNvSpPr/>
          <p:nvPr userDrawn="1"/>
        </p:nvSpPr>
        <p:spPr>
          <a:xfrm>
            <a:off x="9686988" y="279436"/>
            <a:ext cx="4068945" cy="599627"/>
          </a:xfrm>
          <a:prstGeom prst="roundRect">
            <a:avLst>
              <a:gd name="adj" fmla="val 50000"/>
            </a:avLst>
          </a:prstGeom>
          <a:solidFill>
            <a:srgbClr val="D03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3"/>
          <p:cNvSpPr/>
          <p:nvPr userDrawn="1"/>
        </p:nvSpPr>
        <p:spPr>
          <a:xfrm>
            <a:off x="-2222342" y="5070568"/>
            <a:ext cx="4068945" cy="599627"/>
          </a:xfrm>
          <a:prstGeom prst="roundRect">
            <a:avLst>
              <a:gd name="adj" fmla="val 50000"/>
            </a:avLst>
          </a:prstGeom>
          <a:solidFill>
            <a:srgbClr val="EC8F9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4"/>
          <p:cNvSpPr/>
          <p:nvPr userDrawn="1"/>
        </p:nvSpPr>
        <p:spPr>
          <a:xfrm>
            <a:off x="10617358" y="1239773"/>
            <a:ext cx="4068945" cy="599627"/>
          </a:xfrm>
          <a:prstGeom prst="roundRect">
            <a:avLst>
              <a:gd name="adj" fmla="val 50000"/>
            </a:avLst>
          </a:prstGeom>
          <a:solidFill>
            <a:srgbClr val="E8626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2"/>
          <a:stretch>
            <a:fillRect/>
          </a:stretch>
        </p:blipFill>
        <p:spPr>
          <a:xfrm>
            <a:off x="-3020060" y="681355"/>
            <a:ext cx="2910840" cy="4617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right)">
                                      <p:cBhvr>
                                        <p:cTn id="13" dur="500"/>
                                        <p:tgtEl>
                                          <p:spTgt spid="1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3" grpId="0" bldLvl="0" animBg="1"/>
      <p:bldP spid="14" grpId="0" bldLvl="0" animBg="1"/>
      <p:bldP spid="15" grpId="0" bldLvl="0" animBg="1"/>
      <p:bldP spid="19"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11_标题幻灯片">
    <p:spTree>
      <p:nvGrpSpPr>
        <p:cNvPr id="1" name=""/>
        <p:cNvGrpSpPr/>
        <p:nvPr/>
      </p:nvGrpSpPr>
      <p:grpSpPr>
        <a:xfrm>
          <a:off x="0" y="0"/>
          <a:ext cx="0" cy="0"/>
          <a:chOff x="0" y="0"/>
          <a:chExt cx="0" cy="0"/>
        </a:xfrm>
      </p:grpSpPr>
      <p:grpSp>
        <p:nvGrpSpPr>
          <p:cNvPr id="2" name="图形"/>
          <p:cNvGrpSpPr/>
          <p:nvPr userDrawn="1"/>
        </p:nvGrpSpPr>
        <p:grpSpPr>
          <a:xfrm>
            <a:off x="-573405" y="-979170"/>
            <a:ext cx="13590270" cy="9052560"/>
            <a:chOff x="-903" y="-1542"/>
            <a:chExt cx="21402" cy="14256"/>
          </a:xfrm>
        </p:grpSpPr>
        <p:grpSp>
          <p:nvGrpSpPr>
            <p:cNvPr id="62" name="图形"/>
            <p:cNvGrpSpPr/>
            <p:nvPr/>
          </p:nvGrpSpPr>
          <p:grpSpPr>
            <a:xfrm>
              <a:off x="-903" y="-1542"/>
              <a:ext cx="21402" cy="14256"/>
              <a:chOff x="-903" y="-1542"/>
              <a:chExt cx="21402" cy="14256"/>
            </a:xfrm>
          </p:grpSpPr>
          <p:sp>
            <p:nvSpPr>
              <p:cNvPr id="23" name="图形"/>
              <p:cNvSpPr/>
              <p:nvPr userDrawn="1"/>
            </p:nvSpPr>
            <p:spPr bwMode="auto">
              <a:xfrm>
                <a:off x="2063" y="3886"/>
                <a:ext cx="2028" cy="2028"/>
              </a:xfrm>
              <a:custGeom>
                <a:avLst/>
                <a:gdLst>
                  <a:gd name="T0" fmla="*/ 4 w 441"/>
                  <a:gd name="T1" fmla="*/ 0 h 441"/>
                  <a:gd name="T2" fmla="*/ 0 w 441"/>
                  <a:gd name="T3" fmla="*/ 18 h 441"/>
                  <a:gd name="T4" fmla="*/ 424 w 441"/>
                  <a:gd name="T5" fmla="*/ 441 h 441"/>
                  <a:gd name="T6" fmla="*/ 441 w 441"/>
                  <a:gd name="T7" fmla="*/ 437 h 441"/>
                  <a:gd name="T8" fmla="*/ 4 w 441"/>
                  <a:gd name="T9" fmla="*/ 0 h 441"/>
                </a:gdLst>
                <a:ahLst/>
                <a:cxnLst>
                  <a:cxn ang="0">
                    <a:pos x="T0" y="T1"/>
                  </a:cxn>
                  <a:cxn ang="0">
                    <a:pos x="T2" y="T3"/>
                  </a:cxn>
                  <a:cxn ang="0">
                    <a:pos x="T4" y="T5"/>
                  </a:cxn>
                  <a:cxn ang="0">
                    <a:pos x="T6" y="T7"/>
                  </a:cxn>
                  <a:cxn ang="0">
                    <a:pos x="T8" y="T9"/>
                  </a:cxn>
                </a:cxnLst>
                <a:rect l="0" t="0" r="r" b="b"/>
                <a:pathLst>
                  <a:path w="441" h="441">
                    <a:moveTo>
                      <a:pt x="4" y="0"/>
                    </a:moveTo>
                    <a:cubicBezTo>
                      <a:pt x="3" y="6"/>
                      <a:pt x="1" y="12"/>
                      <a:pt x="0" y="18"/>
                    </a:cubicBezTo>
                    <a:cubicBezTo>
                      <a:pt x="424" y="441"/>
                      <a:pt x="424" y="441"/>
                      <a:pt x="424" y="441"/>
                    </a:cubicBezTo>
                    <a:cubicBezTo>
                      <a:pt x="429" y="440"/>
                      <a:pt x="435" y="439"/>
                      <a:pt x="441" y="437"/>
                    </a:cubicBezTo>
                    <a:lnTo>
                      <a:pt x="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24" name="图形"/>
              <p:cNvSpPr/>
              <p:nvPr userDrawn="1"/>
            </p:nvSpPr>
            <p:spPr bwMode="auto">
              <a:xfrm>
                <a:off x="2132" y="3628"/>
                <a:ext cx="2217" cy="2217"/>
              </a:xfrm>
              <a:custGeom>
                <a:avLst/>
                <a:gdLst>
                  <a:gd name="T0" fmla="*/ 6 w 482"/>
                  <a:gd name="T1" fmla="*/ 0 h 482"/>
                  <a:gd name="T2" fmla="*/ 0 w 482"/>
                  <a:gd name="T3" fmla="*/ 16 h 482"/>
                  <a:gd name="T4" fmla="*/ 467 w 482"/>
                  <a:gd name="T5" fmla="*/ 482 h 482"/>
                  <a:gd name="T6" fmla="*/ 482 w 482"/>
                  <a:gd name="T7" fmla="*/ 476 h 482"/>
                  <a:gd name="T8" fmla="*/ 6 w 482"/>
                  <a:gd name="T9" fmla="*/ 0 h 482"/>
                </a:gdLst>
                <a:ahLst/>
                <a:cxnLst>
                  <a:cxn ang="0">
                    <a:pos x="T0" y="T1"/>
                  </a:cxn>
                  <a:cxn ang="0">
                    <a:pos x="T2" y="T3"/>
                  </a:cxn>
                  <a:cxn ang="0">
                    <a:pos x="T4" y="T5"/>
                  </a:cxn>
                  <a:cxn ang="0">
                    <a:pos x="T6" y="T7"/>
                  </a:cxn>
                  <a:cxn ang="0">
                    <a:pos x="T8" y="T9"/>
                  </a:cxn>
                </a:cxnLst>
                <a:rect l="0" t="0" r="r" b="b"/>
                <a:pathLst>
                  <a:path w="482" h="482">
                    <a:moveTo>
                      <a:pt x="6" y="0"/>
                    </a:moveTo>
                    <a:cubicBezTo>
                      <a:pt x="4" y="5"/>
                      <a:pt x="2" y="11"/>
                      <a:pt x="0" y="16"/>
                    </a:cubicBezTo>
                    <a:cubicBezTo>
                      <a:pt x="467" y="482"/>
                      <a:pt x="467" y="482"/>
                      <a:pt x="467" y="482"/>
                    </a:cubicBezTo>
                    <a:cubicBezTo>
                      <a:pt x="472" y="480"/>
                      <a:pt x="477" y="478"/>
                      <a:pt x="482" y="476"/>
                    </a:cubicBezTo>
                    <a:lnTo>
                      <a:pt x="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25" name="图形"/>
              <p:cNvSpPr/>
              <p:nvPr userDrawn="1"/>
            </p:nvSpPr>
            <p:spPr bwMode="auto">
              <a:xfrm>
                <a:off x="2041" y="4185"/>
                <a:ext cx="1756" cy="1751"/>
              </a:xfrm>
              <a:custGeom>
                <a:avLst/>
                <a:gdLst>
                  <a:gd name="T0" fmla="*/ 1 w 382"/>
                  <a:gd name="T1" fmla="*/ 0 h 381"/>
                  <a:gd name="T2" fmla="*/ 0 w 382"/>
                  <a:gd name="T3" fmla="*/ 20 h 381"/>
                  <a:gd name="T4" fmla="*/ 361 w 382"/>
                  <a:gd name="T5" fmla="*/ 381 h 381"/>
                  <a:gd name="T6" fmla="*/ 382 w 382"/>
                  <a:gd name="T7" fmla="*/ 381 h 381"/>
                  <a:gd name="T8" fmla="*/ 1 w 382"/>
                  <a:gd name="T9" fmla="*/ 0 h 381"/>
                </a:gdLst>
                <a:ahLst/>
                <a:cxnLst>
                  <a:cxn ang="0">
                    <a:pos x="T0" y="T1"/>
                  </a:cxn>
                  <a:cxn ang="0">
                    <a:pos x="T2" y="T3"/>
                  </a:cxn>
                  <a:cxn ang="0">
                    <a:pos x="T4" y="T5"/>
                  </a:cxn>
                  <a:cxn ang="0">
                    <a:pos x="T6" y="T7"/>
                  </a:cxn>
                  <a:cxn ang="0">
                    <a:pos x="T8" y="T9"/>
                  </a:cxn>
                </a:cxnLst>
                <a:rect l="0" t="0" r="r" b="b"/>
                <a:pathLst>
                  <a:path w="382" h="381">
                    <a:moveTo>
                      <a:pt x="1" y="0"/>
                    </a:moveTo>
                    <a:cubicBezTo>
                      <a:pt x="0" y="6"/>
                      <a:pt x="0" y="13"/>
                      <a:pt x="0" y="20"/>
                    </a:cubicBezTo>
                    <a:cubicBezTo>
                      <a:pt x="361" y="381"/>
                      <a:pt x="361" y="381"/>
                      <a:pt x="361" y="381"/>
                    </a:cubicBezTo>
                    <a:cubicBezTo>
                      <a:pt x="368" y="381"/>
                      <a:pt x="375" y="381"/>
                      <a:pt x="382" y="381"/>
                    </a:cubicBezTo>
                    <a:lnTo>
                      <a:pt x="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4" name="图形"/>
              <p:cNvSpPr/>
              <p:nvPr userDrawn="1"/>
            </p:nvSpPr>
            <p:spPr bwMode="auto">
              <a:xfrm>
                <a:off x="2066" y="4538"/>
                <a:ext cx="1370" cy="1376"/>
              </a:xfrm>
              <a:custGeom>
                <a:avLst/>
                <a:gdLst>
                  <a:gd name="T0" fmla="*/ 271 w 298"/>
                  <a:gd name="T1" fmla="*/ 293 h 299"/>
                  <a:gd name="T2" fmla="*/ 298 w 298"/>
                  <a:gd name="T3" fmla="*/ 299 h 299"/>
                  <a:gd name="T4" fmla="*/ 0 w 298"/>
                  <a:gd name="T5" fmla="*/ 0 h 299"/>
                  <a:gd name="T6" fmla="*/ 5 w 298"/>
                  <a:gd name="T7" fmla="*/ 27 h 299"/>
                  <a:gd name="T8" fmla="*/ 271 w 298"/>
                  <a:gd name="T9" fmla="*/ 293 h 299"/>
                </a:gdLst>
                <a:ahLst/>
                <a:cxnLst>
                  <a:cxn ang="0">
                    <a:pos x="T0" y="T1"/>
                  </a:cxn>
                  <a:cxn ang="0">
                    <a:pos x="T2" y="T3"/>
                  </a:cxn>
                  <a:cxn ang="0">
                    <a:pos x="T4" y="T5"/>
                  </a:cxn>
                  <a:cxn ang="0">
                    <a:pos x="T6" y="T7"/>
                  </a:cxn>
                  <a:cxn ang="0">
                    <a:pos x="T8" y="T9"/>
                  </a:cxn>
                </a:cxnLst>
                <a:rect l="0" t="0" r="r" b="b"/>
                <a:pathLst>
                  <a:path w="298" h="299">
                    <a:moveTo>
                      <a:pt x="271" y="293"/>
                    </a:moveTo>
                    <a:cubicBezTo>
                      <a:pt x="280" y="295"/>
                      <a:pt x="289" y="297"/>
                      <a:pt x="298" y="299"/>
                    </a:cubicBezTo>
                    <a:cubicBezTo>
                      <a:pt x="0" y="0"/>
                      <a:pt x="0" y="0"/>
                      <a:pt x="0" y="0"/>
                    </a:cubicBezTo>
                    <a:cubicBezTo>
                      <a:pt x="1" y="9"/>
                      <a:pt x="3" y="18"/>
                      <a:pt x="5" y="27"/>
                    </a:cubicBezTo>
                    <a:lnTo>
                      <a:pt x="271" y="29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10" name="图形"/>
              <p:cNvSpPr/>
              <p:nvPr userDrawn="1"/>
            </p:nvSpPr>
            <p:spPr bwMode="auto">
              <a:xfrm>
                <a:off x="4563" y="2787"/>
                <a:ext cx="625" cy="626"/>
              </a:xfrm>
              <a:custGeom>
                <a:avLst/>
                <a:gdLst>
                  <a:gd name="T0" fmla="*/ 136 w 136"/>
                  <a:gd name="T1" fmla="*/ 136 h 136"/>
                  <a:gd name="T2" fmla="*/ 77 w 136"/>
                  <a:gd name="T3" fmla="*/ 59 h 136"/>
                  <a:gd name="T4" fmla="*/ 0 w 136"/>
                  <a:gd name="T5" fmla="*/ 0 h 136"/>
                  <a:gd name="T6" fmla="*/ 136 w 136"/>
                  <a:gd name="T7" fmla="*/ 136 h 136"/>
                </a:gdLst>
                <a:ahLst/>
                <a:cxnLst>
                  <a:cxn ang="0">
                    <a:pos x="T0" y="T1"/>
                  </a:cxn>
                  <a:cxn ang="0">
                    <a:pos x="T2" y="T3"/>
                  </a:cxn>
                  <a:cxn ang="0">
                    <a:pos x="T4" y="T5"/>
                  </a:cxn>
                  <a:cxn ang="0">
                    <a:pos x="T6" y="T7"/>
                  </a:cxn>
                </a:cxnLst>
                <a:rect l="0" t="0" r="r" b="b"/>
                <a:pathLst>
                  <a:path w="136" h="136">
                    <a:moveTo>
                      <a:pt x="136" y="136"/>
                    </a:moveTo>
                    <a:cubicBezTo>
                      <a:pt x="120" y="109"/>
                      <a:pt x="101" y="83"/>
                      <a:pt x="77" y="59"/>
                    </a:cubicBezTo>
                    <a:cubicBezTo>
                      <a:pt x="54" y="36"/>
                      <a:pt x="28" y="16"/>
                      <a:pt x="0" y="0"/>
                    </a:cubicBezTo>
                    <a:lnTo>
                      <a:pt x="136" y="1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28" name="图形"/>
              <p:cNvSpPr/>
              <p:nvPr userDrawn="1"/>
            </p:nvSpPr>
            <p:spPr bwMode="auto">
              <a:xfrm>
                <a:off x="2514" y="3031"/>
                <a:ext cx="2432" cy="2432"/>
              </a:xfrm>
              <a:custGeom>
                <a:avLst/>
                <a:gdLst>
                  <a:gd name="T0" fmla="*/ 5 w 529"/>
                  <a:gd name="T1" fmla="*/ 6 h 529"/>
                  <a:gd name="T2" fmla="*/ 0 w 529"/>
                  <a:gd name="T3" fmla="*/ 11 h 529"/>
                  <a:gd name="T4" fmla="*/ 519 w 529"/>
                  <a:gd name="T5" fmla="*/ 529 h 529"/>
                  <a:gd name="T6" fmla="*/ 523 w 529"/>
                  <a:gd name="T7" fmla="*/ 525 h 529"/>
                  <a:gd name="T8" fmla="*/ 529 w 529"/>
                  <a:gd name="T9" fmla="*/ 518 h 529"/>
                  <a:gd name="T10" fmla="*/ 11 w 529"/>
                  <a:gd name="T11" fmla="*/ 0 h 529"/>
                  <a:gd name="T12" fmla="*/ 5 w 529"/>
                  <a:gd name="T13" fmla="*/ 6 h 529"/>
                </a:gdLst>
                <a:ahLst/>
                <a:cxnLst>
                  <a:cxn ang="0">
                    <a:pos x="T0" y="T1"/>
                  </a:cxn>
                  <a:cxn ang="0">
                    <a:pos x="T2" y="T3"/>
                  </a:cxn>
                  <a:cxn ang="0">
                    <a:pos x="T4" y="T5"/>
                  </a:cxn>
                  <a:cxn ang="0">
                    <a:pos x="T6" y="T7"/>
                  </a:cxn>
                  <a:cxn ang="0">
                    <a:pos x="T8" y="T9"/>
                  </a:cxn>
                  <a:cxn ang="0">
                    <a:pos x="T10" y="T11"/>
                  </a:cxn>
                  <a:cxn ang="0">
                    <a:pos x="T12" y="T13"/>
                  </a:cxn>
                </a:cxnLst>
                <a:rect l="0" t="0" r="r" b="b"/>
                <a:pathLst>
                  <a:path w="529" h="529">
                    <a:moveTo>
                      <a:pt x="5" y="6"/>
                    </a:moveTo>
                    <a:cubicBezTo>
                      <a:pt x="3" y="8"/>
                      <a:pt x="2" y="9"/>
                      <a:pt x="0" y="11"/>
                    </a:cubicBezTo>
                    <a:cubicBezTo>
                      <a:pt x="519" y="529"/>
                      <a:pt x="519" y="529"/>
                      <a:pt x="519" y="529"/>
                    </a:cubicBezTo>
                    <a:cubicBezTo>
                      <a:pt x="520" y="528"/>
                      <a:pt x="522" y="526"/>
                      <a:pt x="523" y="525"/>
                    </a:cubicBezTo>
                    <a:cubicBezTo>
                      <a:pt x="525" y="523"/>
                      <a:pt x="527" y="521"/>
                      <a:pt x="529" y="518"/>
                    </a:cubicBezTo>
                    <a:cubicBezTo>
                      <a:pt x="11" y="0"/>
                      <a:pt x="11" y="0"/>
                      <a:pt x="11" y="0"/>
                    </a:cubicBezTo>
                    <a:cubicBezTo>
                      <a:pt x="9" y="2"/>
                      <a:pt x="7" y="4"/>
                      <a:pt x="5"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11" name="图形"/>
              <p:cNvSpPr/>
              <p:nvPr userDrawn="1"/>
            </p:nvSpPr>
            <p:spPr bwMode="auto">
              <a:xfrm>
                <a:off x="3673" y="2565"/>
                <a:ext cx="1741" cy="1740"/>
              </a:xfrm>
              <a:custGeom>
                <a:avLst/>
                <a:gdLst>
                  <a:gd name="T0" fmla="*/ 0 w 379"/>
                  <a:gd name="T1" fmla="*/ 0 h 378"/>
                  <a:gd name="T2" fmla="*/ 378 w 379"/>
                  <a:gd name="T3" fmla="*/ 378 h 378"/>
                  <a:gd name="T4" fmla="*/ 378 w 379"/>
                  <a:gd name="T5" fmla="*/ 357 h 378"/>
                  <a:gd name="T6" fmla="*/ 21 w 379"/>
                  <a:gd name="T7" fmla="*/ 0 h 378"/>
                  <a:gd name="T8" fmla="*/ 0 w 379"/>
                  <a:gd name="T9" fmla="*/ 0 h 378"/>
                </a:gdLst>
                <a:ahLst/>
                <a:cxnLst>
                  <a:cxn ang="0">
                    <a:pos x="T0" y="T1"/>
                  </a:cxn>
                  <a:cxn ang="0">
                    <a:pos x="T2" y="T3"/>
                  </a:cxn>
                  <a:cxn ang="0">
                    <a:pos x="T4" y="T5"/>
                  </a:cxn>
                  <a:cxn ang="0">
                    <a:pos x="T6" y="T7"/>
                  </a:cxn>
                  <a:cxn ang="0">
                    <a:pos x="T8" y="T9"/>
                  </a:cxn>
                </a:cxnLst>
                <a:rect l="0" t="0" r="r" b="b"/>
                <a:pathLst>
                  <a:path w="379" h="378">
                    <a:moveTo>
                      <a:pt x="0" y="0"/>
                    </a:moveTo>
                    <a:cubicBezTo>
                      <a:pt x="378" y="378"/>
                      <a:pt x="378" y="378"/>
                      <a:pt x="378" y="378"/>
                    </a:cubicBezTo>
                    <a:cubicBezTo>
                      <a:pt x="379" y="371"/>
                      <a:pt x="379" y="364"/>
                      <a:pt x="378" y="357"/>
                    </a:cubicBezTo>
                    <a:cubicBezTo>
                      <a:pt x="21" y="0"/>
                      <a:pt x="21" y="0"/>
                      <a:pt x="21" y="0"/>
                    </a:cubicBezTo>
                    <a:cubicBezTo>
                      <a:pt x="14" y="0"/>
                      <a:pt x="7"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21" name="图形"/>
              <p:cNvSpPr/>
              <p:nvPr userDrawn="1"/>
            </p:nvSpPr>
            <p:spPr bwMode="auto">
              <a:xfrm>
                <a:off x="2361" y="3206"/>
                <a:ext cx="2410" cy="2410"/>
              </a:xfrm>
              <a:custGeom>
                <a:avLst/>
                <a:gdLst>
                  <a:gd name="T0" fmla="*/ 9 w 524"/>
                  <a:gd name="T1" fmla="*/ 0 h 524"/>
                  <a:gd name="T2" fmla="*/ 0 w 524"/>
                  <a:gd name="T3" fmla="*/ 12 h 524"/>
                  <a:gd name="T4" fmla="*/ 512 w 524"/>
                  <a:gd name="T5" fmla="*/ 524 h 524"/>
                  <a:gd name="T6" fmla="*/ 524 w 524"/>
                  <a:gd name="T7" fmla="*/ 515 h 524"/>
                  <a:gd name="T8" fmla="*/ 9 w 524"/>
                  <a:gd name="T9" fmla="*/ 0 h 524"/>
                </a:gdLst>
                <a:ahLst/>
                <a:cxnLst>
                  <a:cxn ang="0">
                    <a:pos x="T0" y="T1"/>
                  </a:cxn>
                  <a:cxn ang="0">
                    <a:pos x="T2" y="T3"/>
                  </a:cxn>
                  <a:cxn ang="0">
                    <a:pos x="T4" y="T5"/>
                  </a:cxn>
                  <a:cxn ang="0">
                    <a:pos x="T6" y="T7"/>
                  </a:cxn>
                  <a:cxn ang="0">
                    <a:pos x="T8" y="T9"/>
                  </a:cxn>
                </a:cxnLst>
                <a:rect l="0" t="0" r="r" b="b"/>
                <a:pathLst>
                  <a:path w="524" h="524">
                    <a:moveTo>
                      <a:pt x="9" y="0"/>
                    </a:moveTo>
                    <a:cubicBezTo>
                      <a:pt x="6" y="4"/>
                      <a:pt x="3" y="8"/>
                      <a:pt x="0" y="12"/>
                    </a:cubicBezTo>
                    <a:cubicBezTo>
                      <a:pt x="512" y="524"/>
                      <a:pt x="512" y="524"/>
                      <a:pt x="512" y="524"/>
                    </a:cubicBezTo>
                    <a:cubicBezTo>
                      <a:pt x="516" y="521"/>
                      <a:pt x="520" y="518"/>
                      <a:pt x="524" y="515"/>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33" name="图形"/>
              <p:cNvSpPr/>
              <p:nvPr userDrawn="1"/>
            </p:nvSpPr>
            <p:spPr bwMode="auto">
              <a:xfrm>
                <a:off x="3379" y="2587"/>
                <a:ext cx="2014" cy="2017"/>
              </a:xfrm>
              <a:custGeom>
                <a:avLst/>
                <a:gdLst>
                  <a:gd name="T0" fmla="*/ 17 w 438"/>
                  <a:gd name="T1" fmla="*/ 0 h 438"/>
                  <a:gd name="T2" fmla="*/ 0 w 438"/>
                  <a:gd name="T3" fmla="*/ 3 h 438"/>
                  <a:gd name="T4" fmla="*/ 434 w 438"/>
                  <a:gd name="T5" fmla="*/ 438 h 438"/>
                  <a:gd name="T6" fmla="*/ 438 w 438"/>
                  <a:gd name="T7" fmla="*/ 420 h 438"/>
                  <a:gd name="T8" fmla="*/ 17 w 438"/>
                  <a:gd name="T9" fmla="*/ 0 h 438"/>
                </a:gdLst>
                <a:ahLst/>
                <a:cxnLst>
                  <a:cxn ang="0">
                    <a:pos x="T0" y="T1"/>
                  </a:cxn>
                  <a:cxn ang="0">
                    <a:pos x="T2" y="T3"/>
                  </a:cxn>
                  <a:cxn ang="0">
                    <a:pos x="T4" y="T5"/>
                  </a:cxn>
                  <a:cxn ang="0">
                    <a:pos x="T6" y="T7"/>
                  </a:cxn>
                  <a:cxn ang="0">
                    <a:pos x="T8" y="T9"/>
                  </a:cxn>
                </a:cxnLst>
                <a:rect l="0" t="0" r="r" b="b"/>
                <a:pathLst>
                  <a:path w="438" h="438">
                    <a:moveTo>
                      <a:pt x="17" y="0"/>
                    </a:moveTo>
                    <a:cubicBezTo>
                      <a:pt x="11" y="0"/>
                      <a:pt x="5" y="2"/>
                      <a:pt x="0" y="3"/>
                    </a:cubicBezTo>
                    <a:cubicBezTo>
                      <a:pt x="434" y="438"/>
                      <a:pt x="434" y="438"/>
                      <a:pt x="434" y="438"/>
                    </a:cubicBezTo>
                    <a:cubicBezTo>
                      <a:pt x="436" y="432"/>
                      <a:pt x="437" y="426"/>
                      <a:pt x="438" y="420"/>
                    </a:cubicBezTo>
                    <a:lnTo>
                      <a:pt x="1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34" name="图形"/>
              <p:cNvSpPr/>
              <p:nvPr userDrawn="1"/>
            </p:nvSpPr>
            <p:spPr bwMode="auto">
              <a:xfrm>
                <a:off x="4036" y="2594"/>
                <a:ext cx="1345" cy="1347"/>
              </a:xfrm>
              <a:custGeom>
                <a:avLst/>
                <a:gdLst>
                  <a:gd name="T0" fmla="*/ 27 w 293"/>
                  <a:gd name="T1" fmla="*/ 6 h 293"/>
                  <a:gd name="T2" fmla="*/ 0 w 293"/>
                  <a:gd name="T3" fmla="*/ 0 h 293"/>
                  <a:gd name="T4" fmla="*/ 293 w 293"/>
                  <a:gd name="T5" fmla="*/ 293 h 293"/>
                  <a:gd name="T6" fmla="*/ 287 w 293"/>
                  <a:gd name="T7" fmla="*/ 266 h 293"/>
                  <a:gd name="T8" fmla="*/ 27 w 293"/>
                  <a:gd name="T9" fmla="*/ 6 h 293"/>
                </a:gdLst>
                <a:ahLst/>
                <a:cxnLst>
                  <a:cxn ang="0">
                    <a:pos x="T0" y="T1"/>
                  </a:cxn>
                  <a:cxn ang="0">
                    <a:pos x="T2" y="T3"/>
                  </a:cxn>
                  <a:cxn ang="0">
                    <a:pos x="T4" y="T5"/>
                  </a:cxn>
                  <a:cxn ang="0">
                    <a:pos x="T6" y="T7"/>
                  </a:cxn>
                  <a:cxn ang="0">
                    <a:pos x="T8" y="T9"/>
                  </a:cxn>
                </a:cxnLst>
                <a:rect l="0" t="0" r="r" b="b"/>
                <a:pathLst>
                  <a:path w="293" h="293">
                    <a:moveTo>
                      <a:pt x="27" y="6"/>
                    </a:moveTo>
                    <a:cubicBezTo>
                      <a:pt x="18" y="4"/>
                      <a:pt x="9" y="2"/>
                      <a:pt x="0" y="0"/>
                    </a:cubicBezTo>
                    <a:cubicBezTo>
                      <a:pt x="293" y="293"/>
                      <a:pt x="293" y="293"/>
                      <a:pt x="293" y="293"/>
                    </a:cubicBezTo>
                    <a:cubicBezTo>
                      <a:pt x="292" y="284"/>
                      <a:pt x="290" y="275"/>
                      <a:pt x="287" y="266"/>
                    </a:cubicBezTo>
                    <a:lnTo>
                      <a:pt x="27" y="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35" name="图形"/>
              <p:cNvSpPr/>
              <p:nvPr userDrawn="1"/>
            </p:nvSpPr>
            <p:spPr bwMode="auto">
              <a:xfrm>
                <a:off x="2241" y="5055"/>
                <a:ext cx="687" cy="681"/>
              </a:xfrm>
              <a:custGeom>
                <a:avLst/>
                <a:gdLst>
                  <a:gd name="T0" fmla="*/ 0 w 149"/>
                  <a:gd name="T1" fmla="*/ 0 h 148"/>
                  <a:gd name="T2" fmla="*/ 64 w 149"/>
                  <a:gd name="T3" fmla="*/ 85 h 148"/>
                  <a:gd name="T4" fmla="*/ 149 w 149"/>
                  <a:gd name="T5" fmla="*/ 148 h 148"/>
                  <a:gd name="T6" fmla="*/ 0 w 149"/>
                  <a:gd name="T7" fmla="*/ 0 h 148"/>
                </a:gdLst>
                <a:ahLst/>
                <a:cxnLst>
                  <a:cxn ang="0">
                    <a:pos x="T0" y="T1"/>
                  </a:cxn>
                  <a:cxn ang="0">
                    <a:pos x="T2" y="T3"/>
                  </a:cxn>
                  <a:cxn ang="0">
                    <a:pos x="T4" y="T5"/>
                  </a:cxn>
                  <a:cxn ang="0">
                    <a:pos x="T6" y="T7"/>
                  </a:cxn>
                </a:cxnLst>
                <a:rect l="0" t="0" r="r" b="b"/>
                <a:pathLst>
                  <a:path w="149" h="148">
                    <a:moveTo>
                      <a:pt x="0" y="0"/>
                    </a:moveTo>
                    <a:cubicBezTo>
                      <a:pt x="17" y="30"/>
                      <a:pt x="38" y="59"/>
                      <a:pt x="64" y="85"/>
                    </a:cubicBezTo>
                    <a:cubicBezTo>
                      <a:pt x="89" y="111"/>
                      <a:pt x="118" y="132"/>
                      <a:pt x="149" y="148"/>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36" name="图形"/>
              <p:cNvSpPr/>
              <p:nvPr userDrawn="1"/>
            </p:nvSpPr>
            <p:spPr bwMode="auto">
              <a:xfrm>
                <a:off x="3117" y="2652"/>
                <a:ext cx="2206" cy="2210"/>
              </a:xfrm>
              <a:custGeom>
                <a:avLst/>
                <a:gdLst>
                  <a:gd name="T0" fmla="*/ 16 w 480"/>
                  <a:gd name="T1" fmla="*/ 0 h 480"/>
                  <a:gd name="T2" fmla="*/ 0 w 480"/>
                  <a:gd name="T3" fmla="*/ 5 h 480"/>
                  <a:gd name="T4" fmla="*/ 475 w 480"/>
                  <a:gd name="T5" fmla="*/ 480 h 480"/>
                  <a:gd name="T6" fmla="*/ 480 w 480"/>
                  <a:gd name="T7" fmla="*/ 464 h 480"/>
                  <a:gd name="T8" fmla="*/ 16 w 480"/>
                  <a:gd name="T9" fmla="*/ 0 h 480"/>
                </a:gdLst>
                <a:ahLst/>
                <a:cxnLst>
                  <a:cxn ang="0">
                    <a:pos x="T0" y="T1"/>
                  </a:cxn>
                  <a:cxn ang="0">
                    <a:pos x="T2" y="T3"/>
                  </a:cxn>
                  <a:cxn ang="0">
                    <a:pos x="T4" y="T5"/>
                  </a:cxn>
                  <a:cxn ang="0">
                    <a:pos x="T6" y="T7"/>
                  </a:cxn>
                  <a:cxn ang="0">
                    <a:pos x="T8" y="T9"/>
                  </a:cxn>
                </a:cxnLst>
                <a:rect l="0" t="0" r="r" b="b"/>
                <a:pathLst>
                  <a:path w="480" h="480">
                    <a:moveTo>
                      <a:pt x="16" y="0"/>
                    </a:moveTo>
                    <a:cubicBezTo>
                      <a:pt x="11" y="2"/>
                      <a:pt x="6" y="3"/>
                      <a:pt x="0" y="5"/>
                    </a:cubicBezTo>
                    <a:cubicBezTo>
                      <a:pt x="475" y="480"/>
                      <a:pt x="475" y="480"/>
                      <a:pt x="475" y="480"/>
                    </a:cubicBezTo>
                    <a:cubicBezTo>
                      <a:pt x="477" y="475"/>
                      <a:pt x="479" y="470"/>
                      <a:pt x="480" y="464"/>
                    </a:cubicBez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37" name="图形"/>
              <p:cNvSpPr/>
              <p:nvPr userDrawn="1"/>
            </p:nvSpPr>
            <p:spPr bwMode="auto">
              <a:xfrm>
                <a:off x="2692" y="2878"/>
                <a:ext cx="2406" cy="2410"/>
              </a:xfrm>
              <a:custGeom>
                <a:avLst/>
                <a:gdLst>
                  <a:gd name="T0" fmla="*/ 12 w 523"/>
                  <a:gd name="T1" fmla="*/ 0 h 524"/>
                  <a:gd name="T2" fmla="*/ 0 w 523"/>
                  <a:gd name="T3" fmla="*/ 9 h 524"/>
                  <a:gd name="T4" fmla="*/ 514 w 523"/>
                  <a:gd name="T5" fmla="*/ 524 h 524"/>
                  <a:gd name="T6" fmla="*/ 523 w 523"/>
                  <a:gd name="T7" fmla="*/ 512 h 524"/>
                  <a:gd name="T8" fmla="*/ 12 w 523"/>
                  <a:gd name="T9" fmla="*/ 0 h 524"/>
                </a:gdLst>
                <a:ahLst/>
                <a:cxnLst>
                  <a:cxn ang="0">
                    <a:pos x="T0" y="T1"/>
                  </a:cxn>
                  <a:cxn ang="0">
                    <a:pos x="T2" y="T3"/>
                  </a:cxn>
                  <a:cxn ang="0">
                    <a:pos x="T4" y="T5"/>
                  </a:cxn>
                  <a:cxn ang="0">
                    <a:pos x="T6" y="T7"/>
                  </a:cxn>
                  <a:cxn ang="0">
                    <a:pos x="T8" y="T9"/>
                  </a:cxn>
                </a:cxnLst>
                <a:rect l="0" t="0" r="r" b="b"/>
                <a:pathLst>
                  <a:path w="523" h="524">
                    <a:moveTo>
                      <a:pt x="12" y="0"/>
                    </a:moveTo>
                    <a:cubicBezTo>
                      <a:pt x="8" y="3"/>
                      <a:pt x="4" y="6"/>
                      <a:pt x="0" y="9"/>
                    </a:cubicBezTo>
                    <a:cubicBezTo>
                      <a:pt x="514" y="524"/>
                      <a:pt x="514" y="524"/>
                      <a:pt x="514" y="524"/>
                    </a:cubicBezTo>
                    <a:cubicBezTo>
                      <a:pt x="517" y="520"/>
                      <a:pt x="520" y="516"/>
                      <a:pt x="523" y="512"/>
                    </a:cubicBez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38" name="图形"/>
              <p:cNvSpPr/>
              <p:nvPr userDrawn="1"/>
            </p:nvSpPr>
            <p:spPr bwMode="auto">
              <a:xfrm>
                <a:off x="2234" y="3402"/>
                <a:ext cx="2341" cy="2341"/>
              </a:xfrm>
              <a:custGeom>
                <a:avLst/>
                <a:gdLst>
                  <a:gd name="T0" fmla="*/ 8 w 509"/>
                  <a:gd name="T1" fmla="*/ 0 h 509"/>
                  <a:gd name="T2" fmla="*/ 0 w 509"/>
                  <a:gd name="T3" fmla="*/ 14 h 509"/>
                  <a:gd name="T4" fmla="*/ 495 w 509"/>
                  <a:gd name="T5" fmla="*/ 509 h 509"/>
                  <a:gd name="T6" fmla="*/ 509 w 509"/>
                  <a:gd name="T7" fmla="*/ 502 h 509"/>
                  <a:gd name="T8" fmla="*/ 8 w 509"/>
                  <a:gd name="T9" fmla="*/ 0 h 509"/>
                </a:gdLst>
                <a:ahLst/>
                <a:cxnLst>
                  <a:cxn ang="0">
                    <a:pos x="T0" y="T1"/>
                  </a:cxn>
                  <a:cxn ang="0">
                    <a:pos x="T2" y="T3"/>
                  </a:cxn>
                  <a:cxn ang="0">
                    <a:pos x="T4" y="T5"/>
                  </a:cxn>
                  <a:cxn ang="0">
                    <a:pos x="T6" y="T7"/>
                  </a:cxn>
                  <a:cxn ang="0">
                    <a:pos x="T8" y="T9"/>
                  </a:cxn>
                </a:cxnLst>
                <a:rect l="0" t="0" r="r" b="b"/>
                <a:pathLst>
                  <a:path w="509" h="509">
                    <a:moveTo>
                      <a:pt x="8" y="0"/>
                    </a:moveTo>
                    <a:cubicBezTo>
                      <a:pt x="5" y="5"/>
                      <a:pt x="3" y="9"/>
                      <a:pt x="0" y="14"/>
                    </a:cubicBezTo>
                    <a:cubicBezTo>
                      <a:pt x="495" y="509"/>
                      <a:pt x="495" y="509"/>
                      <a:pt x="495" y="509"/>
                    </a:cubicBezTo>
                    <a:cubicBezTo>
                      <a:pt x="500" y="507"/>
                      <a:pt x="504" y="504"/>
                      <a:pt x="509" y="502"/>
                    </a:cubicBezTo>
                    <a:lnTo>
                      <a:pt x="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39" name="图形"/>
              <p:cNvSpPr/>
              <p:nvPr userDrawn="1"/>
            </p:nvSpPr>
            <p:spPr bwMode="auto">
              <a:xfrm>
                <a:off x="2892" y="2754"/>
                <a:ext cx="2333" cy="2333"/>
              </a:xfrm>
              <a:custGeom>
                <a:avLst/>
                <a:gdLst>
                  <a:gd name="T0" fmla="*/ 14 w 508"/>
                  <a:gd name="T1" fmla="*/ 0 h 507"/>
                  <a:gd name="T2" fmla="*/ 0 w 508"/>
                  <a:gd name="T3" fmla="*/ 7 h 507"/>
                  <a:gd name="T4" fmla="*/ 500 w 508"/>
                  <a:gd name="T5" fmla="*/ 507 h 507"/>
                  <a:gd name="T6" fmla="*/ 508 w 508"/>
                  <a:gd name="T7" fmla="*/ 494 h 507"/>
                  <a:gd name="T8" fmla="*/ 14 w 508"/>
                  <a:gd name="T9" fmla="*/ 0 h 507"/>
                </a:gdLst>
                <a:ahLst/>
                <a:cxnLst>
                  <a:cxn ang="0">
                    <a:pos x="T0" y="T1"/>
                  </a:cxn>
                  <a:cxn ang="0">
                    <a:pos x="T2" y="T3"/>
                  </a:cxn>
                  <a:cxn ang="0">
                    <a:pos x="T4" y="T5"/>
                  </a:cxn>
                  <a:cxn ang="0">
                    <a:pos x="T6" y="T7"/>
                  </a:cxn>
                  <a:cxn ang="0">
                    <a:pos x="T8" y="T9"/>
                  </a:cxn>
                </a:cxnLst>
                <a:rect l="0" t="0" r="r" b="b"/>
                <a:pathLst>
                  <a:path w="508" h="507">
                    <a:moveTo>
                      <a:pt x="14" y="0"/>
                    </a:moveTo>
                    <a:cubicBezTo>
                      <a:pt x="9" y="2"/>
                      <a:pt x="5" y="4"/>
                      <a:pt x="0" y="7"/>
                    </a:cubicBezTo>
                    <a:cubicBezTo>
                      <a:pt x="500" y="507"/>
                      <a:pt x="500" y="507"/>
                      <a:pt x="500" y="507"/>
                    </a:cubicBezTo>
                    <a:cubicBezTo>
                      <a:pt x="503" y="503"/>
                      <a:pt x="505" y="498"/>
                      <a:pt x="508" y="494"/>
                    </a:cubicBez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40" name="图形"/>
              <p:cNvSpPr/>
              <p:nvPr userDrawn="1"/>
            </p:nvSpPr>
            <p:spPr bwMode="auto">
              <a:xfrm>
                <a:off x="2063" y="3886"/>
                <a:ext cx="2028" cy="2028"/>
              </a:xfrm>
              <a:custGeom>
                <a:avLst/>
                <a:gdLst>
                  <a:gd name="T0" fmla="*/ 4 w 441"/>
                  <a:gd name="T1" fmla="*/ 0 h 441"/>
                  <a:gd name="T2" fmla="*/ 0 w 441"/>
                  <a:gd name="T3" fmla="*/ 18 h 441"/>
                  <a:gd name="T4" fmla="*/ 424 w 441"/>
                  <a:gd name="T5" fmla="*/ 441 h 441"/>
                  <a:gd name="T6" fmla="*/ 441 w 441"/>
                  <a:gd name="T7" fmla="*/ 437 h 441"/>
                  <a:gd name="T8" fmla="*/ 4 w 441"/>
                  <a:gd name="T9" fmla="*/ 0 h 441"/>
                </a:gdLst>
                <a:ahLst/>
                <a:cxnLst>
                  <a:cxn ang="0">
                    <a:pos x="T0" y="T1"/>
                  </a:cxn>
                  <a:cxn ang="0">
                    <a:pos x="T2" y="T3"/>
                  </a:cxn>
                  <a:cxn ang="0">
                    <a:pos x="T4" y="T5"/>
                  </a:cxn>
                  <a:cxn ang="0">
                    <a:pos x="T6" y="T7"/>
                  </a:cxn>
                  <a:cxn ang="0">
                    <a:pos x="T8" y="T9"/>
                  </a:cxn>
                </a:cxnLst>
                <a:rect l="0" t="0" r="r" b="b"/>
                <a:pathLst>
                  <a:path w="441" h="441">
                    <a:moveTo>
                      <a:pt x="4" y="0"/>
                    </a:moveTo>
                    <a:cubicBezTo>
                      <a:pt x="3" y="6"/>
                      <a:pt x="1" y="12"/>
                      <a:pt x="0" y="18"/>
                    </a:cubicBezTo>
                    <a:cubicBezTo>
                      <a:pt x="424" y="441"/>
                      <a:pt x="424" y="441"/>
                      <a:pt x="424" y="441"/>
                    </a:cubicBezTo>
                    <a:cubicBezTo>
                      <a:pt x="429" y="440"/>
                      <a:pt x="435" y="439"/>
                      <a:pt x="441" y="437"/>
                    </a:cubicBezTo>
                    <a:lnTo>
                      <a:pt x="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41" name="图形"/>
              <p:cNvSpPr/>
              <p:nvPr userDrawn="1"/>
            </p:nvSpPr>
            <p:spPr bwMode="auto">
              <a:xfrm>
                <a:off x="2132" y="3628"/>
                <a:ext cx="2217" cy="2217"/>
              </a:xfrm>
              <a:custGeom>
                <a:avLst/>
                <a:gdLst>
                  <a:gd name="T0" fmla="*/ 6 w 482"/>
                  <a:gd name="T1" fmla="*/ 0 h 482"/>
                  <a:gd name="T2" fmla="*/ 0 w 482"/>
                  <a:gd name="T3" fmla="*/ 16 h 482"/>
                  <a:gd name="T4" fmla="*/ 467 w 482"/>
                  <a:gd name="T5" fmla="*/ 482 h 482"/>
                  <a:gd name="T6" fmla="*/ 482 w 482"/>
                  <a:gd name="T7" fmla="*/ 476 h 482"/>
                  <a:gd name="T8" fmla="*/ 6 w 482"/>
                  <a:gd name="T9" fmla="*/ 0 h 482"/>
                </a:gdLst>
                <a:ahLst/>
                <a:cxnLst>
                  <a:cxn ang="0">
                    <a:pos x="T0" y="T1"/>
                  </a:cxn>
                  <a:cxn ang="0">
                    <a:pos x="T2" y="T3"/>
                  </a:cxn>
                  <a:cxn ang="0">
                    <a:pos x="T4" y="T5"/>
                  </a:cxn>
                  <a:cxn ang="0">
                    <a:pos x="T6" y="T7"/>
                  </a:cxn>
                  <a:cxn ang="0">
                    <a:pos x="T8" y="T9"/>
                  </a:cxn>
                </a:cxnLst>
                <a:rect l="0" t="0" r="r" b="b"/>
                <a:pathLst>
                  <a:path w="482" h="482">
                    <a:moveTo>
                      <a:pt x="6" y="0"/>
                    </a:moveTo>
                    <a:cubicBezTo>
                      <a:pt x="4" y="5"/>
                      <a:pt x="2" y="11"/>
                      <a:pt x="0" y="16"/>
                    </a:cubicBezTo>
                    <a:cubicBezTo>
                      <a:pt x="467" y="482"/>
                      <a:pt x="467" y="482"/>
                      <a:pt x="467" y="482"/>
                    </a:cubicBezTo>
                    <a:cubicBezTo>
                      <a:pt x="472" y="480"/>
                      <a:pt x="477" y="478"/>
                      <a:pt x="482" y="476"/>
                    </a:cubicBezTo>
                    <a:lnTo>
                      <a:pt x="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12" name="图形"/>
              <p:cNvSpPr/>
              <p:nvPr userDrawn="1"/>
            </p:nvSpPr>
            <p:spPr bwMode="auto">
              <a:xfrm>
                <a:off x="2041" y="4185"/>
                <a:ext cx="1756" cy="1751"/>
              </a:xfrm>
              <a:custGeom>
                <a:avLst/>
                <a:gdLst>
                  <a:gd name="T0" fmla="*/ 1 w 382"/>
                  <a:gd name="T1" fmla="*/ 0 h 381"/>
                  <a:gd name="T2" fmla="*/ 0 w 382"/>
                  <a:gd name="T3" fmla="*/ 20 h 381"/>
                  <a:gd name="T4" fmla="*/ 361 w 382"/>
                  <a:gd name="T5" fmla="*/ 381 h 381"/>
                  <a:gd name="T6" fmla="*/ 382 w 382"/>
                  <a:gd name="T7" fmla="*/ 381 h 381"/>
                  <a:gd name="T8" fmla="*/ 1 w 382"/>
                  <a:gd name="T9" fmla="*/ 0 h 381"/>
                </a:gdLst>
                <a:ahLst/>
                <a:cxnLst>
                  <a:cxn ang="0">
                    <a:pos x="T0" y="T1"/>
                  </a:cxn>
                  <a:cxn ang="0">
                    <a:pos x="T2" y="T3"/>
                  </a:cxn>
                  <a:cxn ang="0">
                    <a:pos x="T4" y="T5"/>
                  </a:cxn>
                  <a:cxn ang="0">
                    <a:pos x="T6" y="T7"/>
                  </a:cxn>
                  <a:cxn ang="0">
                    <a:pos x="T8" y="T9"/>
                  </a:cxn>
                </a:cxnLst>
                <a:rect l="0" t="0" r="r" b="b"/>
                <a:pathLst>
                  <a:path w="382" h="381">
                    <a:moveTo>
                      <a:pt x="1" y="0"/>
                    </a:moveTo>
                    <a:cubicBezTo>
                      <a:pt x="0" y="6"/>
                      <a:pt x="0" y="13"/>
                      <a:pt x="0" y="20"/>
                    </a:cubicBezTo>
                    <a:cubicBezTo>
                      <a:pt x="361" y="381"/>
                      <a:pt x="361" y="381"/>
                      <a:pt x="361" y="381"/>
                    </a:cubicBezTo>
                    <a:cubicBezTo>
                      <a:pt x="368" y="381"/>
                      <a:pt x="375" y="381"/>
                      <a:pt x="382" y="381"/>
                    </a:cubicBezTo>
                    <a:lnTo>
                      <a:pt x="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43" name="图形"/>
              <p:cNvSpPr/>
              <p:nvPr userDrawn="1"/>
            </p:nvSpPr>
            <p:spPr bwMode="auto">
              <a:xfrm>
                <a:off x="2066" y="4538"/>
                <a:ext cx="1370" cy="1376"/>
              </a:xfrm>
              <a:custGeom>
                <a:avLst/>
                <a:gdLst>
                  <a:gd name="T0" fmla="*/ 271 w 298"/>
                  <a:gd name="T1" fmla="*/ 293 h 299"/>
                  <a:gd name="T2" fmla="*/ 298 w 298"/>
                  <a:gd name="T3" fmla="*/ 299 h 299"/>
                  <a:gd name="T4" fmla="*/ 0 w 298"/>
                  <a:gd name="T5" fmla="*/ 0 h 299"/>
                  <a:gd name="T6" fmla="*/ 5 w 298"/>
                  <a:gd name="T7" fmla="*/ 27 h 299"/>
                  <a:gd name="T8" fmla="*/ 271 w 298"/>
                  <a:gd name="T9" fmla="*/ 293 h 299"/>
                </a:gdLst>
                <a:ahLst/>
                <a:cxnLst>
                  <a:cxn ang="0">
                    <a:pos x="T0" y="T1"/>
                  </a:cxn>
                  <a:cxn ang="0">
                    <a:pos x="T2" y="T3"/>
                  </a:cxn>
                  <a:cxn ang="0">
                    <a:pos x="T4" y="T5"/>
                  </a:cxn>
                  <a:cxn ang="0">
                    <a:pos x="T6" y="T7"/>
                  </a:cxn>
                  <a:cxn ang="0">
                    <a:pos x="T8" y="T9"/>
                  </a:cxn>
                </a:cxnLst>
                <a:rect l="0" t="0" r="r" b="b"/>
                <a:pathLst>
                  <a:path w="298" h="299">
                    <a:moveTo>
                      <a:pt x="271" y="293"/>
                    </a:moveTo>
                    <a:cubicBezTo>
                      <a:pt x="280" y="295"/>
                      <a:pt x="289" y="297"/>
                      <a:pt x="298" y="299"/>
                    </a:cubicBezTo>
                    <a:cubicBezTo>
                      <a:pt x="0" y="0"/>
                      <a:pt x="0" y="0"/>
                      <a:pt x="0" y="0"/>
                    </a:cubicBezTo>
                    <a:cubicBezTo>
                      <a:pt x="1" y="9"/>
                      <a:pt x="3" y="18"/>
                      <a:pt x="5" y="27"/>
                    </a:cubicBezTo>
                    <a:lnTo>
                      <a:pt x="271" y="29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44" name="图形"/>
              <p:cNvSpPr/>
              <p:nvPr userDrawn="1"/>
            </p:nvSpPr>
            <p:spPr bwMode="auto">
              <a:xfrm>
                <a:off x="4563" y="2787"/>
                <a:ext cx="625" cy="626"/>
              </a:xfrm>
              <a:custGeom>
                <a:avLst/>
                <a:gdLst>
                  <a:gd name="T0" fmla="*/ 136 w 136"/>
                  <a:gd name="T1" fmla="*/ 136 h 136"/>
                  <a:gd name="T2" fmla="*/ 77 w 136"/>
                  <a:gd name="T3" fmla="*/ 59 h 136"/>
                  <a:gd name="T4" fmla="*/ 0 w 136"/>
                  <a:gd name="T5" fmla="*/ 0 h 136"/>
                  <a:gd name="T6" fmla="*/ 136 w 136"/>
                  <a:gd name="T7" fmla="*/ 136 h 136"/>
                </a:gdLst>
                <a:ahLst/>
                <a:cxnLst>
                  <a:cxn ang="0">
                    <a:pos x="T0" y="T1"/>
                  </a:cxn>
                  <a:cxn ang="0">
                    <a:pos x="T2" y="T3"/>
                  </a:cxn>
                  <a:cxn ang="0">
                    <a:pos x="T4" y="T5"/>
                  </a:cxn>
                  <a:cxn ang="0">
                    <a:pos x="T6" y="T7"/>
                  </a:cxn>
                </a:cxnLst>
                <a:rect l="0" t="0" r="r" b="b"/>
                <a:pathLst>
                  <a:path w="136" h="136">
                    <a:moveTo>
                      <a:pt x="136" y="136"/>
                    </a:moveTo>
                    <a:cubicBezTo>
                      <a:pt x="120" y="109"/>
                      <a:pt x="101" y="83"/>
                      <a:pt x="77" y="59"/>
                    </a:cubicBezTo>
                    <a:cubicBezTo>
                      <a:pt x="54" y="36"/>
                      <a:pt x="28" y="16"/>
                      <a:pt x="0" y="0"/>
                    </a:cubicBezTo>
                    <a:lnTo>
                      <a:pt x="136" y="1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46" name="图形"/>
              <p:cNvSpPr/>
              <p:nvPr userDrawn="1"/>
            </p:nvSpPr>
            <p:spPr bwMode="auto">
              <a:xfrm>
                <a:off x="2514" y="3031"/>
                <a:ext cx="2432" cy="2432"/>
              </a:xfrm>
              <a:custGeom>
                <a:avLst/>
                <a:gdLst>
                  <a:gd name="T0" fmla="*/ 5 w 529"/>
                  <a:gd name="T1" fmla="*/ 6 h 529"/>
                  <a:gd name="T2" fmla="*/ 0 w 529"/>
                  <a:gd name="T3" fmla="*/ 11 h 529"/>
                  <a:gd name="T4" fmla="*/ 519 w 529"/>
                  <a:gd name="T5" fmla="*/ 529 h 529"/>
                  <a:gd name="T6" fmla="*/ 523 w 529"/>
                  <a:gd name="T7" fmla="*/ 525 h 529"/>
                  <a:gd name="T8" fmla="*/ 529 w 529"/>
                  <a:gd name="T9" fmla="*/ 518 h 529"/>
                  <a:gd name="T10" fmla="*/ 11 w 529"/>
                  <a:gd name="T11" fmla="*/ 0 h 529"/>
                  <a:gd name="T12" fmla="*/ 5 w 529"/>
                  <a:gd name="T13" fmla="*/ 6 h 529"/>
                </a:gdLst>
                <a:ahLst/>
                <a:cxnLst>
                  <a:cxn ang="0">
                    <a:pos x="T0" y="T1"/>
                  </a:cxn>
                  <a:cxn ang="0">
                    <a:pos x="T2" y="T3"/>
                  </a:cxn>
                  <a:cxn ang="0">
                    <a:pos x="T4" y="T5"/>
                  </a:cxn>
                  <a:cxn ang="0">
                    <a:pos x="T6" y="T7"/>
                  </a:cxn>
                  <a:cxn ang="0">
                    <a:pos x="T8" y="T9"/>
                  </a:cxn>
                  <a:cxn ang="0">
                    <a:pos x="T10" y="T11"/>
                  </a:cxn>
                  <a:cxn ang="0">
                    <a:pos x="T12" y="T13"/>
                  </a:cxn>
                </a:cxnLst>
                <a:rect l="0" t="0" r="r" b="b"/>
                <a:pathLst>
                  <a:path w="529" h="529">
                    <a:moveTo>
                      <a:pt x="5" y="6"/>
                    </a:moveTo>
                    <a:cubicBezTo>
                      <a:pt x="3" y="8"/>
                      <a:pt x="2" y="9"/>
                      <a:pt x="0" y="11"/>
                    </a:cubicBezTo>
                    <a:cubicBezTo>
                      <a:pt x="519" y="529"/>
                      <a:pt x="519" y="529"/>
                      <a:pt x="519" y="529"/>
                    </a:cubicBezTo>
                    <a:cubicBezTo>
                      <a:pt x="520" y="528"/>
                      <a:pt x="522" y="526"/>
                      <a:pt x="523" y="525"/>
                    </a:cubicBezTo>
                    <a:cubicBezTo>
                      <a:pt x="525" y="523"/>
                      <a:pt x="527" y="521"/>
                      <a:pt x="529" y="518"/>
                    </a:cubicBezTo>
                    <a:cubicBezTo>
                      <a:pt x="11" y="0"/>
                      <a:pt x="11" y="0"/>
                      <a:pt x="11" y="0"/>
                    </a:cubicBezTo>
                    <a:cubicBezTo>
                      <a:pt x="9" y="2"/>
                      <a:pt x="7" y="4"/>
                      <a:pt x="5"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47" name="图形"/>
              <p:cNvSpPr/>
              <p:nvPr userDrawn="1"/>
            </p:nvSpPr>
            <p:spPr bwMode="auto">
              <a:xfrm>
                <a:off x="3673" y="2565"/>
                <a:ext cx="1741" cy="1740"/>
              </a:xfrm>
              <a:custGeom>
                <a:avLst/>
                <a:gdLst>
                  <a:gd name="T0" fmla="*/ 0 w 379"/>
                  <a:gd name="T1" fmla="*/ 0 h 378"/>
                  <a:gd name="T2" fmla="*/ 378 w 379"/>
                  <a:gd name="T3" fmla="*/ 378 h 378"/>
                  <a:gd name="T4" fmla="*/ 378 w 379"/>
                  <a:gd name="T5" fmla="*/ 357 h 378"/>
                  <a:gd name="T6" fmla="*/ 21 w 379"/>
                  <a:gd name="T7" fmla="*/ 0 h 378"/>
                  <a:gd name="T8" fmla="*/ 0 w 379"/>
                  <a:gd name="T9" fmla="*/ 0 h 378"/>
                </a:gdLst>
                <a:ahLst/>
                <a:cxnLst>
                  <a:cxn ang="0">
                    <a:pos x="T0" y="T1"/>
                  </a:cxn>
                  <a:cxn ang="0">
                    <a:pos x="T2" y="T3"/>
                  </a:cxn>
                  <a:cxn ang="0">
                    <a:pos x="T4" y="T5"/>
                  </a:cxn>
                  <a:cxn ang="0">
                    <a:pos x="T6" y="T7"/>
                  </a:cxn>
                  <a:cxn ang="0">
                    <a:pos x="T8" y="T9"/>
                  </a:cxn>
                </a:cxnLst>
                <a:rect l="0" t="0" r="r" b="b"/>
                <a:pathLst>
                  <a:path w="379" h="378">
                    <a:moveTo>
                      <a:pt x="0" y="0"/>
                    </a:moveTo>
                    <a:cubicBezTo>
                      <a:pt x="378" y="378"/>
                      <a:pt x="378" y="378"/>
                      <a:pt x="378" y="378"/>
                    </a:cubicBezTo>
                    <a:cubicBezTo>
                      <a:pt x="379" y="371"/>
                      <a:pt x="379" y="364"/>
                      <a:pt x="378" y="357"/>
                    </a:cubicBezTo>
                    <a:cubicBezTo>
                      <a:pt x="21" y="0"/>
                      <a:pt x="21" y="0"/>
                      <a:pt x="21" y="0"/>
                    </a:cubicBezTo>
                    <a:cubicBezTo>
                      <a:pt x="14" y="0"/>
                      <a:pt x="7"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48" name="图形"/>
              <p:cNvSpPr/>
              <p:nvPr userDrawn="1"/>
            </p:nvSpPr>
            <p:spPr bwMode="auto">
              <a:xfrm>
                <a:off x="2361" y="3206"/>
                <a:ext cx="2410" cy="2410"/>
              </a:xfrm>
              <a:custGeom>
                <a:avLst/>
                <a:gdLst>
                  <a:gd name="T0" fmla="*/ 9 w 524"/>
                  <a:gd name="T1" fmla="*/ 0 h 524"/>
                  <a:gd name="T2" fmla="*/ 0 w 524"/>
                  <a:gd name="T3" fmla="*/ 12 h 524"/>
                  <a:gd name="T4" fmla="*/ 512 w 524"/>
                  <a:gd name="T5" fmla="*/ 524 h 524"/>
                  <a:gd name="T6" fmla="*/ 524 w 524"/>
                  <a:gd name="T7" fmla="*/ 515 h 524"/>
                  <a:gd name="T8" fmla="*/ 9 w 524"/>
                  <a:gd name="T9" fmla="*/ 0 h 524"/>
                </a:gdLst>
                <a:ahLst/>
                <a:cxnLst>
                  <a:cxn ang="0">
                    <a:pos x="T0" y="T1"/>
                  </a:cxn>
                  <a:cxn ang="0">
                    <a:pos x="T2" y="T3"/>
                  </a:cxn>
                  <a:cxn ang="0">
                    <a:pos x="T4" y="T5"/>
                  </a:cxn>
                  <a:cxn ang="0">
                    <a:pos x="T6" y="T7"/>
                  </a:cxn>
                  <a:cxn ang="0">
                    <a:pos x="T8" y="T9"/>
                  </a:cxn>
                </a:cxnLst>
                <a:rect l="0" t="0" r="r" b="b"/>
                <a:pathLst>
                  <a:path w="524" h="524">
                    <a:moveTo>
                      <a:pt x="9" y="0"/>
                    </a:moveTo>
                    <a:cubicBezTo>
                      <a:pt x="6" y="4"/>
                      <a:pt x="3" y="8"/>
                      <a:pt x="0" y="12"/>
                    </a:cubicBezTo>
                    <a:cubicBezTo>
                      <a:pt x="512" y="524"/>
                      <a:pt x="512" y="524"/>
                      <a:pt x="512" y="524"/>
                    </a:cubicBezTo>
                    <a:cubicBezTo>
                      <a:pt x="516" y="521"/>
                      <a:pt x="520" y="518"/>
                      <a:pt x="524" y="515"/>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49" name="图形"/>
              <p:cNvSpPr/>
              <p:nvPr userDrawn="1"/>
            </p:nvSpPr>
            <p:spPr bwMode="auto">
              <a:xfrm>
                <a:off x="3379" y="2587"/>
                <a:ext cx="2014" cy="2017"/>
              </a:xfrm>
              <a:custGeom>
                <a:avLst/>
                <a:gdLst>
                  <a:gd name="T0" fmla="*/ 17 w 438"/>
                  <a:gd name="T1" fmla="*/ 0 h 438"/>
                  <a:gd name="T2" fmla="*/ 0 w 438"/>
                  <a:gd name="T3" fmla="*/ 3 h 438"/>
                  <a:gd name="T4" fmla="*/ 434 w 438"/>
                  <a:gd name="T5" fmla="*/ 438 h 438"/>
                  <a:gd name="T6" fmla="*/ 438 w 438"/>
                  <a:gd name="T7" fmla="*/ 420 h 438"/>
                  <a:gd name="T8" fmla="*/ 17 w 438"/>
                  <a:gd name="T9" fmla="*/ 0 h 438"/>
                </a:gdLst>
                <a:ahLst/>
                <a:cxnLst>
                  <a:cxn ang="0">
                    <a:pos x="T0" y="T1"/>
                  </a:cxn>
                  <a:cxn ang="0">
                    <a:pos x="T2" y="T3"/>
                  </a:cxn>
                  <a:cxn ang="0">
                    <a:pos x="T4" y="T5"/>
                  </a:cxn>
                  <a:cxn ang="0">
                    <a:pos x="T6" y="T7"/>
                  </a:cxn>
                  <a:cxn ang="0">
                    <a:pos x="T8" y="T9"/>
                  </a:cxn>
                </a:cxnLst>
                <a:rect l="0" t="0" r="r" b="b"/>
                <a:pathLst>
                  <a:path w="438" h="438">
                    <a:moveTo>
                      <a:pt x="17" y="0"/>
                    </a:moveTo>
                    <a:cubicBezTo>
                      <a:pt x="11" y="0"/>
                      <a:pt x="5" y="2"/>
                      <a:pt x="0" y="3"/>
                    </a:cubicBezTo>
                    <a:cubicBezTo>
                      <a:pt x="434" y="438"/>
                      <a:pt x="434" y="438"/>
                      <a:pt x="434" y="438"/>
                    </a:cubicBezTo>
                    <a:cubicBezTo>
                      <a:pt x="436" y="432"/>
                      <a:pt x="437" y="426"/>
                      <a:pt x="438" y="420"/>
                    </a:cubicBezTo>
                    <a:lnTo>
                      <a:pt x="1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50" name="图形"/>
              <p:cNvSpPr/>
              <p:nvPr userDrawn="1"/>
            </p:nvSpPr>
            <p:spPr bwMode="auto">
              <a:xfrm>
                <a:off x="4036" y="2594"/>
                <a:ext cx="1345" cy="1347"/>
              </a:xfrm>
              <a:custGeom>
                <a:avLst/>
                <a:gdLst>
                  <a:gd name="T0" fmla="*/ 27 w 293"/>
                  <a:gd name="T1" fmla="*/ 6 h 293"/>
                  <a:gd name="T2" fmla="*/ 0 w 293"/>
                  <a:gd name="T3" fmla="*/ 0 h 293"/>
                  <a:gd name="T4" fmla="*/ 293 w 293"/>
                  <a:gd name="T5" fmla="*/ 293 h 293"/>
                  <a:gd name="T6" fmla="*/ 287 w 293"/>
                  <a:gd name="T7" fmla="*/ 266 h 293"/>
                  <a:gd name="T8" fmla="*/ 27 w 293"/>
                  <a:gd name="T9" fmla="*/ 6 h 293"/>
                </a:gdLst>
                <a:ahLst/>
                <a:cxnLst>
                  <a:cxn ang="0">
                    <a:pos x="T0" y="T1"/>
                  </a:cxn>
                  <a:cxn ang="0">
                    <a:pos x="T2" y="T3"/>
                  </a:cxn>
                  <a:cxn ang="0">
                    <a:pos x="T4" y="T5"/>
                  </a:cxn>
                  <a:cxn ang="0">
                    <a:pos x="T6" y="T7"/>
                  </a:cxn>
                  <a:cxn ang="0">
                    <a:pos x="T8" y="T9"/>
                  </a:cxn>
                </a:cxnLst>
                <a:rect l="0" t="0" r="r" b="b"/>
                <a:pathLst>
                  <a:path w="293" h="293">
                    <a:moveTo>
                      <a:pt x="27" y="6"/>
                    </a:moveTo>
                    <a:cubicBezTo>
                      <a:pt x="18" y="4"/>
                      <a:pt x="9" y="2"/>
                      <a:pt x="0" y="0"/>
                    </a:cubicBezTo>
                    <a:cubicBezTo>
                      <a:pt x="293" y="293"/>
                      <a:pt x="293" y="293"/>
                      <a:pt x="293" y="293"/>
                    </a:cubicBezTo>
                    <a:cubicBezTo>
                      <a:pt x="292" y="284"/>
                      <a:pt x="290" y="275"/>
                      <a:pt x="287" y="266"/>
                    </a:cubicBezTo>
                    <a:lnTo>
                      <a:pt x="27" y="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51" name="图形"/>
              <p:cNvSpPr/>
              <p:nvPr userDrawn="1"/>
            </p:nvSpPr>
            <p:spPr bwMode="auto">
              <a:xfrm>
                <a:off x="2241" y="5055"/>
                <a:ext cx="687" cy="681"/>
              </a:xfrm>
              <a:custGeom>
                <a:avLst/>
                <a:gdLst>
                  <a:gd name="T0" fmla="*/ 0 w 149"/>
                  <a:gd name="T1" fmla="*/ 0 h 148"/>
                  <a:gd name="T2" fmla="*/ 64 w 149"/>
                  <a:gd name="T3" fmla="*/ 85 h 148"/>
                  <a:gd name="T4" fmla="*/ 149 w 149"/>
                  <a:gd name="T5" fmla="*/ 148 h 148"/>
                  <a:gd name="T6" fmla="*/ 0 w 149"/>
                  <a:gd name="T7" fmla="*/ 0 h 148"/>
                </a:gdLst>
                <a:ahLst/>
                <a:cxnLst>
                  <a:cxn ang="0">
                    <a:pos x="T0" y="T1"/>
                  </a:cxn>
                  <a:cxn ang="0">
                    <a:pos x="T2" y="T3"/>
                  </a:cxn>
                  <a:cxn ang="0">
                    <a:pos x="T4" y="T5"/>
                  </a:cxn>
                  <a:cxn ang="0">
                    <a:pos x="T6" y="T7"/>
                  </a:cxn>
                </a:cxnLst>
                <a:rect l="0" t="0" r="r" b="b"/>
                <a:pathLst>
                  <a:path w="149" h="148">
                    <a:moveTo>
                      <a:pt x="0" y="0"/>
                    </a:moveTo>
                    <a:cubicBezTo>
                      <a:pt x="17" y="30"/>
                      <a:pt x="38" y="59"/>
                      <a:pt x="64" y="85"/>
                    </a:cubicBezTo>
                    <a:cubicBezTo>
                      <a:pt x="89" y="111"/>
                      <a:pt x="118" y="132"/>
                      <a:pt x="149" y="148"/>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52" name="图形"/>
              <p:cNvSpPr/>
              <p:nvPr userDrawn="1"/>
            </p:nvSpPr>
            <p:spPr bwMode="auto">
              <a:xfrm>
                <a:off x="3117" y="2652"/>
                <a:ext cx="2206" cy="2210"/>
              </a:xfrm>
              <a:custGeom>
                <a:avLst/>
                <a:gdLst>
                  <a:gd name="T0" fmla="*/ 16 w 480"/>
                  <a:gd name="T1" fmla="*/ 0 h 480"/>
                  <a:gd name="T2" fmla="*/ 0 w 480"/>
                  <a:gd name="T3" fmla="*/ 5 h 480"/>
                  <a:gd name="T4" fmla="*/ 475 w 480"/>
                  <a:gd name="T5" fmla="*/ 480 h 480"/>
                  <a:gd name="T6" fmla="*/ 480 w 480"/>
                  <a:gd name="T7" fmla="*/ 464 h 480"/>
                  <a:gd name="T8" fmla="*/ 16 w 480"/>
                  <a:gd name="T9" fmla="*/ 0 h 480"/>
                </a:gdLst>
                <a:ahLst/>
                <a:cxnLst>
                  <a:cxn ang="0">
                    <a:pos x="T0" y="T1"/>
                  </a:cxn>
                  <a:cxn ang="0">
                    <a:pos x="T2" y="T3"/>
                  </a:cxn>
                  <a:cxn ang="0">
                    <a:pos x="T4" y="T5"/>
                  </a:cxn>
                  <a:cxn ang="0">
                    <a:pos x="T6" y="T7"/>
                  </a:cxn>
                  <a:cxn ang="0">
                    <a:pos x="T8" y="T9"/>
                  </a:cxn>
                </a:cxnLst>
                <a:rect l="0" t="0" r="r" b="b"/>
                <a:pathLst>
                  <a:path w="480" h="480">
                    <a:moveTo>
                      <a:pt x="16" y="0"/>
                    </a:moveTo>
                    <a:cubicBezTo>
                      <a:pt x="11" y="2"/>
                      <a:pt x="6" y="3"/>
                      <a:pt x="0" y="5"/>
                    </a:cubicBezTo>
                    <a:cubicBezTo>
                      <a:pt x="475" y="480"/>
                      <a:pt x="475" y="480"/>
                      <a:pt x="475" y="480"/>
                    </a:cubicBezTo>
                    <a:cubicBezTo>
                      <a:pt x="477" y="475"/>
                      <a:pt x="479" y="470"/>
                      <a:pt x="480" y="464"/>
                    </a:cubicBez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53" name="图形"/>
              <p:cNvSpPr/>
              <p:nvPr userDrawn="1"/>
            </p:nvSpPr>
            <p:spPr bwMode="auto">
              <a:xfrm>
                <a:off x="2692" y="2878"/>
                <a:ext cx="2406" cy="2410"/>
              </a:xfrm>
              <a:custGeom>
                <a:avLst/>
                <a:gdLst>
                  <a:gd name="T0" fmla="*/ 12 w 523"/>
                  <a:gd name="T1" fmla="*/ 0 h 524"/>
                  <a:gd name="T2" fmla="*/ 0 w 523"/>
                  <a:gd name="T3" fmla="*/ 9 h 524"/>
                  <a:gd name="T4" fmla="*/ 514 w 523"/>
                  <a:gd name="T5" fmla="*/ 524 h 524"/>
                  <a:gd name="T6" fmla="*/ 523 w 523"/>
                  <a:gd name="T7" fmla="*/ 512 h 524"/>
                  <a:gd name="T8" fmla="*/ 12 w 523"/>
                  <a:gd name="T9" fmla="*/ 0 h 524"/>
                </a:gdLst>
                <a:ahLst/>
                <a:cxnLst>
                  <a:cxn ang="0">
                    <a:pos x="T0" y="T1"/>
                  </a:cxn>
                  <a:cxn ang="0">
                    <a:pos x="T2" y="T3"/>
                  </a:cxn>
                  <a:cxn ang="0">
                    <a:pos x="T4" y="T5"/>
                  </a:cxn>
                  <a:cxn ang="0">
                    <a:pos x="T6" y="T7"/>
                  </a:cxn>
                  <a:cxn ang="0">
                    <a:pos x="T8" y="T9"/>
                  </a:cxn>
                </a:cxnLst>
                <a:rect l="0" t="0" r="r" b="b"/>
                <a:pathLst>
                  <a:path w="523" h="524">
                    <a:moveTo>
                      <a:pt x="12" y="0"/>
                    </a:moveTo>
                    <a:cubicBezTo>
                      <a:pt x="8" y="3"/>
                      <a:pt x="4" y="6"/>
                      <a:pt x="0" y="9"/>
                    </a:cubicBezTo>
                    <a:cubicBezTo>
                      <a:pt x="514" y="524"/>
                      <a:pt x="514" y="524"/>
                      <a:pt x="514" y="524"/>
                    </a:cubicBezTo>
                    <a:cubicBezTo>
                      <a:pt x="517" y="520"/>
                      <a:pt x="520" y="516"/>
                      <a:pt x="523" y="512"/>
                    </a:cubicBez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13" name="图形"/>
              <p:cNvSpPr/>
              <p:nvPr userDrawn="1"/>
            </p:nvSpPr>
            <p:spPr bwMode="auto">
              <a:xfrm>
                <a:off x="2234" y="3402"/>
                <a:ext cx="2341" cy="2341"/>
              </a:xfrm>
              <a:custGeom>
                <a:avLst/>
                <a:gdLst>
                  <a:gd name="T0" fmla="*/ 8 w 509"/>
                  <a:gd name="T1" fmla="*/ 0 h 509"/>
                  <a:gd name="T2" fmla="*/ 0 w 509"/>
                  <a:gd name="T3" fmla="*/ 14 h 509"/>
                  <a:gd name="T4" fmla="*/ 495 w 509"/>
                  <a:gd name="T5" fmla="*/ 509 h 509"/>
                  <a:gd name="T6" fmla="*/ 509 w 509"/>
                  <a:gd name="T7" fmla="*/ 502 h 509"/>
                  <a:gd name="T8" fmla="*/ 8 w 509"/>
                  <a:gd name="T9" fmla="*/ 0 h 509"/>
                </a:gdLst>
                <a:ahLst/>
                <a:cxnLst>
                  <a:cxn ang="0">
                    <a:pos x="T0" y="T1"/>
                  </a:cxn>
                  <a:cxn ang="0">
                    <a:pos x="T2" y="T3"/>
                  </a:cxn>
                  <a:cxn ang="0">
                    <a:pos x="T4" y="T5"/>
                  </a:cxn>
                  <a:cxn ang="0">
                    <a:pos x="T6" y="T7"/>
                  </a:cxn>
                  <a:cxn ang="0">
                    <a:pos x="T8" y="T9"/>
                  </a:cxn>
                </a:cxnLst>
                <a:rect l="0" t="0" r="r" b="b"/>
                <a:pathLst>
                  <a:path w="509" h="509">
                    <a:moveTo>
                      <a:pt x="8" y="0"/>
                    </a:moveTo>
                    <a:cubicBezTo>
                      <a:pt x="5" y="5"/>
                      <a:pt x="3" y="9"/>
                      <a:pt x="0" y="14"/>
                    </a:cubicBezTo>
                    <a:cubicBezTo>
                      <a:pt x="495" y="509"/>
                      <a:pt x="495" y="509"/>
                      <a:pt x="495" y="509"/>
                    </a:cubicBezTo>
                    <a:cubicBezTo>
                      <a:pt x="500" y="507"/>
                      <a:pt x="504" y="504"/>
                      <a:pt x="509" y="502"/>
                    </a:cubicBezTo>
                    <a:lnTo>
                      <a:pt x="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45" name="图形"/>
              <p:cNvSpPr/>
              <p:nvPr userDrawn="1"/>
            </p:nvSpPr>
            <p:spPr bwMode="auto">
              <a:xfrm>
                <a:off x="2892" y="2754"/>
                <a:ext cx="2333" cy="2333"/>
              </a:xfrm>
              <a:custGeom>
                <a:avLst/>
                <a:gdLst>
                  <a:gd name="T0" fmla="*/ 14 w 508"/>
                  <a:gd name="T1" fmla="*/ 0 h 507"/>
                  <a:gd name="T2" fmla="*/ 0 w 508"/>
                  <a:gd name="T3" fmla="*/ 7 h 507"/>
                  <a:gd name="T4" fmla="*/ 500 w 508"/>
                  <a:gd name="T5" fmla="*/ 507 h 507"/>
                  <a:gd name="T6" fmla="*/ 508 w 508"/>
                  <a:gd name="T7" fmla="*/ 494 h 507"/>
                  <a:gd name="T8" fmla="*/ 14 w 508"/>
                  <a:gd name="T9" fmla="*/ 0 h 507"/>
                </a:gdLst>
                <a:ahLst/>
                <a:cxnLst>
                  <a:cxn ang="0">
                    <a:pos x="T0" y="T1"/>
                  </a:cxn>
                  <a:cxn ang="0">
                    <a:pos x="T2" y="T3"/>
                  </a:cxn>
                  <a:cxn ang="0">
                    <a:pos x="T4" y="T5"/>
                  </a:cxn>
                  <a:cxn ang="0">
                    <a:pos x="T6" y="T7"/>
                  </a:cxn>
                  <a:cxn ang="0">
                    <a:pos x="T8" y="T9"/>
                  </a:cxn>
                </a:cxnLst>
                <a:rect l="0" t="0" r="r" b="b"/>
                <a:pathLst>
                  <a:path w="508" h="507">
                    <a:moveTo>
                      <a:pt x="14" y="0"/>
                    </a:moveTo>
                    <a:cubicBezTo>
                      <a:pt x="9" y="2"/>
                      <a:pt x="5" y="4"/>
                      <a:pt x="0" y="7"/>
                    </a:cubicBezTo>
                    <a:cubicBezTo>
                      <a:pt x="500" y="507"/>
                      <a:pt x="500" y="507"/>
                      <a:pt x="500" y="507"/>
                    </a:cubicBezTo>
                    <a:cubicBezTo>
                      <a:pt x="503" y="503"/>
                      <a:pt x="505" y="498"/>
                      <a:pt x="508" y="494"/>
                    </a:cubicBez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思源黑体 CN Normal" panose="020B0400000000000000" charset="-122"/>
                </a:endParaRPr>
              </a:p>
            </p:txBody>
          </p:sp>
          <p:sp>
            <p:nvSpPr>
              <p:cNvPr id="208" name="图形"/>
              <p:cNvSpPr txBox="1"/>
              <p:nvPr/>
            </p:nvSpPr>
            <p:spPr>
              <a:xfrm>
                <a:off x="2708" y="7016"/>
                <a:ext cx="3378" cy="581"/>
              </a:xfrm>
              <a:prstGeom prst="rect">
                <a:avLst/>
              </a:prstGeom>
              <a:noFill/>
            </p:spPr>
            <p:txBody>
              <a:bodyPr wrap="square" lIns="0" tIns="0" rIns="0" bIns="0" rtlCol="0">
                <a:spAutoFit/>
              </a:bodyPr>
              <a:lstStyle/>
              <a:p>
                <a:pPr algn="ctr"/>
                <a:r>
                  <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Normal" panose="020B0400000000000000" charset="-122"/>
                  </a:rPr>
                  <a:t>PART ONE</a:t>
                </a:r>
                <a:endParaRPr lang="en-US" altLang="zh-CN" sz="2400" dirty="0">
                  <a:solidFill>
                    <a:schemeClr val="bg1"/>
                  </a:solidFill>
                  <a:latin typeface="思源黑体 CN Bold" panose="020B0800000000000000" pitchFamily="34" charset="-122"/>
                  <a:ea typeface="思源黑体 CN Bold" panose="020B0800000000000000" pitchFamily="34" charset="-122"/>
                  <a:cs typeface="思源黑体 CN Normal" panose="020B0400000000000000" charset="-122"/>
                </a:endParaRPr>
              </a:p>
            </p:txBody>
          </p:sp>
          <p:sp>
            <p:nvSpPr>
              <p:cNvPr id="210" name="图形"/>
              <p:cNvSpPr/>
              <p:nvPr/>
            </p:nvSpPr>
            <p:spPr>
              <a:xfrm>
                <a:off x="2549" y="2965"/>
                <a:ext cx="3542" cy="3543"/>
              </a:xfrm>
              <a:prstGeom prst="ellipse">
                <a:avLst/>
              </a:prstGeom>
              <a:gradFill>
                <a:gsLst>
                  <a:gs pos="12000">
                    <a:srgbClr val="D23637"/>
                  </a:gs>
                  <a:gs pos="100000">
                    <a:srgbClr val="A4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a:solidFill>
                      <a:schemeClr val="tx1">
                        <a:lumMod val="85000"/>
                        <a:lumOff val="15000"/>
                      </a:schemeClr>
                    </a:solidFill>
                    <a:latin typeface="微软雅黑" panose="020B0503020204020204" charset="-122"/>
                    <a:ea typeface="微软雅黑" panose="020B0503020204020204" charset="-122"/>
                    <a:cs typeface="思源黑体 CN Normal" panose="020B0400000000000000" charset="-122"/>
                  </a:rPr>
                  <a:t>01</a:t>
                </a:r>
                <a:endParaRPr lang="en-US" altLang="zh-CN" sz="8000">
                  <a:solidFill>
                    <a:schemeClr val="tx1">
                      <a:lumMod val="85000"/>
                      <a:lumOff val="15000"/>
                    </a:schemeClr>
                  </a:solidFill>
                  <a:latin typeface="微软雅黑" panose="020B0503020204020204" charset="-122"/>
                  <a:ea typeface="微软雅黑" panose="020B0503020204020204" charset="-122"/>
                  <a:cs typeface="思源黑体 CN Normal" panose="020B0400000000000000" charset="-122"/>
                </a:endParaRPr>
              </a:p>
            </p:txBody>
          </p:sp>
          <p:sp>
            <p:nvSpPr>
              <p:cNvPr id="216" name="图形"/>
              <p:cNvSpPr txBox="1"/>
              <p:nvPr/>
            </p:nvSpPr>
            <p:spPr>
              <a:xfrm>
                <a:off x="11945" y="6098"/>
                <a:ext cx="5373" cy="483"/>
              </a:xfrm>
              <a:prstGeom prst="rect">
                <a:avLst/>
              </a:prstGeom>
              <a:noFill/>
            </p:spPr>
            <p:txBody>
              <a:bodyPr wrap="square" rtlCol="0">
                <a:spAutoFit/>
              </a:bodyPr>
              <a:lstStyle/>
              <a:p>
                <a:pPr algn="l">
                  <a:lnSpc>
                    <a:spcPct val="100000"/>
                  </a:lnSpc>
                </a:pPr>
                <a:r>
                  <a:rPr lang="zh-CN" altLang="en-US" sz="14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Add your text</a:t>
                </a:r>
                <a:r>
                  <a:rPr lang="en-US" altLang="zh-CN" sz="14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4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4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400" dirty="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20" name="图形"/>
              <p:cNvSpPr/>
              <p:nvPr/>
            </p:nvSpPr>
            <p:spPr>
              <a:xfrm>
                <a:off x="7705" y="5996"/>
                <a:ext cx="614" cy="614"/>
              </a:xfrm>
              <a:prstGeom prst="ellipse">
                <a:avLst/>
              </a:prstGeom>
              <a:gradFill>
                <a:gsLst>
                  <a:gs pos="0">
                    <a:srgbClr val="FB9B9C"/>
                  </a:gs>
                  <a:gs pos="100000">
                    <a:srgbClr val="D23637"/>
                  </a:gs>
                </a:gsLst>
                <a:lin ang="135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思源黑体 CN Normal" panose="020B0400000000000000" charset="-122"/>
                </a:endParaRPr>
              </a:p>
            </p:txBody>
          </p:sp>
          <p:sp>
            <p:nvSpPr>
              <p:cNvPr id="225" name="图形"/>
              <p:cNvSpPr txBox="1"/>
              <p:nvPr/>
            </p:nvSpPr>
            <p:spPr>
              <a:xfrm>
                <a:off x="11962" y="7147"/>
                <a:ext cx="5535" cy="483"/>
              </a:xfrm>
              <a:prstGeom prst="rect">
                <a:avLst/>
              </a:prstGeom>
              <a:noFill/>
            </p:spPr>
            <p:txBody>
              <a:bodyPr wrap="square" rtlCol="0">
                <a:spAutoFit/>
              </a:bodyPr>
              <a:lstStyle/>
              <a:p>
                <a:pPr algn="l">
                  <a:lnSpc>
                    <a:spcPct val="100000"/>
                  </a:lnSpc>
                </a:pPr>
                <a:r>
                  <a:rPr lang="zh-CN" altLang="en-US" sz="14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Add your text</a:t>
                </a:r>
                <a:r>
                  <a:rPr lang="en-US" altLang="zh-CN" sz="14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lang="zh-CN" altLang="en-US" sz="14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Add your text content</a:t>
                </a:r>
                <a:r>
                  <a:rPr lang="en-US" altLang="zh-CN" sz="14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400" dirty="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26" name="图形"/>
              <p:cNvSpPr/>
              <p:nvPr/>
            </p:nvSpPr>
            <p:spPr>
              <a:xfrm>
                <a:off x="7705" y="7016"/>
                <a:ext cx="614" cy="614"/>
              </a:xfrm>
              <a:prstGeom prst="ellipse">
                <a:avLst/>
              </a:prstGeom>
              <a:gradFill>
                <a:gsLst>
                  <a:gs pos="0">
                    <a:srgbClr val="FB9B9C"/>
                  </a:gs>
                  <a:gs pos="100000">
                    <a:srgbClr val="D23637"/>
                  </a:gs>
                </a:gsLst>
                <a:lin ang="135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思源黑体 CN Normal" panose="020B0400000000000000" charset="-122"/>
                </a:endParaRPr>
              </a:p>
            </p:txBody>
          </p:sp>
          <p:sp>
            <p:nvSpPr>
              <p:cNvPr id="14" name="图形"/>
              <p:cNvSpPr/>
              <p:nvPr/>
            </p:nvSpPr>
            <p:spPr>
              <a:xfrm>
                <a:off x="17642" y="-895"/>
                <a:ext cx="2490" cy="2490"/>
              </a:xfrm>
              <a:prstGeom prst="ellipse">
                <a:avLst/>
              </a:prstGeom>
              <a:noFill/>
              <a:ln w="101600">
                <a:gradFill>
                  <a:gsLst>
                    <a:gs pos="0">
                      <a:srgbClr val="DD4D4D"/>
                    </a:gs>
                    <a:gs pos="100000">
                      <a:srgbClr val="D83635"/>
                    </a:gs>
                  </a:gsLst>
                  <a:lin ang="135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5" name="图形"/>
              <p:cNvSpPr/>
              <p:nvPr/>
            </p:nvSpPr>
            <p:spPr>
              <a:xfrm>
                <a:off x="17184" y="1865"/>
                <a:ext cx="787" cy="787"/>
              </a:xfrm>
              <a:prstGeom prst="ellipse">
                <a:avLst/>
              </a:prstGeom>
              <a:gradFill>
                <a:gsLst>
                  <a:gs pos="0">
                    <a:srgbClr val="DD4D4D"/>
                  </a:gs>
                  <a:gs pos="100000">
                    <a:srgbClr val="FB9B9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9" name="图形"/>
              <p:cNvSpPr/>
              <p:nvPr/>
            </p:nvSpPr>
            <p:spPr>
              <a:xfrm rot="10800000">
                <a:off x="-903" y="-1542"/>
                <a:ext cx="3137" cy="3137"/>
              </a:xfrm>
              <a:prstGeom prst="ellipse">
                <a:avLst/>
              </a:prstGeom>
              <a:gradFill>
                <a:gsLst>
                  <a:gs pos="97000">
                    <a:srgbClr val="FB9B9C"/>
                  </a:gs>
                  <a:gs pos="20000">
                    <a:srgbClr val="DD4D4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29" name="图形"/>
              <p:cNvSpPr/>
              <p:nvPr/>
            </p:nvSpPr>
            <p:spPr>
              <a:xfrm rot="10800000">
                <a:off x="1145" y="9715"/>
                <a:ext cx="2528" cy="2528"/>
              </a:xfrm>
              <a:prstGeom prst="ellipse">
                <a:avLst/>
              </a:prstGeom>
              <a:gradFill>
                <a:gsLst>
                  <a:gs pos="0">
                    <a:srgbClr val="D23637"/>
                  </a:gs>
                  <a:gs pos="100000">
                    <a:srgbClr val="FB9B9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30" name="图形"/>
              <p:cNvSpPr/>
              <p:nvPr/>
            </p:nvSpPr>
            <p:spPr>
              <a:xfrm>
                <a:off x="682" y="7597"/>
                <a:ext cx="572" cy="572"/>
              </a:xfrm>
              <a:prstGeom prst="ellipse">
                <a:avLst/>
              </a:prstGeom>
              <a:noFill/>
              <a:ln w="63500">
                <a:gradFill>
                  <a:gsLst>
                    <a:gs pos="0">
                      <a:srgbClr val="D23637"/>
                    </a:gs>
                    <a:gs pos="100000">
                      <a:srgbClr val="FB9B9C"/>
                    </a:gs>
                  </a:gsLst>
                  <a:lin ang="135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31" name="图形"/>
              <p:cNvSpPr/>
              <p:nvPr/>
            </p:nvSpPr>
            <p:spPr>
              <a:xfrm rot="16200000">
                <a:off x="17971" y="8955"/>
                <a:ext cx="2528" cy="2528"/>
              </a:xfrm>
              <a:prstGeom prst="ellipse">
                <a:avLst/>
              </a:prstGeom>
              <a:gradFill>
                <a:gsLst>
                  <a:gs pos="0">
                    <a:srgbClr val="FB9B9C"/>
                  </a:gs>
                  <a:gs pos="100000">
                    <a:srgbClr val="D2363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32" name="图形"/>
              <p:cNvSpPr/>
              <p:nvPr/>
            </p:nvSpPr>
            <p:spPr>
              <a:xfrm>
                <a:off x="14342" y="10224"/>
                <a:ext cx="2490" cy="2490"/>
              </a:xfrm>
              <a:prstGeom prst="ellipse">
                <a:avLst/>
              </a:prstGeom>
              <a:noFill/>
              <a:ln w="101600">
                <a:gradFill>
                  <a:gsLst>
                    <a:gs pos="0">
                      <a:srgbClr val="DD4D4D"/>
                    </a:gs>
                    <a:gs pos="100000">
                      <a:srgbClr val="DD4D4D"/>
                    </a:gs>
                  </a:gsLst>
                  <a:lin ang="135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56" name="图形"/>
              <p:cNvSpPr/>
              <p:nvPr/>
            </p:nvSpPr>
            <p:spPr>
              <a:xfrm>
                <a:off x="16322" y="8356"/>
                <a:ext cx="233" cy="233"/>
              </a:xfrm>
              <a:prstGeom prst="ellipse">
                <a:avLst/>
              </a:prstGeom>
              <a:gradFill>
                <a:gsLst>
                  <a:gs pos="0">
                    <a:srgbClr val="FB9B9C"/>
                  </a:gs>
                  <a:gs pos="100000">
                    <a:srgbClr val="D23637"/>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57" name="图形"/>
              <p:cNvSpPr/>
              <p:nvPr/>
            </p:nvSpPr>
            <p:spPr>
              <a:xfrm>
                <a:off x="16715" y="8356"/>
                <a:ext cx="233" cy="233"/>
              </a:xfrm>
              <a:prstGeom prst="ellipse">
                <a:avLst/>
              </a:prstGeom>
              <a:gradFill>
                <a:gsLst>
                  <a:gs pos="0">
                    <a:srgbClr val="E86263"/>
                  </a:gs>
                  <a:gs pos="100000">
                    <a:srgbClr val="FB9B9C"/>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lumMod val="100000"/>
                    </a:prstClr>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58" name="图形"/>
              <p:cNvSpPr/>
              <p:nvPr/>
            </p:nvSpPr>
            <p:spPr>
              <a:xfrm>
                <a:off x="17109" y="8356"/>
                <a:ext cx="233" cy="233"/>
              </a:xfrm>
              <a:prstGeom prst="ellipse">
                <a:avLst/>
              </a:prstGeom>
              <a:gradFill>
                <a:gsLst>
                  <a:gs pos="0">
                    <a:srgbClr val="D93939"/>
                  </a:gs>
                  <a:gs pos="100000">
                    <a:srgbClr val="FDE1E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grpSp>
        <p:sp>
          <p:nvSpPr>
            <p:cNvPr id="20" name="图形"/>
            <p:cNvSpPr/>
            <p:nvPr/>
          </p:nvSpPr>
          <p:spPr>
            <a:xfrm>
              <a:off x="7898" y="6136"/>
              <a:ext cx="227" cy="27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22" name="图形"/>
            <p:cNvSpPr/>
            <p:nvPr/>
          </p:nvSpPr>
          <p:spPr>
            <a:xfrm>
              <a:off x="7898" y="7185"/>
              <a:ext cx="227" cy="27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pic>
        <p:nvPicPr>
          <p:cNvPr id="5" name="图片 4"/>
          <p:cNvPicPr>
            <a:picLocks noChangeAspect="1"/>
          </p:cNvPicPr>
          <p:nvPr userDrawn="1"/>
        </p:nvPicPr>
        <p:blipFill>
          <a:blip r:embed="rId2"/>
          <a:stretch>
            <a:fillRect/>
          </a:stretch>
        </p:blipFill>
        <p:spPr>
          <a:xfrm>
            <a:off x="-3020060" y="681355"/>
            <a:ext cx="2910840" cy="4617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plus(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userDrawn="1"/>
        </p:nvSpPr>
        <p:spPr>
          <a:xfrm>
            <a:off x="4559300" y="4792980"/>
            <a:ext cx="309880" cy="368300"/>
          </a:xfrm>
          <a:prstGeom prst="rect">
            <a:avLst/>
          </a:prstGeom>
          <a:noFill/>
        </p:spPr>
        <p:txBody>
          <a:bodyPr wrap="none" rtlCol="0">
            <a:spAutoFit/>
          </a:bodyPr>
          <a:lstStyle/>
          <a:p>
            <a:endParaRPr lang="zh-CN" altLang="en-US"/>
          </a:p>
        </p:txBody>
      </p:sp>
      <p:sp>
        <p:nvSpPr>
          <p:cNvPr id="34" name="图形"/>
          <p:cNvSpPr/>
          <p:nvPr userDrawn="1"/>
        </p:nvSpPr>
        <p:spPr>
          <a:xfrm>
            <a:off x="-1176020" y="-1602105"/>
            <a:ext cx="2230755" cy="2417445"/>
          </a:xfrm>
          <a:custGeom>
            <a:avLst/>
            <a:gdLst/>
            <a:ahLst/>
            <a:cxnLst>
              <a:cxn ang="0">
                <a:pos x="wd2" y="hd2"/>
              </a:cxn>
              <a:cxn ang="5400000">
                <a:pos x="wd2" y="hd2"/>
              </a:cxn>
              <a:cxn ang="10800000">
                <a:pos x="wd2" y="hd2"/>
              </a:cxn>
              <a:cxn ang="16200000">
                <a:pos x="wd2" y="hd2"/>
              </a:cxn>
            </a:cxnLst>
            <a:rect l="0" t="0" r="r" b="b"/>
            <a:pathLst>
              <a:path w="20796" h="19515" extrusionOk="0">
                <a:moveTo>
                  <a:pt x="0" y="9758"/>
                </a:moveTo>
                <a:lnTo>
                  <a:pt x="0" y="4185"/>
                </a:lnTo>
                <a:cubicBezTo>
                  <a:pt x="0" y="969"/>
                  <a:pt x="4021" y="-1042"/>
                  <a:pt x="7238" y="566"/>
                </a:cubicBezTo>
                <a:lnTo>
                  <a:pt x="12810" y="3353"/>
                </a:lnTo>
                <a:lnTo>
                  <a:pt x="18383" y="6139"/>
                </a:lnTo>
                <a:cubicBezTo>
                  <a:pt x="21600" y="7747"/>
                  <a:pt x="21600" y="11769"/>
                  <a:pt x="18383" y="13377"/>
                </a:cubicBezTo>
                <a:lnTo>
                  <a:pt x="12810" y="16163"/>
                </a:lnTo>
                <a:lnTo>
                  <a:pt x="7238" y="18950"/>
                </a:lnTo>
                <a:cubicBezTo>
                  <a:pt x="4021" y="20558"/>
                  <a:pt x="0" y="18547"/>
                  <a:pt x="0" y="15331"/>
                </a:cubicBezTo>
                <a:lnTo>
                  <a:pt x="0" y="9758"/>
                </a:lnTo>
                <a:close/>
              </a:path>
            </a:pathLst>
          </a:custGeom>
          <a:solidFill>
            <a:srgbClr val="FA9B9B">
              <a:alpha val="39000"/>
            </a:srgb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a:cs typeface="字魂58号-创中黑" panose="00000500000000000000" charset="-122"/>
            </a:endParaRPr>
          </a:p>
        </p:txBody>
      </p:sp>
      <p:sp>
        <p:nvSpPr>
          <p:cNvPr id="35" name="图形"/>
          <p:cNvSpPr/>
          <p:nvPr userDrawn="1"/>
        </p:nvSpPr>
        <p:spPr>
          <a:xfrm rot="16200000">
            <a:off x="-671830" y="5617210"/>
            <a:ext cx="1425575" cy="1544955"/>
          </a:xfrm>
          <a:custGeom>
            <a:avLst/>
            <a:gdLst/>
            <a:ahLst/>
            <a:cxnLst>
              <a:cxn ang="0">
                <a:pos x="wd2" y="hd2"/>
              </a:cxn>
              <a:cxn ang="5400000">
                <a:pos x="wd2" y="hd2"/>
              </a:cxn>
              <a:cxn ang="10800000">
                <a:pos x="wd2" y="hd2"/>
              </a:cxn>
              <a:cxn ang="16200000">
                <a:pos x="wd2" y="hd2"/>
              </a:cxn>
            </a:cxnLst>
            <a:rect l="0" t="0" r="r" b="b"/>
            <a:pathLst>
              <a:path w="20796" h="19515" extrusionOk="0">
                <a:moveTo>
                  <a:pt x="0" y="9758"/>
                </a:moveTo>
                <a:lnTo>
                  <a:pt x="0" y="4185"/>
                </a:lnTo>
                <a:cubicBezTo>
                  <a:pt x="0" y="969"/>
                  <a:pt x="4021" y="-1042"/>
                  <a:pt x="7238" y="566"/>
                </a:cubicBezTo>
                <a:lnTo>
                  <a:pt x="12810" y="3353"/>
                </a:lnTo>
                <a:lnTo>
                  <a:pt x="18383" y="6139"/>
                </a:lnTo>
                <a:cubicBezTo>
                  <a:pt x="21600" y="7747"/>
                  <a:pt x="21600" y="11769"/>
                  <a:pt x="18383" y="13377"/>
                </a:cubicBezTo>
                <a:lnTo>
                  <a:pt x="12810" y="16163"/>
                </a:lnTo>
                <a:lnTo>
                  <a:pt x="7238" y="18950"/>
                </a:lnTo>
                <a:cubicBezTo>
                  <a:pt x="4021" y="20558"/>
                  <a:pt x="0" y="18547"/>
                  <a:pt x="0" y="15331"/>
                </a:cubicBezTo>
                <a:lnTo>
                  <a:pt x="0" y="9758"/>
                </a:lnTo>
                <a:close/>
              </a:path>
            </a:pathLst>
          </a:custGeom>
          <a:solidFill>
            <a:srgbClr val="E70012">
              <a:alpha val="48000"/>
            </a:srgb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a:cs typeface="字魂58号-创中黑" panose="00000500000000000000" charset="-122"/>
            </a:endParaRPr>
          </a:p>
        </p:txBody>
      </p:sp>
      <p:sp>
        <p:nvSpPr>
          <p:cNvPr id="42" name="图形"/>
          <p:cNvSpPr/>
          <p:nvPr userDrawn="1"/>
        </p:nvSpPr>
        <p:spPr>
          <a:xfrm rot="16200000">
            <a:off x="11495405" y="6138545"/>
            <a:ext cx="932180" cy="1013460"/>
          </a:xfrm>
          <a:custGeom>
            <a:avLst/>
            <a:gdLst/>
            <a:ahLst/>
            <a:cxnLst>
              <a:cxn ang="0">
                <a:pos x="wd2" y="hd2"/>
              </a:cxn>
              <a:cxn ang="5400000">
                <a:pos x="wd2" y="hd2"/>
              </a:cxn>
              <a:cxn ang="10800000">
                <a:pos x="wd2" y="hd2"/>
              </a:cxn>
              <a:cxn ang="16200000">
                <a:pos x="wd2" y="hd2"/>
              </a:cxn>
            </a:cxnLst>
            <a:rect l="0" t="0" r="r" b="b"/>
            <a:pathLst>
              <a:path w="20796" h="19515" extrusionOk="0">
                <a:moveTo>
                  <a:pt x="0" y="9758"/>
                </a:moveTo>
                <a:lnTo>
                  <a:pt x="0" y="4185"/>
                </a:lnTo>
                <a:cubicBezTo>
                  <a:pt x="0" y="969"/>
                  <a:pt x="4021" y="-1042"/>
                  <a:pt x="7238" y="566"/>
                </a:cubicBezTo>
                <a:lnTo>
                  <a:pt x="12810" y="3353"/>
                </a:lnTo>
                <a:lnTo>
                  <a:pt x="18383" y="6139"/>
                </a:lnTo>
                <a:cubicBezTo>
                  <a:pt x="21600" y="7747"/>
                  <a:pt x="21600" y="11769"/>
                  <a:pt x="18383" y="13377"/>
                </a:cubicBezTo>
                <a:lnTo>
                  <a:pt x="12810" y="16163"/>
                </a:lnTo>
                <a:lnTo>
                  <a:pt x="7238" y="18950"/>
                </a:lnTo>
                <a:cubicBezTo>
                  <a:pt x="4021" y="20558"/>
                  <a:pt x="0" y="18547"/>
                  <a:pt x="0" y="15331"/>
                </a:cubicBezTo>
                <a:lnTo>
                  <a:pt x="0" y="9758"/>
                </a:lnTo>
                <a:close/>
              </a:path>
            </a:pathLst>
          </a:custGeom>
          <a:solidFill>
            <a:srgbClr val="FB9B9C">
              <a:alpha val="23000"/>
            </a:srgb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a:cs typeface="字魂58号-创中黑" panose="00000500000000000000" charset="-122"/>
            </a:endParaRPr>
          </a:p>
        </p:txBody>
      </p:sp>
      <p:sp>
        <p:nvSpPr>
          <p:cNvPr id="2" name="图形"/>
          <p:cNvSpPr/>
          <p:nvPr userDrawn="1"/>
        </p:nvSpPr>
        <p:spPr>
          <a:xfrm rot="16200000">
            <a:off x="11637010" y="-981075"/>
            <a:ext cx="1425575" cy="1544955"/>
          </a:xfrm>
          <a:custGeom>
            <a:avLst/>
            <a:gdLst/>
            <a:ahLst/>
            <a:cxnLst>
              <a:cxn ang="0">
                <a:pos x="wd2" y="hd2"/>
              </a:cxn>
              <a:cxn ang="5400000">
                <a:pos x="wd2" y="hd2"/>
              </a:cxn>
              <a:cxn ang="10800000">
                <a:pos x="wd2" y="hd2"/>
              </a:cxn>
              <a:cxn ang="16200000">
                <a:pos x="wd2" y="hd2"/>
              </a:cxn>
            </a:cxnLst>
            <a:rect l="0" t="0" r="r" b="b"/>
            <a:pathLst>
              <a:path w="20796" h="19515" extrusionOk="0">
                <a:moveTo>
                  <a:pt x="0" y="9758"/>
                </a:moveTo>
                <a:lnTo>
                  <a:pt x="0" y="4185"/>
                </a:lnTo>
                <a:cubicBezTo>
                  <a:pt x="0" y="969"/>
                  <a:pt x="4021" y="-1042"/>
                  <a:pt x="7238" y="566"/>
                </a:cubicBezTo>
                <a:lnTo>
                  <a:pt x="12810" y="3353"/>
                </a:lnTo>
                <a:lnTo>
                  <a:pt x="18383" y="6139"/>
                </a:lnTo>
                <a:cubicBezTo>
                  <a:pt x="21600" y="7747"/>
                  <a:pt x="21600" y="11769"/>
                  <a:pt x="18383" y="13377"/>
                </a:cubicBezTo>
                <a:lnTo>
                  <a:pt x="12810" y="16163"/>
                </a:lnTo>
                <a:lnTo>
                  <a:pt x="7238" y="18950"/>
                </a:lnTo>
                <a:cubicBezTo>
                  <a:pt x="4021" y="20558"/>
                  <a:pt x="0" y="18547"/>
                  <a:pt x="0" y="15331"/>
                </a:cubicBezTo>
                <a:lnTo>
                  <a:pt x="0" y="9758"/>
                </a:lnTo>
                <a:close/>
              </a:path>
            </a:pathLst>
          </a:custGeom>
          <a:solidFill>
            <a:srgbClr val="E70012">
              <a:alpha val="48000"/>
            </a:srgbClr>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a:cs typeface="字魂58号-创中黑" panose="00000500000000000000" charset="-122"/>
            </a:endParaRPr>
          </a:p>
        </p:txBody>
      </p:sp>
      <p:pic>
        <p:nvPicPr>
          <p:cNvPr id="4" name="图片 3"/>
          <p:cNvPicPr>
            <a:picLocks noChangeAspect="1"/>
          </p:cNvPicPr>
          <p:nvPr userDrawn="1"/>
        </p:nvPicPr>
        <p:blipFill>
          <a:blip r:embed="rId3"/>
          <a:stretch>
            <a:fillRect/>
          </a:stretch>
        </p:blipFill>
        <p:spPr>
          <a:xfrm>
            <a:off x="-3020060" y="681355"/>
            <a:ext cx="2910840" cy="461772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3_标题幻灯片">
    <p:spTree>
      <p:nvGrpSpPr>
        <p:cNvPr id="1" name=""/>
        <p:cNvGrpSpPr/>
        <p:nvPr/>
      </p:nvGrpSpPr>
      <p:grpSpPr>
        <a:xfrm>
          <a:off x="0" y="0"/>
          <a:ext cx="0" cy="0"/>
          <a:chOff x="0" y="0"/>
          <a:chExt cx="0" cy="0"/>
        </a:xfrm>
      </p:grpSpPr>
      <p:sp>
        <p:nvSpPr>
          <p:cNvPr id="9" name="标题 8"/>
          <p:cNvSpPr>
            <a:spLocks noGrp="1"/>
          </p:cNvSpPr>
          <p:nvPr>
            <p:ph type="title"/>
            <p:custDataLst>
              <p:tags r:id="rId2"/>
            </p:custDataLst>
          </p:nvPr>
        </p:nvSpPr>
        <p:spPr>
          <a:xfrm>
            <a:off x="608400" y="212350"/>
            <a:ext cx="10969200" cy="705600"/>
          </a:xfrm>
        </p:spPr>
        <p:txBody>
          <a:bodyPr/>
          <a:lstStyle/>
          <a:p>
            <a:r>
              <a:rPr lang="zh-CN" altLang="en-US"/>
              <a:t>单击此处编辑母版标题样式</a:t>
            </a:r>
            <a:endParaRPr lang="zh-CN" altLang="en-US"/>
          </a:p>
        </p:txBody>
      </p:sp>
      <p:sp>
        <p:nvSpPr>
          <p:cNvPr id="6" name="矩形 5"/>
          <p:cNvSpPr/>
          <p:nvPr userDrawn="1"/>
        </p:nvSpPr>
        <p:spPr>
          <a:xfrm>
            <a:off x="515620" y="343535"/>
            <a:ext cx="76200" cy="415290"/>
          </a:xfrm>
          <a:prstGeom prst="rect">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userDrawn="1"/>
        </p:nvSpPr>
        <p:spPr>
          <a:xfrm>
            <a:off x="4559300" y="4792980"/>
            <a:ext cx="309880" cy="368300"/>
          </a:xfrm>
          <a:prstGeom prst="rect">
            <a:avLst/>
          </a:prstGeom>
          <a:noFill/>
        </p:spPr>
        <p:txBody>
          <a:bodyPr wrap="none" rtlCol="0">
            <a:spAutoFit/>
          </a:bodyPr>
          <a:lstStyle/>
          <a:p>
            <a:endParaRPr lang="zh-CN" altLang="en-US"/>
          </a:p>
        </p:txBody>
      </p:sp>
      <p:sp>
        <p:nvSpPr>
          <p:cNvPr id="7" name="内容占位符 6"/>
          <p:cNvSpPr>
            <a:spLocks noGrp="1"/>
          </p:cNvSpPr>
          <p:nvPr>
            <p:ph sz="quarter" idx="13"/>
            <p:custDataLst>
              <p:tags r:id="rId3"/>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直角三角形 1"/>
          <p:cNvSpPr/>
          <p:nvPr userDrawn="1"/>
        </p:nvSpPr>
        <p:spPr>
          <a:xfrm rot="18900000">
            <a:off x="8684245" y="-1975408"/>
            <a:ext cx="3950817" cy="3950817"/>
          </a:xfrm>
          <a:prstGeom prst="rtTriangle">
            <a:avLst/>
          </a:prstGeom>
          <a:solidFill>
            <a:srgbClr val="F9A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旧字形 ExtraLight" panose="020B0200000000000000" pitchFamily="34" charset="-128"/>
              <a:ea typeface="思源黑体旧字形 ExtraLight" panose="020B0200000000000000" pitchFamily="34" charset="-128"/>
              <a:sym typeface="思源黑体旧字形 ExtraLight" panose="020B0200000000000000" pitchFamily="34" charset="-128"/>
            </a:endParaRPr>
          </a:p>
        </p:txBody>
      </p:sp>
      <p:sp>
        <p:nvSpPr>
          <p:cNvPr id="4" name="直角三角形 3"/>
          <p:cNvSpPr/>
          <p:nvPr userDrawn="1"/>
        </p:nvSpPr>
        <p:spPr>
          <a:xfrm>
            <a:off x="-1" y="3536577"/>
            <a:ext cx="3321424" cy="3321424"/>
          </a:xfrm>
          <a:prstGeom prst="rtTriangle">
            <a:avLst/>
          </a:prstGeom>
          <a:solidFill>
            <a:srgbClr val="F9A4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旧字形 ExtraLight" panose="020B0200000000000000" pitchFamily="34" charset="-128"/>
              <a:ea typeface="思源黑体旧字形 ExtraLight" panose="020B0200000000000000" pitchFamily="34" charset="-128"/>
              <a:sym typeface="思源黑体旧字形 ExtraLight" panose="020B0200000000000000" pitchFamily="34" charset="-128"/>
            </a:endParaRPr>
          </a:p>
        </p:txBody>
      </p:sp>
      <p:sp>
        <p:nvSpPr>
          <p:cNvPr id="10" name="直角三角形 9"/>
          <p:cNvSpPr/>
          <p:nvPr userDrawn="1"/>
        </p:nvSpPr>
        <p:spPr>
          <a:xfrm>
            <a:off x="-1" y="4552835"/>
            <a:ext cx="2305165" cy="2305165"/>
          </a:xfrm>
          <a:prstGeom prst="rtTriangle">
            <a:avLst/>
          </a:prstGeom>
          <a:solidFill>
            <a:srgbClr val="EB9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旧字形 ExtraLight" panose="020B0200000000000000" pitchFamily="34" charset="-128"/>
              <a:ea typeface="思源黑体旧字形 ExtraLight" panose="020B0200000000000000" pitchFamily="34" charset="-128"/>
              <a:sym typeface="思源黑体旧字形 ExtraLight" panose="020B0200000000000000" pitchFamily="34" charset="-128"/>
            </a:endParaRPr>
          </a:p>
        </p:txBody>
      </p:sp>
      <p:pic>
        <p:nvPicPr>
          <p:cNvPr id="5" name="图片 4"/>
          <p:cNvPicPr>
            <a:picLocks noChangeAspect="1"/>
          </p:cNvPicPr>
          <p:nvPr userDrawn="1"/>
        </p:nvPicPr>
        <p:blipFill>
          <a:blip r:embed="rId4"/>
          <a:stretch>
            <a:fillRect/>
          </a:stretch>
        </p:blipFill>
        <p:spPr>
          <a:xfrm>
            <a:off x="-3020060" y="681355"/>
            <a:ext cx="2910840" cy="461772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3" Type="http://schemas.openxmlformats.org/officeDocument/2006/relationships/theme" Target="../theme/theme1.xml"/><Relationship Id="rId32" Type="http://schemas.openxmlformats.org/officeDocument/2006/relationships/tags" Target="../tags/tag35.xml"/><Relationship Id="rId31" Type="http://schemas.openxmlformats.org/officeDocument/2006/relationships/tags" Target="../tags/tag34.xml"/><Relationship Id="rId30" Type="http://schemas.openxmlformats.org/officeDocument/2006/relationships/tags" Target="../tags/tag33.xml"/><Relationship Id="rId3" Type="http://schemas.openxmlformats.org/officeDocument/2006/relationships/slideLayout" Target="../slideLayouts/slideLayout3.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7"/>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8"/>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9"/>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30"/>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1"/>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3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image" Target="../media/image51.svg"/><Relationship Id="rId7" Type="http://schemas.openxmlformats.org/officeDocument/2006/relationships/image" Target="../media/image50.png"/><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 Id="rId3" Type="http://schemas.openxmlformats.org/officeDocument/2006/relationships/image" Target="../media/image46.png"/><Relationship Id="rId2" Type="http://schemas.openxmlformats.org/officeDocument/2006/relationships/image" Target="../media/image45.svg"/><Relationship Id="rId11" Type="http://schemas.openxmlformats.org/officeDocument/2006/relationships/notesSlide" Target="../notesSlides/notesSlide6.xml"/><Relationship Id="rId10" Type="http://schemas.openxmlformats.org/officeDocument/2006/relationships/slideLayout" Target="../slideLayouts/slideLayout12.xml"/><Relationship Id="rId1" Type="http://schemas.openxmlformats.org/officeDocument/2006/relationships/image" Target="../media/image4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tags" Target="../tags/tag44.xml"/><Relationship Id="rId1" Type="http://schemas.openxmlformats.org/officeDocument/2006/relationships/image" Target="../media/image5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4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47.xml"/></Relationships>
</file>

<file path=ppt/slides/_rels/slide15.xml.rels><?xml version="1.0" encoding="UTF-8" standalone="yes"?>
<Relationships xmlns="http://schemas.openxmlformats.org/package/2006/relationships"><Relationship Id="rId9" Type="http://schemas.openxmlformats.org/officeDocument/2006/relationships/image" Target="../media/image61.png"/><Relationship Id="rId8" Type="http://schemas.openxmlformats.org/officeDocument/2006/relationships/image" Target="../media/image60.png"/><Relationship Id="rId7" Type="http://schemas.openxmlformats.org/officeDocument/2006/relationships/image" Target="../media/image59.png"/><Relationship Id="rId6" Type="http://schemas.openxmlformats.org/officeDocument/2006/relationships/image" Target="../media/image58.png"/><Relationship Id="rId5" Type="http://schemas.openxmlformats.org/officeDocument/2006/relationships/image" Target="../media/image57.png"/><Relationship Id="rId41" Type="http://schemas.openxmlformats.org/officeDocument/2006/relationships/notesSlide" Target="../notesSlides/notesSlide10.xml"/><Relationship Id="rId40" Type="http://schemas.openxmlformats.org/officeDocument/2006/relationships/slideLayout" Target="../slideLayouts/slideLayout12.xml"/><Relationship Id="rId4" Type="http://schemas.openxmlformats.org/officeDocument/2006/relationships/image" Target="../media/image56.png"/><Relationship Id="rId39" Type="http://schemas.openxmlformats.org/officeDocument/2006/relationships/tags" Target="../tags/tag48.xml"/><Relationship Id="rId38" Type="http://schemas.microsoft.com/office/2007/relationships/hdphoto" Target="../media/image90.wdp"/><Relationship Id="rId37" Type="http://schemas.microsoft.com/office/2007/relationships/hdphoto" Target="../media/image89.wdp"/><Relationship Id="rId36" Type="http://schemas.openxmlformats.org/officeDocument/2006/relationships/image" Target="../media/image88.png"/><Relationship Id="rId35" Type="http://schemas.openxmlformats.org/officeDocument/2006/relationships/image" Target="../media/image87.png"/><Relationship Id="rId34" Type="http://schemas.openxmlformats.org/officeDocument/2006/relationships/image" Target="../media/image86.png"/><Relationship Id="rId33" Type="http://schemas.openxmlformats.org/officeDocument/2006/relationships/image" Target="../media/image85.png"/><Relationship Id="rId32" Type="http://schemas.openxmlformats.org/officeDocument/2006/relationships/image" Target="../media/image84.png"/><Relationship Id="rId31" Type="http://schemas.openxmlformats.org/officeDocument/2006/relationships/image" Target="../media/image83.png"/><Relationship Id="rId30" Type="http://schemas.openxmlformats.org/officeDocument/2006/relationships/image" Target="../media/image82.png"/><Relationship Id="rId3" Type="http://schemas.openxmlformats.org/officeDocument/2006/relationships/image" Target="../media/image55.png"/><Relationship Id="rId29" Type="http://schemas.openxmlformats.org/officeDocument/2006/relationships/image" Target="../media/image81.png"/><Relationship Id="rId28" Type="http://schemas.openxmlformats.org/officeDocument/2006/relationships/image" Target="../media/image80.png"/><Relationship Id="rId27" Type="http://schemas.openxmlformats.org/officeDocument/2006/relationships/image" Target="../media/image79.png"/><Relationship Id="rId26" Type="http://schemas.openxmlformats.org/officeDocument/2006/relationships/image" Target="../media/image78.png"/><Relationship Id="rId25" Type="http://schemas.openxmlformats.org/officeDocument/2006/relationships/image" Target="../media/image77.png"/><Relationship Id="rId24" Type="http://schemas.openxmlformats.org/officeDocument/2006/relationships/image" Target="../media/image76.png"/><Relationship Id="rId23" Type="http://schemas.openxmlformats.org/officeDocument/2006/relationships/image" Target="../media/image75.png"/><Relationship Id="rId22" Type="http://schemas.openxmlformats.org/officeDocument/2006/relationships/image" Target="../media/image74.png"/><Relationship Id="rId21" Type="http://schemas.openxmlformats.org/officeDocument/2006/relationships/image" Target="../media/image73.png"/><Relationship Id="rId20" Type="http://schemas.openxmlformats.org/officeDocument/2006/relationships/image" Target="../media/image72.png"/><Relationship Id="rId2" Type="http://schemas.openxmlformats.org/officeDocument/2006/relationships/image" Target="../media/image54.png"/><Relationship Id="rId19" Type="http://schemas.openxmlformats.org/officeDocument/2006/relationships/image" Target="../media/image71.png"/><Relationship Id="rId18" Type="http://schemas.openxmlformats.org/officeDocument/2006/relationships/image" Target="../media/image70.png"/><Relationship Id="rId17" Type="http://schemas.openxmlformats.org/officeDocument/2006/relationships/image" Target="../media/image69.png"/><Relationship Id="rId16" Type="http://schemas.openxmlformats.org/officeDocument/2006/relationships/image" Target="../media/image68.png"/><Relationship Id="rId15" Type="http://schemas.openxmlformats.org/officeDocument/2006/relationships/image" Target="../media/image67.png"/><Relationship Id="rId14" Type="http://schemas.openxmlformats.org/officeDocument/2006/relationships/image" Target="../media/image66.png"/><Relationship Id="rId13" Type="http://schemas.openxmlformats.org/officeDocument/2006/relationships/image" Target="../media/image65.png"/><Relationship Id="rId12" Type="http://schemas.openxmlformats.org/officeDocument/2006/relationships/image" Target="../media/image64.png"/><Relationship Id="rId11" Type="http://schemas.openxmlformats.org/officeDocument/2006/relationships/image" Target="../media/image63.png"/><Relationship Id="rId10" Type="http://schemas.openxmlformats.org/officeDocument/2006/relationships/image" Target="../media/image62.png"/><Relationship Id="rId1" Type="http://schemas.openxmlformats.org/officeDocument/2006/relationships/image" Target="../media/image5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50.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2.xml"/><Relationship Id="rId5" Type="http://schemas.openxmlformats.org/officeDocument/2006/relationships/tags" Target="../tags/tag51.xml"/><Relationship Id="rId4" Type="http://schemas.openxmlformats.org/officeDocument/2006/relationships/image" Target="../media/image94.svg"/><Relationship Id="rId3" Type="http://schemas.openxmlformats.org/officeDocument/2006/relationships/image" Target="../media/image93.png"/><Relationship Id="rId2" Type="http://schemas.openxmlformats.org/officeDocument/2006/relationships/image" Target="../media/image92.svg"/><Relationship Id="rId1" Type="http://schemas.openxmlformats.org/officeDocument/2006/relationships/image" Target="../media/image91.png"/></Relationships>
</file>

<file path=ppt/slides/_rels/slide19.xml.rels><?xml version="1.0" encoding="UTF-8" standalone="yes"?>
<Relationships xmlns="http://schemas.openxmlformats.org/package/2006/relationships"><Relationship Id="rId9" Type="http://schemas.openxmlformats.org/officeDocument/2006/relationships/image" Target="../media/image103.png"/><Relationship Id="rId8" Type="http://schemas.openxmlformats.org/officeDocument/2006/relationships/image" Target="../media/image102.svg"/><Relationship Id="rId7" Type="http://schemas.openxmlformats.org/officeDocument/2006/relationships/image" Target="../media/image101.png"/><Relationship Id="rId6" Type="http://schemas.openxmlformats.org/officeDocument/2006/relationships/image" Target="../media/image100.svg"/><Relationship Id="rId5" Type="http://schemas.openxmlformats.org/officeDocument/2006/relationships/image" Target="../media/image99.png"/><Relationship Id="rId4" Type="http://schemas.openxmlformats.org/officeDocument/2006/relationships/image" Target="../media/image98.svg"/><Relationship Id="rId3" Type="http://schemas.openxmlformats.org/officeDocument/2006/relationships/image" Target="../media/image97.png"/><Relationship Id="rId2" Type="http://schemas.openxmlformats.org/officeDocument/2006/relationships/image" Target="../media/image96.svg"/><Relationship Id="rId15" Type="http://schemas.openxmlformats.org/officeDocument/2006/relationships/notesSlide" Target="../notesSlides/notesSlide13.xml"/><Relationship Id="rId14" Type="http://schemas.openxmlformats.org/officeDocument/2006/relationships/slideLayout" Target="../slideLayouts/slideLayout12.xml"/><Relationship Id="rId13" Type="http://schemas.openxmlformats.org/officeDocument/2006/relationships/tags" Target="../tags/tag52.xml"/><Relationship Id="rId12" Type="http://schemas.openxmlformats.org/officeDocument/2006/relationships/image" Target="../media/image106.svg"/><Relationship Id="rId11" Type="http://schemas.openxmlformats.org/officeDocument/2006/relationships/image" Target="../media/image105.png"/><Relationship Id="rId10" Type="http://schemas.openxmlformats.org/officeDocument/2006/relationships/image" Target="../media/image104.svg"/><Relationship Id="rId1" Type="http://schemas.openxmlformats.org/officeDocument/2006/relationships/image" Target="../media/image9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53.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2.xml"/><Relationship Id="rId2" Type="http://schemas.openxmlformats.org/officeDocument/2006/relationships/tags" Target="../tags/tag54.xml"/><Relationship Id="rId1" Type="http://schemas.openxmlformats.org/officeDocument/2006/relationships/image" Target="../media/image10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5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56.xml"/></Relationships>
</file>

<file path=ppt/slides/_rels/slide24.xml.rels><?xml version="1.0" encoding="UTF-8" standalone="yes"?>
<Relationships xmlns="http://schemas.openxmlformats.org/package/2006/relationships"><Relationship Id="rId9" Type="http://schemas.openxmlformats.org/officeDocument/2006/relationships/image" Target="../media/image116.png"/><Relationship Id="rId8" Type="http://schemas.openxmlformats.org/officeDocument/2006/relationships/image" Target="../media/image115.svg"/><Relationship Id="rId7" Type="http://schemas.openxmlformats.org/officeDocument/2006/relationships/image" Target="../media/image114.png"/><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 Id="rId34" Type="http://schemas.openxmlformats.org/officeDocument/2006/relationships/notesSlide" Target="../notesSlides/notesSlide18.xml"/><Relationship Id="rId33" Type="http://schemas.openxmlformats.org/officeDocument/2006/relationships/slideLayout" Target="../slideLayouts/slideLayout12.xml"/><Relationship Id="rId32" Type="http://schemas.openxmlformats.org/officeDocument/2006/relationships/tags" Target="../tags/tag57.xml"/><Relationship Id="rId31" Type="http://schemas.openxmlformats.org/officeDocument/2006/relationships/image" Target="../media/image138.png"/><Relationship Id="rId30" Type="http://schemas.openxmlformats.org/officeDocument/2006/relationships/image" Target="../media/image137.svg"/><Relationship Id="rId3" Type="http://schemas.openxmlformats.org/officeDocument/2006/relationships/image" Target="../media/image110.png"/><Relationship Id="rId29" Type="http://schemas.openxmlformats.org/officeDocument/2006/relationships/image" Target="../media/image136.png"/><Relationship Id="rId28" Type="http://schemas.openxmlformats.org/officeDocument/2006/relationships/image" Target="../media/image135.svg"/><Relationship Id="rId27" Type="http://schemas.openxmlformats.org/officeDocument/2006/relationships/image" Target="../media/image134.png"/><Relationship Id="rId26" Type="http://schemas.openxmlformats.org/officeDocument/2006/relationships/image" Target="../media/image133.svg"/><Relationship Id="rId25" Type="http://schemas.openxmlformats.org/officeDocument/2006/relationships/image" Target="../media/image132.png"/><Relationship Id="rId24" Type="http://schemas.openxmlformats.org/officeDocument/2006/relationships/image" Target="../media/image131.svg"/><Relationship Id="rId23" Type="http://schemas.openxmlformats.org/officeDocument/2006/relationships/image" Target="../media/image130.png"/><Relationship Id="rId22" Type="http://schemas.openxmlformats.org/officeDocument/2006/relationships/image" Target="../media/image129.png"/><Relationship Id="rId21" Type="http://schemas.openxmlformats.org/officeDocument/2006/relationships/image" Target="../media/image128.png"/><Relationship Id="rId20" Type="http://schemas.openxmlformats.org/officeDocument/2006/relationships/image" Target="../media/image127.png"/><Relationship Id="rId2" Type="http://schemas.openxmlformats.org/officeDocument/2006/relationships/image" Target="../media/image109.png"/><Relationship Id="rId19" Type="http://schemas.openxmlformats.org/officeDocument/2006/relationships/image" Target="../media/image126.png"/><Relationship Id="rId18" Type="http://schemas.openxmlformats.org/officeDocument/2006/relationships/image" Target="../media/image125.png"/><Relationship Id="rId17" Type="http://schemas.openxmlformats.org/officeDocument/2006/relationships/image" Target="../media/image124.svg"/><Relationship Id="rId16" Type="http://schemas.openxmlformats.org/officeDocument/2006/relationships/image" Target="../media/image123.png"/><Relationship Id="rId15" Type="http://schemas.openxmlformats.org/officeDocument/2006/relationships/image" Target="../media/image122.png"/><Relationship Id="rId14" Type="http://schemas.openxmlformats.org/officeDocument/2006/relationships/image" Target="../media/image121.png"/><Relationship Id="rId13" Type="http://schemas.openxmlformats.org/officeDocument/2006/relationships/image" Target="../media/image120.png"/><Relationship Id="rId12" Type="http://schemas.openxmlformats.org/officeDocument/2006/relationships/image" Target="../media/image119.png"/><Relationship Id="rId11" Type="http://schemas.openxmlformats.org/officeDocument/2006/relationships/image" Target="../media/image118.png"/><Relationship Id="rId10" Type="http://schemas.openxmlformats.org/officeDocument/2006/relationships/image" Target="../media/image117.png"/><Relationship Id="rId1" Type="http://schemas.openxmlformats.org/officeDocument/2006/relationships/image" Target="../media/image10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58.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2.xml"/><Relationship Id="rId6" Type="http://schemas.openxmlformats.org/officeDocument/2006/relationships/tags" Target="../tags/tag59.xml"/><Relationship Id="rId5" Type="http://schemas.openxmlformats.org/officeDocument/2006/relationships/image" Target="../media/image143.svg"/><Relationship Id="rId4" Type="http://schemas.openxmlformats.org/officeDocument/2006/relationships/image" Target="../media/image142.png"/><Relationship Id="rId3" Type="http://schemas.openxmlformats.org/officeDocument/2006/relationships/image" Target="../media/image141.svg"/><Relationship Id="rId2" Type="http://schemas.openxmlformats.org/officeDocument/2006/relationships/image" Target="../media/image140.png"/><Relationship Id="rId1" Type="http://schemas.openxmlformats.org/officeDocument/2006/relationships/image" Target="../media/image139.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2.xml"/><Relationship Id="rId5" Type="http://schemas.openxmlformats.org/officeDocument/2006/relationships/tags" Target="../tags/tag60.xml"/><Relationship Id="rId4" Type="http://schemas.openxmlformats.org/officeDocument/2006/relationships/image" Target="../media/image147.svg"/><Relationship Id="rId3" Type="http://schemas.openxmlformats.org/officeDocument/2006/relationships/image" Target="../media/image146.png"/><Relationship Id="rId2" Type="http://schemas.openxmlformats.org/officeDocument/2006/relationships/image" Target="../media/image145.svg"/><Relationship Id="rId1" Type="http://schemas.openxmlformats.org/officeDocument/2006/relationships/image" Target="../media/image14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62.xml"/></Relationships>
</file>

<file path=ppt/slides/_rels/slide3.xml.rels><?xml version="1.0" encoding="UTF-8" standalone="yes"?>
<Relationships xmlns="http://schemas.openxmlformats.org/package/2006/relationships"><Relationship Id="rId9" Type="http://schemas.openxmlformats.org/officeDocument/2006/relationships/image" Target="../media/image12.svg"/><Relationship Id="rId8" Type="http://schemas.openxmlformats.org/officeDocument/2006/relationships/image" Target="../media/image11.png"/><Relationship Id="rId7" Type="http://schemas.openxmlformats.org/officeDocument/2006/relationships/image" Target="../media/image10.svg"/><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 Id="rId30" Type="http://schemas.openxmlformats.org/officeDocument/2006/relationships/notesSlide" Target="../notesSlides/notesSlide1.xml"/><Relationship Id="rId3" Type="http://schemas.openxmlformats.org/officeDocument/2006/relationships/image" Target="../media/image6.svg"/><Relationship Id="rId29" Type="http://schemas.openxmlformats.org/officeDocument/2006/relationships/slideLayout" Target="../slideLayouts/slideLayout25.xml"/><Relationship Id="rId28" Type="http://schemas.openxmlformats.org/officeDocument/2006/relationships/image" Target="../media/image31.png"/><Relationship Id="rId27" Type="http://schemas.openxmlformats.org/officeDocument/2006/relationships/image" Target="../media/image30.png"/><Relationship Id="rId26" Type="http://schemas.openxmlformats.org/officeDocument/2006/relationships/image" Target="../media/image29.png"/><Relationship Id="rId25" Type="http://schemas.openxmlformats.org/officeDocument/2006/relationships/image" Target="../media/image28.svg"/><Relationship Id="rId24" Type="http://schemas.openxmlformats.org/officeDocument/2006/relationships/image" Target="../media/image27.png"/><Relationship Id="rId23" Type="http://schemas.openxmlformats.org/officeDocument/2006/relationships/image" Target="../media/image26.svg"/><Relationship Id="rId22" Type="http://schemas.openxmlformats.org/officeDocument/2006/relationships/image" Target="../media/image25.png"/><Relationship Id="rId21" Type="http://schemas.openxmlformats.org/officeDocument/2006/relationships/image" Target="../media/image24.svg"/><Relationship Id="rId20" Type="http://schemas.openxmlformats.org/officeDocument/2006/relationships/image" Target="../media/image23.png"/><Relationship Id="rId2" Type="http://schemas.openxmlformats.org/officeDocument/2006/relationships/image" Target="../media/image5.png"/><Relationship Id="rId19" Type="http://schemas.openxmlformats.org/officeDocument/2006/relationships/image" Target="../media/image22.svg"/><Relationship Id="rId18" Type="http://schemas.openxmlformats.org/officeDocument/2006/relationships/image" Target="../media/image21.png"/><Relationship Id="rId17" Type="http://schemas.openxmlformats.org/officeDocument/2006/relationships/image" Target="../media/image20.svg"/><Relationship Id="rId16" Type="http://schemas.openxmlformats.org/officeDocument/2006/relationships/image" Target="../media/image19.png"/><Relationship Id="rId15" Type="http://schemas.openxmlformats.org/officeDocument/2006/relationships/image" Target="../media/image18.svg"/><Relationship Id="rId14" Type="http://schemas.openxmlformats.org/officeDocument/2006/relationships/image" Target="../media/image17.png"/><Relationship Id="rId13" Type="http://schemas.openxmlformats.org/officeDocument/2006/relationships/image" Target="../media/image16.svg"/><Relationship Id="rId12" Type="http://schemas.openxmlformats.org/officeDocument/2006/relationships/image" Target="../media/image15.png"/><Relationship Id="rId11" Type="http://schemas.openxmlformats.org/officeDocument/2006/relationships/image" Target="../media/image14.svg"/><Relationship Id="rId10" Type="http://schemas.openxmlformats.org/officeDocument/2006/relationships/image" Target="../media/image13.png"/><Relationship Id="rId1" Type="http://schemas.openxmlformats.org/officeDocument/2006/relationships/tags" Target="../tags/tag3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9" Type="http://schemas.openxmlformats.org/officeDocument/2006/relationships/image" Target="../media/image39.svg"/><Relationship Id="rId8" Type="http://schemas.openxmlformats.org/officeDocument/2006/relationships/image" Target="../media/image38.png"/><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8.xml"/><Relationship Id="rId2" Type="http://schemas.microsoft.com/office/2007/relationships/hdphoto" Target="../media/image33.wdp"/><Relationship Id="rId11" Type="http://schemas.openxmlformats.org/officeDocument/2006/relationships/notesSlide" Target="../notesSlides/notesSlide2.xml"/><Relationship Id="rId10" Type="http://schemas.openxmlformats.org/officeDocument/2006/relationships/slideLayout" Target="../slideLayouts/slideLayout26.xml"/><Relationship Id="rId1" Type="http://schemas.openxmlformats.org/officeDocument/2006/relationships/image" Target="../media/image3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tags" Target="../tags/tag41.xml"/><Relationship Id="rId1" Type="http://schemas.openxmlformats.org/officeDocument/2006/relationships/image" Target="../media/image40.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openxmlformats.org/officeDocument/2006/relationships/tags" Target="../tags/tag42.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68070" y="4498340"/>
            <a:ext cx="7247890" cy="1428115"/>
          </a:xfrm>
        </p:spPr>
        <p:txBody>
          <a:bodyPr>
            <a:normAutofit fontScale="90000"/>
          </a:bodyPr>
          <a:lstStyle/>
          <a:p>
            <a:r>
              <a:rPr lang="zh-CN" altLang="en-US" dirty="0"/>
              <a:t>“数融互促”</a:t>
            </a:r>
            <a:br>
              <a:rPr lang="en-US" altLang="zh-CN" dirty="0"/>
            </a:br>
            <a:r>
              <a:rPr lang="zh-CN" altLang="en-US" dirty="0"/>
              <a:t>金融治数平台解决方案</a:t>
            </a:r>
            <a:endParaRPr lang="zh-CN" altLang="en-US" sz="3100" dirty="0"/>
          </a:p>
        </p:txBody>
      </p:sp>
      <p:sp>
        <p:nvSpPr>
          <p:cNvPr id="3" name="文本框 2"/>
          <p:cNvSpPr txBox="1"/>
          <p:nvPr/>
        </p:nvSpPr>
        <p:spPr>
          <a:xfrm>
            <a:off x="7642860" y="3017520"/>
            <a:ext cx="309880" cy="368300"/>
          </a:xfrm>
          <a:prstGeom prst="rect">
            <a:avLst/>
          </a:prstGeom>
          <a:noFill/>
        </p:spPr>
        <p:txBody>
          <a:bodyPr wrap="none" rtlCol="0">
            <a:sp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lstStyle/>
          <a:p>
            <a:r>
              <a:rPr lang="zh-CN" altLang="en-US" dirty="0"/>
              <a:t>金融创新转型中对数据的需求</a:t>
            </a:r>
            <a:endParaRPr lang="zh-CN" altLang="en-US" dirty="0"/>
          </a:p>
        </p:txBody>
      </p:sp>
      <p:grpSp>
        <p:nvGrpSpPr>
          <p:cNvPr id="41" name="组合 40"/>
          <p:cNvGrpSpPr/>
          <p:nvPr/>
        </p:nvGrpSpPr>
        <p:grpSpPr>
          <a:xfrm>
            <a:off x="783590" y="918210"/>
            <a:ext cx="10617835" cy="5074920"/>
            <a:chOff x="981" y="2234"/>
            <a:chExt cx="16721" cy="7992"/>
          </a:xfrm>
        </p:grpSpPr>
        <p:sp>
          <p:nvSpPr>
            <p:cNvPr id="40" name="圆角矩形 39"/>
            <p:cNvSpPr/>
            <p:nvPr/>
          </p:nvSpPr>
          <p:spPr>
            <a:xfrm>
              <a:off x="10732" y="3755"/>
              <a:ext cx="6971" cy="1824"/>
            </a:xfrm>
            <a:prstGeom prst="roundRect">
              <a:avLst/>
            </a:prstGeom>
            <a:ln w="19050">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9" name="圆角矩形 38"/>
            <p:cNvSpPr/>
            <p:nvPr/>
          </p:nvSpPr>
          <p:spPr>
            <a:xfrm>
              <a:off x="10732" y="8375"/>
              <a:ext cx="6971" cy="1824"/>
            </a:xfrm>
            <a:prstGeom prst="roundRect">
              <a:avLst/>
            </a:prstGeom>
            <a:ln w="19050">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8" name="圆角矩形 37"/>
            <p:cNvSpPr/>
            <p:nvPr/>
          </p:nvSpPr>
          <p:spPr>
            <a:xfrm>
              <a:off x="981" y="8402"/>
              <a:ext cx="6971" cy="1824"/>
            </a:xfrm>
            <a:prstGeom prst="roundRect">
              <a:avLst/>
            </a:prstGeom>
            <a:ln w="19050">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7" name="圆角矩形 36"/>
            <p:cNvSpPr/>
            <p:nvPr/>
          </p:nvSpPr>
          <p:spPr>
            <a:xfrm>
              <a:off x="1003" y="3765"/>
              <a:ext cx="6971" cy="1810"/>
            </a:xfrm>
            <a:prstGeom prst="roundRect">
              <a:avLst/>
            </a:prstGeom>
            <a:ln w="19050">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9" name="文本框 18"/>
            <p:cNvSpPr txBox="1"/>
            <p:nvPr/>
          </p:nvSpPr>
          <p:spPr>
            <a:xfrm>
              <a:off x="2352" y="3815"/>
              <a:ext cx="4248" cy="580"/>
            </a:xfrm>
            <a:prstGeom prst="rect">
              <a:avLst/>
            </a:prstGeom>
            <a:noFill/>
          </p:spPr>
          <p:txBody>
            <a:bodyPr wrap="none" rtlCol="0">
              <a:spAutoFit/>
            </a:bodyPr>
            <a:lstStyle/>
            <a:p>
              <a:pPr algn="l"/>
              <a:r>
                <a:rPr lang="zh-CN" altLang="en-US"/>
                <a:t>各省市创新经济高速发展</a:t>
              </a:r>
              <a:endParaRPr lang="zh-CN" altLang="en-US"/>
            </a:p>
          </p:txBody>
        </p:sp>
        <p:sp>
          <p:nvSpPr>
            <p:cNvPr id="20" name="文本框 19"/>
            <p:cNvSpPr txBox="1"/>
            <p:nvPr/>
          </p:nvSpPr>
          <p:spPr>
            <a:xfrm>
              <a:off x="1112" y="4627"/>
              <a:ext cx="6728" cy="483"/>
            </a:xfrm>
            <a:prstGeom prst="rect">
              <a:avLst/>
            </a:prstGeom>
            <a:noFill/>
          </p:spPr>
          <p:txBody>
            <a:bodyPr wrap="none" rtlCol="0">
              <a:spAutoFit/>
            </a:bodyPr>
            <a:lstStyle/>
            <a:p>
              <a:pPr algn="l"/>
              <a:r>
                <a:rPr lang="zh-CN" altLang="en-US" sz="1400"/>
                <a:t>新经济结构下提升现代产业体系核心稳定性和竞争力</a:t>
              </a:r>
              <a:endParaRPr lang="zh-CN" altLang="en-US" sz="1400"/>
            </a:p>
          </p:txBody>
        </p:sp>
        <p:sp>
          <p:nvSpPr>
            <p:cNvPr id="21" name="文本框 20"/>
            <p:cNvSpPr txBox="1"/>
            <p:nvPr/>
          </p:nvSpPr>
          <p:spPr>
            <a:xfrm>
              <a:off x="12760" y="3813"/>
              <a:ext cx="3168" cy="580"/>
            </a:xfrm>
            <a:prstGeom prst="rect">
              <a:avLst/>
            </a:prstGeom>
            <a:noFill/>
          </p:spPr>
          <p:txBody>
            <a:bodyPr wrap="none" rtlCol="0">
              <a:spAutoFit/>
            </a:bodyPr>
            <a:lstStyle/>
            <a:p>
              <a:pPr algn="l"/>
              <a:r>
                <a:rPr lang="zh-CN" altLang="en-US"/>
                <a:t>金融创新中的支持</a:t>
              </a:r>
              <a:endParaRPr lang="zh-CN" altLang="en-US"/>
            </a:p>
          </p:txBody>
        </p:sp>
        <p:sp>
          <p:nvSpPr>
            <p:cNvPr id="23" name="文本框 22"/>
            <p:cNvSpPr txBox="1"/>
            <p:nvPr/>
          </p:nvSpPr>
          <p:spPr>
            <a:xfrm>
              <a:off x="11235" y="4432"/>
              <a:ext cx="6218" cy="822"/>
            </a:xfrm>
            <a:prstGeom prst="rect">
              <a:avLst/>
            </a:prstGeom>
            <a:noFill/>
          </p:spPr>
          <p:txBody>
            <a:bodyPr wrap="square" rtlCol="0">
              <a:spAutoFit/>
            </a:bodyPr>
            <a:lstStyle/>
            <a:p>
              <a:pPr algn="l"/>
              <a:r>
                <a:rPr lang="zh-CN" altLang="en-US" sz="1400"/>
                <a:t>传统金融体系发展完善，但创新型金融发展与资源整合必须辅以新技术控制金融风险</a:t>
              </a:r>
              <a:endParaRPr lang="zh-CN" altLang="en-US" sz="1400"/>
            </a:p>
          </p:txBody>
        </p:sp>
        <p:sp>
          <p:nvSpPr>
            <p:cNvPr id="24" name="文本框 23"/>
            <p:cNvSpPr txBox="1"/>
            <p:nvPr/>
          </p:nvSpPr>
          <p:spPr>
            <a:xfrm>
              <a:off x="2870" y="8402"/>
              <a:ext cx="3168" cy="580"/>
            </a:xfrm>
            <a:prstGeom prst="rect">
              <a:avLst/>
            </a:prstGeom>
            <a:noFill/>
          </p:spPr>
          <p:txBody>
            <a:bodyPr wrap="none" rtlCol="0">
              <a:spAutoFit/>
            </a:bodyPr>
            <a:lstStyle/>
            <a:p>
              <a:pPr algn="l"/>
              <a:r>
                <a:rPr lang="zh-CN" altLang="en-US"/>
                <a:t>金融市场风险防范</a:t>
              </a:r>
              <a:endParaRPr lang="zh-CN" altLang="en-US"/>
            </a:p>
          </p:txBody>
        </p:sp>
        <p:sp>
          <p:nvSpPr>
            <p:cNvPr id="25" name="文本框 24"/>
            <p:cNvSpPr txBox="1"/>
            <p:nvPr/>
          </p:nvSpPr>
          <p:spPr>
            <a:xfrm>
              <a:off x="1510" y="9065"/>
              <a:ext cx="5888" cy="1161"/>
            </a:xfrm>
            <a:prstGeom prst="rect">
              <a:avLst/>
            </a:prstGeom>
            <a:noFill/>
          </p:spPr>
          <p:txBody>
            <a:bodyPr wrap="none" rtlCol="0">
              <a:spAutoFit/>
            </a:bodyPr>
            <a:lstStyle/>
            <a:p>
              <a:pPr algn="l"/>
              <a:r>
                <a:rPr lang="zh-CN" altLang="en-US" sz="1400"/>
                <a:t>金融支撑实体经济的核心是金融安全，风险监</a:t>
              </a:r>
              <a:endParaRPr lang="zh-CN" altLang="en-US" sz="1400"/>
            </a:p>
            <a:p>
              <a:pPr algn="l"/>
              <a:r>
                <a:rPr lang="zh-CN" altLang="en-US" sz="1400"/>
                <a:t>控、风险预警以及风险防范是金融健康发展贯</a:t>
              </a:r>
              <a:endParaRPr lang="zh-CN" altLang="en-US" sz="1400"/>
            </a:p>
            <a:p>
              <a:pPr algn="l"/>
              <a:r>
                <a:rPr lang="zh-CN" altLang="en-US" sz="1400"/>
                <a:t>穿全程的重要核心</a:t>
              </a:r>
              <a:endParaRPr lang="zh-CN" altLang="en-US" sz="1400"/>
            </a:p>
          </p:txBody>
        </p:sp>
        <p:sp>
          <p:nvSpPr>
            <p:cNvPr id="26" name="文本框 25"/>
            <p:cNvSpPr txBox="1"/>
            <p:nvPr/>
          </p:nvSpPr>
          <p:spPr>
            <a:xfrm>
              <a:off x="12220" y="8375"/>
              <a:ext cx="4248" cy="580"/>
            </a:xfrm>
            <a:prstGeom prst="rect">
              <a:avLst/>
            </a:prstGeom>
            <a:noFill/>
          </p:spPr>
          <p:txBody>
            <a:bodyPr wrap="none" rtlCol="0">
              <a:spAutoFit/>
            </a:bodyPr>
            <a:lstStyle/>
            <a:p>
              <a:pPr algn="l"/>
              <a:r>
                <a:rPr lang="zh-CN" altLang="en-US"/>
                <a:t>资源整合，数字金融发展</a:t>
              </a:r>
              <a:endParaRPr lang="zh-CN" altLang="en-US"/>
            </a:p>
          </p:txBody>
        </p:sp>
        <p:sp>
          <p:nvSpPr>
            <p:cNvPr id="27" name="文本框 26"/>
            <p:cNvSpPr txBox="1"/>
            <p:nvPr/>
          </p:nvSpPr>
          <p:spPr>
            <a:xfrm>
              <a:off x="11161" y="9038"/>
              <a:ext cx="5608" cy="1161"/>
            </a:xfrm>
            <a:prstGeom prst="rect">
              <a:avLst/>
            </a:prstGeom>
            <a:noFill/>
          </p:spPr>
          <p:txBody>
            <a:bodyPr wrap="none" rtlCol="0">
              <a:spAutoFit/>
            </a:bodyPr>
            <a:lstStyle/>
            <a:p>
              <a:pPr algn="l"/>
              <a:r>
                <a:rPr lang="zh-CN" altLang="en-US" sz="1400"/>
                <a:t>金融市场交叉错配，信息不统一，亟需统一</a:t>
              </a:r>
              <a:endParaRPr lang="zh-CN" altLang="en-US" sz="1400"/>
            </a:p>
            <a:p>
              <a:pPr algn="l"/>
              <a:r>
                <a:rPr lang="zh-CN" altLang="en-US" sz="1400"/>
                <a:t>信息管理平台，打破信息孤岛的模式，防范</a:t>
              </a:r>
              <a:endParaRPr lang="zh-CN" altLang="en-US" sz="1400"/>
            </a:p>
            <a:p>
              <a:pPr algn="l"/>
              <a:r>
                <a:rPr lang="zh-CN" altLang="en-US" sz="1400"/>
                <a:t>局域性系统风险</a:t>
              </a:r>
              <a:endParaRPr lang="zh-CN" altLang="en-US" sz="1400"/>
            </a:p>
          </p:txBody>
        </p:sp>
        <p:pic>
          <p:nvPicPr>
            <p:cNvPr id="28" name="图片 27" descr="452391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756" y="2238"/>
              <a:ext cx="1440" cy="1440"/>
            </a:xfrm>
            <a:prstGeom prst="rect">
              <a:avLst/>
            </a:prstGeom>
          </p:spPr>
        </p:pic>
        <p:pic>
          <p:nvPicPr>
            <p:cNvPr id="30" name="图片 29" descr="363926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625" y="2234"/>
              <a:ext cx="1440" cy="1440"/>
            </a:xfrm>
            <a:prstGeom prst="rect">
              <a:avLst/>
            </a:prstGeom>
          </p:spPr>
        </p:pic>
        <p:pic>
          <p:nvPicPr>
            <p:cNvPr id="31" name="图片 30" descr="2154772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34" y="6822"/>
              <a:ext cx="1440" cy="1440"/>
            </a:xfrm>
            <a:prstGeom prst="rect">
              <a:avLst/>
            </a:prstGeom>
          </p:spPr>
        </p:pic>
        <p:pic>
          <p:nvPicPr>
            <p:cNvPr id="32" name="图片 31" descr="4530453"/>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3624" y="6810"/>
              <a:ext cx="1440" cy="1440"/>
            </a:xfrm>
            <a:prstGeom prst="rect">
              <a:avLst/>
            </a:prstGeom>
          </p:spPr>
        </p:pic>
        <p:sp>
          <p:nvSpPr>
            <p:cNvPr id="33" name="虚尾箭头 32"/>
            <p:cNvSpPr/>
            <p:nvPr/>
          </p:nvSpPr>
          <p:spPr>
            <a:xfrm>
              <a:off x="8818" y="2493"/>
              <a:ext cx="1185" cy="1185"/>
            </a:xfrm>
            <a:prstGeom prst="stripedRightArrow">
              <a:avLst/>
            </a:prstGeom>
            <a:solidFill>
              <a:schemeClr val="accent6"/>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虚尾箭头 33"/>
            <p:cNvSpPr/>
            <p:nvPr/>
          </p:nvSpPr>
          <p:spPr>
            <a:xfrm rot="10800000">
              <a:off x="8839" y="6822"/>
              <a:ext cx="1185" cy="1185"/>
            </a:xfrm>
            <a:prstGeom prst="stripedRightArrow">
              <a:avLst/>
            </a:prstGeom>
            <a:solidFill>
              <a:schemeClr val="accent6"/>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虚尾箭头 34"/>
            <p:cNvSpPr/>
            <p:nvPr/>
          </p:nvSpPr>
          <p:spPr>
            <a:xfrm rot="5400000">
              <a:off x="13837" y="5591"/>
              <a:ext cx="760" cy="1185"/>
            </a:xfrm>
            <a:prstGeom prst="stripedRightArrow">
              <a:avLst/>
            </a:prstGeom>
            <a:solidFill>
              <a:schemeClr val="accent6"/>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虚尾箭头 35"/>
            <p:cNvSpPr/>
            <p:nvPr/>
          </p:nvSpPr>
          <p:spPr>
            <a:xfrm rot="16200000">
              <a:off x="4074" y="5609"/>
              <a:ext cx="759" cy="1185"/>
            </a:xfrm>
            <a:prstGeom prst="stripedRightArrow">
              <a:avLst/>
            </a:prstGeom>
            <a:solidFill>
              <a:schemeClr val="accent6"/>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9"/>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lstStyle/>
          <a:p>
            <a:r>
              <a:rPr lang="zh-CN" altLang="en-US" dirty="0"/>
              <a:t>治数促融是发挥信用信息真正价值的迫切需要</a:t>
            </a:r>
            <a:endParaRPr lang="zh-CN" altLang="en-US" dirty="0"/>
          </a:p>
        </p:txBody>
      </p:sp>
      <p:pic>
        <p:nvPicPr>
          <p:cNvPr id="3" name="Rectangle 21-small.png" descr="Rectangle 21-small.png"/>
          <p:cNvPicPr>
            <a:picLocks noChangeAspect="1"/>
          </p:cNvPicPr>
          <p:nvPr/>
        </p:nvPicPr>
        <p:blipFill rotWithShape="1">
          <a:blip r:embed="rId1"/>
          <a:srcRect l="52318" t="7614" r="3829" b="18526"/>
          <a:stretch>
            <a:fillRect/>
          </a:stretch>
        </p:blipFill>
        <p:spPr>
          <a:xfrm>
            <a:off x="552587" y="2255295"/>
            <a:ext cx="11086825" cy="4124706"/>
          </a:xfrm>
          <a:prstGeom prst="rect">
            <a:avLst/>
          </a:prstGeom>
          <a:ln w="12700">
            <a:miter lim="400000"/>
            <a:headEnd/>
            <a:tailEnd/>
          </a:ln>
        </p:spPr>
      </p:pic>
      <p:sp>
        <p:nvSpPr>
          <p:cNvPr id="4" name="Rectangle"/>
          <p:cNvSpPr/>
          <p:nvPr/>
        </p:nvSpPr>
        <p:spPr>
          <a:xfrm flipV="1">
            <a:off x="552587" y="2296979"/>
            <a:ext cx="11086825" cy="4083022"/>
          </a:xfrm>
          <a:prstGeom prst="rect">
            <a:avLst/>
          </a:prstGeom>
          <a:solidFill>
            <a:srgbClr val="8FAADC">
              <a:alpha val="24000"/>
            </a:srgbClr>
          </a:solidFill>
          <a:ln w="12700">
            <a:miter lim="400000"/>
          </a:ln>
        </p:spPr>
        <p:txBody>
          <a:bodyPr lIns="67733" tIns="67733" rIns="67733" bIns="67733" anchor="ctr"/>
          <a:lstStyle/>
          <a:p>
            <a:pPr defTabSz="998855">
              <a:defRPr sz="3400" b="0">
                <a:latin typeface="Helvetica Light"/>
                <a:ea typeface="Helvetica Light"/>
                <a:cs typeface="Helvetica Light"/>
                <a:sym typeface="Helvetica Light"/>
              </a:defRPr>
            </a:pPr>
            <a:endParaRPr sz="1800"/>
          </a:p>
        </p:txBody>
      </p:sp>
      <p:sp>
        <p:nvSpPr>
          <p:cNvPr id="5" name="矩形 4"/>
          <p:cNvSpPr/>
          <p:nvPr/>
        </p:nvSpPr>
        <p:spPr>
          <a:xfrm>
            <a:off x="1972959" y="2774465"/>
            <a:ext cx="8135560" cy="1139094"/>
          </a:xfrm>
          <a:prstGeom prst="rect">
            <a:avLst/>
          </a:prstGeom>
        </p:spPr>
        <p:txBody>
          <a:bodyPr wrap="none">
            <a:spAutoFit/>
          </a:bodyPr>
          <a:lstStyle/>
          <a:p>
            <a:pPr algn="ctr">
              <a:lnSpc>
                <a:spcPct val="150000"/>
              </a:lnSpc>
            </a:pPr>
            <a:r>
              <a:rPr lang="zh-CN" altLang="en-US" b="1" dirty="0">
                <a:solidFill>
                  <a:srgbClr val="FFC000"/>
                </a:solidFill>
                <a:latin typeface="微软雅黑" panose="020B0503020204020204" charset="-122"/>
                <a:ea typeface="微软雅黑" panose="020B0503020204020204" charset="-122"/>
              </a:rPr>
              <a:t>信息化建设分散，“部门墙”导致数据割裂</a:t>
            </a:r>
            <a:endParaRPr lang="en-US" altLang="zh-CN" sz="3100" b="1" dirty="0">
              <a:solidFill>
                <a:srgbClr val="FFC000"/>
              </a:solidFill>
              <a:latin typeface="微软雅黑" panose="020B0503020204020204" charset="-122"/>
              <a:ea typeface="微软雅黑" panose="020B0503020204020204" charset="-122"/>
            </a:endParaRPr>
          </a:p>
          <a:p>
            <a:pPr algn="ctr">
              <a:lnSpc>
                <a:spcPct val="150000"/>
              </a:lnSpc>
            </a:pPr>
            <a:r>
              <a:rPr lang="zh-CN" altLang="en-US" sz="3100" b="1" dirty="0">
                <a:solidFill>
                  <a:srgbClr val="FFC000"/>
                </a:solidFill>
                <a:latin typeface="微软雅黑" panose="020B0503020204020204" charset="-122"/>
                <a:ea typeface="微软雅黑" panose="020B0503020204020204" charset="-122"/>
              </a:rPr>
              <a:t>“添油战术”的做法已不适应现代化促融要求</a:t>
            </a:r>
            <a:endParaRPr lang="en-US" altLang="zh-CN" sz="3100" b="1" dirty="0">
              <a:solidFill>
                <a:srgbClr val="FFC000"/>
              </a:solidFill>
              <a:latin typeface="微软雅黑" panose="020B0503020204020204" charset="-122"/>
              <a:ea typeface="微软雅黑" panose="020B0503020204020204" charset="-122"/>
            </a:endParaRPr>
          </a:p>
        </p:txBody>
      </p:sp>
      <p:sp>
        <p:nvSpPr>
          <p:cNvPr id="6" name="文本框 5"/>
          <p:cNvSpPr txBox="1"/>
          <p:nvPr/>
        </p:nvSpPr>
        <p:spPr>
          <a:xfrm>
            <a:off x="1132966" y="4401286"/>
            <a:ext cx="5266045" cy="414020"/>
          </a:xfrm>
          <a:prstGeom prst="rect">
            <a:avLst/>
          </a:prstGeom>
          <a:noFill/>
        </p:spPr>
        <p:txBody>
          <a:bodyPr wrap="square" rtlCol="0">
            <a:spAutoFit/>
          </a:bodyPr>
          <a:lstStyle/>
          <a:p>
            <a:pPr defTabSz="1172210"/>
            <a:r>
              <a:rPr lang="zh-CN" altLang="en-US" sz="2100" b="1" dirty="0">
                <a:solidFill>
                  <a:schemeClr val="bg2"/>
                </a:solidFill>
                <a:latin typeface="微软雅黑" panose="020B0503020204020204" charset="-122"/>
                <a:ea typeface="微软雅黑" panose="020B0503020204020204" charset="-122"/>
              </a:rPr>
              <a:t>政府惠企政策频出，缺乏统一调度管理</a:t>
            </a:r>
            <a:endParaRPr lang="zh-CN" altLang="en-US" sz="2100" b="1" dirty="0">
              <a:solidFill>
                <a:schemeClr val="bg2"/>
              </a:solidFill>
              <a:latin typeface="微软雅黑" panose="020B0503020204020204" charset="-122"/>
              <a:ea typeface="微软雅黑" panose="020B0503020204020204" charset="-122"/>
            </a:endParaRPr>
          </a:p>
        </p:txBody>
      </p:sp>
      <p:sp>
        <p:nvSpPr>
          <p:cNvPr id="7" name="文本框 6"/>
          <p:cNvSpPr txBox="1"/>
          <p:nvPr/>
        </p:nvSpPr>
        <p:spPr>
          <a:xfrm>
            <a:off x="5750957" y="4401286"/>
            <a:ext cx="870789" cy="369332"/>
          </a:xfrm>
          <a:prstGeom prst="rect">
            <a:avLst/>
          </a:prstGeom>
          <a:noFill/>
        </p:spPr>
        <p:txBody>
          <a:bodyPr wrap="square" rtlCol="0">
            <a:spAutoFit/>
          </a:bodyPr>
          <a:lstStyle/>
          <a:p>
            <a:pPr algn="ctr" defTabSz="1172210"/>
            <a:r>
              <a:rPr kumimoji="0" lang="en-US" altLang="zh-CN" b="1" dirty="0">
                <a:solidFill>
                  <a:schemeClr val="bg2"/>
                </a:solidFill>
                <a:latin typeface="Impact" panose="020B0806030902050204" pitchFamily="34" charset="0"/>
              </a:rPr>
              <a:t>02</a:t>
            </a:r>
            <a:endParaRPr kumimoji="0" lang="zh-CN" altLang="en-US" b="1" dirty="0">
              <a:solidFill>
                <a:schemeClr val="bg2"/>
              </a:solidFill>
              <a:latin typeface="Impact" panose="020B0806030902050204" pitchFamily="34" charset="0"/>
            </a:endParaRPr>
          </a:p>
        </p:txBody>
      </p:sp>
      <p:sp>
        <p:nvSpPr>
          <p:cNvPr id="8" name="文本框 7"/>
          <p:cNvSpPr txBox="1"/>
          <p:nvPr/>
        </p:nvSpPr>
        <p:spPr>
          <a:xfrm>
            <a:off x="6557393" y="4401286"/>
            <a:ext cx="4793995" cy="414020"/>
          </a:xfrm>
          <a:prstGeom prst="rect">
            <a:avLst/>
          </a:prstGeom>
          <a:noFill/>
        </p:spPr>
        <p:txBody>
          <a:bodyPr wrap="square" rtlCol="0">
            <a:spAutoFit/>
          </a:bodyPr>
          <a:lstStyle/>
          <a:p>
            <a:pPr defTabSz="1172210"/>
            <a:r>
              <a:rPr lang="zh-CN" altLang="en-US" sz="2100" b="1" dirty="0">
                <a:solidFill>
                  <a:schemeClr val="bg2"/>
                </a:solidFill>
                <a:latin typeface="微软雅黑" panose="020B0503020204020204" charset="-122"/>
                <a:ea typeface="微软雅黑" panose="020B0503020204020204" charset="-122"/>
              </a:rPr>
              <a:t>供需对接不够充分，促融用数水平不高</a:t>
            </a:r>
            <a:endParaRPr lang="zh-CN" altLang="en-US" sz="2100" b="1" dirty="0">
              <a:solidFill>
                <a:schemeClr val="bg2"/>
              </a:solidFill>
              <a:latin typeface="微软雅黑" panose="020B0503020204020204" charset="-122"/>
              <a:ea typeface="微软雅黑" panose="020B0503020204020204" charset="-122"/>
            </a:endParaRPr>
          </a:p>
        </p:txBody>
      </p:sp>
      <p:sp>
        <p:nvSpPr>
          <p:cNvPr id="9" name="文本框 8"/>
          <p:cNvSpPr txBox="1"/>
          <p:nvPr/>
        </p:nvSpPr>
        <p:spPr>
          <a:xfrm>
            <a:off x="622860" y="4942391"/>
            <a:ext cx="774353" cy="369332"/>
          </a:xfrm>
          <a:prstGeom prst="rect">
            <a:avLst/>
          </a:prstGeom>
          <a:noFill/>
        </p:spPr>
        <p:txBody>
          <a:bodyPr wrap="square" rtlCol="0">
            <a:spAutoFit/>
          </a:bodyPr>
          <a:lstStyle/>
          <a:p>
            <a:pPr algn="ctr" defTabSz="1172210"/>
            <a:r>
              <a:rPr kumimoji="0" lang="en-US" altLang="zh-CN" b="1" dirty="0">
                <a:solidFill>
                  <a:schemeClr val="bg2"/>
                </a:solidFill>
                <a:latin typeface="Impact" panose="020B0806030902050204" pitchFamily="34" charset="0"/>
              </a:rPr>
              <a:t>03</a:t>
            </a:r>
            <a:endParaRPr kumimoji="0" lang="zh-CN" altLang="en-US" b="1" dirty="0">
              <a:solidFill>
                <a:schemeClr val="bg2"/>
              </a:solidFill>
              <a:latin typeface="Impact" panose="020B0806030902050204" pitchFamily="34" charset="0"/>
            </a:endParaRPr>
          </a:p>
        </p:txBody>
      </p:sp>
      <p:sp>
        <p:nvSpPr>
          <p:cNvPr id="10" name="文本框 9"/>
          <p:cNvSpPr txBox="1"/>
          <p:nvPr/>
        </p:nvSpPr>
        <p:spPr>
          <a:xfrm>
            <a:off x="1132966" y="4942391"/>
            <a:ext cx="4957129" cy="414020"/>
          </a:xfrm>
          <a:prstGeom prst="rect">
            <a:avLst/>
          </a:prstGeom>
          <a:noFill/>
        </p:spPr>
        <p:txBody>
          <a:bodyPr wrap="square" rtlCol="0">
            <a:spAutoFit/>
          </a:bodyPr>
          <a:lstStyle/>
          <a:p>
            <a:pPr defTabSz="1172210"/>
            <a:r>
              <a:rPr lang="zh-CN" altLang="en-US" sz="2100" b="1" dirty="0">
                <a:solidFill>
                  <a:schemeClr val="bg2"/>
                </a:solidFill>
                <a:latin typeface="微软雅黑" panose="020B0503020204020204" charset="-122"/>
                <a:ea typeface="微软雅黑" panose="020B0503020204020204" charset="-122"/>
              </a:rPr>
              <a:t>数据缺乏统一治理，数据资产亟待活化</a:t>
            </a:r>
            <a:endParaRPr lang="zh-CN" altLang="en-US" sz="2100" b="1" dirty="0">
              <a:solidFill>
                <a:schemeClr val="bg2"/>
              </a:solidFill>
              <a:latin typeface="微软雅黑" panose="020B0503020204020204" charset="-122"/>
              <a:ea typeface="微软雅黑" panose="020B0503020204020204" charset="-122"/>
            </a:endParaRPr>
          </a:p>
        </p:txBody>
      </p:sp>
      <p:sp>
        <p:nvSpPr>
          <p:cNvPr id="11" name="文本框 10"/>
          <p:cNvSpPr txBox="1"/>
          <p:nvPr/>
        </p:nvSpPr>
        <p:spPr>
          <a:xfrm>
            <a:off x="481807" y="1010033"/>
            <a:ext cx="11228740" cy="1060450"/>
          </a:xfrm>
          <a:prstGeom prst="rect">
            <a:avLst/>
          </a:prstGeom>
          <a:noFill/>
        </p:spPr>
        <p:txBody>
          <a:bodyPr wrap="square">
            <a:spAutoFit/>
          </a:bodyPr>
          <a:lstStyle>
            <a:defPPr>
              <a:defRPr lang="zh-CN"/>
            </a:defPPr>
            <a:lvl1pPr>
              <a:lnSpc>
                <a:spcPct val="125000"/>
              </a:lnSpc>
              <a:defRPr sz="1600">
                <a:solidFill>
                  <a:schemeClr val="bg2"/>
                </a:solidFill>
                <a:latin typeface="+mn-ea"/>
                <a:ea typeface="+mn-ea"/>
              </a:defRPr>
            </a:lvl1pPr>
          </a:lstStyle>
          <a:p>
            <a:pPr>
              <a:lnSpc>
                <a:spcPct val="150000"/>
              </a:lnSpc>
            </a:pPr>
            <a:r>
              <a:rPr lang="zh-CN" altLang="en-US" sz="1400" dirty="0">
                <a:solidFill>
                  <a:schemeClr val="tx1"/>
                </a:solidFill>
              </a:rPr>
              <a:t>目前，虽然地方信用信息共享平台、征信平台、综合金融服务平台等信息系统已有一定基础，但是受银企信息不对称等因素制约，</a:t>
            </a:r>
            <a:r>
              <a:rPr lang="zh-CN" altLang="en-US" sz="1400" b="1" dirty="0">
                <a:solidFill>
                  <a:schemeClr val="tx1"/>
                </a:solidFill>
              </a:rPr>
              <a:t>中小微企业贷款可得性不高、信用贷款占比偏低</a:t>
            </a:r>
            <a:r>
              <a:rPr lang="zh-CN" altLang="en-US" sz="1400" dirty="0">
                <a:solidFill>
                  <a:schemeClr val="tx1"/>
                </a:solidFill>
              </a:rPr>
              <a:t>等问题仍然存在。在发挥信用信息促融作用的层面，普遍存在</a:t>
            </a:r>
            <a:r>
              <a:rPr lang="zh-CN" altLang="en-US" sz="1400" b="1" dirty="0">
                <a:solidFill>
                  <a:schemeClr val="tx1"/>
                </a:solidFill>
              </a:rPr>
              <a:t>信息网络断层、信息质量不高、信息共享范围狭窄、信息共享方式僵硬</a:t>
            </a:r>
            <a:r>
              <a:rPr lang="zh-CN" altLang="en-US" sz="1400" dirty="0">
                <a:solidFill>
                  <a:schemeClr val="tx1"/>
                </a:solidFill>
              </a:rPr>
              <a:t>等痛点问题，开展</a:t>
            </a:r>
            <a:r>
              <a:rPr lang="zh-CN" altLang="en-US" sz="1400" b="1" dirty="0">
                <a:solidFill>
                  <a:schemeClr val="tx1"/>
                </a:solidFill>
              </a:rPr>
              <a:t>统一治数、支撑促融</a:t>
            </a:r>
            <a:r>
              <a:rPr lang="zh-CN" altLang="en-US" sz="1400" dirty="0">
                <a:solidFill>
                  <a:schemeClr val="tx1"/>
                </a:solidFill>
              </a:rPr>
              <a:t>已成为发挥数据价值潜力的迫切需求。</a:t>
            </a:r>
            <a:endParaRPr lang="zh-CN" altLang="en-US" sz="1400" dirty="0">
              <a:solidFill>
                <a:schemeClr val="tx1"/>
              </a:solidFill>
            </a:endParaRPr>
          </a:p>
        </p:txBody>
      </p:sp>
      <p:sp>
        <p:nvSpPr>
          <p:cNvPr id="12" name="文本框 11"/>
          <p:cNvSpPr txBox="1"/>
          <p:nvPr/>
        </p:nvSpPr>
        <p:spPr>
          <a:xfrm>
            <a:off x="5786692" y="4942391"/>
            <a:ext cx="774353" cy="369332"/>
          </a:xfrm>
          <a:prstGeom prst="rect">
            <a:avLst/>
          </a:prstGeom>
          <a:noFill/>
        </p:spPr>
        <p:txBody>
          <a:bodyPr wrap="square" rtlCol="0">
            <a:spAutoFit/>
          </a:bodyPr>
          <a:lstStyle/>
          <a:p>
            <a:pPr algn="ctr" defTabSz="1172210"/>
            <a:r>
              <a:rPr kumimoji="0" lang="en-US" altLang="zh-CN" b="1" dirty="0">
                <a:solidFill>
                  <a:schemeClr val="bg2"/>
                </a:solidFill>
                <a:latin typeface="Impact" panose="020B0806030902050204" pitchFamily="34" charset="0"/>
              </a:rPr>
              <a:t>04</a:t>
            </a:r>
            <a:endParaRPr kumimoji="0" lang="zh-CN" altLang="en-US" b="1" dirty="0">
              <a:solidFill>
                <a:schemeClr val="bg2"/>
              </a:solidFill>
              <a:latin typeface="Impact" panose="020B0806030902050204" pitchFamily="34" charset="0"/>
            </a:endParaRPr>
          </a:p>
        </p:txBody>
      </p:sp>
      <p:sp>
        <p:nvSpPr>
          <p:cNvPr id="13" name="文本框 12"/>
          <p:cNvSpPr txBox="1"/>
          <p:nvPr/>
        </p:nvSpPr>
        <p:spPr>
          <a:xfrm>
            <a:off x="6557393" y="4942391"/>
            <a:ext cx="4793996" cy="414020"/>
          </a:xfrm>
          <a:prstGeom prst="rect">
            <a:avLst/>
          </a:prstGeom>
          <a:noFill/>
        </p:spPr>
        <p:txBody>
          <a:bodyPr wrap="square" rtlCol="0">
            <a:spAutoFit/>
          </a:bodyPr>
          <a:lstStyle/>
          <a:p>
            <a:pPr defTabSz="1172210"/>
            <a:r>
              <a:rPr lang="zh-CN" altLang="en-US" sz="2100" b="1" dirty="0">
                <a:solidFill>
                  <a:schemeClr val="bg2"/>
                </a:solidFill>
                <a:latin typeface="微软雅黑" panose="020B0503020204020204" charset="-122"/>
                <a:ea typeface="微软雅黑" panose="020B0503020204020204" charset="-122"/>
              </a:rPr>
              <a:t>机密数据不宜公开，风险防范缺少抓手</a:t>
            </a:r>
            <a:endParaRPr lang="zh-CN" altLang="en-US" sz="2100" b="1" dirty="0">
              <a:solidFill>
                <a:schemeClr val="bg2"/>
              </a:solidFill>
              <a:latin typeface="微软雅黑" panose="020B0503020204020204" charset="-122"/>
              <a:ea typeface="微软雅黑" panose="020B0503020204020204" charset="-122"/>
            </a:endParaRPr>
          </a:p>
        </p:txBody>
      </p:sp>
      <p:sp>
        <p:nvSpPr>
          <p:cNvPr id="16" name="文本框 15"/>
          <p:cNvSpPr txBox="1"/>
          <p:nvPr/>
        </p:nvSpPr>
        <p:spPr>
          <a:xfrm>
            <a:off x="622860" y="4401286"/>
            <a:ext cx="774353" cy="369332"/>
          </a:xfrm>
          <a:prstGeom prst="rect">
            <a:avLst/>
          </a:prstGeom>
          <a:noFill/>
        </p:spPr>
        <p:txBody>
          <a:bodyPr wrap="square" rtlCol="0">
            <a:spAutoFit/>
          </a:bodyPr>
          <a:lstStyle/>
          <a:p>
            <a:pPr algn="ctr" defTabSz="1172210"/>
            <a:r>
              <a:rPr kumimoji="0" lang="en-US" altLang="zh-CN" b="1" dirty="0">
                <a:solidFill>
                  <a:schemeClr val="bg2"/>
                </a:solidFill>
                <a:latin typeface="Impact" panose="020B0806030902050204" pitchFamily="34" charset="0"/>
              </a:rPr>
              <a:t>01</a:t>
            </a:r>
            <a:endParaRPr kumimoji="0" lang="zh-CN" altLang="en-US" b="1" dirty="0">
              <a:solidFill>
                <a:schemeClr val="bg2"/>
              </a:solidFill>
              <a:latin typeface="Impact" panose="020B0806030902050204" pitchFamily="34" charset="0"/>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80845" y="2644775"/>
            <a:ext cx="4064000" cy="1568450"/>
          </a:xfrm>
          <a:prstGeom prst="rect">
            <a:avLst/>
          </a:prstGeom>
          <a:noFill/>
        </p:spPr>
        <p:txBody>
          <a:bodyPr wrap="square" rtlCol="0">
            <a:spAutoFit/>
          </a:bodyPr>
          <a:lstStyle/>
          <a:p>
            <a:r>
              <a:rPr lang="en-US" altLang="zh-CN" sz="9600" dirty="0">
                <a:solidFill>
                  <a:schemeClr val="bg1"/>
                </a:solidFill>
                <a:latin typeface="微软雅黑" panose="020B0503020204020204" charset="-122"/>
                <a:ea typeface="微软雅黑" panose="020B0503020204020204" charset="-122"/>
              </a:rPr>
              <a:t>02</a:t>
            </a:r>
            <a:endParaRPr lang="en-US" altLang="zh-CN" sz="9600" dirty="0">
              <a:solidFill>
                <a:schemeClr val="bg1"/>
              </a:solidFill>
              <a:latin typeface="微软雅黑" panose="020B0503020204020204" charset="-122"/>
              <a:ea typeface="微软雅黑" panose="020B0503020204020204" charset="-122"/>
            </a:endParaRPr>
          </a:p>
        </p:txBody>
      </p:sp>
      <p:sp>
        <p:nvSpPr>
          <p:cNvPr id="12" name="标题 1"/>
          <p:cNvSpPr>
            <a:spLocks noGrp="1"/>
          </p:cNvSpPr>
          <p:nvPr userDrawn="1">
            <p:custDataLst>
              <p:tags r:id="rId1"/>
            </p:custDataLst>
          </p:nvPr>
        </p:nvSpPr>
        <p:spPr>
          <a:xfrm>
            <a:off x="4505846" y="2741616"/>
            <a:ext cx="7247890" cy="1013460"/>
          </a:xfrm>
          <a:prstGeom prst="rect">
            <a:avLst/>
          </a:prstGeom>
        </p:spPr>
        <p:txBody>
          <a:bodyPr vert="horz" lIns="90000" tIns="46800" rIns="90000" bIns="46800" rtlCol="0" anchor="b" anchorCtr="0">
            <a:normAutofit/>
          </a:bodyPr>
          <a:lstStyle>
            <a:lvl1pPr algn="ctr">
              <a:defRPr sz="4800">
                <a:solidFill>
                  <a:schemeClr val="bg1"/>
                </a:solidFill>
              </a:defRPr>
            </a:lvl1pPr>
          </a:lstStyle>
          <a:p>
            <a:pPr algn="l"/>
            <a:r>
              <a:rPr lang="zh-CN" altLang="en-US" b="1" dirty="0">
                <a:solidFill>
                  <a:schemeClr val="tx1"/>
                </a:solidFill>
              </a:rPr>
              <a:t>业务理解</a:t>
            </a:r>
            <a:endParaRPr lang="zh-CN" altLang="en-US" b="1"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normAutofit fontScale="90000"/>
          </a:bodyPr>
          <a:lstStyle/>
          <a:p>
            <a:r>
              <a:rPr lang="zh-CN" altLang="en-US" dirty="0">
                <a:solidFill>
                  <a:schemeClr val="tx1"/>
                </a:solidFill>
              </a:rPr>
              <a:t>对政府金融服务平台的三类角色、两种模式的理解</a:t>
            </a:r>
            <a:endParaRPr lang="zh-CN" altLang="en-US" dirty="0"/>
          </a:p>
        </p:txBody>
      </p:sp>
      <p:sp>
        <p:nvSpPr>
          <p:cNvPr id="3" name="矩形 2"/>
          <p:cNvSpPr/>
          <p:nvPr/>
        </p:nvSpPr>
        <p:spPr>
          <a:xfrm>
            <a:off x="7460038" y="4764257"/>
            <a:ext cx="4115160" cy="1542857"/>
          </a:xfrm>
          <a:prstGeom prst="rect">
            <a:avLst/>
          </a:prstGeom>
          <a:solidFill>
            <a:schemeClr val="bg1">
              <a:lumMod val="9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6" name="箭头: 五边形 4"/>
          <p:cNvSpPr/>
          <p:nvPr/>
        </p:nvSpPr>
        <p:spPr>
          <a:xfrm>
            <a:off x="625306" y="2400343"/>
            <a:ext cx="2057314" cy="617194"/>
          </a:xfrm>
          <a:prstGeom prst="homePlate">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905" b="1" dirty="0">
                <a:solidFill>
                  <a:schemeClr val="bg1"/>
                </a:solidFill>
              </a:rPr>
              <a:t>三类角色</a:t>
            </a:r>
            <a:endParaRPr lang="zh-CN" altLang="en-US" sz="1905" b="1" dirty="0">
              <a:solidFill>
                <a:schemeClr val="bg1"/>
              </a:solidFill>
            </a:endParaRPr>
          </a:p>
        </p:txBody>
      </p:sp>
      <p:sp>
        <p:nvSpPr>
          <p:cNvPr id="7" name="箭头: 五边形 5"/>
          <p:cNvSpPr/>
          <p:nvPr/>
        </p:nvSpPr>
        <p:spPr>
          <a:xfrm>
            <a:off x="7435251" y="2401142"/>
            <a:ext cx="2057314" cy="617194"/>
          </a:xfrm>
          <a:prstGeom prst="homePlate">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905" b="1" dirty="0">
                <a:solidFill>
                  <a:schemeClr val="bg1"/>
                </a:solidFill>
              </a:rPr>
              <a:t>两种模式</a:t>
            </a:r>
            <a:endParaRPr lang="zh-CN" altLang="en-US" sz="1905" b="1" dirty="0">
              <a:solidFill>
                <a:schemeClr val="bg1"/>
              </a:solidFill>
            </a:endParaRPr>
          </a:p>
        </p:txBody>
      </p:sp>
      <p:sp>
        <p:nvSpPr>
          <p:cNvPr id="8" name="矩形 7"/>
          <p:cNvSpPr/>
          <p:nvPr/>
        </p:nvSpPr>
        <p:spPr>
          <a:xfrm>
            <a:off x="609299" y="892024"/>
            <a:ext cx="5486702" cy="1302588"/>
          </a:xfrm>
          <a:prstGeom prst="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335" dirty="0">
                <a:solidFill>
                  <a:schemeClr val="tx1"/>
                </a:solidFill>
                <a:latin typeface="+mj-ea"/>
                <a:ea typeface="+mj-ea"/>
              </a:rPr>
              <a:t>充分利用区域政务数据资源，并结合</a:t>
            </a:r>
            <a:r>
              <a:rPr lang="zh-CN" altLang="en-US" sz="1335" b="1" dirty="0">
                <a:solidFill>
                  <a:srgbClr val="C00000"/>
                </a:solidFill>
                <a:latin typeface="+mj-ea"/>
                <a:ea typeface="+mj-ea"/>
              </a:rPr>
              <a:t>互联网</a:t>
            </a:r>
            <a:r>
              <a:rPr lang="zh-CN" altLang="en-US" sz="1335" dirty="0">
                <a:solidFill>
                  <a:schemeClr val="tx1"/>
                </a:solidFill>
                <a:latin typeface="+mj-ea"/>
                <a:ea typeface="+mj-ea"/>
              </a:rPr>
              <a:t>和</a:t>
            </a:r>
            <a:r>
              <a:rPr lang="zh-CN" altLang="en-US" sz="1335" b="1" dirty="0">
                <a:solidFill>
                  <a:srgbClr val="C00000"/>
                </a:solidFill>
                <a:latin typeface="+mj-ea"/>
                <a:ea typeface="+mj-ea"/>
              </a:rPr>
              <a:t>大数据</a:t>
            </a:r>
            <a:r>
              <a:rPr lang="zh-CN" altLang="en-US" sz="1335" dirty="0">
                <a:solidFill>
                  <a:schemeClr val="tx1"/>
                </a:solidFill>
                <a:latin typeface="+mj-ea"/>
                <a:ea typeface="+mj-ea"/>
              </a:rPr>
              <a:t>技术打造区域内企业信用服务体系，建立“</a:t>
            </a:r>
            <a:r>
              <a:rPr lang="zh-CN" altLang="en-US" sz="1335" b="1" dirty="0">
                <a:solidFill>
                  <a:srgbClr val="C00000"/>
                </a:solidFill>
                <a:latin typeface="+mj-ea"/>
                <a:ea typeface="+mj-ea"/>
              </a:rPr>
              <a:t>政</a:t>
            </a:r>
            <a:r>
              <a:rPr lang="en-US" altLang="zh-CN" sz="1335" b="1" dirty="0">
                <a:solidFill>
                  <a:srgbClr val="C00000"/>
                </a:solidFill>
                <a:latin typeface="+mj-ea"/>
                <a:ea typeface="+mj-ea"/>
              </a:rPr>
              <a:t>-</a:t>
            </a:r>
            <a:r>
              <a:rPr lang="zh-CN" altLang="en-US" sz="1335" b="1" dirty="0">
                <a:solidFill>
                  <a:srgbClr val="C00000"/>
                </a:solidFill>
                <a:latin typeface="+mj-ea"/>
                <a:ea typeface="+mj-ea"/>
              </a:rPr>
              <a:t>企</a:t>
            </a:r>
            <a:r>
              <a:rPr lang="en-US" altLang="zh-CN" sz="1335" b="1" dirty="0">
                <a:solidFill>
                  <a:srgbClr val="C00000"/>
                </a:solidFill>
                <a:latin typeface="+mj-ea"/>
                <a:ea typeface="+mj-ea"/>
              </a:rPr>
              <a:t>-</a:t>
            </a:r>
            <a:r>
              <a:rPr lang="zh-CN" altLang="en-US" sz="1335" b="1" dirty="0">
                <a:solidFill>
                  <a:srgbClr val="C00000"/>
                </a:solidFill>
                <a:latin typeface="+mj-ea"/>
                <a:ea typeface="+mj-ea"/>
              </a:rPr>
              <a:t>银</a:t>
            </a:r>
            <a:r>
              <a:rPr lang="zh-CN" altLang="en-US" sz="1335" dirty="0">
                <a:solidFill>
                  <a:schemeClr val="tx1"/>
                </a:solidFill>
                <a:latin typeface="+mj-ea"/>
                <a:ea typeface="+mj-ea"/>
              </a:rPr>
              <a:t>”三方资源高效</a:t>
            </a:r>
            <a:r>
              <a:rPr lang="zh-CN" altLang="en-US" sz="1335" b="1" dirty="0">
                <a:solidFill>
                  <a:srgbClr val="C00000"/>
                </a:solidFill>
                <a:latin typeface="+mj-ea"/>
                <a:ea typeface="+mj-ea"/>
              </a:rPr>
              <a:t>交互对接</a:t>
            </a:r>
            <a:r>
              <a:rPr lang="zh-CN" altLang="en-US" sz="1335" dirty="0">
                <a:solidFill>
                  <a:schemeClr val="tx1"/>
                </a:solidFill>
                <a:latin typeface="+mj-ea"/>
                <a:ea typeface="+mj-ea"/>
              </a:rPr>
              <a:t>通路，降低企业融资门槛及成本，提升企业获取金融服务的效率，打破</a:t>
            </a:r>
            <a:r>
              <a:rPr lang="zh-CN" altLang="en-US" sz="1335" b="1" dirty="0">
                <a:solidFill>
                  <a:srgbClr val="C00000"/>
                </a:solidFill>
                <a:latin typeface="+mj-ea"/>
                <a:ea typeface="+mj-ea"/>
              </a:rPr>
              <a:t>政府、金融机构、企业</a:t>
            </a:r>
            <a:r>
              <a:rPr lang="zh-CN" altLang="en-US" sz="1335" dirty="0">
                <a:solidFill>
                  <a:schemeClr val="tx1"/>
                </a:solidFill>
                <a:latin typeface="+mj-ea"/>
                <a:ea typeface="+mj-ea"/>
              </a:rPr>
              <a:t>需求之间信息不对称的困局。</a:t>
            </a:r>
            <a:endParaRPr lang="zh-CN" altLang="en-US" sz="1335" dirty="0">
              <a:solidFill>
                <a:schemeClr val="tx1"/>
              </a:solidFill>
              <a:latin typeface="+mj-ea"/>
              <a:ea typeface="+mj-ea"/>
            </a:endParaRPr>
          </a:p>
        </p:txBody>
      </p:sp>
      <p:sp>
        <p:nvSpPr>
          <p:cNvPr id="9" name="箭头: 右 8"/>
          <p:cNvSpPr/>
          <p:nvPr/>
        </p:nvSpPr>
        <p:spPr>
          <a:xfrm>
            <a:off x="6263393" y="892024"/>
            <a:ext cx="685771" cy="1302588"/>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solidFill>
                <a:schemeClr val="tx1"/>
              </a:solidFill>
            </a:endParaRPr>
          </a:p>
        </p:txBody>
      </p:sp>
      <p:sp>
        <p:nvSpPr>
          <p:cNvPr id="10" name="矩形: 圆角 9"/>
          <p:cNvSpPr/>
          <p:nvPr/>
        </p:nvSpPr>
        <p:spPr>
          <a:xfrm>
            <a:off x="7124657" y="892024"/>
            <a:ext cx="1302966" cy="1302588"/>
          </a:xfrm>
          <a:prstGeom prst="roundRect">
            <a:avLst>
              <a:gd name="adj" fmla="val 7846"/>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11" name="矩形: 圆角 11"/>
          <p:cNvSpPr/>
          <p:nvPr/>
        </p:nvSpPr>
        <p:spPr>
          <a:xfrm>
            <a:off x="8622143" y="892024"/>
            <a:ext cx="1302966" cy="1302588"/>
          </a:xfrm>
          <a:prstGeom prst="roundRect">
            <a:avLst>
              <a:gd name="adj" fmla="val 7846"/>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12" name="矩形: 圆角 12"/>
          <p:cNvSpPr/>
          <p:nvPr/>
        </p:nvSpPr>
        <p:spPr>
          <a:xfrm>
            <a:off x="10119628" y="892024"/>
            <a:ext cx="1302966" cy="1302588"/>
          </a:xfrm>
          <a:prstGeom prst="roundRect">
            <a:avLst>
              <a:gd name="adj" fmla="val 7846"/>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13" name="文本框 12"/>
          <p:cNvSpPr txBox="1"/>
          <p:nvPr/>
        </p:nvSpPr>
        <p:spPr>
          <a:xfrm>
            <a:off x="7124657" y="892024"/>
            <a:ext cx="1302966" cy="297454"/>
          </a:xfrm>
          <a:prstGeom prst="rect">
            <a:avLst/>
          </a:prstGeom>
          <a:noFill/>
        </p:spPr>
        <p:txBody>
          <a:bodyPr wrap="square" rtlCol="0">
            <a:spAutoFit/>
          </a:bodyPr>
          <a:lstStyle/>
          <a:p>
            <a:pPr algn="ctr"/>
            <a:r>
              <a:rPr lang="zh-CN" altLang="en-US" sz="1335" dirty="0">
                <a:latin typeface="+mj-ea"/>
                <a:ea typeface="+mj-ea"/>
              </a:rPr>
              <a:t>机构</a:t>
            </a:r>
            <a:endParaRPr lang="zh-CN" altLang="en-US" sz="1335" dirty="0">
              <a:latin typeface="+mj-ea"/>
              <a:ea typeface="+mj-ea"/>
            </a:endParaRPr>
          </a:p>
        </p:txBody>
      </p:sp>
      <p:sp>
        <p:nvSpPr>
          <p:cNvPr id="14" name="文本框 13"/>
          <p:cNvSpPr txBox="1"/>
          <p:nvPr/>
        </p:nvSpPr>
        <p:spPr>
          <a:xfrm>
            <a:off x="8622143" y="892024"/>
            <a:ext cx="1302966" cy="297454"/>
          </a:xfrm>
          <a:prstGeom prst="rect">
            <a:avLst/>
          </a:prstGeom>
          <a:noFill/>
        </p:spPr>
        <p:txBody>
          <a:bodyPr wrap="square" rtlCol="0">
            <a:spAutoFit/>
          </a:bodyPr>
          <a:lstStyle/>
          <a:p>
            <a:pPr algn="ctr"/>
            <a:r>
              <a:rPr lang="zh-CN" altLang="en-US" sz="1335" dirty="0">
                <a:latin typeface="+mj-ea"/>
                <a:ea typeface="+mj-ea"/>
              </a:rPr>
              <a:t>技术</a:t>
            </a:r>
            <a:endParaRPr lang="zh-CN" altLang="en-US" sz="1335" dirty="0">
              <a:latin typeface="+mj-ea"/>
              <a:ea typeface="+mj-ea"/>
            </a:endParaRPr>
          </a:p>
        </p:txBody>
      </p:sp>
      <p:sp>
        <p:nvSpPr>
          <p:cNvPr id="15" name="文本框 14"/>
          <p:cNvSpPr txBox="1"/>
          <p:nvPr/>
        </p:nvSpPr>
        <p:spPr>
          <a:xfrm>
            <a:off x="10119628" y="892024"/>
            <a:ext cx="1302966" cy="297454"/>
          </a:xfrm>
          <a:prstGeom prst="rect">
            <a:avLst/>
          </a:prstGeom>
          <a:noFill/>
        </p:spPr>
        <p:txBody>
          <a:bodyPr wrap="square" rtlCol="0">
            <a:spAutoFit/>
          </a:bodyPr>
          <a:lstStyle/>
          <a:p>
            <a:pPr algn="ctr"/>
            <a:r>
              <a:rPr lang="zh-CN" altLang="en-US" sz="1335" dirty="0">
                <a:latin typeface="+mj-ea"/>
                <a:ea typeface="+mj-ea"/>
              </a:rPr>
              <a:t>定位</a:t>
            </a:r>
            <a:endParaRPr lang="zh-CN" altLang="en-US" sz="1335" dirty="0">
              <a:latin typeface="+mj-ea"/>
              <a:ea typeface="+mj-ea"/>
            </a:endParaRPr>
          </a:p>
        </p:txBody>
      </p:sp>
      <p:sp>
        <p:nvSpPr>
          <p:cNvPr id="16" name="矩形 15"/>
          <p:cNvSpPr/>
          <p:nvPr/>
        </p:nvSpPr>
        <p:spPr>
          <a:xfrm>
            <a:off x="7227523" y="1185145"/>
            <a:ext cx="1097234" cy="29312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335" dirty="0">
                <a:solidFill>
                  <a:schemeClr val="tx1"/>
                </a:solidFill>
              </a:rPr>
              <a:t>政府</a:t>
            </a:r>
            <a:endParaRPr lang="zh-CN" altLang="en-US" sz="1335" dirty="0">
              <a:solidFill>
                <a:schemeClr val="tx1"/>
              </a:solidFill>
            </a:endParaRPr>
          </a:p>
        </p:txBody>
      </p:sp>
      <p:sp>
        <p:nvSpPr>
          <p:cNvPr id="17" name="矩形 16"/>
          <p:cNvSpPr/>
          <p:nvPr/>
        </p:nvSpPr>
        <p:spPr>
          <a:xfrm>
            <a:off x="7227523" y="1510792"/>
            <a:ext cx="1097234" cy="29312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335" dirty="0">
                <a:solidFill>
                  <a:schemeClr val="tx1"/>
                </a:solidFill>
              </a:rPr>
              <a:t>金融机构</a:t>
            </a:r>
            <a:endParaRPr lang="zh-CN" altLang="en-US" sz="1335" dirty="0">
              <a:solidFill>
                <a:schemeClr val="tx1"/>
              </a:solidFill>
            </a:endParaRPr>
          </a:p>
        </p:txBody>
      </p:sp>
      <p:sp>
        <p:nvSpPr>
          <p:cNvPr id="18" name="矩形 17"/>
          <p:cNvSpPr/>
          <p:nvPr/>
        </p:nvSpPr>
        <p:spPr>
          <a:xfrm>
            <a:off x="7227523" y="1836439"/>
            <a:ext cx="1097234" cy="29312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335" dirty="0">
                <a:solidFill>
                  <a:schemeClr val="tx1"/>
                </a:solidFill>
              </a:rPr>
              <a:t>企业</a:t>
            </a:r>
            <a:endParaRPr lang="zh-CN" altLang="en-US" sz="1335" dirty="0">
              <a:solidFill>
                <a:schemeClr val="tx1"/>
              </a:solidFill>
            </a:endParaRPr>
          </a:p>
        </p:txBody>
      </p:sp>
      <p:sp>
        <p:nvSpPr>
          <p:cNvPr id="19" name="矩形 18"/>
          <p:cNvSpPr/>
          <p:nvPr/>
        </p:nvSpPr>
        <p:spPr>
          <a:xfrm>
            <a:off x="8725054" y="1185146"/>
            <a:ext cx="1097143" cy="44571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335" dirty="0">
                <a:solidFill>
                  <a:schemeClr val="tx1"/>
                </a:solidFill>
              </a:rPr>
              <a:t>互联网</a:t>
            </a:r>
            <a:endParaRPr lang="zh-CN" altLang="en-US" sz="1335" dirty="0">
              <a:solidFill>
                <a:schemeClr val="tx1"/>
              </a:solidFill>
            </a:endParaRPr>
          </a:p>
        </p:txBody>
      </p:sp>
      <p:sp>
        <p:nvSpPr>
          <p:cNvPr id="20" name="矩形 19"/>
          <p:cNvSpPr/>
          <p:nvPr/>
        </p:nvSpPr>
        <p:spPr>
          <a:xfrm>
            <a:off x="8725054" y="1683845"/>
            <a:ext cx="1097143" cy="44571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335" dirty="0">
                <a:solidFill>
                  <a:schemeClr val="tx1"/>
                </a:solidFill>
              </a:rPr>
              <a:t>大数据</a:t>
            </a:r>
            <a:endParaRPr lang="zh-CN" altLang="en-US" sz="1335" dirty="0">
              <a:solidFill>
                <a:schemeClr val="tx1"/>
              </a:solidFill>
            </a:endParaRPr>
          </a:p>
        </p:txBody>
      </p:sp>
      <p:sp>
        <p:nvSpPr>
          <p:cNvPr id="21" name="矩形 20"/>
          <p:cNvSpPr/>
          <p:nvPr/>
        </p:nvSpPr>
        <p:spPr>
          <a:xfrm>
            <a:off x="10222540" y="1185146"/>
            <a:ext cx="1097143" cy="94441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335" dirty="0">
                <a:solidFill>
                  <a:schemeClr val="tx1"/>
                </a:solidFill>
              </a:rPr>
              <a:t>交互通路</a:t>
            </a:r>
            <a:endParaRPr lang="en-US" altLang="zh-CN" sz="1335" dirty="0">
              <a:solidFill>
                <a:schemeClr val="tx1"/>
              </a:solidFill>
            </a:endParaRPr>
          </a:p>
          <a:p>
            <a:pPr algn="ctr"/>
            <a:r>
              <a:rPr lang="zh-CN" altLang="en-US" sz="1335" dirty="0">
                <a:solidFill>
                  <a:schemeClr val="tx1"/>
                </a:solidFill>
              </a:rPr>
              <a:t>融资对接</a:t>
            </a:r>
            <a:endParaRPr lang="zh-CN" altLang="en-US" sz="1335" dirty="0">
              <a:solidFill>
                <a:schemeClr val="tx1"/>
              </a:solidFill>
            </a:endParaRPr>
          </a:p>
        </p:txBody>
      </p:sp>
      <p:sp>
        <p:nvSpPr>
          <p:cNvPr id="22" name="矩形 21"/>
          <p:cNvSpPr/>
          <p:nvPr/>
        </p:nvSpPr>
        <p:spPr>
          <a:xfrm>
            <a:off x="616803" y="3223381"/>
            <a:ext cx="2110414" cy="3085798"/>
          </a:xfrm>
          <a:prstGeom prst="rect">
            <a:avLst/>
          </a:prstGeom>
          <a:solidFill>
            <a:schemeClr val="bg1">
              <a:lumMod val="9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23" name="矩形 22"/>
          <p:cNvSpPr/>
          <p:nvPr/>
        </p:nvSpPr>
        <p:spPr>
          <a:xfrm>
            <a:off x="2729673" y="3223381"/>
            <a:ext cx="2110414" cy="3085798"/>
          </a:xfrm>
          <a:prstGeom prst="rect">
            <a:avLst/>
          </a:prstGeom>
          <a:solidFill>
            <a:schemeClr val="bg1">
              <a:lumMod val="9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solidFill>
                <a:schemeClr val="tx1"/>
              </a:solidFill>
            </a:endParaRPr>
          </a:p>
        </p:txBody>
      </p:sp>
      <p:sp>
        <p:nvSpPr>
          <p:cNvPr id="24" name="矩形 23"/>
          <p:cNvSpPr/>
          <p:nvPr/>
        </p:nvSpPr>
        <p:spPr>
          <a:xfrm>
            <a:off x="4840087" y="3223381"/>
            <a:ext cx="2110414" cy="3085798"/>
          </a:xfrm>
          <a:prstGeom prst="rect">
            <a:avLst/>
          </a:prstGeom>
          <a:solidFill>
            <a:schemeClr val="bg1">
              <a:lumMod val="9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solidFill>
                <a:schemeClr val="tx1"/>
              </a:solidFill>
            </a:endParaRPr>
          </a:p>
        </p:txBody>
      </p:sp>
      <p:grpSp>
        <p:nvGrpSpPr>
          <p:cNvPr id="25" name="组合 24"/>
          <p:cNvGrpSpPr/>
          <p:nvPr/>
        </p:nvGrpSpPr>
        <p:grpSpPr>
          <a:xfrm>
            <a:off x="736677" y="3318090"/>
            <a:ext cx="1870663" cy="685771"/>
            <a:chOff x="796800" y="3483994"/>
            <a:chExt cx="1964196" cy="720060"/>
          </a:xfrm>
        </p:grpSpPr>
        <p:sp>
          <p:nvSpPr>
            <p:cNvPr id="26" name="矩形: 圆角 28"/>
            <p:cNvSpPr/>
            <p:nvPr/>
          </p:nvSpPr>
          <p:spPr>
            <a:xfrm>
              <a:off x="1708784" y="3628006"/>
              <a:ext cx="1052212" cy="4320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金融产品提供机构</a:t>
              </a:r>
              <a:endParaRPr lang="zh-CN" altLang="en-US" sz="1335" dirty="0">
                <a:solidFill>
                  <a:schemeClr val="tx1"/>
                </a:solidFill>
              </a:endParaRPr>
            </a:p>
          </p:txBody>
        </p:sp>
        <p:sp>
          <p:nvSpPr>
            <p:cNvPr id="27" name="椭圆 26"/>
            <p:cNvSpPr/>
            <p:nvPr/>
          </p:nvSpPr>
          <p:spPr>
            <a:xfrm>
              <a:off x="796800" y="3483994"/>
              <a:ext cx="720060" cy="72006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rPr>
                <a:t>金融机构</a:t>
              </a:r>
              <a:endParaRPr lang="zh-CN" altLang="en-US" sz="1145" dirty="0">
                <a:solidFill>
                  <a:schemeClr val="tx1"/>
                </a:solidFill>
              </a:endParaRPr>
            </a:p>
          </p:txBody>
        </p:sp>
        <p:sp>
          <p:nvSpPr>
            <p:cNvPr id="28" name="箭头: V 形 36"/>
            <p:cNvSpPr/>
            <p:nvPr/>
          </p:nvSpPr>
          <p:spPr>
            <a:xfrm>
              <a:off x="1597274" y="3704236"/>
              <a:ext cx="195142" cy="279577"/>
            </a:xfrm>
            <a:prstGeom prst="chevron">
              <a:avLst>
                <a:gd name="adj" fmla="val 598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solidFill>
                  <a:schemeClr val="tx1"/>
                </a:solidFill>
              </a:endParaRPr>
            </a:p>
          </p:txBody>
        </p:sp>
      </p:grpSp>
      <p:grpSp>
        <p:nvGrpSpPr>
          <p:cNvPr id="29" name="组合 28"/>
          <p:cNvGrpSpPr/>
          <p:nvPr/>
        </p:nvGrpSpPr>
        <p:grpSpPr>
          <a:xfrm>
            <a:off x="2852306" y="3318090"/>
            <a:ext cx="1865147" cy="685771"/>
            <a:chOff x="3018527" y="3483994"/>
            <a:chExt cx="1958404" cy="720060"/>
          </a:xfrm>
        </p:grpSpPr>
        <p:sp>
          <p:nvSpPr>
            <p:cNvPr id="30" name="矩形: 圆角 29"/>
            <p:cNvSpPr/>
            <p:nvPr/>
          </p:nvSpPr>
          <p:spPr>
            <a:xfrm>
              <a:off x="3924719" y="3628006"/>
              <a:ext cx="1052212" cy="4320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金融产品需求企业</a:t>
              </a:r>
              <a:endParaRPr lang="zh-CN" altLang="en-US" sz="1335" dirty="0">
                <a:solidFill>
                  <a:schemeClr val="tx1"/>
                </a:solidFill>
              </a:endParaRPr>
            </a:p>
          </p:txBody>
        </p:sp>
        <p:sp>
          <p:nvSpPr>
            <p:cNvPr id="31" name="椭圆 30"/>
            <p:cNvSpPr/>
            <p:nvPr/>
          </p:nvSpPr>
          <p:spPr>
            <a:xfrm>
              <a:off x="3018527" y="3483994"/>
              <a:ext cx="720060" cy="72006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rPr>
                <a:t>企业</a:t>
              </a:r>
              <a:endParaRPr lang="zh-CN" altLang="en-US" sz="1145" dirty="0">
                <a:solidFill>
                  <a:schemeClr val="tx1"/>
                </a:solidFill>
              </a:endParaRPr>
            </a:p>
          </p:txBody>
        </p:sp>
        <p:sp>
          <p:nvSpPr>
            <p:cNvPr id="32" name="箭头: V 形 37"/>
            <p:cNvSpPr/>
            <p:nvPr/>
          </p:nvSpPr>
          <p:spPr>
            <a:xfrm>
              <a:off x="3850284" y="3704236"/>
              <a:ext cx="195142" cy="279577"/>
            </a:xfrm>
            <a:prstGeom prst="chevron">
              <a:avLst>
                <a:gd name="adj" fmla="val 598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solidFill>
                  <a:schemeClr val="tx1"/>
                </a:solidFill>
              </a:endParaRPr>
            </a:p>
          </p:txBody>
        </p:sp>
      </p:grpSp>
      <p:grpSp>
        <p:nvGrpSpPr>
          <p:cNvPr id="33" name="组合 32"/>
          <p:cNvGrpSpPr/>
          <p:nvPr/>
        </p:nvGrpSpPr>
        <p:grpSpPr>
          <a:xfrm>
            <a:off x="4957903" y="3318090"/>
            <a:ext cx="1874781" cy="685771"/>
            <a:chOff x="5224346" y="3483994"/>
            <a:chExt cx="1968520" cy="720060"/>
          </a:xfrm>
        </p:grpSpPr>
        <p:sp>
          <p:nvSpPr>
            <p:cNvPr id="34" name="矩形: 圆角 30"/>
            <p:cNvSpPr/>
            <p:nvPr/>
          </p:nvSpPr>
          <p:spPr>
            <a:xfrm>
              <a:off x="6140654" y="3628006"/>
              <a:ext cx="1052212" cy="4320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金融服务运营组织</a:t>
              </a:r>
              <a:endParaRPr lang="zh-CN" altLang="en-US" sz="1335" dirty="0">
                <a:solidFill>
                  <a:schemeClr val="tx1"/>
                </a:solidFill>
              </a:endParaRPr>
            </a:p>
          </p:txBody>
        </p:sp>
        <p:sp>
          <p:nvSpPr>
            <p:cNvPr id="35" name="椭圆 34"/>
            <p:cNvSpPr/>
            <p:nvPr/>
          </p:nvSpPr>
          <p:spPr>
            <a:xfrm>
              <a:off x="5224346" y="3483994"/>
              <a:ext cx="720060" cy="72006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rPr>
                <a:t>政府</a:t>
              </a:r>
              <a:endParaRPr lang="zh-CN" altLang="en-US" sz="1145" dirty="0">
                <a:solidFill>
                  <a:schemeClr val="tx1"/>
                </a:solidFill>
              </a:endParaRPr>
            </a:p>
          </p:txBody>
        </p:sp>
        <p:sp>
          <p:nvSpPr>
            <p:cNvPr id="36" name="箭头: V 形 38"/>
            <p:cNvSpPr/>
            <p:nvPr/>
          </p:nvSpPr>
          <p:spPr>
            <a:xfrm>
              <a:off x="6028167" y="3704236"/>
              <a:ext cx="195142" cy="279577"/>
            </a:xfrm>
            <a:prstGeom prst="chevron">
              <a:avLst>
                <a:gd name="adj" fmla="val 598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grpSp>
      <p:sp>
        <p:nvSpPr>
          <p:cNvPr id="37" name="文本框 36"/>
          <p:cNvSpPr txBox="1"/>
          <p:nvPr/>
        </p:nvSpPr>
        <p:spPr>
          <a:xfrm>
            <a:off x="616803" y="4067805"/>
            <a:ext cx="2110414" cy="852862"/>
          </a:xfrm>
          <a:prstGeom prst="rect">
            <a:avLst/>
          </a:prstGeom>
          <a:noFill/>
        </p:spPr>
        <p:txBody>
          <a:bodyPr wrap="square" rtlCol="0">
            <a:spAutoFit/>
          </a:bodyPr>
          <a:lstStyle/>
          <a:p>
            <a:pPr>
              <a:lnSpc>
                <a:spcPct val="150000"/>
              </a:lnSpc>
            </a:pPr>
            <a:r>
              <a:rPr lang="zh-CN" altLang="en-US" sz="1145" dirty="0">
                <a:latin typeface="+mn-ea"/>
              </a:rPr>
              <a:t>在金融服务平台中发布金融产品，包含银行、借贷公司、投资机构等。 </a:t>
            </a:r>
            <a:endParaRPr lang="zh-CN" altLang="en-US" sz="1145" dirty="0">
              <a:latin typeface="+mn-ea"/>
            </a:endParaRPr>
          </a:p>
        </p:txBody>
      </p:sp>
      <p:grpSp>
        <p:nvGrpSpPr>
          <p:cNvPr id="38" name="组合 37"/>
          <p:cNvGrpSpPr/>
          <p:nvPr/>
        </p:nvGrpSpPr>
        <p:grpSpPr>
          <a:xfrm>
            <a:off x="746217" y="4980031"/>
            <a:ext cx="1851583" cy="1270628"/>
            <a:chOff x="784332" y="5256588"/>
            <a:chExt cx="1944162" cy="1334159"/>
          </a:xfrm>
        </p:grpSpPr>
        <p:sp>
          <p:nvSpPr>
            <p:cNvPr id="39" name="矩形: 圆角 44"/>
            <p:cNvSpPr/>
            <p:nvPr/>
          </p:nvSpPr>
          <p:spPr>
            <a:xfrm>
              <a:off x="784332" y="5256588"/>
              <a:ext cx="864000" cy="288024"/>
            </a:xfrm>
            <a:prstGeom prst="round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rPr>
                <a:t>抵押贷</a:t>
              </a:r>
              <a:endParaRPr lang="zh-CN" altLang="en-US" sz="1145" dirty="0">
                <a:solidFill>
                  <a:schemeClr val="tx1"/>
                </a:solidFill>
              </a:endParaRPr>
            </a:p>
          </p:txBody>
        </p:sp>
        <p:sp>
          <p:nvSpPr>
            <p:cNvPr id="40" name="矩形: 圆角 45"/>
            <p:cNvSpPr/>
            <p:nvPr/>
          </p:nvSpPr>
          <p:spPr>
            <a:xfrm>
              <a:off x="1864494" y="5256588"/>
              <a:ext cx="864000" cy="288024"/>
            </a:xfrm>
            <a:prstGeom prst="round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rPr>
                <a:t>信用贷</a:t>
              </a:r>
              <a:endParaRPr lang="zh-CN" altLang="en-US" sz="1145" dirty="0">
                <a:solidFill>
                  <a:schemeClr val="tx1"/>
                </a:solidFill>
              </a:endParaRPr>
            </a:p>
          </p:txBody>
        </p:sp>
        <p:sp>
          <p:nvSpPr>
            <p:cNvPr id="41" name="矩形: 圆角 46"/>
            <p:cNvSpPr/>
            <p:nvPr/>
          </p:nvSpPr>
          <p:spPr>
            <a:xfrm>
              <a:off x="1864494" y="5605300"/>
              <a:ext cx="864000" cy="288024"/>
            </a:xfrm>
            <a:prstGeom prst="round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rPr>
                <a:t>中转贷</a:t>
              </a:r>
              <a:endParaRPr lang="zh-CN" altLang="en-US" sz="1145" dirty="0">
                <a:solidFill>
                  <a:schemeClr val="tx1"/>
                </a:solidFill>
              </a:endParaRPr>
            </a:p>
          </p:txBody>
        </p:sp>
        <p:sp>
          <p:nvSpPr>
            <p:cNvPr id="42" name="矩形: 圆角 47"/>
            <p:cNvSpPr/>
            <p:nvPr/>
          </p:nvSpPr>
          <p:spPr>
            <a:xfrm>
              <a:off x="784332" y="5605300"/>
              <a:ext cx="864000" cy="288024"/>
            </a:xfrm>
            <a:prstGeom prst="round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rPr>
                <a:t>担保贷</a:t>
              </a:r>
              <a:endParaRPr lang="zh-CN" altLang="en-US" sz="1145" dirty="0">
                <a:solidFill>
                  <a:schemeClr val="tx1"/>
                </a:solidFill>
              </a:endParaRPr>
            </a:p>
          </p:txBody>
        </p:sp>
        <p:sp>
          <p:nvSpPr>
            <p:cNvPr id="43" name="矩形: 圆角 48"/>
            <p:cNvSpPr/>
            <p:nvPr/>
          </p:nvSpPr>
          <p:spPr>
            <a:xfrm>
              <a:off x="1864494" y="5954012"/>
              <a:ext cx="864000" cy="288024"/>
            </a:xfrm>
            <a:prstGeom prst="round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a:solidFill>
                    <a:schemeClr val="tx1"/>
                  </a:solidFill>
                </a:rPr>
                <a:t>创新贷</a:t>
              </a:r>
              <a:endParaRPr lang="zh-CN" altLang="en-US" sz="1145" dirty="0">
                <a:solidFill>
                  <a:schemeClr val="tx1"/>
                </a:solidFill>
              </a:endParaRPr>
            </a:p>
          </p:txBody>
        </p:sp>
        <p:sp>
          <p:nvSpPr>
            <p:cNvPr id="44" name="矩形: 圆角 49"/>
            <p:cNvSpPr/>
            <p:nvPr/>
          </p:nvSpPr>
          <p:spPr>
            <a:xfrm>
              <a:off x="784332" y="5954012"/>
              <a:ext cx="864000" cy="288024"/>
            </a:xfrm>
            <a:prstGeom prst="round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rPr>
                <a:t>质押贷</a:t>
              </a:r>
              <a:endParaRPr lang="zh-CN" altLang="en-US" sz="1145" dirty="0">
                <a:solidFill>
                  <a:schemeClr val="tx1"/>
                </a:solidFill>
              </a:endParaRPr>
            </a:p>
          </p:txBody>
        </p:sp>
        <p:sp>
          <p:nvSpPr>
            <p:cNvPr id="45" name="矩形: 圆角 50"/>
            <p:cNvSpPr/>
            <p:nvPr/>
          </p:nvSpPr>
          <p:spPr>
            <a:xfrm>
              <a:off x="1864494" y="6302723"/>
              <a:ext cx="864000" cy="288024"/>
            </a:xfrm>
            <a:prstGeom prst="round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45" dirty="0">
                  <a:solidFill>
                    <a:schemeClr val="tx1"/>
                  </a:solidFill>
                </a:rPr>
                <a:t>……</a:t>
              </a:r>
              <a:endParaRPr lang="zh-CN" altLang="en-US" sz="1145" dirty="0">
                <a:solidFill>
                  <a:schemeClr val="tx1"/>
                </a:solidFill>
              </a:endParaRPr>
            </a:p>
          </p:txBody>
        </p:sp>
        <p:sp>
          <p:nvSpPr>
            <p:cNvPr id="46" name="矩形: 圆角 51"/>
            <p:cNvSpPr/>
            <p:nvPr/>
          </p:nvSpPr>
          <p:spPr>
            <a:xfrm>
              <a:off x="784332" y="6302723"/>
              <a:ext cx="864000" cy="288024"/>
            </a:xfrm>
            <a:prstGeom prst="round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rPr>
                <a:t>保险</a:t>
              </a:r>
              <a:endParaRPr lang="zh-CN" altLang="en-US" sz="1145" dirty="0">
                <a:solidFill>
                  <a:schemeClr val="tx1"/>
                </a:solidFill>
              </a:endParaRPr>
            </a:p>
          </p:txBody>
        </p:sp>
      </p:grpSp>
      <p:sp>
        <p:nvSpPr>
          <p:cNvPr id="47" name="文本框 46"/>
          <p:cNvSpPr txBox="1"/>
          <p:nvPr/>
        </p:nvSpPr>
        <p:spPr>
          <a:xfrm>
            <a:off x="2729673" y="4067805"/>
            <a:ext cx="2110414" cy="852862"/>
          </a:xfrm>
          <a:prstGeom prst="rect">
            <a:avLst/>
          </a:prstGeom>
          <a:noFill/>
        </p:spPr>
        <p:txBody>
          <a:bodyPr wrap="square" rtlCol="0">
            <a:spAutoFit/>
          </a:bodyPr>
          <a:lstStyle/>
          <a:p>
            <a:pPr>
              <a:lnSpc>
                <a:spcPct val="150000"/>
              </a:lnSpc>
            </a:pPr>
            <a:r>
              <a:rPr lang="zh-CN" altLang="en-US" sz="1145" dirty="0">
                <a:latin typeface="+mn-ea"/>
              </a:rPr>
              <a:t>在金融服务平台中发布融资需求或主动查找已发布的金融产品。</a:t>
            </a:r>
            <a:endParaRPr lang="zh-CN" altLang="en-US" sz="1145" dirty="0">
              <a:latin typeface="+mn-ea"/>
            </a:endParaRPr>
          </a:p>
        </p:txBody>
      </p:sp>
      <p:sp>
        <p:nvSpPr>
          <p:cNvPr id="48" name="文本框 47"/>
          <p:cNvSpPr txBox="1"/>
          <p:nvPr/>
        </p:nvSpPr>
        <p:spPr>
          <a:xfrm>
            <a:off x="4840087" y="4067805"/>
            <a:ext cx="2110414" cy="852862"/>
          </a:xfrm>
          <a:prstGeom prst="rect">
            <a:avLst/>
          </a:prstGeom>
          <a:noFill/>
        </p:spPr>
        <p:txBody>
          <a:bodyPr wrap="square" rtlCol="0">
            <a:spAutoFit/>
          </a:bodyPr>
          <a:lstStyle/>
          <a:p>
            <a:pPr>
              <a:lnSpc>
                <a:spcPct val="150000"/>
              </a:lnSpc>
            </a:pPr>
            <a:r>
              <a:rPr lang="zh-CN" altLang="en-US" sz="1145" dirty="0">
                <a:latin typeface="+mn-ea"/>
              </a:rPr>
              <a:t>建设并运营金融服务平台针对企业、金融机构提供服务促进需求与产品对接。</a:t>
            </a:r>
            <a:endParaRPr lang="zh-CN" altLang="en-US" sz="1145" dirty="0">
              <a:latin typeface="+mn-ea"/>
            </a:endParaRPr>
          </a:p>
        </p:txBody>
      </p:sp>
      <p:grpSp>
        <p:nvGrpSpPr>
          <p:cNvPr id="49" name="组合 48"/>
          <p:cNvGrpSpPr/>
          <p:nvPr/>
        </p:nvGrpSpPr>
        <p:grpSpPr>
          <a:xfrm>
            <a:off x="2856706" y="4663389"/>
            <a:ext cx="1856348" cy="1614980"/>
            <a:chOff x="3016518" y="4896558"/>
            <a:chExt cx="1949165" cy="1695729"/>
          </a:xfrm>
        </p:grpSpPr>
        <p:sp>
          <p:nvSpPr>
            <p:cNvPr id="50" name="椭圆 49"/>
            <p:cNvSpPr/>
            <p:nvPr/>
          </p:nvSpPr>
          <p:spPr>
            <a:xfrm>
              <a:off x="3330137" y="5112576"/>
              <a:ext cx="1368114" cy="1296108"/>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51" name="椭圆 50"/>
            <p:cNvSpPr/>
            <p:nvPr/>
          </p:nvSpPr>
          <p:spPr>
            <a:xfrm>
              <a:off x="3016518" y="5480539"/>
              <a:ext cx="573766" cy="543447"/>
            </a:xfrm>
            <a:prstGeom prst="ellipse">
              <a:avLst/>
            </a:prstGeom>
            <a:solidFill>
              <a:schemeClr val="accent6">
                <a:lumMod val="20000"/>
                <a:lumOff val="8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950" dirty="0">
                  <a:solidFill>
                    <a:schemeClr val="tx1"/>
                  </a:solidFill>
                </a:rPr>
                <a:t>需求</a:t>
              </a:r>
              <a:endParaRPr lang="zh-CN" altLang="en-US" sz="950" dirty="0">
                <a:solidFill>
                  <a:schemeClr val="tx1"/>
                </a:solidFill>
              </a:endParaRPr>
            </a:p>
          </p:txBody>
        </p:sp>
        <p:sp>
          <p:nvSpPr>
            <p:cNvPr id="52" name="椭圆 51"/>
            <p:cNvSpPr/>
            <p:nvPr/>
          </p:nvSpPr>
          <p:spPr>
            <a:xfrm>
              <a:off x="3747703" y="5505603"/>
              <a:ext cx="520840" cy="493318"/>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50" dirty="0">
                  <a:solidFill>
                    <a:schemeClr val="tx1"/>
                  </a:solidFill>
                </a:rPr>
                <a:t>企业</a:t>
              </a:r>
              <a:endParaRPr lang="zh-CN" altLang="en-US" sz="950" dirty="0">
                <a:solidFill>
                  <a:schemeClr val="tx1"/>
                </a:solidFill>
              </a:endParaRPr>
            </a:p>
          </p:txBody>
        </p:sp>
        <p:sp>
          <p:nvSpPr>
            <p:cNvPr id="53" name="椭圆 52"/>
            <p:cNvSpPr/>
            <p:nvPr/>
          </p:nvSpPr>
          <p:spPr>
            <a:xfrm>
              <a:off x="4391917" y="5480539"/>
              <a:ext cx="573766" cy="543447"/>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950" dirty="0">
                  <a:solidFill>
                    <a:schemeClr val="tx1"/>
                  </a:solidFill>
                </a:rPr>
                <a:t>产品</a:t>
              </a:r>
              <a:endParaRPr lang="zh-CN" altLang="en-US" sz="950" dirty="0">
                <a:solidFill>
                  <a:schemeClr val="tx1"/>
                </a:solidFill>
              </a:endParaRPr>
            </a:p>
          </p:txBody>
        </p:sp>
        <p:sp>
          <p:nvSpPr>
            <p:cNvPr id="54" name="椭圆 53"/>
            <p:cNvSpPr/>
            <p:nvPr/>
          </p:nvSpPr>
          <p:spPr>
            <a:xfrm>
              <a:off x="3721240" y="4896558"/>
              <a:ext cx="573766" cy="543447"/>
            </a:xfrm>
            <a:prstGeom prst="ellipse">
              <a:avLst/>
            </a:prstGeom>
            <a:solidFill>
              <a:schemeClr val="accent6">
                <a:lumMod val="40000"/>
                <a:lumOff val="6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950" dirty="0">
                  <a:solidFill>
                    <a:schemeClr val="tx1"/>
                  </a:solidFill>
                </a:rPr>
                <a:t>检索</a:t>
              </a:r>
              <a:endParaRPr lang="zh-CN" altLang="en-US" sz="950" dirty="0">
                <a:solidFill>
                  <a:schemeClr val="tx1"/>
                </a:solidFill>
              </a:endParaRPr>
            </a:p>
          </p:txBody>
        </p:sp>
        <p:sp>
          <p:nvSpPr>
            <p:cNvPr id="55" name="椭圆 54"/>
            <p:cNvSpPr/>
            <p:nvPr/>
          </p:nvSpPr>
          <p:spPr>
            <a:xfrm>
              <a:off x="3721240" y="6048840"/>
              <a:ext cx="573766" cy="543447"/>
            </a:xfrm>
            <a:prstGeom prst="ellipse">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950" dirty="0">
                  <a:solidFill>
                    <a:schemeClr val="tx1"/>
                  </a:solidFill>
                </a:rPr>
                <a:t>申请</a:t>
              </a:r>
              <a:endParaRPr lang="zh-CN" altLang="en-US" sz="950" dirty="0">
                <a:solidFill>
                  <a:schemeClr val="tx1"/>
                </a:solidFill>
              </a:endParaRPr>
            </a:p>
          </p:txBody>
        </p:sp>
      </p:grpSp>
      <p:cxnSp>
        <p:nvCxnSpPr>
          <p:cNvPr id="56" name="直接连接符 74"/>
          <p:cNvCxnSpPr>
            <a:stCxn id="39" idx="3"/>
            <a:endCxn id="41" idx="1"/>
          </p:cNvCxnSpPr>
          <p:nvPr/>
        </p:nvCxnSpPr>
        <p:spPr>
          <a:xfrm>
            <a:off x="1569074" y="5117185"/>
            <a:ext cx="205869" cy="33210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7" name="直接连接符 76"/>
          <p:cNvCxnSpPr>
            <a:stCxn id="41" idx="1"/>
            <a:endCxn id="44" idx="3"/>
          </p:cNvCxnSpPr>
          <p:nvPr/>
        </p:nvCxnSpPr>
        <p:spPr>
          <a:xfrm flipH="1">
            <a:off x="1569074" y="5449291"/>
            <a:ext cx="205869" cy="33210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8" name="直接连接符 78"/>
          <p:cNvCxnSpPr>
            <a:stCxn id="44" idx="3"/>
            <a:endCxn id="45" idx="1"/>
          </p:cNvCxnSpPr>
          <p:nvPr/>
        </p:nvCxnSpPr>
        <p:spPr>
          <a:xfrm>
            <a:off x="1569074" y="5781398"/>
            <a:ext cx="205869" cy="332106"/>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9" name="矩形: 圆角 79"/>
          <p:cNvSpPr/>
          <p:nvPr/>
        </p:nvSpPr>
        <p:spPr>
          <a:xfrm>
            <a:off x="4998766" y="4935166"/>
            <a:ext cx="1783006" cy="376971"/>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需求企业</a:t>
            </a:r>
            <a:endParaRPr lang="zh-CN" altLang="en-US" sz="1335" dirty="0">
              <a:solidFill>
                <a:schemeClr val="tx1"/>
              </a:solidFill>
            </a:endParaRPr>
          </a:p>
        </p:txBody>
      </p:sp>
      <p:sp>
        <p:nvSpPr>
          <p:cNvPr id="60" name="矩形: 圆角 80"/>
          <p:cNvSpPr/>
          <p:nvPr/>
        </p:nvSpPr>
        <p:spPr>
          <a:xfrm>
            <a:off x="4998766" y="5863327"/>
            <a:ext cx="1783006" cy="37697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金融机构</a:t>
            </a:r>
            <a:endParaRPr lang="zh-CN" altLang="en-US" sz="1335" dirty="0">
              <a:solidFill>
                <a:schemeClr val="tx1"/>
              </a:solidFill>
            </a:endParaRPr>
          </a:p>
        </p:txBody>
      </p:sp>
      <p:sp>
        <p:nvSpPr>
          <p:cNvPr id="61" name="菱形 60"/>
          <p:cNvSpPr/>
          <p:nvPr/>
        </p:nvSpPr>
        <p:spPr>
          <a:xfrm>
            <a:off x="5617698" y="5312137"/>
            <a:ext cx="551190" cy="551190"/>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b="1" dirty="0">
                <a:solidFill>
                  <a:schemeClr val="tx1"/>
                </a:solidFill>
              </a:rPr>
              <a:t>平台</a:t>
            </a:r>
            <a:endParaRPr lang="zh-CN" altLang="en-US" sz="1145" b="1" dirty="0">
              <a:solidFill>
                <a:schemeClr val="tx1"/>
              </a:solidFill>
            </a:endParaRPr>
          </a:p>
        </p:txBody>
      </p:sp>
      <p:sp>
        <p:nvSpPr>
          <p:cNvPr id="62" name="箭头: 上下 83"/>
          <p:cNvSpPr/>
          <p:nvPr/>
        </p:nvSpPr>
        <p:spPr>
          <a:xfrm>
            <a:off x="5192402" y="5312137"/>
            <a:ext cx="240161" cy="551190"/>
          </a:xfrm>
          <a:prstGeom prst="upDown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63" name="箭头: 上下 84"/>
          <p:cNvSpPr/>
          <p:nvPr/>
        </p:nvSpPr>
        <p:spPr>
          <a:xfrm>
            <a:off x="6354022" y="5312137"/>
            <a:ext cx="240161" cy="551190"/>
          </a:xfrm>
          <a:prstGeom prst="upDown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cxnSp>
        <p:nvCxnSpPr>
          <p:cNvPr id="64" name="直接连接符 86"/>
          <p:cNvCxnSpPr>
            <a:stCxn id="40" idx="1"/>
            <a:endCxn id="42" idx="3"/>
          </p:cNvCxnSpPr>
          <p:nvPr/>
        </p:nvCxnSpPr>
        <p:spPr>
          <a:xfrm flipH="1">
            <a:off x="1569074" y="5117185"/>
            <a:ext cx="205869" cy="33210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5" name="直接连接符 88"/>
          <p:cNvCxnSpPr>
            <a:stCxn id="42" idx="3"/>
            <a:endCxn id="43" idx="1"/>
          </p:cNvCxnSpPr>
          <p:nvPr/>
        </p:nvCxnSpPr>
        <p:spPr>
          <a:xfrm>
            <a:off x="1569074" y="5449291"/>
            <a:ext cx="205869" cy="33210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6" name="直接连接符 90"/>
          <p:cNvCxnSpPr>
            <a:stCxn id="43" idx="1"/>
            <a:endCxn id="46" idx="3"/>
          </p:cNvCxnSpPr>
          <p:nvPr/>
        </p:nvCxnSpPr>
        <p:spPr>
          <a:xfrm flipH="1">
            <a:off x="1569074" y="5781398"/>
            <a:ext cx="205869" cy="332106"/>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8" name="矩形: 圆角 96"/>
          <p:cNvSpPr/>
          <p:nvPr/>
        </p:nvSpPr>
        <p:spPr>
          <a:xfrm>
            <a:off x="7460038" y="4757695"/>
            <a:ext cx="350390" cy="1532558"/>
          </a:xfrm>
          <a:prstGeom prst="roundRect">
            <a:avLst>
              <a:gd name="adj" fmla="val 0"/>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r>
              <a:rPr lang="zh-CN" altLang="en-US" sz="1335" dirty="0">
                <a:solidFill>
                  <a:schemeClr val="tx1"/>
                </a:solidFill>
              </a:rPr>
              <a:t>产需匹配模式</a:t>
            </a:r>
            <a:endParaRPr lang="zh-CN" altLang="en-US" sz="1335" dirty="0">
              <a:solidFill>
                <a:schemeClr val="tx1"/>
              </a:solidFill>
            </a:endParaRPr>
          </a:p>
        </p:txBody>
      </p:sp>
      <p:sp>
        <p:nvSpPr>
          <p:cNvPr id="70" name="文本框 69"/>
          <p:cNvSpPr txBox="1"/>
          <p:nvPr/>
        </p:nvSpPr>
        <p:spPr>
          <a:xfrm>
            <a:off x="7820121" y="4768274"/>
            <a:ext cx="3764770" cy="757643"/>
          </a:xfrm>
          <a:prstGeom prst="rect">
            <a:avLst/>
          </a:prstGeom>
          <a:solidFill>
            <a:schemeClr val="bg2"/>
          </a:solidFill>
        </p:spPr>
        <p:txBody>
          <a:bodyPr wrap="square" rtlCol="0">
            <a:spAutoFit/>
          </a:bodyPr>
          <a:lstStyle/>
          <a:p>
            <a:pPr>
              <a:lnSpc>
                <a:spcPct val="150000"/>
              </a:lnSpc>
            </a:pPr>
            <a:r>
              <a:rPr lang="zh-CN" altLang="en-US" sz="1000" dirty="0">
                <a:latin typeface="+mn-ea"/>
              </a:rPr>
              <a:t>金融机构发布产品，企业发布需求，金融服务平台建立企业画像、需求画像、产品画像、机构画像等，智能匹配，减小寻找产品路径，提升金融机构审批效率。</a:t>
            </a:r>
            <a:endParaRPr lang="zh-CN" altLang="en-US" sz="1000" dirty="0">
              <a:latin typeface="+mn-ea"/>
            </a:endParaRPr>
          </a:p>
        </p:txBody>
      </p:sp>
      <p:grpSp>
        <p:nvGrpSpPr>
          <p:cNvPr id="95" name="组合 94"/>
          <p:cNvGrpSpPr/>
          <p:nvPr/>
        </p:nvGrpSpPr>
        <p:grpSpPr>
          <a:xfrm>
            <a:off x="7460038" y="3185727"/>
            <a:ext cx="4115160" cy="1580399"/>
            <a:chOff x="7460038" y="3185727"/>
            <a:chExt cx="4115160" cy="1580399"/>
          </a:xfrm>
        </p:grpSpPr>
        <p:sp>
          <p:nvSpPr>
            <p:cNvPr id="4" name="矩形 3"/>
            <p:cNvSpPr/>
            <p:nvPr/>
          </p:nvSpPr>
          <p:spPr>
            <a:xfrm>
              <a:off x="7460038" y="3223269"/>
              <a:ext cx="4115160" cy="1542857"/>
            </a:xfrm>
            <a:prstGeom prst="rect">
              <a:avLst/>
            </a:prstGeom>
            <a:solidFill>
              <a:schemeClr val="bg1">
                <a:lumMod val="9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5" name="矩形 4"/>
            <p:cNvSpPr/>
            <p:nvPr/>
          </p:nvSpPr>
          <p:spPr>
            <a:xfrm>
              <a:off x="7810428" y="4003861"/>
              <a:ext cx="3764770" cy="751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67" name="矩形: 圆角 95"/>
            <p:cNvSpPr/>
            <p:nvPr/>
          </p:nvSpPr>
          <p:spPr>
            <a:xfrm>
              <a:off x="7460038" y="3215829"/>
              <a:ext cx="350390" cy="1532558"/>
            </a:xfrm>
            <a:prstGeom prst="roundRect">
              <a:avLst>
                <a:gd name="adj" fmla="val 0"/>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r>
                <a:rPr lang="zh-CN" altLang="en-US" sz="1335" dirty="0">
                  <a:solidFill>
                    <a:schemeClr val="tx1"/>
                  </a:solidFill>
                </a:rPr>
                <a:t>传统产品模式</a:t>
              </a:r>
              <a:endParaRPr lang="zh-CN" altLang="en-US" sz="1335" dirty="0">
                <a:solidFill>
                  <a:schemeClr val="tx1"/>
                </a:solidFill>
              </a:endParaRPr>
            </a:p>
          </p:txBody>
        </p:sp>
        <p:sp>
          <p:nvSpPr>
            <p:cNvPr id="69" name="文本框 68"/>
            <p:cNvSpPr txBox="1"/>
            <p:nvPr/>
          </p:nvSpPr>
          <p:spPr>
            <a:xfrm>
              <a:off x="7820121" y="3185727"/>
              <a:ext cx="3755077" cy="757643"/>
            </a:xfrm>
            <a:prstGeom prst="rect">
              <a:avLst/>
            </a:prstGeom>
            <a:solidFill>
              <a:schemeClr val="bg2"/>
            </a:solidFill>
          </p:spPr>
          <p:txBody>
            <a:bodyPr wrap="square" rtlCol="0">
              <a:spAutoFit/>
            </a:bodyPr>
            <a:lstStyle/>
            <a:p>
              <a:pPr>
                <a:lnSpc>
                  <a:spcPct val="150000"/>
                </a:lnSpc>
              </a:pPr>
              <a:r>
                <a:rPr lang="zh-CN" altLang="en-US" sz="1000" dirty="0">
                  <a:latin typeface="+mn-ea"/>
                </a:rPr>
                <a:t>金融机构在金融服务平台上线可为企业提供的金融服务产品，企业通过金融服务平台检索适合自身的产品，并进行申请，金融服务机构进行审核。</a:t>
              </a:r>
              <a:endParaRPr lang="zh-CN" altLang="en-US" sz="1000" dirty="0">
                <a:latin typeface="+mn-ea"/>
              </a:endParaRPr>
            </a:p>
          </p:txBody>
        </p:sp>
        <p:grpSp>
          <p:nvGrpSpPr>
            <p:cNvPr id="71" name="组合 70"/>
            <p:cNvGrpSpPr/>
            <p:nvPr/>
          </p:nvGrpSpPr>
          <p:grpSpPr>
            <a:xfrm>
              <a:off x="7915292" y="4070385"/>
              <a:ext cx="548617" cy="648621"/>
              <a:chOff x="8272956" y="4273904"/>
              <a:chExt cx="576048" cy="681052"/>
            </a:xfrm>
          </p:grpSpPr>
          <p:sp>
            <p:nvSpPr>
              <p:cNvPr id="72" name="矩形: 圆角 99"/>
              <p:cNvSpPr/>
              <p:nvPr/>
            </p:nvSpPr>
            <p:spPr>
              <a:xfrm>
                <a:off x="8272956" y="4273904"/>
                <a:ext cx="576048" cy="312493"/>
              </a:xfrm>
              <a:prstGeom prst="round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950" dirty="0">
                    <a:solidFill>
                      <a:schemeClr val="tx1"/>
                    </a:solidFill>
                  </a:rPr>
                  <a:t>金融机构</a:t>
                </a:r>
                <a:endParaRPr lang="zh-CN" altLang="en-US" sz="950" dirty="0">
                  <a:solidFill>
                    <a:schemeClr val="tx1"/>
                  </a:solidFill>
                </a:endParaRPr>
              </a:p>
            </p:txBody>
          </p:sp>
          <p:sp>
            <p:nvSpPr>
              <p:cNvPr id="73" name="矩形: 圆角 100"/>
              <p:cNvSpPr/>
              <p:nvPr/>
            </p:nvSpPr>
            <p:spPr>
              <a:xfrm>
                <a:off x="8272956" y="4642463"/>
                <a:ext cx="576048" cy="312493"/>
              </a:xfrm>
              <a:prstGeom prst="roundRect">
                <a:avLst/>
              </a:prstGeom>
              <a:solidFill>
                <a:schemeClr val="bg1">
                  <a:lumMod val="85000"/>
                </a:schemeClr>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950" dirty="0">
                    <a:solidFill>
                      <a:schemeClr val="tx1"/>
                    </a:solidFill>
                  </a:rPr>
                  <a:t>企业</a:t>
                </a:r>
                <a:endParaRPr lang="zh-CN" altLang="en-US" sz="950" dirty="0">
                  <a:solidFill>
                    <a:schemeClr val="tx1"/>
                  </a:solidFill>
                </a:endParaRPr>
              </a:p>
            </p:txBody>
          </p:sp>
        </p:grpSp>
        <p:sp>
          <p:nvSpPr>
            <p:cNvPr id="74" name="矩形: 圆角 101"/>
            <p:cNvSpPr/>
            <p:nvPr/>
          </p:nvSpPr>
          <p:spPr>
            <a:xfrm>
              <a:off x="8669364" y="4070385"/>
              <a:ext cx="548617" cy="297612"/>
            </a:xfrm>
            <a:prstGeom prst="round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950" dirty="0">
                  <a:solidFill>
                    <a:schemeClr val="tx1"/>
                  </a:solidFill>
                </a:rPr>
                <a:t>金融产品</a:t>
              </a:r>
              <a:endParaRPr lang="zh-CN" altLang="en-US" sz="950" dirty="0">
                <a:solidFill>
                  <a:schemeClr val="tx1"/>
                </a:solidFill>
              </a:endParaRPr>
            </a:p>
          </p:txBody>
        </p:sp>
        <p:sp>
          <p:nvSpPr>
            <p:cNvPr id="75" name="矩形: 圆角 103"/>
            <p:cNvSpPr/>
            <p:nvPr/>
          </p:nvSpPr>
          <p:spPr>
            <a:xfrm>
              <a:off x="9423436" y="4070385"/>
              <a:ext cx="548617" cy="648621"/>
            </a:xfrm>
            <a:prstGeom prst="roundRect">
              <a:avLst>
                <a:gd name="adj" fmla="val 78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50" dirty="0">
                  <a:solidFill>
                    <a:schemeClr val="tx1"/>
                  </a:solidFill>
                </a:rPr>
                <a:t>金融服务平台</a:t>
              </a:r>
              <a:endParaRPr lang="zh-CN" altLang="en-US" sz="950" dirty="0">
                <a:solidFill>
                  <a:schemeClr val="tx1"/>
                </a:solidFill>
              </a:endParaRPr>
            </a:p>
          </p:txBody>
        </p:sp>
        <p:sp>
          <p:nvSpPr>
            <p:cNvPr id="76" name="椭圆 75"/>
            <p:cNvSpPr/>
            <p:nvPr/>
          </p:nvSpPr>
          <p:spPr>
            <a:xfrm>
              <a:off x="10177509" y="4117564"/>
              <a:ext cx="554263" cy="554263"/>
            </a:xfrm>
            <a:prstGeom prst="ellipse">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950" dirty="0">
                  <a:solidFill>
                    <a:schemeClr val="tx1"/>
                  </a:solidFill>
                </a:rPr>
                <a:t>申请</a:t>
              </a:r>
              <a:endParaRPr lang="zh-CN" altLang="en-US" sz="950" dirty="0">
                <a:solidFill>
                  <a:schemeClr val="tx1"/>
                </a:solidFill>
              </a:endParaRPr>
            </a:p>
          </p:txBody>
        </p:sp>
        <p:sp>
          <p:nvSpPr>
            <p:cNvPr id="77" name="椭圆 76"/>
            <p:cNvSpPr/>
            <p:nvPr/>
          </p:nvSpPr>
          <p:spPr>
            <a:xfrm>
              <a:off x="10937226" y="4117564"/>
              <a:ext cx="554263" cy="554263"/>
            </a:xfrm>
            <a:prstGeom prst="ellipse">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950" dirty="0">
                  <a:solidFill>
                    <a:schemeClr val="tx1"/>
                  </a:solidFill>
                </a:rPr>
                <a:t>审批</a:t>
              </a:r>
              <a:endParaRPr lang="zh-CN" altLang="en-US" sz="950" dirty="0">
                <a:solidFill>
                  <a:schemeClr val="tx1"/>
                </a:solidFill>
              </a:endParaRPr>
            </a:p>
          </p:txBody>
        </p:sp>
        <p:cxnSp>
          <p:nvCxnSpPr>
            <p:cNvPr id="78" name="直接箭头连接符 109"/>
            <p:cNvCxnSpPr>
              <a:stCxn id="72" idx="3"/>
              <a:endCxn id="74" idx="1"/>
            </p:cNvCxnSpPr>
            <p:nvPr/>
          </p:nvCxnSpPr>
          <p:spPr>
            <a:xfrm>
              <a:off x="8463909" y="4219191"/>
              <a:ext cx="205455"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111"/>
            <p:cNvCxnSpPr>
              <a:stCxn id="74" idx="3"/>
              <a:endCxn id="75" idx="1"/>
            </p:cNvCxnSpPr>
            <p:nvPr/>
          </p:nvCxnSpPr>
          <p:spPr>
            <a:xfrm>
              <a:off x="9217981" y="4219192"/>
              <a:ext cx="205455" cy="175504"/>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113"/>
            <p:cNvCxnSpPr/>
            <p:nvPr/>
          </p:nvCxnSpPr>
          <p:spPr>
            <a:xfrm>
              <a:off x="9972053" y="4394695"/>
              <a:ext cx="205455"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115"/>
            <p:cNvCxnSpPr/>
            <p:nvPr/>
          </p:nvCxnSpPr>
          <p:spPr>
            <a:xfrm>
              <a:off x="10731772" y="4394695"/>
              <a:ext cx="205454"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117"/>
            <p:cNvCxnSpPr>
              <a:stCxn id="73" idx="3"/>
            </p:cNvCxnSpPr>
            <p:nvPr/>
          </p:nvCxnSpPr>
          <p:spPr>
            <a:xfrm flipV="1">
              <a:off x="8463908" y="4570200"/>
              <a:ext cx="959528" cy="1"/>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83" name="矩形 82"/>
          <p:cNvSpPr/>
          <p:nvPr/>
        </p:nvSpPr>
        <p:spPr>
          <a:xfrm>
            <a:off x="7810428" y="5551471"/>
            <a:ext cx="3764770" cy="751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60" dirty="0">
                <a:solidFill>
                  <a:schemeClr val="tx1"/>
                </a:solidFill>
              </a:rPr>
              <a:t>智能</a:t>
            </a:r>
            <a:endParaRPr lang="en-US" altLang="zh-CN" sz="760" dirty="0">
              <a:solidFill>
                <a:schemeClr val="tx1"/>
              </a:solidFill>
            </a:endParaRPr>
          </a:p>
          <a:p>
            <a:pPr algn="ctr"/>
            <a:r>
              <a:rPr lang="zh-CN" altLang="en-US" sz="760" dirty="0">
                <a:solidFill>
                  <a:schemeClr val="tx1"/>
                </a:solidFill>
              </a:rPr>
              <a:t>匹配</a:t>
            </a:r>
            <a:endParaRPr lang="zh-CN" altLang="en-US" sz="760" dirty="0">
              <a:solidFill>
                <a:schemeClr val="tx1"/>
              </a:solidFill>
            </a:endParaRPr>
          </a:p>
        </p:txBody>
      </p:sp>
      <p:sp>
        <p:nvSpPr>
          <p:cNvPr id="84" name="矩形 83"/>
          <p:cNvSpPr/>
          <p:nvPr/>
        </p:nvSpPr>
        <p:spPr>
          <a:xfrm>
            <a:off x="7915291" y="5645707"/>
            <a:ext cx="580909" cy="562618"/>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050" dirty="0">
                <a:solidFill>
                  <a:schemeClr val="tx1"/>
                </a:solidFill>
              </a:rPr>
              <a:t>需求方</a:t>
            </a:r>
            <a:endParaRPr lang="zh-CN" altLang="en-US" sz="1050" dirty="0">
              <a:solidFill>
                <a:schemeClr val="tx1"/>
              </a:solidFill>
            </a:endParaRPr>
          </a:p>
        </p:txBody>
      </p:sp>
      <p:sp>
        <p:nvSpPr>
          <p:cNvPr id="85" name="矩形 84"/>
          <p:cNvSpPr/>
          <p:nvPr/>
        </p:nvSpPr>
        <p:spPr>
          <a:xfrm>
            <a:off x="10864108" y="5645707"/>
            <a:ext cx="580909" cy="562618"/>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050" dirty="0">
                <a:solidFill>
                  <a:schemeClr val="tx1"/>
                </a:solidFill>
              </a:rPr>
              <a:t>提供方</a:t>
            </a:r>
            <a:endParaRPr lang="zh-CN" altLang="en-US" sz="1050" dirty="0">
              <a:solidFill>
                <a:schemeClr val="tx1"/>
              </a:solidFill>
            </a:endParaRPr>
          </a:p>
        </p:txBody>
      </p:sp>
      <p:sp>
        <p:nvSpPr>
          <p:cNvPr id="86" name="菱形 85"/>
          <p:cNvSpPr/>
          <p:nvPr/>
        </p:nvSpPr>
        <p:spPr>
          <a:xfrm>
            <a:off x="8661641" y="5645707"/>
            <a:ext cx="562618" cy="562618"/>
          </a:xfrm>
          <a:prstGeom prst="diamond">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5" dirty="0">
                <a:solidFill>
                  <a:schemeClr val="tx1"/>
                </a:solidFill>
              </a:rPr>
              <a:t>需求画像</a:t>
            </a:r>
            <a:endParaRPr lang="zh-CN" altLang="en-US" sz="665" dirty="0">
              <a:solidFill>
                <a:schemeClr val="tx1"/>
              </a:solidFill>
            </a:endParaRPr>
          </a:p>
        </p:txBody>
      </p:sp>
      <p:sp>
        <p:nvSpPr>
          <p:cNvPr id="87" name="菱形 86"/>
          <p:cNvSpPr/>
          <p:nvPr/>
        </p:nvSpPr>
        <p:spPr>
          <a:xfrm>
            <a:off x="10136048" y="5645707"/>
            <a:ext cx="562618" cy="562618"/>
          </a:xfrm>
          <a:prstGeom prst="diamond">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5" dirty="0">
                <a:solidFill>
                  <a:schemeClr val="tx1"/>
                </a:solidFill>
              </a:rPr>
              <a:t>产品画像</a:t>
            </a:r>
            <a:endParaRPr lang="zh-CN" altLang="en-US" sz="665" dirty="0">
              <a:solidFill>
                <a:schemeClr val="tx1"/>
              </a:solidFill>
            </a:endParaRPr>
          </a:p>
        </p:txBody>
      </p:sp>
      <p:grpSp>
        <p:nvGrpSpPr>
          <p:cNvPr id="88" name="组合 87"/>
          <p:cNvGrpSpPr/>
          <p:nvPr/>
        </p:nvGrpSpPr>
        <p:grpSpPr>
          <a:xfrm>
            <a:off x="9389698" y="5679991"/>
            <a:ext cx="580910" cy="494048"/>
            <a:chOff x="6458009" y="1152245"/>
            <a:chExt cx="1090634" cy="853528"/>
          </a:xfrm>
        </p:grpSpPr>
        <p:sp>
          <p:nvSpPr>
            <p:cNvPr id="89" name="箭头: 上弧形 141"/>
            <p:cNvSpPr/>
            <p:nvPr/>
          </p:nvSpPr>
          <p:spPr>
            <a:xfrm>
              <a:off x="6508809" y="1152245"/>
              <a:ext cx="1039834" cy="421491"/>
            </a:xfrm>
            <a:prstGeom prst="curvedDown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90" name="箭头: 上弧形 142"/>
            <p:cNvSpPr/>
            <p:nvPr/>
          </p:nvSpPr>
          <p:spPr>
            <a:xfrm flipH="1" flipV="1">
              <a:off x="6458009" y="1584282"/>
              <a:ext cx="1039834" cy="421491"/>
            </a:xfrm>
            <a:prstGeom prst="curvedDown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grpSp>
      <p:sp>
        <p:nvSpPr>
          <p:cNvPr id="91" name="箭头: 五边形 144"/>
          <p:cNvSpPr/>
          <p:nvPr/>
        </p:nvSpPr>
        <p:spPr>
          <a:xfrm>
            <a:off x="8496200" y="5852111"/>
            <a:ext cx="165440" cy="149808"/>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92" name="箭头: 五边形 145"/>
          <p:cNvSpPr/>
          <p:nvPr/>
        </p:nvSpPr>
        <p:spPr>
          <a:xfrm>
            <a:off x="9224258" y="5852111"/>
            <a:ext cx="165440" cy="149808"/>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93" name="箭头: 五边形 146"/>
          <p:cNvSpPr/>
          <p:nvPr/>
        </p:nvSpPr>
        <p:spPr>
          <a:xfrm flipH="1">
            <a:off x="9970608" y="5852111"/>
            <a:ext cx="165440" cy="149808"/>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94" name="箭头: 五边形 147"/>
          <p:cNvSpPr/>
          <p:nvPr/>
        </p:nvSpPr>
        <p:spPr>
          <a:xfrm flipH="1">
            <a:off x="10698666" y="5852111"/>
            <a:ext cx="165440" cy="149808"/>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normAutofit/>
          </a:bodyPr>
          <a:lstStyle/>
          <a:p>
            <a:r>
              <a:rPr lang="zh-CN" altLang="en-US" dirty="0"/>
              <a:t>面向三类角色两种模式提供数据服务</a:t>
            </a:r>
            <a:endParaRPr lang="zh-CN" altLang="en-US" dirty="0"/>
          </a:p>
        </p:txBody>
      </p:sp>
      <p:sp>
        <p:nvSpPr>
          <p:cNvPr id="3" name="箭头: 五边形 6"/>
          <p:cNvSpPr/>
          <p:nvPr/>
        </p:nvSpPr>
        <p:spPr>
          <a:xfrm>
            <a:off x="627246" y="891646"/>
            <a:ext cx="2057314" cy="440676"/>
          </a:xfrm>
          <a:prstGeom prst="homePlate">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715" b="1" dirty="0">
                <a:solidFill>
                  <a:schemeClr val="bg1"/>
                </a:solidFill>
              </a:rPr>
              <a:t>金融产品提供机构</a:t>
            </a:r>
            <a:endParaRPr lang="zh-CN" altLang="en-US" sz="1715" b="1" dirty="0">
              <a:solidFill>
                <a:schemeClr val="bg1"/>
              </a:solidFill>
            </a:endParaRPr>
          </a:p>
        </p:txBody>
      </p:sp>
      <p:sp>
        <p:nvSpPr>
          <p:cNvPr id="4" name="矩形 3"/>
          <p:cNvSpPr/>
          <p:nvPr/>
        </p:nvSpPr>
        <p:spPr>
          <a:xfrm>
            <a:off x="1033386" y="1338633"/>
            <a:ext cx="1302966" cy="685714"/>
          </a:xfrm>
          <a:prstGeom prst="rect">
            <a:avLst/>
          </a:pr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金融数据跨组</a:t>
            </a:r>
            <a:endParaRPr lang="zh-CN" altLang="en-US" sz="1335" dirty="0">
              <a:solidFill>
                <a:schemeClr val="tx1"/>
              </a:solidFill>
            </a:endParaRPr>
          </a:p>
          <a:p>
            <a:pPr algn="ctr"/>
            <a:r>
              <a:rPr lang="zh-CN" altLang="en-US" sz="1335" dirty="0">
                <a:solidFill>
                  <a:schemeClr val="tx1"/>
                </a:solidFill>
              </a:rPr>
              <a:t>织集成与共享</a:t>
            </a:r>
            <a:endParaRPr lang="zh-CN" altLang="en-US" sz="1335" dirty="0">
              <a:solidFill>
                <a:schemeClr val="tx1"/>
              </a:solidFill>
            </a:endParaRPr>
          </a:p>
        </p:txBody>
      </p:sp>
      <p:sp>
        <p:nvSpPr>
          <p:cNvPr id="5" name="矩形 4"/>
          <p:cNvSpPr/>
          <p:nvPr/>
        </p:nvSpPr>
        <p:spPr>
          <a:xfrm>
            <a:off x="2336351" y="1338633"/>
            <a:ext cx="9252591" cy="685714"/>
          </a:xfrm>
          <a:prstGeom prst="rect">
            <a:avLst/>
          </a:prstGeom>
          <a:solidFill>
            <a:schemeClr val="bg1">
              <a:lumMod val="95000"/>
            </a:schemeClr>
          </a:solidFill>
        </p:spPr>
        <p:style>
          <a:lnRef idx="3">
            <a:schemeClr val="lt1"/>
          </a:lnRef>
          <a:fillRef idx="1">
            <a:schemeClr val="accent6"/>
          </a:fillRef>
          <a:effectRef idx="1">
            <a:schemeClr val="accent6"/>
          </a:effectRef>
          <a:fontRef idx="minor">
            <a:schemeClr val="lt1"/>
          </a:fontRef>
        </p:style>
        <p:txBody>
          <a:bodyPr rtlCol="0" anchor="ctr"/>
          <a:lstStyle/>
          <a:p>
            <a:pPr lvl="0">
              <a:lnSpc>
                <a:spcPct val="150000"/>
              </a:lnSpc>
            </a:pPr>
            <a:r>
              <a:rPr lang="zh-CN" altLang="en-US" sz="1050" dirty="0">
                <a:solidFill>
                  <a:schemeClr val="tx1"/>
                </a:solidFill>
              </a:rPr>
              <a:t>鼓励金融机构面向金融服务平台及其他金融机构共享黑名单及异常企业等数据，结合金融服务平台数据和政务数据构建综合全面的企业名录，面向金融机构提供企业风险查询服务，缩短企业审核申请流程、企业信息获取途径。</a:t>
            </a:r>
            <a:endParaRPr lang="en-US" altLang="zh-CN" sz="1050" dirty="0">
              <a:solidFill>
                <a:schemeClr val="tx1"/>
              </a:solidFill>
            </a:endParaRPr>
          </a:p>
        </p:txBody>
      </p:sp>
      <p:sp>
        <p:nvSpPr>
          <p:cNvPr id="6" name="矩形 5"/>
          <p:cNvSpPr/>
          <p:nvPr/>
        </p:nvSpPr>
        <p:spPr>
          <a:xfrm>
            <a:off x="627246" y="1338633"/>
            <a:ext cx="406140" cy="685714"/>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1905" b="1" dirty="0">
                <a:solidFill>
                  <a:schemeClr val="bg1"/>
                </a:solidFill>
                <a:latin typeface="+mn-ea"/>
              </a:rPr>
              <a:t>1</a:t>
            </a:r>
            <a:endParaRPr lang="zh-CN" altLang="en-US" sz="1905" b="1" dirty="0">
              <a:solidFill>
                <a:schemeClr val="bg1"/>
              </a:solidFill>
              <a:latin typeface="+mn-ea"/>
            </a:endParaRPr>
          </a:p>
        </p:txBody>
      </p:sp>
      <p:sp>
        <p:nvSpPr>
          <p:cNvPr id="7" name="矩形 6"/>
          <p:cNvSpPr/>
          <p:nvPr/>
        </p:nvSpPr>
        <p:spPr>
          <a:xfrm>
            <a:off x="1033386" y="2032242"/>
            <a:ext cx="1302966" cy="685714"/>
          </a:xfrm>
          <a:prstGeom prst="rect">
            <a:avLst/>
          </a:pr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latin typeface="+mn-ea"/>
              </a:rPr>
              <a:t>促进金融生产风控模式转型</a:t>
            </a:r>
            <a:endParaRPr lang="zh-CN" altLang="en-US" sz="1335" dirty="0">
              <a:solidFill>
                <a:schemeClr val="tx1"/>
              </a:solidFill>
            </a:endParaRPr>
          </a:p>
        </p:txBody>
      </p:sp>
      <p:sp>
        <p:nvSpPr>
          <p:cNvPr id="8" name="矩形 7"/>
          <p:cNvSpPr/>
          <p:nvPr/>
        </p:nvSpPr>
        <p:spPr>
          <a:xfrm>
            <a:off x="2336351" y="2032242"/>
            <a:ext cx="9252591" cy="685714"/>
          </a:xfrm>
          <a:prstGeom prst="rect">
            <a:avLst/>
          </a:prstGeom>
          <a:solidFill>
            <a:schemeClr val="bg1">
              <a:lumMod val="95000"/>
            </a:schemeClr>
          </a:solidFill>
        </p:spPr>
        <p:style>
          <a:lnRef idx="3">
            <a:schemeClr val="lt1"/>
          </a:lnRef>
          <a:fillRef idx="1">
            <a:schemeClr val="accent6"/>
          </a:fillRef>
          <a:effectRef idx="1">
            <a:schemeClr val="accent6"/>
          </a:effectRef>
          <a:fontRef idx="minor">
            <a:schemeClr val="lt1"/>
          </a:fontRef>
        </p:style>
        <p:txBody>
          <a:bodyPr rtlCol="0" anchor="ctr"/>
          <a:lstStyle/>
          <a:p>
            <a:pPr lvl="0">
              <a:lnSpc>
                <a:spcPct val="150000"/>
              </a:lnSpc>
            </a:pPr>
            <a:r>
              <a:rPr lang="zh-CN" altLang="en-US" sz="1050" dirty="0">
                <a:solidFill>
                  <a:schemeClr val="tx1"/>
                </a:solidFill>
              </a:rPr>
              <a:t>通过对政府</a:t>
            </a:r>
            <a:r>
              <a:rPr lang="en-US" altLang="zh-CN" sz="1050" dirty="0">
                <a:solidFill>
                  <a:schemeClr val="tx1"/>
                </a:solidFill>
              </a:rPr>
              <a:t>+</a:t>
            </a:r>
            <a:r>
              <a:rPr lang="zh-CN" altLang="en-US" sz="1050" dirty="0">
                <a:solidFill>
                  <a:schemeClr val="tx1"/>
                </a:solidFill>
              </a:rPr>
              <a:t>金融机构数据资源进行汇聚融合，利用数据贯穿企业生产经营全生命周期，描述企业动态、企业行为、风险信息、关联企业等，为金融机构在征信、风控、运管、绩效等方面提供精准信息基础，运用大数据思维和技术，促进金融生产以及风控模式的转型和创新发展。</a:t>
            </a:r>
            <a:endParaRPr lang="zh-CN" altLang="en-US" sz="1050" dirty="0">
              <a:solidFill>
                <a:schemeClr val="tx1"/>
              </a:solidFill>
            </a:endParaRPr>
          </a:p>
        </p:txBody>
      </p:sp>
      <p:sp>
        <p:nvSpPr>
          <p:cNvPr id="9" name="矩形 8"/>
          <p:cNvSpPr/>
          <p:nvPr/>
        </p:nvSpPr>
        <p:spPr>
          <a:xfrm>
            <a:off x="627246" y="2032242"/>
            <a:ext cx="406140" cy="685714"/>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1905" b="1" dirty="0">
                <a:solidFill>
                  <a:schemeClr val="bg1"/>
                </a:solidFill>
                <a:latin typeface="+mn-ea"/>
              </a:rPr>
              <a:t>2</a:t>
            </a:r>
            <a:endParaRPr lang="zh-CN" altLang="en-US" sz="1905" b="1" dirty="0">
              <a:solidFill>
                <a:schemeClr val="bg1"/>
              </a:solidFill>
              <a:latin typeface="+mn-ea"/>
            </a:endParaRPr>
          </a:p>
        </p:txBody>
      </p:sp>
      <p:sp>
        <p:nvSpPr>
          <p:cNvPr id="10" name="矩形 9"/>
          <p:cNvSpPr/>
          <p:nvPr/>
        </p:nvSpPr>
        <p:spPr>
          <a:xfrm>
            <a:off x="1033386" y="2718071"/>
            <a:ext cx="1302966" cy="685714"/>
          </a:xfrm>
          <a:prstGeom prst="rect">
            <a:avLst/>
          </a:pr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latin typeface="+mn-ea"/>
              </a:rPr>
              <a:t>助力金融机构优化服务产品</a:t>
            </a:r>
            <a:endParaRPr lang="zh-CN" altLang="en-US" sz="1335" dirty="0">
              <a:solidFill>
                <a:schemeClr val="tx1"/>
              </a:solidFill>
            </a:endParaRPr>
          </a:p>
        </p:txBody>
      </p:sp>
      <p:sp>
        <p:nvSpPr>
          <p:cNvPr id="11" name="矩形 10"/>
          <p:cNvSpPr/>
          <p:nvPr/>
        </p:nvSpPr>
        <p:spPr>
          <a:xfrm>
            <a:off x="2336351" y="2718071"/>
            <a:ext cx="9252591" cy="685714"/>
          </a:xfrm>
          <a:prstGeom prst="rect">
            <a:avLst/>
          </a:prstGeom>
          <a:solidFill>
            <a:schemeClr val="bg1">
              <a:lumMod val="95000"/>
            </a:schemeClr>
          </a:solidFill>
        </p:spPr>
        <p:style>
          <a:lnRef idx="3">
            <a:schemeClr val="lt1"/>
          </a:lnRef>
          <a:fillRef idx="1">
            <a:schemeClr val="accent6"/>
          </a:fillRef>
          <a:effectRef idx="1">
            <a:schemeClr val="accent6"/>
          </a:effectRef>
          <a:fontRef idx="minor">
            <a:schemeClr val="lt1"/>
          </a:fontRef>
        </p:style>
        <p:txBody>
          <a:bodyPr rtlCol="0" anchor="ctr"/>
          <a:lstStyle/>
          <a:p>
            <a:pPr lvl="0">
              <a:lnSpc>
                <a:spcPct val="150000"/>
              </a:lnSpc>
            </a:pPr>
            <a:r>
              <a:rPr lang="zh-CN" altLang="en-US" sz="1050" dirty="0">
                <a:solidFill>
                  <a:schemeClr val="tx1"/>
                </a:solidFill>
                <a:latin typeface="+mn-ea"/>
              </a:rPr>
              <a:t>借助金融服务平台，基于政府</a:t>
            </a:r>
            <a:r>
              <a:rPr lang="en-US" altLang="zh-CN" sz="1050" dirty="0">
                <a:solidFill>
                  <a:schemeClr val="tx1"/>
                </a:solidFill>
                <a:latin typeface="+mn-ea"/>
              </a:rPr>
              <a:t>+</a:t>
            </a:r>
            <a:r>
              <a:rPr lang="zh-CN" altLang="en-US" sz="1050" dirty="0">
                <a:solidFill>
                  <a:schemeClr val="tx1"/>
                </a:solidFill>
                <a:latin typeface="+mn-ea"/>
              </a:rPr>
              <a:t>金融结构海量企业属性、行为等数据，针对区域内企业的需求、规模、信用、风险等企业行为模式进行分析，助力金融机构金融产品和服务改革，丰富产品类型、扩展金融服务范围。</a:t>
            </a:r>
            <a:endParaRPr lang="zh-CN" altLang="en-US" sz="1050" dirty="0">
              <a:solidFill>
                <a:schemeClr val="tx1"/>
              </a:solidFill>
            </a:endParaRPr>
          </a:p>
        </p:txBody>
      </p:sp>
      <p:sp>
        <p:nvSpPr>
          <p:cNvPr id="12" name="矩形 11"/>
          <p:cNvSpPr/>
          <p:nvPr/>
        </p:nvSpPr>
        <p:spPr>
          <a:xfrm>
            <a:off x="627246" y="2718071"/>
            <a:ext cx="406140" cy="685714"/>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1905" b="1" dirty="0">
                <a:solidFill>
                  <a:schemeClr val="bg1"/>
                </a:solidFill>
                <a:latin typeface="+mn-ea"/>
              </a:rPr>
              <a:t>3</a:t>
            </a:r>
            <a:endParaRPr lang="zh-CN" altLang="en-US" sz="1905" b="1" dirty="0">
              <a:solidFill>
                <a:schemeClr val="bg1"/>
              </a:solidFill>
              <a:latin typeface="+mn-ea"/>
            </a:endParaRPr>
          </a:p>
        </p:txBody>
      </p:sp>
      <p:sp>
        <p:nvSpPr>
          <p:cNvPr id="13" name="矩形 12"/>
          <p:cNvSpPr/>
          <p:nvPr/>
        </p:nvSpPr>
        <p:spPr>
          <a:xfrm>
            <a:off x="4325089" y="3520261"/>
            <a:ext cx="7278805" cy="822857"/>
          </a:xfrm>
          <a:prstGeom prst="rect">
            <a:avLst/>
          </a:prstGeom>
          <a:solidFill>
            <a:schemeClr val="bg1">
              <a:lumMod val="95000"/>
            </a:schemeClr>
          </a:solidFill>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1050" dirty="0">
                <a:solidFill>
                  <a:schemeClr val="tx1"/>
                </a:solidFill>
              </a:rPr>
              <a:t>以企业金融产品需求为数据基础，运用大数据能力对企业金融产品需求进行综合分析，以市场需求为导向，引进更多类型金融机构，如投资机构、证券机构、担保机构、保险机构等，促进金融机构在金融服务平台完善上架金融产品，如担保类、保险类、转贷类、租赁类、服务类等，使企业可以有更多的金融服务及产品选择。</a:t>
            </a:r>
            <a:endParaRPr lang="zh-CN" altLang="en-US" sz="1050" dirty="0">
              <a:solidFill>
                <a:schemeClr val="tx1"/>
              </a:solidFill>
            </a:endParaRPr>
          </a:p>
        </p:txBody>
      </p:sp>
      <p:sp>
        <p:nvSpPr>
          <p:cNvPr id="14" name="任意多边形: 形状 52"/>
          <p:cNvSpPr/>
          <p:nvPr/>
        </p:nvSpPr>
        <p:spPr>
          <a:xfrm>
            <a:off x="1725795" y="3517242"/>
            <a:ext cx="2599294" cy="822857"/>
          </a:xfrm>
          <a:custGeom>
            <a:avLst/>
            <a:gdLst>
              <a:gd name="connsiteX0" fmla="*/ 0 w 2729259"/>
              <a:gd name="connsiteY0" fmla="*/ 0 h 720000"/>
              <a:gd name="connsiteX1" fmla="*/ 2729259 w 2729259"/>
              <a:gd name="connsiteY1" fmla="*/ 0 h 720000"/>
              <a:gd name="connsiteX2" fmla="*/ 2729259 w 2729259"/>
              <a:gd name="connsiteY2" fmla="*/ 720000 h 720000"/>
              <a:gd name="connsiteX3" fmla="*/ 0 w 2729259"/>
              <a:gd name="connsiteY3" fmla="*/ 720000 h 720000"/>
              <a:gd name="connsiteX4" fmla="*/ 360000 w 2729259"/>
              <a:gd name="connsiteY4" fmla="*/ 360000 h 720000"/>
              <a:gd name="connsiteX5" fmla="*/ 0 w 2729259"/>
              <a:gd name="connsiteY5"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9259" h="720000">
                <a:moveTo>
                  <a:pt x="0" y="0"/>
                </a:moveTo>
                <a:lnTo>
                  <a:pt x="2729259" y="0"/>
                </a:lnTo>
                <a:lnTo>
                  <a:pt x="2729259" y="720000"/>
                </a:lnTo>
                <a:lnTo>
                  <a:pt x="0" y="720000"/>
                </a:lnTo>
                <a:lnTo>
                  <a:pt x="360000" y="360000"/>
                </a:lnTo>
                <a:lnTo>
                  <a:pt x="0" y="0"/>
                </a:lnTo>
                <a:close/>
              </a:path>
            </a:pathLst>
          </a:cu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335">
              <a:solidFill>
                <a:schemeClr val="tx1"/>
              </a:solidFill>
            </a:endParaRPr>
          </a:p>
        </p:txBody>
      </p:sp>
      <p:sp>
        <p:nvSpPr>
          <p:cNvPr id="15" name="箭头: 五边形 29"/>
          <p:cNvSpPr/>
          <p:nvPr/>
        </p:nvSpPr>
        <p:spPr>
          <a:xfrm>
            <a:off x="627246" y="3520261"/>
            <a:ext cx="2057315" cy="822857"/>
          </a:xfrm>
          <a:prstGeom prst="homePlate">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715" b="1" dirty="0">
                <a:solidFill>
                  <a:schemeClr val="bg1"/>
                </a:solidFill>
              </a:rPr>
              <a:t>金融产品</a:t>
            </a:r>
            <a:endParaRPr lang="en-US" altLang="zh-CN" sz="1715" b="1">
              <a:solidFill>
                <a:schemeClr val="bg1"/>
              </a:solidFill>
            </a:endParaRPr>
          </a:p>
          <a:p>
            <a:pPr algn="ctr"/>
            <a:r>
              <a:rPr lang="zh-CN" altLang="en-US" sz="1715" b="1">
                <a:solidFill>
                  <a:schemeClr val="bg1"/>
                </a:solidFill>
              </a:rPr>
              <a:t>需求</a:t>
            </a:r>
            <a:r>
              <a:rPr lang="zh-CN" altLang="en-US" sz="1715" b="1" dirty="0">
                <a:solidFill>
                  <a:schemeClr val="bg1"/>
                </a:solidFill>
              </a:rPr>
              <a:t>企业</a:t>
            </a:r>
            <a:endParaRPr lang="zh-CN" altLang="en-US" sz="1715" b="1" dirty="0">
              <a:solidFill>
                <a:schemeClr val="bg1"/>
              </a:solidFill>
            </a:endParaRPr>
          </a:p>
        </p:txBody>
      </p:sp>
      <p:sp>
        <p:nvSpPr>
          <p:cNvPr id="16" name="文本框 15"/>
          <p:cNvSpPr txBox="1"/>
          <p:nvPr/>
        </p:nvSpPr>
        <p:spPr>
          <a:xfrm>
            <a:off x="2684561" y="3679518"/>
            <a:ext cx="1640528" cy="502573"/>
          </a:xfrm>
          <a:prstGeom prst="rect">
            <a:avLst/>
          </a:prstGeom>
          <a:noFill/>
        </p:spPr>
        <p:txBody>
          <a:bodyPr wrap="square" rtlCol="0">
            <a:spAutoFit/>
          </a:bodyPr>
          <a:lstStyle/>
          <a:p>
            <a:pPr algn="ctr"/>
            <a:r>
              <a:rPr lang="zh-CN" altLang="en-US" sz="1335" dirty="0">
                <a:latin typeface="微软雅黑" panose="020B0503020204020204" charset="-122"/>
                <a:ea typeface="微软雅黑" panose="020B0503020204020204" charset="-122"/>
              </a:rPr>
              <a:t>需求为导向企业金融产品选择多样性</a:t>
            </a:r>
            <a:endParaRPr lang="zh-CN" altLang="en-US" sz="1335" dirty="0">
              <a:latin typeface="微软雅黑" panose="020B0503020204020204" charset="-122"/>
              <a:ea typeface="微软雅黑" panose="020B0503020204020204" charset="-122"/>
            </a:endParaRPr>
          </a:p>
        </p:txBody>
      </p:sp>
      <p:sp>
        <p:nvSpPr>
          <p:cNvPr id="17" name="箭头: 五边形 55"/>
          <p:cNvSpPr/>
          <p:nvPr/>
        </p:nvSpPr>
        <p:spPr>
          <a:xfrm>
            <a:off x="627246" y="4456575"/>
            <a:ext cx="2057314" cy="440676"/>
          </a:xfrm>
          <a:prstGeom prst="homePlate">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715" b="1" dirty="0">
                <a:solidFill>
                  <a:schemeClr val="bg1"/>
                </a:solidFill>
              </a:rPr>
              <a:t>金融服务运营组织</a:t>
            </a:r>
            <a:endParaRPr lang="zh-CN" altLang="en-US" sz="1715" b="1" dirty="0">
              <a:solidFill>
                <a:schemeClr val="bg1"/>
              </a:solidFill>
            </a:endParaRPr>
          </a:p>
        </p:txBody>
      </p:sp>
      <p:sp>
        <p:nvSpPr>
          <p:cNvPr id="18" name="矩形 17"/>
          <p:cNvSpPr/>
          <p:nvPr/>
        </p:nvSpPr>
        <p:spPr>
          <a:xfrm>
            <a:off x="1033386" y="4917501"/>
            <a:ext cx="1302966" cy="685714"/>
          </a:xfrm>
          <a:prstGeom prst="rect">
            <a:avLst/>
          </a:pr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latin typeface="+mn-ea"/>
              </a:rPr>
              <a:t>政务数据服</a:t>
            </a:r>
            <a:endParaRPr lang="en-US" altLang="zh-CN" sz="1335" dirty="0">
              <a:solidFill>
                <a:schemeClr val="tx1"/>
              </a:solidFill>
              <a:latin typeface="+mn-ea"/>
            </a:endParaRPr>
          </a:p>
          <a:p>
            <a:pPr algn="ctr"/>
            <a:r>
              <a:rPr lang="zh-CN" altLang="en-US" sz="1335" dirty="0">
                <a:solidFill>
                  <a:schemeClr val="tx1"/>
                </a:solidFill>
                <a:latin typeface="+mn-ea"/>
              </a:rPr>
              <a:t>务数字金融</a:t>
            </a:r>
            <a:endParaRPr lang="zh-CN" altLang="en-US" sz="1335" dirty="0">
              <a:solidFill>
                <a:schemeClr val="tx1"/>
              </a:solidFill>
              <a:latin typeface="+mn-ea"/>
            </a:endParaRPr>
          </a:p>
        </p:txBody>
      </p:sp>
      <p:sp>
        <p:nvSpPr>
          <p:cNvPr id="19" name="矩形 18"/>
          <p:cNvSpPr/>
          <p:nvPr/>
        </p:nvSpPr>
        <p:spPr>
          <a:xfrm>
            <a:off x="2336351" y="4917501"/>
            <a:ext cx="9252591" cy="685714"/>
          </a:xfrm>
          <a:prstGeom prst="rect">
            <a:avLst/>
          </a:prstGeom>
          <a:solidFill>
            <a:schemeClr val="bg1">
              <a:lumMod val="95000"/>
            </a:schemeClr>
          </a:solidFill>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1050" dirty="0">
                <a:solidFill>
                  <a:schemeClr val="tx1"/>
                </a:solidFill>
              </a:rPr>
              <a:t>归集税务、工商、社保等政务数据资源，提升数据质量构建高质量的数据融合库，如企业基本信息库、企业风险信息库、企业社会关系图谱库等，用以支持金融机构优化金融服务申请审批流程，丰富金融服务产品种类。</a:t>
            </a:r>
            <a:endParaRPr lang="en-US" altLang="zh-CN" sz="1050" dirty="0">
              <a:solidFill>
                <a:schemeClr val="tx1"/>
              </a:solidFill>
            </a:endParaRPr>
          </a:p>
        </p:txBody>
      </p:sp>
      <p:sp>
        <p:nvSpPr>
          <p:cNvPr id="20" name="矩形 19"/>
          <p:cNvSpPr/>
          <p:nvPr/>
        </p:nvSpPr>
        <p:spPr>
          <a:xfrm>
            <a:off x="627246" y="4917501"/>
            <a:ext cx="406140" cy="685714"/>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1905" b="1" dirty="0">
                <a:solidFill>
                  <a:schemeClr val="bg1"/>
                </a:solidFill>
                <a:latin typeface="+mn-ea"/>
              </a:rPr>
              <a:t>1</a:t>
            </a:r>
            <a:endParaRPr lang="zh-CN" altLang="en-US" sz="1905" b="1" dirty="0">
              <a:solidFill>
                <a:schemeClr val="bg1"/>
              </a:solidFill>
              <a:latin typeface="+mn-ea"/>
            </a:endParaRPr>
          </a:p>
        </p:txBody>
      </p:sp>
      <p:sp>
        <p:nvSpPr>
          <p:cNvPr id="21" name="矩形 20"/>
          <p:cNvSpPr/>
          <p:nvPr/>
        </p:nvSpPr>
        <p:spPr>
          <a:xfrm>
            <a:off x="1033386" y="5611370"/>
            <a:ext cx="1302966" cy="685714"/>
          </a:xfrm>
          <a:prstGeom prst="rect">
            <a:avLst/>
          </a:pr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latin typeface="+mn-ea"/>
              </a:rPr>
              <a:t>促进金融数</a:t>
            </a:r>
            <a:endParaRPr lang="en-US" altLang="zh-CN" sz="1335" dirty="0">
              <a:solidFill>
                <a:schemeClr val="tx1"/>
              </a:solidFill>
              <a:latin typeface="+mn-ea"/>
            </a:endParaRPr>
          </a:p>
          <a:p>
            <a:pPr algn="ctr"/>
            <a:r>
              <a:rPr lang="zh-CN" altLang="en-US" sz="1335" dirty="0">
                <a:solidFill>
                  <a:schemeClr val="tx1"/>
                </a:solidFill>
                <a:latin typeface="+mn-ea"/>
              </a:rPr>
              <a:t>据应用建设</a:t>
            </a:r>
            <a:endParaRPr lang="en-US" altLang="zh-CN" sz="1335" dirty="0">
              <a:solidFill>
                <a:schemeClr val="tx1"/>
              </a:solidFill>
              <a:latin typeface="+mn-ea"/>
            </a:endParaRPr>
          </a:p>
        </p:txBody>
      </p:sp>
      <p:sp>
        <p:nvSpPr>
          <p:cNvPr id="22" name="矩形 21"/>
          <p:cNvSpPr/>
          <p:nvPr/>
        </p:nvSpPr>
        <p:spPr>
          <a:xfrm>
            <a:off x="2336351" y="5611370"/>
            <a:ext cx="9252591" cy="685714"/>
          </a:xfrm>
          <a:prstGeom prst="rect">
            <a:avLst/>
          </a:prstGeom>
          <a:solidFill>
            <a:schemeClr val="bg1">
              <a:lumMod val="95000"/>
            </a:schemeClr>
          </a:solidFill>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1050" dirty="0">
                <a:solidFill>
                  <a:schemeClr val="tx1"/>
                </a:solidFill>
              </a:rPr>
              <a:t>基于海量的政务</a:t>
            </a:r>
            <a:r>
              <a:rPr lang="en-US" altLang="zh-CN" sz="1050" dirty="0">
                <a:solidFill>
                  <a:schemeClr val="tx1"/>
                </a:solidFill>
              </a:rPr>
              <a:t>+</a:t>
            </a:r>
            <a:r>
              <a:rPr lang="zh-CN" altLang="en-US" sz="1050" dirty="0">
                <a:solidFill>
                  <a:schemeClr val="tx1"/>
                </a:solidFill>
              </a:rPr>
              <a:t>金融</a:t>
            </a:r>
            <a:r>
              <a:rPr lang="en-US" altLang="zh-CN" sz="1050" dirty="0">
                <a:solidFill>
                  <a:schemeClr val="tx1"/>
                </a:solidFill>
              </a:rPr>
              <a:t>+</a:t>
            </a:r>
            <a:r>
              <a:rPr lang="zh-CN" altLang="en-US" sz="1050" dirty="0">
                <a:solidFill>
                  <a:schemeClr val="tx1"/>
                </a:solidFill>
              </a:rPr>
              <a:t>交易数据，分析产品市场需求、监管服务流程、完善企业资源库、金融产品信息库等，支撑建立面向业务和需求的企业及产品画像、智慧运营、风险管理等应用，以及面向综合数据服务的</a:t>
            </a:r>
            <a:r>
              <a:rPr lang="en-US" altLang="zh-CN" sz="1050" dirty="0">
                <a:solidFill>
                  <a:schemeClr val="tx1"/>
                </a:solidFill>
              </a:rPr>
              <a:t>API</a:t>
            </a:r>
            <a:r>
              <a:rPr lang="zh-CN" altLang="en-US" sz="1050" dirty="0">
                <a:solidFill>
                  <a:schemeClr val="tx1"/>
                </a:solidFill>
              </a:rPr>
              <a:t>接口，从数据接入、存储、整合、分析到业务应用，打造金融业务运营流程体系。</a:t>
            </a:r>
            <a:endParaRPr lang="en-US" altLang="zh-CN" sz="1050" dirty="0">
              <a:solidFill>
                <a:schemeClr val="tx1"/>
              </a:solidFill>
            </a:endParaRPr>
          </a:p>
        </p:txBody>
      </p:sp>
      <p:sp>
        <p:nvSpPr>
          <p:cNvPr id="23" name="矩形 22"/>
          <p:cNvSpPr/>
          <p:nvPr/>
        </p:nvSpPr>
        <p:spPr>
          <a:xfrm>
            <a:off x="627246" y="5611370"/>
            <a:ext cx="406140" cy="685714"/>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1905" b="1" dirty="0">
                <a:solidFill>
                  <a:schemeClr val="bg1"/>
                </a:solidFill>
                <a:latin typeface="+mn-ea"/>
              </a:rPr>
              <a:t>2</a:t>
            </a:r>
            <a:endParaRPr lang="zh-CN" altLang="en-US" sz="1905" b="1" dirty="0">
              <a:solidFill>
                <a:schemeClr val="bg1"/>
              </a:solidFill>
              <a:latin typeface="+mn-ea"/>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lstStyle/>
          <a:p>
            <a:r>
              <a:rPr lang="zh-CN" altLang="en-US" dirty="0"/>
              <a:t>治数促融是综合金融服务的“家务活”</a:t>
            </a:r>
            <a:endParaRPr lang="zh-CN" altLang="en-US" dirty="0"/>
          </a:p>
        </p:txBody>
      </p:sp>
      <p:sp>
        <p:nvSpPr>
          <p:cNvPr id="14" name="文本框 13"/>
          <p:cNvSpPr txBox="1"/>
          <p:nvPr/>
        </p:nvSpPr>
        <p:spPr>
          <a:xfrm>
            <a:off x="756809" y="1093115"/>
            <a:ext cx="10872905" cy="371961"/>
          </a:xfrm>
          <a:prstGeom prst="rect">
            <a:avLst/>
          </a:prstGeom>
          <a:noFill/>
        </p:spPr>
        <p:txBody>
          <a:bodyPr wrap="square">
            <a:spAutoFit/>
          </a:bodyPr>
          <a:lstStyle>
            <a:defPPr>
              <a:defRPr lang="zh-CN"/>
            </a:defPPr>
            <a:lvl1pPr>
              <a:lnSpc>
                <a:spcPct val="125000"/>
              </a:lnSpc>
              <a:defRPr sz="1600">
                <a:solidFill>
                  <a:schemeClr val="bg2"/>
                </a:solidFill>
                <a:latin typeface="+mn-ea"/>
                <a:ea typeface="+mn-ea"/>
              </a:defRPr>
            </a:lvl1pPr>
          </a:lstStyle>
          <a:p>
            <a:r>
              <a:rPr lang="zh-CN" altLang="en-US" dirty="0">
                <a:solidFill>
                  <a:schemeClr val="tx1"/>
                </a:solidFill>
              </a:rPr>
              <a:t>以业务目标为牵引，构建以贯通全流程数据为核心的统一治数促融体系，实现统一“汇数</a:t>
            </a:r>
            <a:r>
              <a:rPr lang="zh-CN" altLang="zh-CN" dirty="0">
                <a:solidFill>
                  <a:schemeClr val="tx1"/>
                </a:solidFill>
              </a:rPr>
              <a:t>、</a:t>
            </a:r>
            <a:r>
              <a:rPr lang="zh-CN" altLang="en-US" dirty="0">
                <a:solidFill>
                  <a:schemeClr val="tx1"/>
                </a:solidFill>
              </a:rPr>
              <a:t>治数</a:t>
            </a:r>
            <a:r>
              <a:rPr lang="zh-CN" altLang="zh-CN" dirty="0">
                <a:solidFill>
                  <a:schemeClr val="tx1"/>
                </a:solidFill>
              </a:rPr>
              <a:t>、</a:t>
            </a:r>
            <a:r>
              <a:rPr lang="zh-CN" altLang="en-US" dirty="0">
                <a:solidFill>
                  <a:schemeClr val="tx1"/>
                </a:solidFill>
              </a:rPr>
              <a:t>存数</a:t>
            </a:r>
            <a:r>
              <a:rPr lang="zh-CN" altLang="zh-CN" dirty="0">
                <a:solidFill>
                  <a:schemeClr val="tx1"/>
                </a:solidFill>
              </a:rPr>
              <a:t>、</a:t>
            </a:r>
            <a:r>
              <a:rPr lang="zh-CN" altLang="en-US" dirty="0">
                <a:solidFill>
                  <a:schemeClr val="tx1"/>
                </a:solidFill>
              </a:rPr>
              <a:t>管数、</a:t>
            </a:r>
            <a:r>
              <a:rPr lang="zh-CN" altLang="zh-CN" dirty="0">
                <a:solidFill>
                  <a:schemeClr val="tx1"/>
                </a:solidFill>
              </a:rPr>
              <a:t>用</a:t>
            </a:r>
            <a:r>
              <a:rPr lang="zh-CN" altLang="en-US" dirty="0">
                <a:solidFill>
                  <a:schemeClr val="tx1"/>
                </a:solidFill>
              </a:rPr>
              <a:t>数” </a:t>
            </a:r>
            <a:r>
              <a:rPr lang="zh-CN" altLang="zh-CN" dirty="0">
                <a:solidFill>
                  <a:schemeClr val="tx1"/>
                </a:solidFill>
              </a:rPr>
              <a:t>。</a:t>
            </a:r>
            <a:endParaRPr lang="zh-CN" altLang="en-US" dirty="0">
              <a:solidFill>
                <a:schemeClr val="tx1"/>
              </a:solidFill>
            </a:endParaRPr>
          </a:p>
        </p:txBody>
      </p:sp>
      <p:sp>
        <p:nvSpPr>
          <p:cNvPr id="15" name="object 124"/>
          <p:cNvSpPr/>
          <p:nvPr/>
        </p:nvSpPr>
        <p:spPr>
          <a:xfrm>
            <a:off x="4636925" y="5210631"/>
            <a:ext cx="3158509" cy="1195987"/>
          </a:xfrm>
          <a:prstGeom prst="rect">
            <a:avLst/>
          </a:prstGeom>
          <a:blipFill>
            <a:blip r:embed="rId1"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7" name="object 123"/>
          <p:cNvSpPr/>
          <p:nvPr/>
        </p:nvSpPr>
        <p:spPr>
          <a:xfrm>
            <a:off x="3540676" y="5246579"/>
            <a:ext cx="5423866" cy="1225266"/>
          </a:xfrm>
          <a:prstGeom prst="rect">
            <a:avLst/>
          </a:prstGeom>
          <a:blipFill>
            <a:blip r:embed="rId2"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8" name="object 122"/>
          <p:cNvSpPr/>
          <p:nvPr/>
        </p:nvSpPr>
        <p:spPr>
          <a:xfrm>
            <a:off x="1582217" y="5731777"/>
            <a:ext cx="9821389" cy="973309"/>
          </a:xfrm>
          <a:prstGeom prst="rect">
            <a:avLst/>
          </a:prstGeom>
          <a:blipFill>
            <a:blip r:embed="rId3"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dirty="0">
              <a:solidFill>
                <a:prstClr val="black"/>
              </a:solidFill>
              <a:latin typeface="微软雅黑" panose="020B0503020204020204" charset="-122"/>
              <a:ea typeface="微软雅黑" panose="020B0503020204020204" charset="-122"/>
            </a:endParaRPr>
          </a:p>
        </p:txBody>
      </p:sp>
      <p:grpSp>
        <p:nvGrpSpPr>
          <p:cNvPr id="19" name="组合 18"/>
          <p:cNvGrpSpPr/>
          <p:nvPr/>
        </p:nvGrpSpPr>
        <p:grpSpPr>
          <a:xfrm>
            <a:off x="4080110" y="5717155"/>
            <a:ext cx="4581275" cy="1161820"/>
            <a:chOff x="2542394" y="3626399"/>
            <a:chExt cx="3224522" cy="730302"/>
          </a:xfrm>
        </p:grpSpPr>
        <p:sp>
          <p:nvSpPr>
            <p:cNvPr id="20" name="object 39"/>
            <p:cNvSpPr/>
            <p:nvPr/>
          </p:nvSpPr>
          <p:spPr>
            <a:xfrm rot="5400000">
              <a:off x="3857422" y="2462193"/>
              <a:ext cx="598555" cy="3190461"/>
            </a:xfrm>
            <a:prstGeom prst="rect">
              <a:avLst/>
            </a:prstGeom>
            <a:blipFill>
              <a:blip r:embed="rId4"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21" name="object 120"/>
            <p:cNvSpPr/>
            <p:nvPr/>
          </p:nvSpPr>
          <p:spPr>
            <a:xfrm>
              <a:off x="2868881" y="3821321"/>
              <a:ext cx="2482422" cy="435452"/>
            </a:xfrm>
            <a:prstGeom prst="rect">
              <a:avLst/>
            </a:prstGeom>
            <a:blipFill>
              <a:blip r:embed="rId5"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22" name="椭圆 21"/>
            <p:cNvSpPr/>
            <p:nvPr/>
          </p:nvSpPr>
          <p:spPr>
            <a:xfrm>
              <a:off x="2879321" y="3626399"/>
              <a:ext cx="2463217" cy="514403"/>
            </a:xfrm>
            <a:prstGeom prst="ellipse">
              <a:avLst/>
            </a:prstGeom>
            <a:solidFill>
              <a:srgbClr val="4472C4">
                <a:lumMod val="20000"/>
                <a:lumOff val="80000"/>
              </a:srgbClr>
            </a:solidFill>
            <a:ln w="12700" cap="flat" cmpd="sng" algn="ctr">
              <a:noFill/>
              <a:prstDash val="solid"/>
              <a:miter lim="800000"/>
            </a:ln>
            <a:effectLst/>
          </p:spPr>
          <p:txBody>
            <a:bodyPr rtlCol="0" anchor="ctr"/>
            <a:lstStyle/>
            <a:p>
              <a:pPr algn="ctr" defTabSz="914400" eaLnBrk="1" fontAlgn="auto" hangingPunct="1">
                <a:spcBef>
                  <a:spcPts val="0"/>
                </a:spcBef>
                <a:spcAft>
                  <a:spcPts val="0"/>
                </a:spcAft>
                <a:defRPr/>
              </a:pPr>
              <a:endParaRPr lang="zh-CN" altLang="en-US" sz="2400" kern="0" dirty="0">
                <a:solidFill>
                  <a:prstClr val="white"/>
                </a:solidFill>
                <a:latin typeface="微软雅黑" panose="020B0503020204020204" charset="-122"/>
                <a:ea typeface="微软雅黑" panose="020B0503020204020204" charset="-122"/>
              </a:endParaRPr>
            </a:p>
          </p:txBody>
        </p:sp>
        <p:sp>
          <p:nvSpPr>
            <p:cNvPr id="23" name="椭圆 22"/>
            <p:cNvSpPr/>
            <p:nvPr/>
          </p:nvSpPr>
          <p:spPr>
            <a:xfrm>
              <a:off x="3552347" y="3753595"/>
              <a:ext cx="1013305" cy="266994"/>
            </a:xfrm>
            <a:prstGeom prst="ellipse">
              <a:avLst/>
            </a:prstGeom>
            <a:solidFill>
              <a:sysClr val="window" lastClr="FFFFFF"/>
            </a:solidFill>
            <a:ln w="12700" cap="flat" cmpd="sng" algn="ctr">
              <a:noFill/>
              <a:prstDash val="solid"/>
              <a:miter lim="800000"/>
            </a:ln>
            <a:effectLst/>
          </p:spPr>
          <p:txBody>
            <a:bodyPr rtlCol="0" anchor="ctr"/>
            <a:lstStyle/>
            <a:p>
              <a:pPr algn="ctr" defTabSz="914400" eaLnBrk="1" fontAlgn="auto" hangingPunct="1">
                <a:spcBef>
                  <a:spcPts val="0"/>
                </a:spcBef>
                <a:spcAft>
                  <a:spcPts val="0"/>
                </a:spcAft>
                <a:defRPr/>
              </a:pPr>
              <a:endParaRPr lang="zh-CN" altLang="en-US" sz="2400" kern="0" dirty="0">
                <a:solidFill>
                  <a:prstClr val="white"/>
                </a:solidFill>
                <a:latin typeface="微软雅黑" panose="020B0503020204020204" charset="-122"/>
                <a:ea typeface="微软雅黑" panose="020B0503020204020204" charset="-122"/>
              </a:endParaRPr>
            </a:p>
          </p:txBody>
        </p:sp>
        <p:sp>
          <p:nvSpPr>
            <p:cNvPr id="24" name="椭圆 23"/>
            <p:cNvSpPr/>
            <p:nvPr/>
          </p:nvSpPr>
          <p:spPr>
            <a:xfrm>
              <a:off x="2542394" y="3956194"/>
              <a:ext cx="58538" cy="45719"/>
            </a:xfrm>
            <a:prstGeom prst="ellipse">
              <a:avLst/>
            </a:prstGeom>
            <a:solidFill>
              <a:srgbClr val="E36003"/>
            </a:solidFill>
            <a:ln w="12700" cap="flat" cmpd="sng" algn="ctr">
              <a:noFill/>
              <a:prstDash val="solid"/>
              <a:miter lim="800000"/>
            </a:ln>
            <a:effectLst/>
          </p:spPr>
          <p:txBody>
            <a:bodyPr rtlCol="0" anchor="ctr"/>
            <a:lstStyle/>
            <a:p>
              <a:pPr algn="ctr" defTabSz="914400" eaLnBrk="1" fontAlgn="auto" hangingPunct="1">
                <a:spcBef>
                  <a:spcPts val="0"/>
                </a:spcBef>
                <a:spcAft>
                  <a:spcPts val="0"/>
                </a:spcAft>
                <a:defRPr/>
              </a:pPr>
              <a:endParaRPr lang="zh-CN" altLang="en-US" sz="2400" kern="0">
                <a:solidFill>
                  <a:prstClr val="white"/>
                </a:solidFill>
                <a:latin typeface="微软雅黑" panose="020B0503020204020204" charset="-122"/>
                <a:ea typeface="微软雅黑" panose="020B0503020204020204" charset="-122"/>
              </a:endParaRPr>
            </a:p>
          </p:txBody>
        </p:sp>
        <p:sp>
          <p:nvSpPr>
            <p:cNvPr id="25" name="椭圆 24"/>
            <p:cNvSpPr/>
            <p:nvPr/>
          </p:nvSpPr>
          <p:spPr>
            <a:xfrm>
              <a:off x="5708378" y="3968073"/>
              <a:ext cx="58538" cy="45719"/>
            </a:xfrm>
            <a:prstGeom prst="ellipse">
              <a:avLst/>
            </a:prstGeom>
            <a:solidFill>
              <a:srgbClr val="E36003"/>
            </a:solidFill>
            <a:ln w="12700" cap="flat" cmpd="sng" algn="ctr">
              <a:noFill/>
              <a:prstDash val="solid"/>
              <a:miter lim="800000"/>
            </a:ln>
            <a:effectLst/>
          </p:spPr>
          <p:txBody>
            <a:bodyPr rtlCol="0" anchor="ctr"/>
            <a:lstStyle/>
            <a:p>
              <a:pPr algn="ctr" defTabSz="914400" eaLnBrk="1" fontAlgn="auto" hangingPunct="1">
                <a:spcBef>
                  <a:spcPts val="0"/>
                </a:spcBef>
                <a:spcAft>
                  <a:spcPts val="0"/>
                </a:spcAft>
                <a:defRPr/>
              </a:pPr>
              <a:endParaRPr lang="zh-CN" altLang="en-US" sz="2400" kern="0">
                <a:solidFill>
                  <a:prstClr val="white"/>
                </a:solidFill>
                <a:latin typeface="微软雅黑" panose="020B0503020204020204" charset="-122"/>
                <a:ea typeface="微软雅黑" panose="020B0503020204020204" charset="-122"/>
              </a:endParaRPr>
            </a:p>
          </p:txBody>
        </p:sp>
      </p:grpSp>
      <p:sp>
        <p:nvSpPr>
          <p:cNvPr id="26" name="object 2"/>
          <p:cNvSpPr/>
          <p:nvPr/>
        </p:nvSpPr>
        <p:spPr>
          <a:xfrm>
            <a:off x="2837886" y="3103954"/>
            <a:ext cx="6522476" cy="1684363"/>
          </a:xfrm>
          <a:prstGeom prst="rect">
            <a:avLst/>
          </a:prstGeom>
          <a:blipFill>
            <a:blip r:embed="rId6"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27" name="object 3"/>
          <p:cNvSpPr/>
          <p:nvPr/>
        </p:nvSpPr>
        <p:spPr>
          <a:xfrm>
            <a:off x="2325579" y="3535044"/>
            <a:ext cx="7353639" cy="1849869"/>
          </a:xfrm>
          <a:prstGeom prst="rect">
            <a:avLst/>
          </a:prstGeom>
          <a:blipFill>
            <a:blip r:embed="rId7"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dirty="0">
              <a:solidFill>
                <a:prstClr val="black"/>
              </a:solidFill>
              <a:latin typeface="微软雅黑" panose="020B0503020204020204" charset="-122"/>
              <a:ea typeface="微软雅黑" panose="020B0503020204020204" charset="-122"/>
            </a:endParaRPr>
          </a:p>
        </p:txBody>
      </p:sp>
      <p:sp>
        <p:nvSpPr>
          <p:cNvPr id="28" name="object 4"/>
          <p:cNvSpPr/>
          <p:nvPr/>
        </p:nvSpPr>
        <p:spPr>
          <a:xfrm>
            <a:off x="2244637" y="3694896"/>
            <a:ext cx="7253655" cy="976931"/>
          </a:xfrm>
          <a:prstGeom prst="rect">
            <a:avLst/>
          </a:prstGeom>
          <a:blipFill>
            <a:blip r:embed="rId8"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29" name="object 31"/>
          <p:cNvSpPr/>
          <p:nvPr/>
        </p:nvSpPr>
        <p:spPr>
          <a:xfrm>
            <a:off x="3197005" y="3223763"/>
            <a:ext cx="458481" cy="1812742"/>
          </a:xfrm>
          <a:custGeom>
            <a:avLst/>
            <a:gdLst/>
            <a:ahLst/>
            <a:cxnLst/>
            <a:rect l="l" t="t" r="r" b="b"/>
            <a:pathLst>
              <a:path w="744854" h="3110229">
                <a:moveTo>
                  <a:pt x="372041" y="0"/>
                </a:moveTo>
                <a:lnTo>
                  <a:pt x="305938" y="20941"/>
                </a:lnTo>
                <a:lnTo>
                  <a:pt x="274190" y="62825"/>
                </a:lnTo>
                <a:lnTo>
                  <a:pt x="243448" y="104708"/>
                </a:lnTo>
                <a:lnTo>
                  <a:pt x="213983" y="136121"/>
                </a:lnTo>
                <a:lnTo>
                  <a:pt x="199920" y="178005"/>
                </a:lnTo>
                <a:lnTo>
                  <a:pt x="186172" y="209417"/>
                </a:lnTo>
                <a:lnTo>
                  <a:pt x="172769" y="230359"/>
                </a:lnTo>
                <a:lnTo>
                  <a:pt x="160016" y="261772"/>
                </a:lnTo>
                <a:lnTo>
                  <a:pt x="147262" y="303655"/>
                </a:lnTo>
                <a:lnTo>
                  <a:pt x="135137" y="345539"/>
                </a:lnTo>
                <a:lnTo>
                  <a:pt x="123347" y="397893"/>
                </a:lnTo>
                <a:lnTo>
                  <a:pt x="111902" y="439777"/>
                </a:lnTo>
                <a:lnTo>
                  <a:pt x="100771" y="481660"/>
                </a:lnTo>
                <a:lnTo>
                  <a:pt x="86405" y="554956"/>
                </a:lnTo>
                <a:lnTo>
                  <a:pt x="79505" y="596840"/>
                </a:lnTo>
                <a:lnTo>
                  <a:pt x="72961" y="628253"/>
                </a:lnTo>
                <a:lnTo>
                  <a:pt x="66762" y="670136"/>
                </a:lnTo>
                <a:lnTo>
                  <a:pt x="60521" y="691078"/>
                </a:lnTo>
                <a:lnTo>
                  <a:pt x="54972" y="743432"/>
                </a:lnTo>
                <a:lnTo>
                  <a:pt x="49422" y="764374"/>
                </a:lnTo>
                <a:lnTo>
                  <a:pt x="44187" y="806258"/>
                </a:lnTo>
                <a:lnTo>
                  <a:pt x="39255" y="858612"/>
                </a:lnTo>
                <a:lnTo>
                  <a:pt x="30093" y="942379"/>
                </a:lnTo>
                <a:lnTo>
                  <a:pt x="26198" y="984263"/>
                </a:lnTo>
                <a:lnTo>
                  <a:pt x="22261" y="1026146"/>
                </a:lnTo>
                <a:lnTo>
                  <a:pt x="18648" y="1057559"/>
                </a:lnTo>
                <a:lnTo>
                  <a:pt x="15716" y="1099442"/>
                </a:lnTo>
                <a:lnTo>
                  <a:pt x="12753" y="1151797"/>
                </a:lnTo>
                <a:lnTo>
                  <a:pt x="10135" y="1204151"/>
                </a:lnTo>
                <a:lnTo>
                  <a:pt x="7863" y="1246035"/>
                </a:lnTo>
                <a:lnTo>
                  <a:pt x="5549" y="1287918"/>
                </a:lnTo>
                <a:lnTo>
                  <a:pt x="1308" y="1413569"/>
                </a:lnTo>
                <a:lnTo>
                  <a:pt x="659" y="1476394"/>
                </a:lnTo>
                <a:lnTo>
                  <a:pt x="314" y="1518278"/>
                </a:lnTo>
                <a:lnTo>
                  <a:pt x="0" y="1560161"/>
                </a:lnTo>
                <a:lnTo>
                  <a:pt x="314" y="1602045"/>
                </a:lnTo>
                <a:lnTo>
                  <a:pt x="659" y="1664870"/>
                </a:lnTo>
                <a:lnTo>
                  <a:pt x="1308" y="1706754"/>
                </a:lnTo>
                <a:lnTo>
                  <a:pt x="3926" y="1790521"/>
                </a:lnTo>
                <a:lnTo>
                  <a:pt x="5549" y="1832404"/>
                </a:lnTo>
                <a:lnTo>
                  <a:pt x="7863" y="1895230"/>
                </a:lnTo>
                <a:lnTo>
                  <a:pt x="10135" y="1937113"/>
                </a:lnTo>
                <a:lnTo>
                  <a:pt x="12753" y="1978997"/>
                </a:lnTo>
                <a:lnTo>
                  <a:pt x="15716" y="2020880"/>
                </a:lnTo>
                <a:lnTo>
                  <a:pt x="18648" y="2062764"/>
                </a:lnTo>
                <a:lnTo>
                  <a:pt x="22261" y="2104647"/>
                </a:lnTo>
                <a:lnTo>
                  <a:pt x="26198" y="2146531"/>
                </a:lnTo>
                <a:lnTo>
                  <a:pt x="30093" y="2188415"/>
                </a:lnTo>
                <a:lnTo>
                  <a:pt x="39255" y="2282653"/>
                </a:lnTo>
                <a:lnTo>
                  <a:pt x="44187" y="2303594"/>
                </a:lnTo>
                <a:lnTo>
                  <a:pt x="49422" y="2355949"/>
                </a:lnTo>
                <a:lnTo>
                  <a:pt x="60521" y="2439716"/>
                </a:lnTo>
                <a:lnTo>
                  <a:pt x="66762" y="2471128"/>
                </a:lnTo>
                <a:lnTo>
                  <a:pt x="72961" y="2513012"/>
                </a:lnTo>
                <a:lnTo>
                  <a:pt x="79505" y="2533954"/>
                </a:lnTo>
                <a:lnTo>
                  <a:pt x="86405" y="2586308"/>
                </a:lnTo>
                <a:lnTo>
                  <a:pt x="93567" y="2607250"/>
                </a:lnTo>
                <a:lnTo>
                  <a:pt x="101117" y="2638663"/>
                </a:lnTo>
                <a:lnTo>
                  <a:pt x="111902" y="2701488"/>
                </a:lnTo>
                <a:lnTo>
                  <a:pt x="123347" y="2743371"/>
                </a:lnTo>
                <a:lnTo>
                  <a:pt x="135137" y="2785255"/>
                </a:lnTo>
                <a:lnTo>
                  <a:pt x="147262" y="2827139"/>
                </a:lnTo>
                <a:lnTo>
                  <a:pt x="160016" y="2858551"/>
                </a:lnTo>
                <a:lnTo>
                  <a:pt x="172769" y="2900435"/>
                </a:lnTo>
                <a:lnTo>
                  <a:pt x="186172" y="2931847"/>
                </a:lnTo>
                <a:lnTo>
                  <a:pt x="199920" y="2952789"/>
                </a:lnTo>
                <a:lnTo>
                  <a:pt x="213983" y="2984202"/>
                </a:lnTo>
                <a:lnTo>
                  <a:pt x="243762" y="3026085"/>
                </a:lnTo>
                <a:lnTo>
                  <a:pt x="274536" y="3067969"/>
                </a:lnTo>
                <a:lnTo>
                  <a:pt x="305938" y="3099382"/>
                </a:lnTo>
                <a:lnTo>
                  <a:pt x="338680" y="3109852"/>
                </a:lnTo>
                <a:lnTo>
                  <a:pt x="405746" y="3109852"/>
                </a:lnTo>
                <a:lnTo>
                  <a:pt x="438478" y="3099382"/>
                </a:lnTo>
                <a:lnTo>
                  <a:pt x="470226" y="3067969"/>
                </a:lnTo>
                <a:lnTo>
                  <a:pt x="481744" y="3057498"/>
                </a:lnTo>
                <a:lnTo>
                  <a:pt x="485597" y="3057498"/>
                </a:lnTo>
                <a:lnTo>
                  <a:pt x="486142" y="3047027"/>
                </a:lnTo>
                <a:lnTo>
                  <a:pt x="491147" y="3047027"/>
                </a:lnTo>
                <a:lnTo>
                  <a:pt x="500969" y="3026085"/>
                </a:lnTo>
                <a:lnTo>
                  <a:pt x="506853" y="3015614"/>
                </a:lnTo>
                <a:lnTo>
                  <a:pt x="335707" y="3015614"/>
                </a:lnTo>
                <a:lnTo>
                  <a:pt x="299079" y="2973731"/>
                </a:lnTo>
                <a:lnTo>
                  <a:pt x="262756" y="2910906"/>
                </a:lnTo>
                <a:lnTo>
                  <a:pt x="245071" y="2869022"/>
                </a:lnTo>
                <a:lnTo>
                  <a:pt x="228076" y="2827139"/>
                </a:lnTo>
                <a:lnTo>
                  <a:pt x="211365" y="2785255"/>
                </a:lnTo>
                <a:lnTo>
                  <a:pt x="195030" y="2722430"/>
                </a:lnTo>
                <a:lnTo>
                  <a:pt x="179628" y="2670075"/>
                </a:lnTo>
                <a:lnTo>
                  <a:pt x="164905" y="2607250"/>
                </a:lnTo>
                <a:lnTo>
                  <a:pt x="157398" y="2586308"/>
                </a:lnTo>
                <a:lnTo>
                  <a:pt x="150194" y="2533954"/>
                </a:lnTo>
                <a:lnTo>
                  <a:pt x="143650" y="2513012"/>
                </a:lnTo>
                <a:lnTo>
                  <a:pt x="136791" y="2481599"/>
                </a:lnTo>
                <a:lnTo>
                  <a:pt x="130550" y="2439716"/>
                </a:lnTo>
                <a:lnTo>
                  <a:pt x="124655" y="2397832"/>
                </a:lnTo>
                <a:lnTo>
                  <a:pt x="118802" y="2366420"/>
                </a:lnTo>
                <a:lnTo>
                  <a:pt x="108321" y="2282653"/>
                </a:lnTo>
                <a:lnTo>
                  <a:pt x="103389" y="2240769"/>
                </a:lnTo>
                <a:lnTo>
                  <a:pt x="98813" y="2188415"/>
                </a:lnTo>
                <a:lnTo>
                  <a:pt x="94573" y="2146531"/>
                </a:lnTo>
                <a:lnTo>
                  <a:pt x="90635" y="2104647"/>
                </a:lnTo>
                <a:lnTo>
                  <a:pt x="87054" y="2062764"/>
                </a:lnTo>
                <a:lnTo>
                  <a:pt x="80510" y="1978997"/>
                </a:lnTo>
                <a:lnTo>
                  <a:pt x="77892" y="1937113"/>
                </a:lnTo>
                <a:lnTo>
                  <a:pt x="75578" y="1895230"/>
                </a:lnTo>
                <a:lnTo>
                  <a:pt x="73306" y="1842875"/>
                </a:lnTo>
                <a:lnTo>
                  <a:pt x="71652" y="1790521"/>
                </a:lnTo>
                <a:lnTo>
                  <a:pt x="70029" y="1748637"/>
                </a:lnTo>
                <a:lnTo>
                  <a:pt x="69034" y="1706754"/>
                </a:lnTo>
                <a:lnTo>
                  <a:pt x="68071" y="1664870"/>
                </a:lnTo>
                <a:lnTo>
                  <a:pt x="67725" y="1602045"/>
                </a:lnTo>
                <a:lnTo>
                  <a:pt x="67411" y="1560161"/>
                </a:lnTo>
                <a:lnTo>
                  <a:pt x="67812" y="1507807"/>
                </a:lnTo>
                <a:lnTo>
                  <a:pt x="69034" y="1413569"/>
                </a:lnTo>
                <a:lnTo>
                  <a:pt x="70029" y="1371685"/>
                </a:lnTo>
                <a:lnTo>
                  <a:pt x="71652" y="1329802"/>
                </a:lnTo>
                <a:lnTo>
                  <a:pt x="73306" y="1287918"/>
                </a:lnTo>
                <a:lnTo>
                  <a:pt x="75578" y="1246035"/>
                </a:lnTo>
                <a:lnTo>
                  <a:pt x="77892" y="1183210"/>
                </a:lnTo>
                <a:lnTo>
                  <a:pt x="80510" y="1141326"/>
                </a:lnTo>
                <a:lnTo>
                  <a:pt x="87054" y="1057559"/>
                </a:lnTo>
                <a:lnTo>
                  <a:pt x="90635" y="1026146"/>
                </a:lnTo>
                <a:lnTo>
                  <a:pt x="94573" y="984263"/>
                </a:lnTo>
                <a:lnTo>
                  <a:pt x="98813" y="921437"/>
                </a:lnTo>
                <a:lnTo>
                  <a:pt x="103389" y="900496"/>
                </a:lnTo>
                <a:lnTo>
                  <a:pt x="108321" y="858612"/>
                </a:lnTo>
                <a:lnTo>
                  <a:pt x="118802" y="764374"/>
                </a:lnTo>
                <a:lnTo>
                  <a:pt x="124655" y="722491"/>
                </a:lnTo>
                <a:lnTo>
                  <a:pt x="130550" y="691078"/>
                </a:lnTo>
                <a:lnTo>
                  <a:pt x="136791" y="649194"/>
                </a:lnTo>
                <a:lnTo>
                  <a:pt x="143650" y="628253"/>
                </a:lnTo>
                <a:lnTo>
                  <a:pt x="150194" y="575898"/>
                </a:lnTo>
                <a:lnTo>
                  <a:pt x="157398" y="554956"/>
                </a:lnTo>
                <a:lnTo>
                  <a:pt x="164905" y="523544"/>
                </a:lnTo>
                <a:lnTo>
                  <a:pt x="179628" y="450248"/>
                </a:lnTo>
                <a:lnTo>
                  <a:pt x="195030" y="397893"/>
                </a:lnTo>
                <a:lnTo>
                  <a:pt x="211365" y="335068"/>
                </a:lnTo>
                <a:lnTo>
                  <a:pt x="228076" y="293184"/>
                </a:lnTo>
                <a:lnTo>
                  <a:pt x="245071" y="251301"/>
                </a:lnTo>
                <a:lnTo>
                  <a:pt x="262756" y="219888"/>
                </a:lnTo>
                <a:lnTo>
                  <a:pt x="280745" y="178005"/>
                </a:lnTo>
                <a:lnTo>
                  <a:pt x="299079" y="146592"/>
                </a:lnTo>
                <a:lnTo>
                  <a:pt x="354041" y="104708"/>
                </a:lnTo>
                <a:lnTo>
                  <a:pt x="503272" y="104708"/>
                </a:lnTo>
                <a:lnTo>
                  <a:pt x="470226" y="62825"/>
                </a:lnTo>
                <a:lnTo>
                  <a:pt x="438478" y="20941"/>
                </a:lnTo>
                <a:lnTo>
                  <a:pt x="372041" y="0"/>
                </a:lnTo>
                <a:close/>
              </a:path>
              <a:path w="744854" h="3110229">
                <a:moveTo>
                  <a:pt x="508173" y="104708"/>
                </a:moveTo>
                <a:lnTo>
                  <a:pt x="402469" y="104708"/>
                </a:lnTo>
                <a:lnTo>
                  <a:pt x="427002" y="125650"/>
                </a:lnTo>
                <a:lnTo>
                  <a:pt x="445337" y="146592"/>
                </a:lnTo>
                <a:lnTo>
                  <a:pt x="481660" y="209417"/>
                </a:lnTo>
                <a:lnTo>
                  <a:pt x="499346" y="251301"/>
                </a:lnTo>
                <a:lnTo>
                  <a:pt x="516340" y="293184"/>
                </a:lnTo>
                <a:lnTo>
                  <a:pt x="533051" y="335068"/>
                </a:lnTo>
                <a:lnTo>
                  <a:pt x="549386" y="387422"/>
                </a:lnTo>
                <a:lnTo>
                  <a:pt x="564789" y="450248"/>
                </a:lnTo>
                <a:lnTo>
                  <a:pt x="579511" y="513073"/>
                </a:lnTo>
                <a:lnTo>
                  <a:pt x="587018" y="544486"/>
                </a:lnTo>
                <a:lnTo>
                  <a:pt x="594222" y="575898"/>
                </a:lnTo>
                <a:lnTo>
                  <a:pt x="600767" y="617782"/>
                </a:lnTo>
                <a:lnTo>
                  <a:pt x="607625" y="649194"/>
                </a:lnTo>
                <a:lnTo>
                  <a:pt x="613866" y="691078"/>
                </a:lnTo>
                <a:lnTo>
                  <a:pt x="619761" y="722491"/>
                </a:lnTo>
                <a:lnTo>
                  <a:pt x="625624" y="764374"/>
                </a:lnTo>
                <a:lnTo>
                  <a:pt x="636095" y="848141"/>
                </a:lnTo>
                <a:lnTo>
                  <a:pt x="641027" y="890025"/>
                </a:lnTo>
                <a:lnTo>
                  <a:pt x="645613" y="921437"/>
                </a:lnTo>
                <a:lnTo>
                  <a:pt x="649844" y="973792"/>
                </a:lnTo>
                <a:lnTo>
                  <a:pt x="653781" y="1015675"/>
                </a:lnTo>
                <a:lnTo>
                  <a:pt x="657362" y="1057559"/>
                </a:lnTo>
                <a:lnTo>
                  <a:pt x="663906" y="1141326"/>
                </a:lnTo>
                <a:lnTo>
                  <a:pt x="666524" y="1183210"/>
                </a:lnTo>
                <a:lnTo>
                  <a:pt x="668838" y="1235564"/>
                </a:lnTo>
                <a:lnTo>
                  <a:pt x="671110" y="1277448"/>
                </a:lnTo>
                <a:lnTo>
                  <a:pt x="672764" y="1319331"/>
                </a:lnTo>
                <a:lnTo>
                  <a:pt x="674387" y="1371685"/>
                </a:lnTo>
                <a:lnTo>
                  <a:pt x="675382" y="1413569"/>
                </a:lnTo>
                <a:lnTo>
                  <a:pt x="676345" y="1465923"/>
                </a:lnTo>
                <a:lnTo>
                  <a:pt x="676691" y="1507807"/>
                </a:lnTo>
                <a:lnTo>
                  <a:pt x="677005" y="1560161"/>
                </a:lnTo>
                <a:lnTo>
                  <a:pt x="676691" y="1602045"/>
                </a:lnTo>
                <a:lnTo>
                  <a:pt x="676345" y="1654399"/>
                </a:lnTo>
                <a:lnTo>
                  <a:pt x="675382" y="1696283"/>
                </a:lnTo>
                <a:lnTo>
                  <a:pt x="674387" y="1748637"/>
                </a:lnTo>
                <a:lnTo>
                  <a:pt x="672764" y="1790521"/>
                </a:lnTo>
                <a:lnTo>
                  <a:pt x="671110" y="1842875"/>
                </a:lnTo>
                <a:lnTo>
                  <a:pt x="668838" y="1884759"/>
                </a:lnTo>
                <a:lnTo>
                  <a:pt x="666524" y="1926642"/>
                </a:lnTo>
                <a:lnTo>
                  <a:pt x="663906" y="1978997"/>
                </a:lnTo>
                <a:lnTo>
                  <a:pt x="657362" y="2062764"/>
                </a:lnTo>
                <a:lnTo>
                  <a:pt x="653781" y="2104647"/>
                </a:lnTo>
                <a:lnTo>
                  <a:pt x="649844" y="2146531"/>
                </a:lnTo>
                <a:lnTo>
                  <a:pt x="645613" y="2188415"/>
                </a:lnTo>
                <a:lnTo>
                  <a:pt x="641027" y="2230298"/>
                </a:lnTo>
                <a:lnTo>
                  <a:pt x="636095" y="2272182"/>
                </a:lnTo>
                <a:lnTo>
                  <a:pt x="625624" y="2355949"/>
                </a:lnTo>
                <a:lnTo>
                  <a:pt x="619761" y="2387361"/>
                </a:lnTo>
                <a:lnTo>
                  <a:pt x="613866" y="2429245"/>
                </a:lnTo>
                <a:lnTo>
                  <a:pt x="607625" y="2471128"/>
                </a:lnTo>
                <a:lnTo>
                  <a:pt x="600767" y="2502541"/>
                </a:lnTo>
                <a:lnTo>
                  <a:pt x="594222" y="2533954"/>
                </a:lnTo>
                <a:lnTo>
                  <a:pt x="587018" y="2575837"/>
                </a:lnTo>
                <a:lnTo>
                  <a:pt x="579511" y="2607250"/>
                </a:lnTo>
                <a:lnTo>
                  <a:pt x="564789" y="2670075"/>
                </a:lnTo>
                <a:lnTo>
                  <a:pt x="549386" y="2722430"/>
                </a:lnTo>
                <a:lnTo>
                  <a:pt x="533365" y="2774784"/>
                </a:lnTo>
                <a:lnTo>
                  <a:pt x="516340" y="2827139"/>
                </a:lnTo>
                <a:lnTo>
                  <a:pt x="499346" y="2869022"/>
                </a:lnTo>
                <a:lnTo>
                  <a:pt x="481660" y="2910906"/>
                </a:lnTo>
                <a:lnTo>
                  <a:pt x="418489" y="2994673"/>
                </a:lnTo>
                <a:lnTo>
                  <a:pt x="407401" y="2994673"/>
                </a:lnTo>
                <a:lnTo>
                  <a:pt x="407401" y="3005144"/>
                </a:lnTo>
                <a:lnTo>
                  <a:pt x="390375" y="3015614"/>
                </a:lnTo>
                <a:lnTo>
                  <a:pt x="506853" y="3015614"/>
                </a:lnTo>
                <a:lnTo>
                  <a:pt x="530434" y="2973731"/>
                </a:lnTo>
                <a:lnTo>
                  <a:pt x="544496" y="2952789"/>
                </a:lnTo>
                <a:lnTo>
                  <a:pt x="558244" y="2921377"/>
                </a:lnTo>
                <a:lnTo>
                  <a:pt x="571647" y="2889964"/>
                </a:lnTo>
                <a:lnTo>
                  <a:pt x="584746" y="2848080"/>
                </a:lnTo>
                <a:lnTo>
                  <a:pt x="597154" y="2816668"/>
                </a:lnTo>
                <a:lnTo>
                  <a:pt x="609279" y="2774784"/>
                </a:lnTo>
                <a:lnTo>
                  <a:pt x="621070" y="2732901"/>
                </a:lnTo>
                <a:lnTo>
                  <a:pt x="632514" y="2691017"/>
                </a:lnTo>
                <a:lnTo>
                  <a:pt x="643645" y="2638663"/>
                </a:lnTo>
                <a:lnTo>
                  <a:pt x="658011" y="2575837"/>
                </a:lnTo>
                <a:lnTo>
                  <a:pt x="664911" y="2533954"/>
                </a:lnTo>
                <a:lnTo>
                  <a:pt x="671455" y="2502541"/>
                </a:lnTo>
                <a:lnTo>
                  <a:pt x="677665" y="2460658"/>
                </a:lnTo>
                <a:lnTo>
                  <a:pt x="683895" y="2429245"/>
                </a:lnTo>
                <a:lnTo>
                  <a:pt x="694994" y="2345478"/>
                </a:lnTo>
                <a:lnTo>
                  <a:pt x="700229" y="2303594"/>
                </a:lnTo>
                <a:lnTo>
                  <a:pt x="705161" y="2272182"/>
                </a:lnTo>
                <a:lnTo>
                  <a:pt x="714334" y="2188415"/>
                </a:lnTo>
                <a:lnTo>
                  <a:pt x="718218" y="2146531"/>
                </a:lnTo>
                <a:lnTo>
                  <a:pt x="722156" y="2104647"/>
                </a:lnTo>
                <a:lnTo>
                  <a:pt x="725768" y="2062764"/>
                </a:lnTo>
                <a:lnTo>
                  <a:pt x="728700" y="2010409"/>
                </a:lnTo>
                <a:lnTo>
                  <a:pt x="731663" y="1968526"/>
                </a:lnTo>
                <a:lnTo>
                  <a:pt x="734281" y="1926642"/>
                </a:lnTo>
                <a:lnTo>
                  <a:pt x="736553" y="1884759"/>
                </a:lnTo>
                <a:lnTo>
                  <a:pt x="738867" y="1832404"/>
                </a:lnTo>
                <a:lnTo>
                  <a:pt x="740490" y="1790521"/>
                </a:lnTo>
                <a:lnTo>
                  <a:pt x="741799" y="1748637"/>
                </a:lnTo>
                <a:lnTo>
                  <a:pt x="742794" y="1696283"/>
                </a:lnTo>
                <a:lnTo>
                  <a:pt x="743757" y="1654399"/>
                </a:lnTo>
                <a:lnTo>
                  <a:pt x="744102" y="1602045"/>
                </a:lnTo>
                <a:lnTo>
                  <a:pt x="744417" y="1560161"/>
                </a:lnTo>
                <a:lnTo>
                  <a:pt x="744102" y="1507807"/>
                </a:lnTo>
                <a:lnTo>
                  <a:pt x="743757" y="1465923"/>
                </a:lnTo>
                <a:lnTo>
                  <a:pt x="742794" y="1413569"/>
                </a:lnTo>
                <a:lnTo>
                  <a:pt x="741799" y="1371685"/>
                </a:lnTo>
                <a:lnTo>
                  <a:pt x="738867" y="1277448"/>
                </a:lnTo>
                <a:lnTo>
                  <a:pt x="736553" y="1235564"/>
                </a:lnTo>
                <a:lnTo>
                  <a:pt x="734281" y="1193680"/>
                </a:lnTo>
                <a:lnTo>
                  <a:pt x="731663" y="1151797"/>
                </a:lnTo>
                <a:lnTo>
                  <a:pt x="728700" y="1099442"/>
                </a:lnTo>
                <a:lnTo>
                  <a:pt x="725768" y="1057559"/>
                </a:lnTo>
                <a:lnTo>
                  <a:pt x="722156" y="1015675"/>
                </a:lnTo>
                <a:lnTo>
                  <a:pt x="718218" y="973792"/>
                </a:lnTo>
                <a:lnTo>
                  <a:pt x="714334" y="931908"/>
                </a:lnTo>
                <a:lnTo>
                  <a:pt x="705161" y="848141"/>
                </a:lnTo>
                <a:lnTo>
                  <a:pt x="700229" y="806258"/>
                </a:lnTo>
                <a:lnTo>
                  <a:pt x="694994" y="764374"/>
                </a:lnTo>
                <a:lnTo>
                  <a:pt x="689444" y="732961"/>
                </a:lnTo>
                <a:lnTo>
                  <a:pt x="683895" y="691078"/>
                </a:lnTo>
                <a:lnTo>
                  <a:pt x="677665" y="659665"/>
                </a:lnTo>
                <a:lnTo>
                  <a:pt x="671455" y="617782"/>
                </a:lnTo>
                <a:lnTo>
                  <a:pt x="664911" y="586369"/>
                </a:lnTo>
                <a:lnTo>
                  <a:pt x="658011" y="544486"/>
                </a:lnTo>
                <a:lnTo>
                  <a:pt x="650849" y="513073"/>
                </a:lnTo>
                <a:lnTo>
                  <a:pt x="643645" y="481660"/>
                </a:lnTo>
                <a:lnTo>
                  <a:pt x="632514" y="429306"/>
                </a:lnTo>
                <a:lnTo>
                  <a:pt x="621070" y="387422"/>
                </a:lnTo>
                <a:lnTo>
                  <a:pt x="609279" y="345539"/>
                </a:lnTo>
                <a:lnTo>
                  <a:pt x="597154" y="303655"/>
                </a:lnTo>
                <a:lnTo>
                  <a:pt x="584401" y="261772"/>
                </a:lnTo>
                <a:lnTo>
                  <a:pt x="558244" y="198946"/>
                </a:lnTo>
                <a:lnTo>
                  <a:pt x="530434" y="136121"/>
                </a:lnTo>
                <a:lnTo>
                  <a:pt x="508173" y="104708"/>
                </a:lnTo>
                <a:close/>
              </a:path>
            </a:pathLst>
          </a:custGeom>
          <a:solidFill>
            <a:sysClr val="window" lastClr="FFFFFF">
              <a:lumMod val="75000"/>
            </a:sysClr>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30" name="object 35"/>
          <p:cNvSpPr/>
          <p:nvPr/>
        </p:nvSpPr>
        <p:spPr>
          <a:xfrm>
            <a:off x="5343066" y="3223763"/>
            <a:ext cx="458481" cy="1812742"/>
          </a:xfrm>
          <a:custGeom>
            <a:avLst/>
            <a:gdLst/>
            <a:ahLst/>
            <a:cxnLst/>
            <a:rect l="l" t="t" r="r" b="b"/>
            <a:pathLst>
              <a:path w="744854" h="3110229">
                <a:moveTo>
                  <a:pt x="372009" y="0"/>
                </a:moveTo>
                <a:lnTo>
                  <a:pt x="305938" y="20941"/>
                </a:lnTo>
                <a:lnTo>
                  <a:pt x="274211" y="62825"/>
                </a:lnTo>
                <a:lnTo>
                  <a:pt x="243427" y="104708"/>
                </a:lnTo>
                <a:lnTo>
                  <a:pt x="213983" y="136121"/>
                </a:lnTo>
                <a:lnTo>
                  <a:pt x="199920" y="178005"/>
                </a:lnTo>
                <a:lnTo>
                  <a:pt x="186172" y="209417"/>
                </a:lnTo>
                <a:lnTo>
                  <a:pt x="172769" y="230359"/>
                </a:lnTo>
                <a:lnTo>
                  <a:pt x="160016" y="261772"/>
                </a:lnTo>
                <a:lnTo>
                  <a:pt x="147262" y="303655"/>
                </a:lnTo>
                <a:lnTo>
                  <a:pt x="135126" y="345539"/>
                </a:lnTo>
                <a:lnTo>
                  <a:pt x="123347" y="397893"/>
                </a:lnTo>
                <a:lnTo>
                  <a:pt x="111902" y="439777"/>
                </a:lnTo>
                <a:lnTo>
                  <a:pt x="100771" y="481660"/>
                </a:lnTo>
                <a:lnTo>
                  <a:pt x="86395" y="554956"/>
                </a:lnTo>
                <a:lnTo>
                  <a:pt x="79505" y="596840"/>
                </a:lnTo>
                <a:lnTo>
                  <a:pt x="72961" y="628253"/>
                </a:lnTo>
                <a:lnTo>
                  <a:pt x="66751" y="670136"/>
                </a:lnTo>
                <a:lnTo>
                  <a:pt x="60511" y="691078"/>
                </a:lnTo>
                <a:lnTo>
                  <a:pt x="54972" y="743432"/>
                </a:lnTo>
                <a:lnTo>
                  <a:pt x="49422" y="764374"/>
                </a:lnTo>
                <a:lnTo>
                  <a:pt x="44176" y="806258"/>
                </a:lnTo>
                <a:lnTo>
                  <a:pt x="39255" y="858612"/>
                </a:lnTo>
                <a:lnTo>
                  <a:pt x="30082" y="942379"/>
                </a:lnTo>
                <a:lnTo>
                  <a:pt x="26187" y="984263"/>
                </a:lnTo>
                <a:lnTo>
                  <a:pt x="22261" y="1026146"/>
                </a:lnTo>
                <a:lnTo>
                  <a:pt x="18638" y="1057559"/>
                </a:lnTo>
                <a:lnTo>
                  <a:pt x="15716" y="1099442"/>
                </a:lnTo>
                <a:lnTo>
                  <a:pt x="12753" y="1151797"/>
                </a:lnTo>
                <a:lnTo>
                  <a:pt x="10125" y="1204151"/>
                </a:lnTo>
                <a:lnTo>
                  <a:pt x="7853" y="1246035"/>
                </a:lnTo>
                <a:lnTo>
                  <a:pt x="5549" y="1287918"/>
                </a:lnTo>
                <a:lnTo>
                  <a:pt x="1308" y="1413569"/>
                </a:lnTo>
                <a:lnTo>
                  <a:pt x="649" y="1476394"/>
                </a:lnTo>
                <a:lnTo>
                  <a:pt x="303" y="1518278"/>
                </a:lnTo>
                <a:lnTo>
                  <a:pt x="0" y="1560161"/>
                </a:lnTo>
                <a:lnTo>
                  <a:pt x="303" y="1602045"/>
                </a:lnTo>
                <a:lnTo>
                  <a:pt x="649" y="1664870"/>
                </a:lnTo>
                <a:lnTo>
                  <a:pt x="1308" y="1706754"/>
                </a:lnTo>
                <a:lnTo>
                  <a:pt x="3926" y="1790521"/>
                </a:lnTo>
                <a:lnTo>
                  <a:pt x="5549" y="1832404"/>
                </a:lnTo>
                <a:lnTo>
                  <a:pt x="7853" y="1895230"/>
                </a:lnTo>
                <a:lnTo>
                  <a:pt x="10125" y="1937113"/>
                </a:lnTo>
                <a:lnTo>
                  <a:pt x="12753" y="1978997"/>
                </a:lnTo>
                <a:lnTo>
                  <a:pt x="15716" y="2020880"/>
                </a:lnTo>
                <a:lnTo>
                  <a:pt x="18638" y="2062764"/>
                </a:lnTo>
                <a:lnTo>
                  <a:pt x="22261" y="2104647"/>
                </a:lnTo>
                <a:lnTo>
                  <a:pt x="26187" y="2146531"/>
                </a:lnTo>
                <a:lnTo>
                  <a:pt x="30082" y="2188415"/>
                </a:lnTo>
                <a:lnTo>
                  <a:pt x="39255" y="2282653"/>
                </a:lnTo>
                <a:lnTo>
                  <a:pt x="44176" y="2303594"/>
                </a:lnTo>
                <a:lnTo>
                  <a:pt x="49422" y="2355949"/>
                </a:lnTo>
                <a:lnTo>
                  <a:pt x="60511" y="2439716"/>
                </a:lnTo>
                <a:lnTo>
                  <a:pt x="66751" y="2471128"/>
                </a:lnTo>
                <a:lnTo>
                  <a:pt x="72961" y="2513012"/>
                </a:lnTo>
                <a:lnTo>
                  <a:pt x="79505" y="2533954"/>
                </a:lnTo>
                <a:lnTo>
                  <a:pt x="86395" y="2586308"/>
                </a:lnTo>
                <a:lnTo>
                  <a:pt x="93567" y="2607250"/>
                </a:lnTo>
                <a:lnTo>
                  <a:pt x="101117" y="2638663"/>
                </a:lnTo>
                <a:lnTo>
                  <a:pt x="111902" y="2701488"/>
                </a:lnTo>
                <a:lnTo>
                  <a:pt x="123347" y="2743371"/>
                </a:lnTo>
                <a:lnTo>
                  <a:pt x="135126" y="2785255"/>
                </a:lnTo>
                <a:lnTo>
                  <a:pt x="147262" y="2827139"/>
                </a:lnTo>
                <a:lnTo>
                  <a:pt x="160016" y="2858551"/>
                </a:lnTo>
                <a:lnTo>
                  <a:pt x="172769" y="2900435"/>
                </a:lnTo>
                <a:lnTo>
                  <a:pt x="186172" y="2931847"/>
                </a:lnTo>
                <a:lnTo>
                  <a:pt x="199920" y="2952789"/>
                </a:lnTo>
                <a:lnTo>
                  <a:pt x="213983" y="2984202"/>
                </a:lnTo>
                <a:lnTo>
                  <a:pt x="243741" y="3026085"/>
                </a:lnTo>
                <a:lnTo>
                  <a:pt x="274525" y="3067969"/>
                </a:lnTo>
                <a:lnTo>
                  <a:pt x="305938" y="3099382"/>
                </a:lnTo>
                <a:lnTo>
                  <a:pt x="338712" y="3109852"/>
                </a:lnTo>
                <a:lnTo>
                  <a:pt x="405725" y="3109852"/>
                </a:lnTo>
                <a:lnTo>
                  <a:pt x="438499" y="3099382"/>
                </a:lnTo>
                <a:lnTo>
                  <a:pt x="470226" y="3067969"/>
                </a:lnTo>
                <a:lnTo>
                  <a:pt x="485618" y="3057498"/>
                </a:lnTo>
                <a:lnTo>
                  <a:pt x="486142" y="3047027"/>
                </a:lnTo>
                <a:lnTo>
                  <a:pt x="491168" y="3047027"/>
                </a:lnTo>
                <a:lnTo>
                  <a:pt x="497660" y="3036556"/>
                </a:lnTo>
                <a:lnTo>
                  <a:pt x="501010" y="3026085"/>
                </a:lnTo>
                <a:lnTo>
                  <a:pt x="506874" y="3015614"/>
                </a:lnTo>
                <a:lnTo>
                  <a:pt x="335675" y="3015614"/>
                </a:lnTo>
                <a:lnTo>
                  <a:pt x="299027" y="2973731"/>
                </a:lnTo>
                <a:lnTo>
                  <a:pt x="262798" y="2910906"/>
                </a:lnTo>
                <a:lnTo>
                  <a:pt x="245102" y="2869022"/>
                </a:lnTo>
                <a:lnTo>
                  <a:pt x="228076" y="2827139"/>
                </a:lnTo>
                <a:lnTo>
                  <a:pt x="211365" y="2785255"/>
                </a:lnTo>
                <a:lnTo>
                  <a:pt x="195030" y="2722430"/>
                </a:lnTo>
                <a:lnTo>
                  <a:pt x="179617" y="2670075"/>
                </a:lnTo>
                <a:lnTo>
                  <a:pt x="164905" y="2607250"/>
                </a:lnTo>
                <a:lnTo>
                  <a:pt x="157398" y="2586308"/>
                </a:lnTo>
                <a:lnTo>
                  <a:pt x="150194" y="2533954"/>
                </a:lnTo>
                <a:lnTo>
                  <a:pt x="143639" y="2513012"/>
                </a:lnTo>
                <a:lnTo>
                  <a:pt x="136781" y="2481599"/>
                </a:lnTo>
                <a:lnTo>
                  <a:pt x="130550" y="2439716"/>
                </a:lnTo>
                <a:lnTo>
                  <a:pt x="124655" y="2397832"/>
                </a:lnTo>
                <a:lnTo>
                  <a:pt x="118792" y="2366420"/>
                </a:lnTo>
                <a:lnTo>
                  <a:pt x="108321" y="2282653"/>
                </a:lnTo>
                <a:lnTo>
                  <a:pt x="103389" y="2240769"/>
                </a:lnTo>
                <a:lnTo>
                  <a:pt x="98803" y="2188415"/>
                </a:lnTo>
                <a:lnTo>
                  <a:pt x="94562" y="2146531"/>
                </a:lnTo>
                <a:lnTo>
                  <a:pt x="90635" y="2104647"/>
                </a:lnTo>
                <a:lnTo>
                  <a:pt x="87054" y="2062764"/>
                </a:lnTo>
                <a:lnTo>
                  <a:pt x="80500" y="1978997"/>
                </a:lnTo>
                <a:lnTo>
                  <a:pt x="77882" y="1937113"/>
                </a:lnTo>
                <a:lnTo>
                  <a:pt x="75578" y="1895230"/>
                </a:lnTo>
                <a:lnTo>
                  <a:pt x="73306" y="1842875"/>
                </a:lnTo>
                <a:lnTo>
                  <a:pt x="71652" y="1790521"/>
                </a:lnTo>
                <a:lnTo>
                  <a:pt x="70029" y="1748637"/>
                </a:lnTo>
                <a:lnTo>
                  <a:pt x="69024" y="1706754"/>
                </a:lnTo>
                <a:lnTo>
                  <a:pt x="68060" y="1664870"/>
                </a:lnTo>
                <a:lnTo>
                  <a:pt x="67715" y="1602045"/>
                </a:lnTo>
                <a:lnTo>
                  <a:pt x="67411" y="1560161"/>
                </a:lnTo>
                <a:lnTo>
                  <a:pt x="67801" y="1507807"/>
                </a:lnTo>
                <a:lnTo>
                  <a:pt x="69024" y="1413569"/>
                </a:lnTo>
                <a:lnTo>
                  <a:pt x="70029" y="1371685"/>
                </a:lnTo>
                <a:lnTo>
                  <a:pt x="71652" y="1329802"/>
                </a:lnTo>
                <a:lnTo>
                  <a:pt x="73306" y="1287918"/>
                </a:lnTo>
                <a:lnTo>
                  <a:pt x="75578" y="1246035"/>
                </a:lnTo>
                <a:lnTo>
                  <a:pt x="77882" y="1183210"/>
                </a:lnTo>
                <a:lnTo>
                  <a:pt x="80500" y="1141326"/>
                </a:lnTo>
                <a:lnTo>
                  <a:pt x="87054" y="1057559"/>
                </a:lnTo>
                <a:lnTo>
                  <a:pt x="90635" y="1026146"/>
                </a:lnTo>
                <a:lnTo>
                  <a:pt x="94562" y="984263"/>
                </a:lnTo>
                <a:lnTo>
                  <a:pt x="98803" y="921437"/>
                </a:lnTo>
                <a:lnTo>
                  <a:pt x="103389" y="900496"/>
                </a:lnTo>
                <a:lnTo>
                  <a:pt x="108321" y="858612"/>
                </a:lnTo>
                <a:lnTo>
                  <a:pt x="118792" y="764374"/>
                </a:lnTo>
                <a:lnTo>
                  <a:pt x="124655" y="722491"/>
                </a:lnTo>
                <a:lnTo>
                  <a:pt x="130550" y="691078"/>
                </a:lnTo>
                <a:lnTo>
                  <a:pt x="136781" y="649194"/>
                </a:lnTo>
                <a:lnTo>
                  <a:pt x="143639" y="628253"/>
                </a:lnTo>
                <a:lnTo>
                  <a:pt x="150194" y="575898"/>
                </a:lnTo>
                <a:lnTo>
                  <a:pt x="157398" y="554956"/>
                </a:lnTo>
                <a:lnTo>
                  <a:pt x="164905" y="523544"/>
                </a:lnTo>
                <a:lnTo>
                  <a:pt x="179617" y="450248"/>
                </a:lnTo>
                <a:lnTo>
                  <a:pt x="195030" y="397893"/>
                </a:lnTo>
                <a:lnTo>
                  <a:pt x="211365" y="335068"/>
                </a:lnTo>
                <a:lnTo>
                  <a:pt x="228076" y="293184"/>
                </a:lnTo>
                <a:lnTo>
                  <a:pt x="245102" y="251301"/>
                </a:lnTo>
                <a:lnTo>
                  <a:pt x="262798" y="219888"/>
                </a:lnTo>
                <a:lnTo>
                  <a:pt x="280703" y="178005"/>
                </a:lnTo>
                <a:lnTo>
                  <a:pt x="299027" y="146592"/>
                </a:lnTo>
                <a:lnTo>
                  <a:pt x="353999" y="104708"/>
                </a:lnTo>
                <a:lnTo>
                  <a:pt x="503314" y="104708"/>
                </a:lnTo>
                <a:lnTo>
                  <a:pt x="470226" y="62825"/>
                </a:lnTo>
                <a:lnTo>
                  <a:pt x="438499" y="20941"/>
                </a:lnTo>
                <a:lnTo>
                  <a:pt x="372009" y="0"/>
                </a:lnTo>
                <a:close/>
              </a:path>
              <a:path w="744854" h="3110229">
                <a:moveTo>
                  <a:pt x="508131" y="104708"/>
                </a:moveTo>
                <a:lnTo>
                  <a:pt x="402479" y="104708"/>
                </a:lnTo>
                <a:lnTo>
                  <a:pt x="426981" y="125650"/>
                </a:lnTo>
                <a:lnTo>
                  <a:pt x="445305" y="146592"/>
                </a:lnTo>
                <a:lnTo>
                  <a:pt x="481639" y="209417"/>
                </a:lnTo>
                <a:lnTo>
                  <a:pt x="499335" y="251301"/>
                </a:lnTo>
                <a:lnTo>
                  <a:pt x="516298" y="293184"/>
                </a:lnTo>
                <a:lnTo>
                  <a:pt x="533051" y="335068"/>
                </a:lnTo>
                <a:lnTo>
                  <a:pt x="549386" y="387422"/>
                </a:lnTo>
                <a:lnTo>
                  <a:pt x="564778" y="450248"/>
                </a:lnTo>
                <a:lnTo>
                  <a:pt x="579542" y="513073"/>
                </a:lnTo>
                <a:lnTo>
                  <a:pt x="586976" y="544486"/>
                </a:lnTo>
                <a:lnTo>
                  <a:pt x="594201" y="575898"/>
                </a:lnTo>
                <a:lnTo>
                  <a:pt x="600798" y="617782"/>
                </a:lnTo>
                <a:lnTo>
                  <a:pt x="607604" y="649194"/>
                </a:lnTo>
                <a:lnTo>
                  <a:pt x="613887" y="691078"/>
                </a:lnTo>
                <a:lnTo>
                  <a:pt x="619750" y="722491"/>
                </a:lnTo>
                <a:lnTo>
                  <a:pt x="625614" y="764374"/>
                </a:lnTo>
                <a:lnTo>
                  <a:pt x="636085" y="848141"/>
                </a:lnTo>
                <a:lnTo>
                  <a:pt x="641006" y="890025"/>
                </a:lnTo>
                <a:lnTo>
                  <a:pt x="645613" y="921437"/>
                </a:lnTo>
                <a:lnTo>
                  <a:pt x="649802" y="973792"/>
                </a:lnTo>
                <a:lnTo>
                  <a:pt x="653781" y="1015675"/>
                </a:lnTo>
                <a:lnTo>
                  <a:pt x="657341" y="1057559"/>
                </a:lnTo>
                <a:lnTo>
                  <a:pt x="660587" y="1099442"/>
                </a:lnTo>
                <a:lnTo>
                  <a:pt x="663937" y="1141326"/>
                </a:lnTo>
                <a:lnTo>
                  <a:pt x="666555" y="1183210"/>
                </a:lnTo>
                <a:lnTo>
                  <a:pt x="668859" y="1235564"/>
                </a:lnTo>
                <a:lnTo>
                  <a:pt x="671162" y="1277448"/>
                </a:lnTo>
                <a:lnTo>
                  <a:pt x="672733" y="1319331"/>
                </a:lnTo>
                <a:lnTo>
                  <a:pt x="674408" y="1371685"/>
                </a:lnTo>
                <a:lnTo>
                  <a:pt x="675351" y="1413569"/>
                </a:lnTo>
                <a:lnTo>
                  <a:pt x="676398" y="1465923"/>
                </a:lnTo>
                <a:lnTo>
                  <a:pt x="676712" y="1507807"/>
                </a:lnTo>
                <a:lnTo>
                  <a:pt x="677026" y="1560161"/>
                </a:lnTo>
                <a:lnTo>
                  <a:pt x="676712" y="1602045"/>
                </a:lnTo>
                <a:lnTo>
                  <a:pt x="676398" y="1654399"/>
                </a:lnTo>
                <a:lnTo>
                  <a:pt x="675351" y="1696283"/>
                </a:lnTo>
                <a:lnTo>
                  <a:pt x="674408" y="1748637"/>
                </a:lnTo>
                <a:lnTo>
                  <a:pt x="672733" y="1790521"/>
                </a:lnTo>
                <a:lnTo>
                  <a:pt x="671162" y="1842875"/>
                </a:lnTo>
                <a:lnTo>
                  <a:pt x="666555" y="1926642"/>
                </a:lnTo>
                <a:lnTo>
                  <a:pt x="663937" y="1978997"/>
                </a:lnTo>
                <a:lnTo>
                  <a:pt x="660587" y="2020880"/>
                </a:lnTo>
                <a:lnTo>
                  <a:pt x="657341" y="2062764"/>
                </a:lnTo>
                <a:lnTo>
                  <a:pt x="653781" y="2104647"/>
                </a:lnTo>
                <a:lnTo>
                  <a:pt x="649802" y="2146531"/>
                </a:lnTo>
                <a:lnTo>
                  <a:pt x="645613" y="2188415"/>
                </a:lnTo>
                <a:lnTo>
                  <a:pt x="641006" y="2230298"/>
                </a:lnTo>
                <a:lnTo>
                  <a:pt x="636085" y="2272182"/>
                </a:lnTo>
                <a:lnTo>
                  <a:pt x="625614" y="2355949"/>
                </a:lnTo>
                <a:lnTo>
                  <a:pt x="619750" y="2387361"/>
                </a:lnTo>
                <a:lnTo>
                  <a:pt x="613887" y="2429245"/>
                </a:lnTo>
                <a:lnTo>
                  <a:pt x="607604" y="2471128"/>
                </a:lnTo>
                <a:lnTo>
                  <a:pt x="600798" y="2502541"/>
                </a:lnTo>
                <a:lnTo>
                  <a:pt x="594201" y="2533954"/>
                </a:lnTo>
                <a:lnTo>
                  <a:pt x="586976" y="2575837"/>
                </a:lnTo>
                <a:lnTo>
                  <a:pt x="579542" y="2607250"/>
                </a:lnTo>
                <a:lnTo>
                  <a:pt x="564778" y="2670075"/>
                </a:lnTo>
                <a:lnTo>
                  <a:pt x="549386" y="2722430"/>
                </a:lnTo>
                <a:lnTo>
                  <a:pt x="533365" y="2774784"/>
                </a:lnTo>
                <a:lnTo>
                  <a:pt x="524884" y="2795726"/>
                </a:lnTo>
                <a:lnTo>
                  <a:pt x="518479" y="2816668"/>
                </a:lnTo>
                <a:lnTo>
                  <a:pt x="499335" y="2869022"/>
                </a:lnTo>
                <a:lnTo>
                  <a:pt x="481639" y="2910906"/>
                </a:lnTo>
                <a:lnTo>
                  <a:pt x="418500" y="2994673"/>
                </a:lnTo>
                <a:lnTo>
                  <a:pt x="407401" y="2994673"/>
                </a:lnTo>
                <a:lnTo>
                  <a:pt x="407401" y="3005144"/>
                </a:lnTo>
                <a:lnTo>
                  <a:pt x="390333" y="3015614"/>
                </a:lnTo>
                <a:lnTo>
                  <a:pt x="506874" y="3015614"/>
                </a:lnTo>
                <a:lnTo>
                  <a:pt x="530434" y="2973731"/>
                </a:lnTo>
                <a:lnTo>
                  <a:pt x="544465" y="2952789"/>
                </a:lnTo>
                <a:lnTo>
                  <a:pt x="558286" y="2921377"/>
                </a:lnTo>
                <a:lnTo>
                  <a:pt x="571689" y="2889964"/>
                </a:lnTo>
                <a:lnTo>
                  <a:pt x="584778" y="2848080"/>
                </a:lnTo>
                <a:lnTo>
                  <a:pt x="597133" y="2816668"/>
                </a:lnTo>
                <a:lnTo>
                  <a:pt x="609279" y="2774784"/>
                </a:lnTo>
                <a:lnTo>
                  <a:pt x="621111" y="2732901"/>
                </a:lnTo>
                <a:lnTo>
                  <a:pt x="632525" y="2691017"/>
                </a:lnTo>
                <a:lnTo>
                  <a:pt x="643624" y="2638663"/>
                </a:lnTo>
                <a:lnTo>
                  <a:pt x="650849" y="2607250"/>
                </a:lnTo>
                <a:lnTo>
                  <a:pt x="657969" y="2575837"/>
                </a:lnTo>
                <a:lnTo>
                  <a:pt x="664880" y="2533954"/>
                </a:lnTo>
                <a:lnTo>
                  <a:pt x="671476" y="2502541"/>
                </a:lnTo>
                <a:lnTo>
                  <a:pt x="677654" y="2460658"/>
                </a:lnTo>
                <a:lnTo>
                  <a:pt x="683937" y="2429245"/>
                </a:lnTo>
                <a:lnTo>
                  <a:pt x="695036" y="2345478"/>
                </a:lnTo>
                <a:lnTo>
                  <a:pt x="700271" y="2303594"/>
                </a:lnTo>
                <a:lnTo>
                  <a:pt x="705193" y="2272182"/>
                </a:lnTo>
                <a:lnTo>
                  <a:pt x="709695" y="2230298"/>
                </a:lnTo>
                <a:lnTo>
                  <a:pt x="714302" y="2188415"/>
                </a:lnTo>
                <a:lnTo>
                  <a:pt x="718177" y="2146531"/>
                </a:lnTo>
                <a:lnTo>
                  <a:pt x="722156" y="2104647"/>
                </a:lnTo>
                <a:lnTo>
                  <a:pt x="725820" y="2062764"/>
                </a:lnTo>
                <a:lnTo>
                  <a:pt x="728752" y="2010409"/>
                </a:lnTo>
                <a:lnTo>
                  <a:pt x="731684" y="1968526"/>
                </a:lnTo>
                <a:lnTo>
                  <a:pt x="734302" y="1926642"/>
                </a:lnTo>
                <a:lnTo>
                  <a:pt x="736605" y="1884759"/>
                </a:lnTo>
                <a:lnTo>
                  <a:pt x="738909" y="1832404"/>
                </a:lnTo>
                <a:lnTo>
                  <a:pt x="740480" y="1790521"/>
                </a:lnTo>
                <a:lnTo>
                  <a:pt x="741841" y="1748637"/>
                </a:lnTo>
                <a:lnTo>
                  <a:pt x="742783" y="1696283"/>
                </a:lnTo>
                <a:lnTo>
                  <a:pt x="743726" y="1654399"/>
                </a:lnTo>
                <a:lnTo>
                  <a:pt x="744144" y="1602045"/>
                </a:lnTo>
                <a:lnTo>
                  <a:pt x="744459" y="1560161"/>
                </a:lnTo>
                <a:lnTo>
                  <a:pt x="744144" y="1507807"/>
                </a:lnTo>
                <a:lnTo>
                  <a:pt x="743726" y="1465923"/>
                </a:lnTo>
                <a:lnTo>
                  <a:pt x="742783" y="1413569"/>
                </a:lnTo>
                <a:lnTo>
                  <a:pt x="741841" y="1371685"/>
                </a:lnTo>
                <a:lnTo>
                  <a:pt x="740480" y="1329802"/>
                </a:lnTo>
                <a:lnTo>
                  <a:pt x="738909" y="1277448"/>
                </a:lnTo>
                <a:lnTo>
                  <a:pt x="734302" y="1193680"/>
                </a:lnTo>
                <a:lnTo>
                  <a:pt x="731684" y="1151797"/>
                </a:lnTo>
                <a:lnTo>
                  <a:pt x="728752" y="1099442"/>
                </a:lnTo>
                <a:lnTo>
                  <a:pt x="725820" y="1057559"/>
                </a:lnTo>
                <a:lnTo>
                  <a:pt x="722156" y="1015675"/>
                </a:lnTo>
                <a:lnTo>
                  <a:pt x="718177" y="973792"/>
                </a:lnTo>
                <a:lnTo>
                  <a:pt x="714302" y="931908"/>
                </a:lnTo>
                <a:lnTo>
                  <a:pt x="709695" y="890025"/>
                </a:lnTo>
                <a:lnTo>
                  <a:pt x="705193" y="848141"/>
                </a:lnTo>
                <a:lnTo>
                  <a:pt x="700271" y="806258"/>
                </a:lnTo>
                <a:lnTo>
                  <a:pt x="695036" y="764374"/>
                </a:lnTo>
                <a:lnTo>
                  <a:pt x="689486" y="732961"/>
                </a:lnTo>
                <a:lnTo>
                  <a:pt x="683937" y="691078"/>
                </a:lnTo>
                <a:lnTo>
                  <a:pt x="677654" y="659665"/>
                </a:lnTo>
                <a:lnTo>
                  <a:pt x="671476" y="617782"/>
                </a:lnTo>
                <a:lnTo>
                  <a:pt x="664880" y="586369"/>
                </a:lnTo>
                <a:lnTo>
                  <a:pt x="657969" y="544486"/>
                </a:lnTo>
                <a:lnTo>
                  <a:pt x="650849" y="513073"/>
                </a:lnTo>
                <a:lnTo>
                  <a:pt x="643624" y="481660"/>
                </a:lnTo>
                <a:lnTo>
                  <a:pt x="632525" y="429306"/>
                </a:lnTo>
                <a:lnTo>
                  <a:pt x="621111" y="387422"/>
                </a:lnTo>
                <a:lnTo>
                  <a:pt x="609279" y="345539"/>
                </a:lnTo>
                <a:lnTo>
                  <a:pt x="597133" y="303655"/>
                </a:lnTo>
                <a:lnTo>
                  <a:pt x="584359" y="261772"/>
                </a:lnTo>
                <a:lnTo>
                  <a:pt x="558286" y="198946"/>
                </a:lnTo>
                <a:lnTo>
                  <a:pt x="530434" y="136121"/>
                </a:lnTo>
                <a:lnTo>
                  <a:pt x="508131" y="104708"/>
                </a:lnTo>
                <a:close/>
              </a:path>
            </a:pathLst>
          </a:custGeom>
          <a:solidFill>
            <a:sysClr val="window" lastClr="FFFFFF">
              <a:lumMod val="65000"/>
            </a:sysClr>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31" name="object 36"/>
          <p:cNvSpPr/>
          <p:nvPr/>
        </p:nvSpPr>
        <p:spPr>
          <a:xfrm>
            <a:off x="5573338" y="3227834"/>
            <a:ext cx="896647" cy="1814370"/>
          </a:xfrm>
          <a:prstGeom prst="rect">
            <a:avLst/>
          </a:prstGeom>
          <a:blipFill>
            <a:blip r:embed="rId9"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32" name="object 37"/>
          <p:cNvSpPr/>
          <p:nvPr/>
        </p:nvSpPr>
        <p:spPr>
          <a:xfrm>
            <a:off x="5573339" y="3227834"/>
            <a:ext cx="897024" cy="1814591"/>
          </a:xfrm>
          <a:custGeom>
            <a:avLst/>
            <a:gdLst/>
            <a:ahLst/>
            <a:cxnLst/>
            <a:rect l="l" t="t" r="r" b="b"/>
            <a:pathLst>
              <a:path w="1457325" h="3113404">
                <a:moveTo>
                  <a:pt x="1084574" y="0"/>
                </a:moveTo>
                <a:lnTo>
                  <a:pt x="0" y="0"/>
                </a:lnTo>
                <a:lnTo>
                  <a:pt x="33506" y="5476"/>
                </a:lnTo>
                <a:lnTo>
                  <a:pt x="66071" y="22187"/>
                </a:lnTo>
                <a:lnTo>
                  <a:pt x="97798" y="49715"/>
                </a:lnTo>
                <a:lnTo>
                  <a:pt x="128582" y="88196"/>
                </a:lnTo>
                <a:lnTo>
                  <a:pt x="158215" y="137493"/>
                </a:lnTo>
                <a:lnTo>
                  <a:pt x="185962" y="196004"/>
                </a:lnTo>
                <a:lnTo>
                  <a:pt x="212244" y="264169"/>
                </a:lnTo>
                <a:lnTo>
                  <a:pt x="224914" y="301791"/>
                </a:lnTo>
                <a:lnTo>
                  <a:pt x="237060" y="341706"/>
                </a:lnTo>
                <a:lnTo>
                  <a:pt x="248892" y="384082"/>
                </a:lnTo>
                <a:lnTo>
                  <a:pt x="260306" y="428615"/>
                </a:lnTo>
                <a:lnTo>
                  <a:pt x="271300" y="475451"/>
                </a:lnTo>
                <a:lnTo>
                  <a:pt x="285750" y="543910"/>
                </a:lnTo>
                <a:lnTo>
                  <a:pt x="299153" y="615541"/>
                </a:lnTo>
                <a:lnTo>
                  <a:pt x="311508" y="690052"/>
                </a:lnTo>
                <a:lnTo>
                  <a:pt x="317372" y="728386"/>
                </a:lnTo>
                <a:lnTo>
                  <a:pt x="322817" y="767442"/>
                </a:lnTo>
                <a:lnTo>
                  <a:pt x="328052" y="807074"/>
                </a:lnTo>
                <a:lnTo>
                  <a:pt x="332974" y="847429"/>
                </a:lnTo>
                <a:lnTo>
                  <a:pt x="337581" y="888224"/>
                </a:lnTo>
                <a:lnTo>
                  <a:pt x="341979" y="929730"/>
                </a:lnTo>
                <a:lnTo>
                  <a:pt x="346062" y="971666"/>
                </a:lnTo>
                <a:lnTo>
                  <a:pt x="349936" y="1014178"/>
                </a:lnTo>
                <a:lnTo>
                  <a:pt x="353392" y="1057276"/>
                </a:lnTo>
                <a:lnTo>
                  <a:pt x="356533" y="1100657"/>
                </a:lnTo>
                <a:lnTo>
                  <a:pt x="359570" y="1144614"/>
                </a:lnTo>
                <a:lnTo>
                  <a:pt x="362083" y="1189000"/>
                </a:lnTo>
                <a:lnTo>
                  <a:pt x="364491" y="1233826"/>
                </a:lnTo>
                <a:lnTo>
                  <a:pt x="366480" y="1278934"/>
                </a:lnTo>
                <a:lnTo>
                  <a:pt x="368156" y="1324472"/>
                </a:lnTo>
                <a:lnTo>
                  <a:pt x="369622" y="1370303"/>
                </a:lnTo>
                <a:lnTo>
                  <a:pt x="370669" y="1416428"/>
                </a:lnTo>
                <a:lnTo>
                  <a:pt x="371507" y="1462835"/>
                </a:lnTo>
                <a:lnTo>
                  <a:pt x="371925" y="1509524"/>
                </a:lnTo>
                <a:lnTo>
                  <a:pt x="372135" y="1556507"/>
                </a:lnTo>
                <a:lnTo>
                  <a:pt x="371925" y="1603490"/>
                </a:lnTo>
                <a:lnTo>
                  <a:pt x="371507" y="1650190"/>
                </a:lnTo>
                <a:lnTo>
                  <a:pt x="370669" y="1696597"/>
                </a:lnTo>
                <a:lnTo>
                  <a:pt x="369622" y="1742721"/>
                </a:lnTo>
                <a:lnTo>
                  <a:pt x="368156" y="1788542"/>
                </a:lnTo>
                <a:lnTo>
                  <a:pt x="366480" y="1834090"/>
                </a:lnTo>
                <a:lnTo>
                  <a:pt x="364491" y="1879199"/>
                </a:lnTo>
                <a:lnTo>
                  <a:pt x="362083" y="1924025"/>
                </a:lnTo>
                <a:lnTo>
                  <a:pt x="359570" y="1968411"/>
                </a:lnTo>
                <a:lnTo>
                  <a:pt x="356533" y="2012368"/>
                </a:lnTo>
                <a:lnTo>
                  <a:pt x="353392" y="2055895"/>
                </a:lnTo>
                <a:lnTo>
                  <a:pt x="349936" y="2098836"/>
                </a:lnTo>
                <a:lnTo>
                  <a:pt x="346062" y="2141358"/>
                </a:lnTo>
                <a:lnTo>
                  <a:pt x="341979" y="2183294"/>
                </a:lnTo>
                <a:lnTo>
                  <a:pt x="337581" y="2224801"/>
                </a:lnTo>
                <a:lnTo>
                  <a:pt x="332974" y="2265732"/>
                </a:lnTo>
                <a:lnTo>
                  <a:pt x="328052" y="2305940"/>
                </a:lnTo>
                <a:lnTo>
                  <a:pt x="322817" y="2345572"/>
                </a:lnTo>
                <a:lnTo>
                  <a:pt x="317372" y="2384639"/>
                </a:lnTo>
                <a:lnTo>
                  <a:pt x="311508" y="2422973"/>
                </a:lnTo>
                <a:lnTo>
                  <a:pt x="299153" y="2497484"/>
                </a:lnTo>
                <a:lnTo>
                  <a:pt x="285750" y="2569115"/>
                </a:lnTo>
                <a:lnTo>
                  <a:pt x="271300" y="2637563"/>
                </a:lnTo>
                <a:lnTo>
                  <a:pt x="260306" y="2684410"/>
                </a:lnTo>
                <a:lnTo>
                  <a:pt x="248892" y="2728943"/>
                </a:lnTo>
                <a:lnTo>
                  <a:pt x="237060" y="2771308"/>
                </a:lnTo>
                <a:lnTo>
                  <a:pt x="224914" y="2811233"/>
                </a:lnTo>
                <a:lnTo>
                  <a:pt x="212244" y="2848855"/>
                </a:lnTo>
                <a:lnTo>
                  <a:pt x="185962" y="2917021"/>
                </a:lnTo>
                <a:lnTo>
                  <a:pt x="128582" y="3024818"/>
                </a:lnTo>
                <a:lnTo>
                  <a:pt x="97798" y="3063299"/>
                </a:lnTo>
                <a:lnTo>
                  <a:pt x="66071" y="3090827"/>
                </a:lnTo>
                <a:lnTo>
                  <a:pt x="0" y="3113025"/>
                </a:lnTo>
                <a:lnTo>
                  <a:pt x="1084574" y="3113025"/>
                </a:lnTo>
                <a:lnTo>
                  <a:pt x="1150750" y="3090827"/>
                </a:lnTo>
                <a:lnTo>
                  <a:pt x="1182372" y="3063299"/>
                </a:lnTo>
                <a:lnTo>
                  <a:pt x="1213156" y="3024818"/>
                </a:lnTo>
                <a:lnTo>
                  <a:pt x="1242789" y="2975532"/>
                </a:lnTo>
                <a:lnTo>
                  <a:pt x="1270537" y="2917021"/>
                </a:lnTo>
                <a:lnTo>
                  <a:pt x="1296819" y="2848855"/>
                </a:lnTo>
                <a:lnTo>
                  <a:pt x="1309488" y="2811233"/>
                </a:lnTo>
                <a:lnTo>
                  <a:pt x="1321635" y="2771308"/>
                </a:lnTo>
                <a:lnTo>
                  <a:pt x="1333467" y="2728943"/>
                </a:lnTo>
                <a:lnTo>
                  <a:pt x="1344880" y="2684410"/>
                </a:lnTo>
                <a:lnTo>
                  <a:pt x="1355874" y="2637563"/>
                </a:lnTo>
                <a:lnTo>
                  <a:pt x="1370324" y="2569115"/>
                </a:lnTo>
                <a:lnTo>
                  <a:pt x="1383832" y="2497484"/>
                </a:lnTo>
                <a:lnTo>
                  <a:pt x="1396083" y="2422973"/>
                </a:lnTo>
                <a:lnTo>
                  <a:pt x="1401842" y="2384639"/>
                </a:lnTo>
                <a:lnTo>
                  <a:pt x="1407391" y="2345572"/>
                </a:lnTo>
                <a:lnTo>
                  <a:pt x="1412627" y="2305940"/>
                </a:lnTo>
                <a:lnTo>
                  <a:pt x="1417548" y="2265732"/>
                </a:lnTo>
                <a:lnTo>
                  <a:pt x="1422260" y="2224801"/>
                </a:lnTo>
                <a:lnTo>
                  <a:pt x="1426553" y="2183294"/>
                </a:lnTo>
                <a:lnTo>
                  <a:pt x="1430637" y="2141358"/>
                </a:lnTo>
                <a:lnTo>
                  <a:pt x="1434406" y="2098836"/>
                </a:lnTo>
                <a:lnTo>
                  <a:pt x="1437966" y="2055748"/>
                </a:lnTo>
                <a:lnTo>
                  <a:pt x="1441212" y="2012368"/>
                </a:lnTo>
                <a:lnTo>
                  <a:pt x="1444039" y="1968411"/>
                </a:lnTo>
                <a:lnTo>
                  <a:pt x="1446657" y="1924025"/>
                </a:lnTo>
                <a:lnTo>
                  <a:pt x="1448961" y="1879199"/>
                </a:lnTo>
                <a:lnTo>
                  <a:pt x="1451055" y="1834090"/>
                </a:lnTo>
                <a:lnTo>
                  <a:pt x="1452730" y="1788542"/>
                </a:lnTo>
                <a:lnTo>
                  <a:pt x="1454196" y="1742721"/>
                </a:lnTo>
                <a:lnTo>
                  <a:pt x="1455243" y="1696597"/>
                </a:lnTo>
                <a:lnTo>
                  <a:pt x="1456081" y="1650190"/>
                </a:lnTo>
                <a:lnTo>
                  <a:pt x="1456500" y="1603490"/>
                </a:lnTo>
                <a:lnTo>
                  <a:pt x="1456709" y="1556507"/>
                </a:lnTo>
                <a:lnTo>
                  <a:pt x="1456500" y="1509524"/>
                </a:lnTo>
                <a:lnTo>
                  <a:pt x="1456081" y="1462835"/>
                </a:lnTo>
                <a:lnTo>
                  <a:pt x="1455243" y="1416428"/>
                </a:lnTo>
                <a:lnTo>
                  <a:pt x="1454196" y="1370303"/>
                </a:lnTo>
                <a:lnTo>
                  <a:pt x="1452730" y="1324472"/>
                </a:lnTo>
                <a:lnTo>
                  <a:pt x="1451055" y="1278934"/>
                </a:lnTo>
                <a:lnTo>
                  <a:pt x="1448961" y="1233826"/>
                </a:lnTo>
                <a:lnTo>
                  <a:pt x="1446657" y="1189000"/>
                </a:lnTo>
                <a:lnTo>
                  <a:pt x="1444039" y="1144614"/>
                </a:lnTo>
                <a:lnTo>
                  <a:pt x="1441212" y="1100657"/>
                </a:lnTo>
                <a:lnTo>
                  <a:pt x="1437966" y="1057276"/>
                </a:lnTo>
                <a:lnTo>
                  <a:pt x="1434406" y="1014178"/>
                </a:lnTo>
                <a:lnTo>
                  <a:pt x="1430637" y="971666"/>
                </a:lnTo>
                <a:lnTo>
                  <a:pt x="1426553" y="929730"/>
                </a:lnTo>
                <a:lnTo>
                  <a:pt x="1422260" y="888224"/>
                </a:lnTo>
                <a:lnTo>
                  <a:pt x="1417548" y="847293"/>
                </a:lnTo>
                <a:lnTo>
                  <a:pt x="1412627" y="807074"/>
                </a:lnTo>
                <a:lnTo>
                  <a:pt x="1407391" y="767442"/>
                </a:lnTo>
                <a:lnTo>
                  <a:pt x="1401842" y="728386"/>
                </a:lnTo>
                <a:lnTo>
                  <a:pt x="1396083" y="690052"/>
                </a:lnTo>
                <a:lnTo>
                  <a:pt x="1383832" y="615541"/>
                </a:lnTo>
                <a:lnTo>
                  <a:pt x="1370324" y="543910"/>
                </a:lnTo>
                <a:lnTo>
                  <a:pt x="1355874" y="475451"/>
                </a:lnTo>
                <a:lnTo>
                  <a:pt x="1344880" y="428615"/>
                </a:lnTo>
                <a:lnTo>
                  <a:pt x="1333467" y="384082"/>
                </a:lnTo>
                <a:lnTo>
                  <a:pt x="1321635" y="341706"/>
                </a:lnTo>
                <a:lnTo>
                  <a:pt x="1309384" y="301791"/>
                </a:lnTo>
                <a:lnTo>
                  <a:pt x="1296819" y="264169"/>
                </a:lnTo>
                <a:lnTo>
                  <a:pt x="1270432" y="196004"/>
                </a:lnTo>
                <a:lnTo>
                  <a:pt x="1213156" y="88196"/>
                </a:lnTo>
                <a:lnTo>
                  <a:pt x="1182372" y="49715"/>
                </a:lnTo>
                <a:lnTo>
                  <a:pt x="1150750" y="22187"/>
                </a:lnTo>
                <a:lnTo>
                  <a:pt x="1118081" y="5476"/>
                </a:lnTo>
                <a:lnTo>
                  <a:pt x="1084574" y="0"/>
                </a:lnTo>
              </a:path>
            </a:pathLst>
          </a:custGeom>
          <a:solidFill>
            <a:srgbClr val="FFFFFF">
              <a:lumMod val="65000"/>
            </a:srgbClr>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33" name="object 39"/>
          <p:cNvSpPr/>
          <p:nvPr/>
        </p:nvSpPr>
        <p:spPr>
          <a:xfrm>
            <a:off x="5684604" y="2571907"/>
            <a:ext cx="691435" cy="2943367"/>
          </a:xfrm>
          <a:prstGeom prst="rect">
            <a:avLst/>
          </a:prstGeom>
          <a:blipFill>
            <a:blip r:embed="rId4"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dirty="0">
              <a:solidFill>
                <a:prstClr val="black"/>
              </a:solidFill>
              <a:latin typeface="微软雅黑" panose="020B0503020204020204" charset="-122"/>
              <a:ea typeface="微软雅黑" panose="020B0503020204020204" charset="-122"/>
            </a:endParaRPr>
          </a:p>
        </p:txBody>
      </p:sp>
      <p:sp>
        <p:nvSpPr>
          <p:cNvPr id="34" name="object 40"/>
          <p:cNvSpPr/>
          <p:nvPr/>
        </p:nvSpPr>
        <p:spPr>
          <a:xfrm>
            <a:off x="5948574" y="2552772"/>
            <a:ext cx="109567" cy="103747"/>
          </a:xfrm>
          <a:prstGeom prst="rect">
            <a:avLst/>
          </a:prstGeom>
          <a:blipFill>
            <a:blip r:embed="rId10"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35" name="object 41"/>
          <p:cNvSpPr/>
          <p:nvPr/>
        </p:nvSpPr>
        <p:spPr>
          <a:xfrm>
            <a:off x="6208621" y="3051832"/>
            <a:ext cx="122459" cy="115952"/>
          </a:xfrm>
          <a:prstGeom prst="rect">
            <a:avLst/>
          </a:prstGeom>
          <a:blipFill>
            <a:blip r:embed="rId11"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36" name="object 44"/>
          <p:cNvSpPr/>
          <p:nvPr/>
        </p:nvSpPr>
        <p:spPr>
          <a:xfrm>
            <a:off x="6156013" y="5137008"/>
            <a:ext cx="122459" cy="115952"/>
          </a:xfrm>
          <a:prstGeom prst="rect">
            <a:avLst/>
          </a:prstGeom>
          <a:blipFill>
            <a:blip r:embed="rId12"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37" name="object 45"/>
          <p:cNvSpPr txBox="1"/>
          <p:nvPr/>
        </p:nvSpPr>
        <p:spPr>
          <a:xfrm>
            <a:off x="6267963" y="2527004"/>
            <a:ext cx="940003" cy="153888"/>
          </a:xfrm>
          <a:prstGeom prst="rect">
            <a:avLst/>
          </a:prstGeom>
        </p:spPr>
        <p:txBody>
          <a:bodyPr vert="horz" wrap="square" lIns="0" tIns="0" rIns="0" bIns="0" rtlCol="0">
            <a:spAutoFit/>
          </a:bodyPr>
          <a:lstStyle>
            <a:defPPr>
              <a:defRPr lang="zh-CN"/>
            </a:defPPr>
            <a:lvl1pPr marL="5715">
              <a:defRPr sz="660" spc="23">
                <a:solidFill>
                  <a:srgbClr val="3992DB"/>
                </a:solidFill>
                <a:latin typeface="微软雅黑" panose="020B0503020204020204" charset="-122"/>
                <a:ea typeface="微软雅黑" panose="020B0503020204020204" charset="-122"/>
              </a:defRPr>
            </a:lvl1pPr>
          </a:lstStyle>
          <a:p>
            <a:pPr marL="5715" marR="0" lvl="0" indent="0" defTabSz="914400" eaLnBrk="1" fontAlgn="auto" latinLnBrk="0" hangingPunct="1">
              <a:lnSpc>
                <a:spcPct val="100000"/>
              </a:lnSpc>
              <a:spcBef>
                <a:spcPts val="0"/>
              </a:spcBef>
              <a:spcAft>
                <a:spcPts val="0"/>
              </a:spcAft>
              <a:buClrTx/>
              <a:buSzTx/>
              <a:buFontTx/>
              <a:buNone/>
              <a:defRPr/>
            </a:pPr>
            <a:r>
              <a:rPr kumimoji="0" lang="zh-CN" altLang="en-US"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rPr>
              <a:t>数据融合工具</a:t>
            </a:r>
            <a:endParaRPr kumimoji="0"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endParaRPr>
          </a:p>
        </p:txBody>
      </p:sp>
      <p:sp>
        <p:nvSpPr>
          <p:cNvPr id="38" name="object 46"/>
          <p:cNvSpPr txBox="1"/>
          <p:nvPr/>
        </p:nvSpPr>
        <p:spPr>
          <a:xfrm>
            <a:off x="6410130" y="3029480"/>
            <a:ext cx="877395" cy="153888"/>
          </a:xfrm>
          <a:prstGeom prst="rect">
            <a:avLst/>
          </a:prstGeom>
        </p:spPr>
        <p:txBody>
          <a:bodyPr vert="horz" wrap="square" lIns="0" tIns="0" rIns="0" bIns="0" rtlCol="0">
            <a:spAutoFit/>
          </a:bodyPr>
          <a:lstStyle>
            <a:defPPr>
              <a:defRPr lang="zh-CN"/>
            </a:defPPr>
            <a:lvl1pPr marL="5715">
              <a:defRPr sz="660" spc="23">
                <a:solidFill>
                  <a:srgbClr val="3992DB"/>
                </a:solidFill>
                <a:latin typeface="微软雅黑" panose="020B0503020204020204" charset="-122"/>
                <a:ea typeface="微软雅黑" panose="020B0503020204020204" charset="-122"/>
              </a:defRPr>
            </a:lvl1pPr>
          </a:lstStyle>
          <a:p>
            <a:pPr marL="5715" marR="0" lvl="0" indent="0" defTabSz="914400" eaLnBrk="1" fontAlgn="auto" latinLnBrk="0" hangingPunct="1">
              <a:lnSpc>
                <a:spcPct val="100000"/>
              </a:lnSpc>
              <a:spcBef>
                <a:spcPts val="0"/>
              </a:spcBef>
              <a:spcAft>
                <a:spcPts val="0"/>
              </a:spcAft>
              <a:buClrTx/>
              <a:buSzTx/>
              <a:buFontTx/>
              <a:buNone/>
              <a:defRPr/>
            </a:pPr>
            <a:r>
              <a:rPr kumimoji="0" lang="zh-CN" altLang="en-US"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rPr>
              <a:t>数据建模工具</a:t>
            </a:r>
            <a:endParaRPr kumimoji="0"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endParaRPr>
          </a:p>
        </p:txBody>
      </p:sp>
      <p:sp>
        <p:nvSpPr>
          <p:cNvPr id="39" name="object 50"/>
          <p:cNvSpPr txBox="1"/>
          <p:nvPr/>
        </p:nvSpPr>
        <p:spPr>
          <a:xfrm>
            <a:off x="6304908" y="5130313"/>
            <a:ext cx="1122558" cy="153888"/>
          </a:xfrm>
          <a:prstGeom prst="rect">
            <a:avLst/>
          </a:prstGeom>
        </p:spPr>
        <p:txBody>
          <a:bodyPr vert="horz" wrap="square" lIns="0" tIns="0" rIns="0" bIns="0" rtlCol="0">
            <a:spAutoFit/>
          </a:bodyPr>
          <a:lstStyle>
            <a:defPPr>
              <a:defRPr lang="zh-CN"/>
            </a:defPPr>
            <a:lvl1pPr marL="5715">
              <a:defRPr sz="660" spc="23">
                <a:solidFill>
                  <a:srgbClr val="3992DB"/>
                </a:solidFill>
                <a:latin typeface="微软雅黑" panose="020B0503020204020204" charset="-122"/>
                <a:ea typeface="微软雅黑" panose="020B0503020204020204" charset="-122"/>
              </a:defRPr>
            </a:lvl1pPr>
          </a:lstStyle>
          <a:p>
            <a:pPr marL="5715" marR="0" lvl="0" indent="0" defTabSz="914400" eaLnBrk="1" fontAlgn="auto" latinLnBrk="0" hangingPunct="1">
              <a:lnSpc>
                <a:spcPct val="100000"/>
              </a:lnSpc>
              <a:spcBef>
                <a:spcPts val="0"/>
              </a:spcBef>
              <a:spcAft>
                <a:spcPts val="0"/>
              </a:spcAft>
              <a:buClrTx/>
              <a:buSzTx/>
              <a:buFontTx/>
              <a:buNone/>
              <a:defRPr/>
            </a:pPr>
            <a:r>
              <a:rPr kumimoji="0" lang="zh-CN" altLang="en-US"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rPr>
              <a:t>数据清洗融合服务</a:t>
            </a:r>
            <a:endParaRPr kumimoji="0"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endParaRPr>
          </a:p>
        </p:txBody>
      </p:sp>
      <p:sp>
        <p:nvSpPr>
          <p:cNvPr id="40" name="object 51"/>
          <p:cNvSpPr txBox="1"/>
          <p:nvPr/>
        </p:nvSpPr>
        <p:spPr>
          <a:xfrm>
            <a:off x="5877291" y="3717210"/>
            <a:ext cx="540636" cy="615553"/>
          </a:xfrm>
          <a:prstGeom prst="rect">
            <a:avLst/>
          </a:prstGeom>
        </p:spPr>
        <p:txBody>
          <a:bodyPr vert="horz" wrap="square" lIns="0" tIns="0" rIns="0" bIns="0" rtlCol="0">
            <a:spAutoFit/>
          </a:bodyPr>
          <a:lstStyle/>
          <a:p>
            <a:pPr marL="8255" algn="ctr" defTabSz="914400" eaLnBrk="1" fontAlgn="auto" hangingPunct="1">
              <a:lnSpc>
                <a:spcPts val="2380"/>
              </a:lnSpc>
              <a:spcBef>
                <a:spcPts val="0"/>
              </a:spcBef>
              <a:spcAft>
                <a:spcPts val="0"/>
              </a:spcAft>
              <a:defRPr/>
            </a:pPr>
            <a:r>
              <a:rPr lang="zh-CN" altLang="en-US" sz="2400" b="1" kern="0" spc="-3" dirty="0">
                <a:solidFill>
                  <a:srgbClr val="005DA2"/>
                </a:solidFill>
                <a:latin typeface="微软雅黑" panose="020B0503020204020204" charset="-122"/>
                <a:ea typeface="微软雅黑" panose="020B0503020204020204" charset="-122"/>
                <a:cs typeface="微软雅黑" panose="020B0503020204020204" charset="-122"/>
              </a:rPr>
              <a:t>存</a:t>
            </a:r>
            <a:endParaRPr lang="en-US" altLang="zh-CN" sz="2400" b="1" kern="0" spc="-3" dirty="0">
              <a:solidFill>
                <a:srgbClr val="005DA2"/>
              </a:solidFill>
              <a:latin typeface="微软雅黑" panose="020B0503020204020204" charset="-122"/>
              <a:ea typeface="微软雅黑" panose="020B0503020204020204" charset="-122"/>
              <a:cs typeface="微软雅黑" panose="020B0503020204020204" charset="-122"/>
            </a:endParaRPr>
          </a:p>
          <a:p>
            <a:pPr marL="8255" algn="ctr" defTabSz="914400" eaLnBrk="1" fontAlgn="auto" hangingPunct="1">
              <a:lnSpc>
                <a:spcPts val="2380"/>
              </a:lnSpc>
              <a:spcBef>
                <a:spcPts val="0"/>
              </a:spcBef>
              <a:spcAft>
                <a:spcPts val="0"/>
              </a:spcAft>
              <a:defRPr/>
            </a:pPr>
            <a:r>
              <a:rPr lang="zh-CN" altLang="en-US" sz="2400" b="1" kern="0" spc="-3" dirty="0">
                <a:solidFill>
                  <a:srgbClr val="005DA2"/>
                </a:solidFill>
                <a:latin typeface="微软雅黑" panose="020B0503020204020204" charset="-122"/>
                <a:ea typeface="微软雅黑" panose="020B0503020204020204" charset="-122"/>
                <a:cs typeface="微软雅黑" panose="020B0503020204020204" charset="-122"/>
              </a:rPr>
              <a:t>数</a:t>
            </a:r>
            <a:endParaRPr lang="en-US" altLang="zh-CN" sz="2400" b="1" kern="0" spc="-3" dirty="0">
              <a:solidFill>
                <a:srgbClr val="005DA2"/>
              </a:solidFill>
              <a:latin typeface="微软雅黑" panose="020B0503020204020204" charset="-122"/>
              <a:ea typeface="微软雅黑" panose="020B0503020204020204" charset="-122"/>
              <a:cs typeface="微软雅黑" panose="020B0503020204020204" charset="-122"/>
            </a:endParaRPr>
          </a:p>
        </p:txBody>
      </p:sp>
      <p:sp>
        <p:nvSpPr>
          <p:cNvPr id="41" name="object 73"/>
          <p:cNvSpPr/>
          <p:nvPr/>
        </p:nvSpPr>
        <p:spPr>
          <a:xfrm>
            <a:off x="1130809" y="2908373"/>
            <a:ext cx="637293" cy="811422"/>
          </a:xfrm>
          <a:prstGeom prst="rect">
            <a:avLst/>
          </a:prstGeom>
          <a:blipFill>
            <a:blip r:embed="rId13"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42" name="object 74"/>
          <p:cNvSpPr/>
          <p:nvPr/>
        </p:nvSpPr>
        <p:spPr>
          <a:xfrm>
            <a:off x="1342082" y="2835035"/>
            <a:ext cx="397114" cy="830500"/>
          </a:xfrm>
          <a:custGeom>
            <a:avLst/>
            <a:gdLst/>
            <a:ahLst/>
            <a:cxnLst/>
            <a:rect l="l" t="t" r="r" b="b"/>
            <a:pathLst>
              <a:path w="645160" h="1424939">
                <a:moveTo>
                  <a:pt x="641257" y="0"/>
                </a:moveTo>
                <a:lnTo>
                  <a:pt x="594505" y="23412"/>
                </a:lnTo>
                <a:lnTo>
                  <a:pt x="556789" y="50260"/>
                </a:lnTo>
                <a:lnTo>
                  <a:pt x="515052" y="82573"/>
                </a:lnTo>
                <a:lnTo>
                  <a:pt x="473409" y="117001"/>
                </a:lnTo>
                <a:lnTo>
                  <a:pt x="435965" y="150037"/>
                </a:lnTo>
                <a:lnTo>
                  <a:pt x="406835" y="178329"/>
                </a:lnTo>
                <a:lnTo>
                  <a:pt x="372616" y="217302"/>
                </a:lnTo>
                <a:lnTo>
                  <a:pt x="345863" y="254693"/>
                </a:lnTo>
                <a:lnTo>
                  <a:pt x="326586" y="290378"/>
                </a:lnTo>
                <a:lnTo>
                  <a:pt x="310608" y="356387"/>
                </a:lnTo>
                <a:lnTo>
                  <a:pt x="313979" y="386658"/>
                </a:lnTo>
                <a:lnTo>
                  <a:pt x="318461" y="403150"/>
                </a:lnTo>
                <a:lnTo>
                  <a:pt x="323833" y="419830"/>
                </a:lnTo>
                <a:lnTo>
                  <a:pt x="329864" y="436908"/>
                </a:lnTo>
                <a:lnTo>
                  <a:pt x="336282" y="454384"/>
                </a:lnTo>
                <a:lnTo>
                  <a:pt x="351989" y="498571"/>
                </a:lnTo>
                <a:lnTo>
                  <a:pt x="363873" y="543020"/>
                </a:lnTo>
                <a:lnTo>
                  <a:pt x="367905" y="587406"/>
                </a:lnTo>
                <a:lnTo>
                  <a:pt x="360020" y="631258"/>
                </a:lnTo>
                <a:lnTo>
                  <a:pt x="326168" y="692261"/>
                </a:lnTo>
                <a:lnTo>
                  <a:pt x="301498" y="722532"/>
                </a:lnTo>
                <a:lnTo>
                  <a:pt x="273017" y="752668"/>
                </a:lnTo>
                <a:lnTo>
                  <a:pt x="241793" y="782677"/>
                </a:lnTo>
                <a:lnTo>
                  <a:pt x="208831" y="812425"/>
                </a:lnTo>
                <a:lnTo>
                  <a:pt x="140582" y="872235"/>
                </a:lnTo>
                <a:lnTo>
                  <a:pt x="107682" y="902045"/>
                </a:lnTo>
                <a:lnTo>
                  <a:pt x="77526" y="931458"/>
                </a:lnTo>
                <a:lnTo>
                  <a:pt x="51202" y="960473"/>
                </a:lnTo>
                <a:lnTo>
                  <a:pt x="14208" y="1017717"/>
                </a:lnTo>
                <a:lnTo>
                  <a:pt x="1130" y="1061046"/>
                </a:lnTo>
                <a:lnTo>
                  <a:pt x="0" y="1098699"/>
                </a:lnTo>
                <a:lnTo>
                  <a:pt x="7727" y="1132070"/>
                </a:lnTo>
                <a:lnTo>
                  <a:pt x="21287" y="1162404"/>
                </a:lnTo>
                <a:lnTo>
                  <a:pt x="37642" y="1191031"/>
                </a:lnTo>
                <a:lnTo>
                  <a:pt x="53411" y="1218329"/>
                </a:lnTo>
                <a:lnTo>
                  <a:pt x="67264" y="1247543"/>
                </a:lnTo>
                <a:lnTo>
                  <a:pt x="77170" y="1280128"/>
                </a:lnTo>
                <a:lnTo>
                  <a:pt x="81086" y="1317719"/>
                </a:lnTo>
                <a:lnTo>
                  <a:pt x="76929" y="1361832"/>
                </a:lnTo>
                <a:lnTo>
                  <a:pt x="62657" y="1414072"/>
                </a:lnTo>
                <a:lnTo>
                  <a:pt x="92311" y="1424490"/>
                </a:lnTo>
                <a:lnTo>
                  <a:pt x="106614" y="1373445"/>
                </a:lnTo>
                <a:lnTo>
                  <a:pt x="112101" y="1328860"/>
                </a:lnTo>
                <a:lnTo>
                  <a:pt x="110457" y="1289950"/>
                </a:lnTo>
                <a:lnTo>
                  <a:pt x="103263" y="1255919"/>
                </a:lnTo>
                <a:lnTo>
                  <a:pt x="92133" y="1225983"/>
                </a:lnTo>
                <a:lnTo>
                  <a:pt x="78720" y="1199272"/>
                </a:lnTo>
                <a:lnTo>
                  <a:pt x="64668" y="1175000"/>
                </a:lnTo>
                <a:lnTo>
                  <a:pt x="46009" y="1141902"/>
                </a:lnTo>
                <a:lnTo>
                  <a:pt x="33527" y="1108992"/>
                </a:lnTo>
                <a:lnTo>
                  <a:pt x="31192" y="1072846"/>
                </a:lnTo>
                <a:lnTo>
                  <a:pt x="43045" y="1030115"/>
                </a:lnTo>
                <a:lnTo>
                  <a:pt x="86751" y="967405"/>
                </a:lnTo>
                <a:lnTo>
                  <a:pt x="119148" y="934421"/>
                </a:lnTo>
                <a:lnTo>
                  <a:pt x="156110" y="900401"/>
                </a:lnTo>
                <a:lnTo>
                  <a:pt x="230809" y="834906"/>
                </a:lnTo>
                <a:lnTo>
                  <a:pt x="265080" y="803912"/>
                </a:lnTo>
                <a:lnTo>
                  <a:pt x="297655" y="772520"/>
                </a:lnTo>
                <a:lnTo>
                  <a:pt x="327414" y="740605"/>
                </a:lnTo>
                <a:lnTo>
                  <a:pt x="353360" y="708219"/>
                </a:lnTo>
                <a:lnTo>
                  <a:pt x="374470" y="675246"/>
                </a:lnTo>
                <a:lnTo>
                  <a:pt x="398563" y="600526"/>
                </a:lnTo>
                <a:lnTo>
                  <a:pt x="398113" y="559710"/>
                </a:lnTo>
                <a:lnTo>
                  <a:pt x="390804" y="519680"/>
                </a:lnTo>
                <a:lnTo>
                  <a:pt x="379182" y="480833"/>
                </a:lnTo>
                <a:lnTo>
                  <a:pt x="365748" y="443504"/>
                </a:lnTo>
                <a:lnTo>
                  <a:pt x="359570" y="426688"/>
                </a:lnTo>
                <a:lnTo>
                  <a:pt x="353811" y="410333"/>
                </a:lnTo>
                <a:lnTo>
                  <a:pt x="348701" y="394511"/>
                </a:lnTo>
                <a:lnTo>
                  <a:pt x="344492" y="379203"/>
                </a:lnTo>
                <a:lnTo>
                  <a:pt x="342523" y="347151"/>
                </a:lnTo>
                <a:lnTo>
                  <a:pt x="350669" y="313456"/>
                </a:lnTo>
                <a:lnTo>
                  <a:pt x="367329" y="278965"/>
                </a:lnTo>
                <a:lnTo>
                  <a:pt x="390888" y="244212"/>
                </a:lnTo>
                <a:lnTo>
                  <a:pt x="419725" y="209857"/>
                </a:lnTo>
                <a:lnTo>
                  <a:pt x="452185" y="176612"/>
                </a:lnTo>
                <a:lnTo>
                  <a:pt x="486665" y="145157"/>
                </a:lnTo>
                <a:lnTo>
                  <a:pt x="521533" y="116069"/>
                </a:lnTo>
                <a:lnTo>
                  <a:pt x="555155" y="90028"/>
                </a:lnTo>
                <a:lnTo>
                  <a:pt x="612232" y="49799"/>
                </a:lnTo>
                <a:lnTo>
                  <a:pt x="644870" y="29611"/>
                </a:lnTo>
                <a:lnTo>
                  <a:pt x="638273" y="15434"/>
                </a:lnTo>
                <a:lnTo>
                  <a:pt x="641257" y="0"/>
                </a:lnTo>
                <a:close/>
              </a:path>
            </a:pathLst>
          </a:custGeom>
          <a:solidFill>
            <a:srgbClr val="FFFFFF"/>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43" name="object 75"/>
          <p:cNvSpPr/>
          <p:nvPr/>
        </p:nvSpPr>
        <p:spPr>
          <a:xfrm>
            <a:off x="1227932" y="2872904"/>
            <a:ext cx="375617" cy="825317"/>
          </a:xfrm>
          <a:custGeom>
            <a:avLst/>
            <a:gdLst/>
            <a:ahLst/>
            <a:cxnLst/>
            <a:rect l="l" t="t" r="r" b="b"/>
            <a:pathLst>
              <a:path w="610235" h="1416050">
                <a:moveTo>
                  <a:pt x="580348" y="0"/>
                </a:moveTo>
                <a:lnTo>
                  <a:pt x="563176" y="41349"/>
                </a:lnTo>
                <a:lnTo>
                  <a:pt x="542475" y="78960"/>
                </a:lnTo>
                <a:lnTo>
                  <a:pt x="518863" y="113305"/>
                </a:lnTo>
                <a:lnTo>
                  <a:pt x="493000" y="144958"/>
                </a:lnTo>
                <a:lnTo>
                  <a:pt x="465493" y="174643"/>
                </a:lnTo>
                <a:lnTo>
                  <a:pt x="436991" y="202831"/>
                </a:lnTo>
                <a:lnTo>
                  <a:pt x="378250" y="258536"/>
                </a:lnTo>
                <a:lnTo>
                  <a:pt x="349727" y="287111"/>
                </a:lnTo>
                <a:lnTo>
                  <a:pt x="323498" y="316534"/>
                </a:lnTo>
                <a:lnTo>
                  <a:pt x="300619" y="347266"/>
                </a:lnTo>
                <a:lnTo>
                  <a:pt x="268169" y="415694"/>
                </a:lnTo>
                <a:lnTo>
                  <a:pt x="260484" y="454551"/>
                </a:lnTo>
                <a:lnTo>
                  <a:pt x="261562" y="491712"/>
                </a:lnTo>
                <a:lnTo>
                  <a:pt x="270546" y="530769"/>
                </a:lnTo>
                <a:lnTo>
                  <a:pt x="284724" y="570883"/>
                </a:lnTo>
                <a:lnTo>
                  <a:pt x="318922" y="653917"/>
                </a:lnTo>
                <a:lnTo>
                  <a:pt x="333036" y="695528"/>
                </a:lnTo>
                <a:lnTo>
                  <a:pt x="339989" y="734134"/>
                </a:lnTo>
                <a:lnTo>
                  <a:pt x="335947" y="767945"/>
                </a:lnTo>
                <a:lnTo>
                  <a:pt x="320074" y="801305"/>
                </a:lnTo>
                <a:lnTo>
                  <a:pt x="297257" y="833419"/>
                </a:lnTo>
                <a:lnTo>
                  <a:pt x="268986" y="864287"/>
                </a:lnTo>
                <a:lnTo>
                  <a:pt x="236715" y="894297"/>
                </a:lnTo>
                <a:lnTo>
                  <a:pt x="201889" y="923594"/>
                </a:lnTo>
                <a:lnTo>
                  <a:pt x="132111" y="979498"/>
                </a:lnTo>
                <a:lnTo>
                  <a:pt x="99965" y="1006430"/>
                </a:lnTo>
                <a:lnTo>
                  <a:pt x="70709" y="1033434"/>
                </a:lnTo>
                <a:lnTo>
                  <a:pt x="25465" y="1088940"/>
                </a:lnTo>
                <a:lnTo>
                  <a:pt x="0" y="1171849"/>
                </a:lnTo>
                <a:lnTo>
                  <a:pt x="3266" y="1214968"/>
                </a:lnTo>
                <a:lnTo>
                  <a:pt x="17224" y="1249438"/>
                </a:lnTo>
                <a:lnTo>
                  <a:pt x="37611" y="1277489"/>
                </a:lnTo>
                <a:lnTo>
                  <a:pt x="81693" y="1323896"/>
                </a:lnTo>
                <a:lnTo>
                  <a:pt x="97086" y="1346629"/>
                </a:lnTo>
                <a:lnTo>
                  <a:pt x="103410" y="1372785"/>
                </a:lnTo>
                <a:lnTo>
                  <a:pt x="97819" y="1405611"/>
                </a:lnTo>
                <a:lnTo>
                  <a:pt x="127619" y="1415579"/>
                </a:lnTo>
                <a:lnTo>
                  <a:pt x="134676" y="1370031"/>
                </a:lnTo>
                <a:lnTo>
                  <a:pt x="125556" y="1333791"/>
                </a:lnTo>
                <a:lnTo>
                  <a:pt x="106153" y="1304358"/>
                </a:lnTo>
                <a:lnTo>
                  <a:pt x="57066" y="1251867"/>
                </a:lnTo>
                <a:lnTo>
                  <a:pt x="38061" y="1220800"/>
                </a:lnTo>
                <a:lnTo>
                  <a:pt x="31004" y="1181084"/>
                </a:lnTo>
                <a:lnTo>
                  <a:pt x="41422" y="1128196"/>
                </a:lnTo>
                <a:lnTo>
                  <a:pt x="80929" y="1068040"/>
                </a:lnTo>
                <a:lnTo>
                  <a:pt x="111692" y="1037957"/>
                </a:lnTo>
                <a:lnTo>
                  <a:pt x="147241" y="1007676"/>
                </a:lnTo>
                <a:lnTo>
                  <a:pt x="217846" y="951060"/>
                </a:lnTo>
                <a:lnTo>
                  <a:pt x="249500" y="924778"/>
                </a:lnTo>
                <a:lnTo>
                  <a:pt x="279604" y="897773"/>
                </a:lnTo>
                <a:lnTo>
                  <a:pt x="307194" y="869858"/>
                </a:lnTo>
                <a:lnTo>
                  <a:pt x="351141" y="810352"/>
                </a:lnTo>
                <a:lnTo>
                  <a:pt x="371507" y="745537"/>
                </a:lnTo>
                <a:lnTo>
                  <a:pt x="368679" y="710470"/>
                </a:lnTo>
                <a:lnTo>
                  <a:pt x="359392" y="673969"/>
                </a:lnTo>
                <a:lnTo>
                  <a:pt x="345863" y="636546"/>
                </a:lnTo>
                <a:lnTo>
                  <a:pt x="314796" y="561511"/>
                </a:lnTo>
                <a:lnTo>
                  <a:pt x="301519" y="524675"/>
                </a:lnTo>
                <a:lnTo>
                  <a:pt x="293027" y="489744"/>
                </a:lnTo>
                <a:lnTo>
                  <a:pt x="291750" y="457891"/>
                </a:lnTo>
                <a:lnTo>
                  <a:pt x="300252" y="418249"/>
                </a:lnTo>
                <a:lnTo>
                  <a:pt x="316095" y="382134"/>
                </a:lnTo>
                <a:lnTo>
                  <a:pt x="338094" y="348586"/>
                </a:lnTo>
                <a:lnTo>
                  <a:pt x="365203" y="316472"/>
                </a:lnTo>
                <a:lnTo>
                  <a:pt x="396040" y="285080"/>
                </a:lnTo>
                <a:lnTo>
                  <a:pt x="458687" y="225574"/>
                </a:lnTo>
                <a:lnTo>
                  <a:pt x="487964" y="196475"/>
                </a:lnTo>
                <a:lnTo>
                  <a:pt x="516717" y="165408"/>
                </a:lnTo>
                <a:lnTo>
                  <a:pt x="544109" y="131723"/>
                </a:lnTo>
                <a:lnTo>
                  <a:pt x="569333" y="95023"/>
                </a:lnTo>
                <a:lnTo>
                  <a:pt x="591552" y="54720"/>
                </a:lnTo>
                <a:lnTo>
                  <a:pt x="610002" y="10345"/>
                </a:lnTo>
                <a:lnTo>
                  <a:pt x="580348" y="0"/>
                </a:lnTo>
                <a:close/>
              </a:path>
            </a:pathLst>
          </a:custGeom>
          <a:solidFill>
            <a:srgbClr val="FFFFFF"/>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44" name="object 76"/>
          <p:cNvSpPr/>
          <p:nvPr/>
        </p:nvSpPr>
        <p:spPr>
          <a:xfrm>
            <a:off x="1130809" y="4405259"/>
            <a:ext cx="600169" cy="897839"/>
          </a:xfrm>
          <a:prstGeom prst="rect">
            <a:avLst/>
          </a:prstGeom>
          <a:blipFill>
            <a:blip r:embed="rId14"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45" name="object 77"/>
          <p:cNvSpPr/>
          <p:nvPr/>
        </p:nvSpPr>
        <p:spPr>
          <a:xfrm>
            <a:off x="1204033" y="4406075"/>
            <a:ext cx="372490" cy="897119"/>
          </a:xfrm>
          <a:custGeom>
            <a:avLst/>
            <a:gdLst/>
            <a:ahLst/>
            <a:cxnLst/>
            <a:rect l="l" t="t" r="r" b="b"/>
            <a:pathLst>
              <a:path w="605154" h="1539240">
                <a:moveTo>
                  <a:pt x="43443" y="0"/>
                </a:moveTo>
                <a:lnTo>
                  <a:pt x="0" y="0"/>
                </a:lnTo>
                <a:lnTo>
                  <a:pt x="28376" y="28784"/>
                </a:lnTo>
                <a:lnTo>
                  <a:pt x="60930" y="51642"/>
                </a:lnTo>
                <a:lnTo>
                  <a:pt x="96510" y="70594"/>
                </a:lnTo>
                <a:lnTo>
                  <a:pt x="169481" y="103934"/>
                </a:lnTo>
                <a:lnTo>
                  <a:pt x="204642" y="122027"/>
                </a:lnTo>
                <a:lnTo>
                  <a:pt x="238704" y="143817"/>
                </a:lnTo>
                <a:lnTo>
                  <a:pt x="270902" y="171178"/>
                </a:lnTo>
                <a:lnTo>
                  <a:pt x="300430" y="205648"/>
                </a:lnTo>
                <a:lnTo>
                  <a:pt x="326586" y="249248"/>
                </a:lnTo>
                <a:lnTo>
                  <a:pt x="341246" y="287216"/>
                </a:lnTo>
                <a:lnTo>
                  <a:pt x="347800" y="324607"/>
                </a:lnTo>
                <a:lnTo>
                  <a:pt x="347382" y="361580"/>
                </a:lnTo>
                <a:lnTo>
                  <a:pt x="330042" y="434876"/>
                </a:lnTo>
                <a:lnTo>
                  <a:pt x="315362" y="471493"/>
                </a:lnTo>
                <a:lnTo>
                  <a:pt x="298210" y="508319"/>
                </a:lnTo>
                <a:lnTo>
                  <a:pt x="261625" y="581615"/>
                </a:lnTo>
                <a:lnTo>
                  <a:pt x="244400" y="618159"/>
                </a:lnTo>
                <a:lnTo>
                  <a:pt x="229019" y="655268"/>
                </a:lnTo>
                <a:lnTo>
                  <a:pt x="216412" y="693162"/>
                </a:lnTo>
                <a:lnTo>
                  <a:pt x="207616" y="731841"/>
                </a:lnTo>
                <a:lnTo>
                  <a:pt x="203554" y="771515"/>
                </a:lnTo>
                <a:lnTo>
                  <a:pt x="205292" y="812331"/>
                </a:lnTo>
                <a:lnTo>
                  <a:pt x="213752" y="854434"/>
                </a:lnTo>
                <a:lnTo>
                  <a:pt x="229490" y="897595"/>
                </a:lnTo>
                <a:lnTo>
                  <a:pt x="249667" y="934358"/>
                </a:lnTo>
                <a:lnTo>
                  <a:pt x="273478" y="965415"/>
                </a:lnTo>
                <a:lnTo>
                  <a:pt x="329110" y="1013215"/>
                </a:lnTo>
                <a:lnTo>
                  <a:pt x="390354" y="1046826"/>
                </a:lnTo>
                <a:lnTo>
                  <a:pt x="491733" y="1088574"/>
                </a:lnTo>
                <a:lnTo>
                  <a:pt x="526591" y="1106029"/>
                </a:lnTo>
                <a:lnTo>
                  <a:pt x="553093" y="1126614"/>
                </a:lnTo>
                <a:lnTo>
                  <a:pt x="568495" y="1152467"/>
                </a:lnTo>
                <a:lnTo>
                  <a:pt x="573626" y="1187586"/>
                </a:lnTo>
                <a:lnTo>
                  <a:pt x="569029" y="1222203"/>
                </a:lnTo>
                <a:lnTo>
                  <a:pt x="557543" y="1257322"/>
                </a:lnTo>
                <a:lnTo>
                  <a:pt x="542077" y="1294002"/>
                </a:lnTo>
                <a:lnTo>
                  <a:pt x="526811" y="1330053"/>
                </a:lnTo>
                <a:lnTo>
                  <a:pt x="513167" y="1368513"/>
                </a:lnTo>
                <a:lnTo>
                  <a:pt x="503586" y="1410040"/>
                </a:lnTo>
                <a:lnTo>
                  <a:pt x="500560" y="1455201"/>
                </a:lnTo>
                <a:lnTo>
                  <a:pt x="506476" y="1504708"/>
                </a:lnTo>
                <a:lnTo>
                  <a:pt x="509167" y="1513828"/>
                </a:lnTo>
                <a:lnTo>
                  <a:pt x="513115" y="1522519"/>
                </a:lnTo>
                <a:lnTo>
                  <a:pt x="518235" y="1530780"/>
                </a:lnTo>
                <a:lnTo>
                  <a:pt x="524518" y="1538623"/>
                </a:lnTo>
                <a:lnTo>
                  <a:pt x="572726" y="1538623"/>
                </a:lnTo>
                <a:lnTo>
                  <a:pt x="559365" y="1529639"/>
                </a:lnTo>
                <a:lnTo>
                  <a:pt x="548862" y="1519880"/>
                </a:lnTo>
                <a:lnTo>
                  <a:pt x="541407" y="1509346"/>
                </a:lnTo>
                <a:lnTo>
                  <a:pt x="537177" y="1498090"/>
                </a:lnTo>
                <a:lnTo>
                  <a:pt x="531941" y="1454207"/>
                </a:lnTo>
                <a:lnTo>
                  <a:pt x="534769" y="1413967"/>
                </a:lnTo>
                <a:lnTo>
                  <a:pt x="543564" y="1376418"/>
                </a:lnTo>
                <a:lnTo>
                  <a:pt x="556286" y="1340880"/>
                </a:lnTo>
                <a:lnTo>
                  <a:pt x="570883" y="1306619"/>
                </a:lnTo>
                <a:lnTo>
                  <a:pt x="587636" y="1266652"/>
                </a:lnTo>
                <a:lnTo>
                  <a:pt x="600264" y="1226768"/>
                </a:lnTo>
                <a:lnTo>
                  <a:pt x="605112" y="1186016"/>
                </a:lnTo>
                <a:lnTo>
                  <a:pt x="598526" y="1143211"/>
                </a:lnTo>
                <a:lnTo>
                  <a:pt x="579427" y="1108594"/>
                </a:lnTo>
                <a:lnTo>
                  <a:pt x="548527" y="1082522"/>
                </a:lnTo>
                <a:lnTo>
                  <a:pt x="508686" y="1061716"/>
                </a:lnTo>
                <a:lnTo>
                  <a:pt x="430164" y="1029874"/>
                </a:lnTo>
                <a:lnTo>
                  <a:pt x="397359" y="1015487"/>
                </a:lnTo>
                <a:lnTo>
                  <a:pt x="334523" y="978588"/>
                </a:lnTo>
                <a:lnTo>
                  <a:pt x="281090" y="924600"/>
                </a:lnTo>
                <a:lnTo>
                  <a:pt x="260086" y="888768"/>
                </a:lnTo>
                <a:lnTo>
                  <a:pt x="243971" y="845817"/>
                </a:lnTo>
                <a:lnTo>
                  <a:pt x="235940" y="802509"/>
                </a:lnTo>
                <a:lnTo>
                  <a:pt x="235909" y="760259"/>
                </a:lnTo>
                <a:lnTo>
                  <a:pt x="242463" y="718805"/>
                </a:lnTo>
                <a:lnTo>
                  <a:pt x="254316" y="678063"/>
                </a:lnTo>
                <a:lnTo>
                  <a:pt x="270033" y="638032"/>
                </a:lnTo>
                <a:lnTo>
                  <a:pt x="288263" y="598568"/>
                </a:lnTo>
                <a:lnTo>
                  <a:pt x="324796" y="525345"/>
                </a:lnTo>
                <a:lnTo>
                  <a:pt x="341099" y="490791"/>
                </a:lnTo>
                <a:lnTo>
                  <a:pt x="355675" y="455891"/>
                </a:lnTo>
                <a:lnTo>
                  <a:pt x="367580" y="420563"/>
                </a:lnTo>
                <a:lnTo>
                  <a:pt x="375894" y="384731"/>
                </a:lnTo>
                <a:lnTo>
                  <a:pt x="379705" y="348324"/>
                </a:lnTo>
                <a:lnTo>
                  <a:pt x="378051" y="311288"/>
                </a:lnTo>
                <a:lnTo>
                  <a:pt x="370041" y="273604"/>
                </a:lnTo>
                <a:lnTo>
                  <a:pt x="354722" y="235207"/>
                </a:lnTo>
                <a:lnTo>
                  <a:pt x="330147" y="193323"/>
                </a:lnTo>
                <a:lnTo>
                  <a:pt x="302776" y="158989"/>
                </a:lnTo>
                <a:lnTo>
                  <a:pt x="273227" y="130927"/>
                </a:lnTo>
                <a:lnTo>
                  <a:pt x="242181" y="108132"/>
                </a:lnTo>
                <a:lnTo>
                  <a:pt x="178256" y="73296"/>
                </a:lnTo>
                <a:lnTo>
                  <a:pt x="118195" y="46092"/>
                </a:lnTo>
                <a:lnTo>
                  <a:pt x="91159" y="32627"/>
                </a:lnTo>
                <a:lnTo>
                  <a:pt x="66081" y="17601"/>
                </a:lnTo>
                <a:lnTo>
                  <a:pt x="43443" y="0"/>
                </a:lnTo>
                <a:close/>
              </a:path>
            </a:pathLst>
          </a:custGeom>
          <a:solidFill>
            <a:srgbClr val="FFFFFF"/>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46" name="object 78"/>
          <p:cNvSpPr/>
          <p:nvPr/>
        </p:nvSpPr>
        <p:spPr>
          <a:xfrm>
            <a:off x="1174269" y="4406082"/>
            <a:ext cx="402197" cy="896747"/>
          </a:xfrm>
          <a:custGeom>
            <a:avLst/>
            <a:gdLst/>
            <a:ahLst/>
            <a:cxnLst/>
            <a:rect l="l" t="t" r="r" b="b"/>
            <a:pathLst>
              <a:path w="653414" h="1538604">
                <a:moveTo>
                  <a:pt x="42281" y="0"/>
                </a:moveTo>
                <a:lnTo>
                  <a:pt x="9675" y="0"/>
                </a:lnTo>
                <a:lnTo>
                  <a:pt x="3026" y="38815"/>
                </a:lnTo>
                <a:lnTo>
                  <a:pt x="0" y="78426"/>
                </a:lnTo>
                <a:lnTo>
                  <a:pt x="1266" y="118530"/>
                </a:lnTo>
                <a:lnTo>
                  <a:pt x="7465" y="158770"/>
                </a:lnTo>
                <a:lnTo>
                  <a:pt x="20774" y="201438"/>
                </a:lnTo>
                <a:lnTo>
                  <a:pt x="39255" y="235982"/>
                </a:lnTo>
                <a:lnTo>
                  <a:pt x="88719" y="286274"/>
                </a:lnTo>
                <a:lnTo>
                  <a:pt x="149545" y="320901"/>
                </a:lnTo>
                <a:lnTo>
                  <a:pt x="217846" y="351957"/>
                </a:lnTo>
                <a:lnTo>
                  <a:pt x="252997" y="370051"/>
                </a:lnTo>
                <a:lnTo>
                  <a:pt x="287059" y="391914"/>
                </a:lnTo>
                <a:lnTo>
                  <a:pt x="319246" y="419191"/>
                </a:lnTo>
                <a:lnTo>
                  <a:pt x="348795" y="453745"/>
                </a:lnTo>
                <a:lnTo>
                  <a:pt x="374930" y="497262"/>
                </a:lnTo>
                <a:lnTo>
                  <a:pt x="389611" y="535303"/>
                </a:lnTo>
                <a:lnTo>
                  <a:pt x="396145" y="572705"/>
                </a:lnTo>
                <a:lnTo>
                  <a:pt x="395715" y="609667"/>
                </a:lnTo>
                <a:lnTo>
                  <a:pt x="378386" y="682900"/>
                </a:lnTo>
                <a:lnTo>
                  <a:pt x="363716" y="719506"/>
                </a:lnTo>
                <a:lnTo>
                  <a:pt x="346565" y="756343"/>
                </a:lnTo>
                <a:lnTo>
                  <a:pt x="309959" y="829639"/>
                </a:lnTo>
                <a:lnTo>
                  <a:pt x="292745" y="866183"/>
                </a:lnTo>
                <a:lnTo>
                  <a:pt x="277352" y="903365"/>
                </a:lnTo>
                <a:lnTo>
                  <a:pt x="264766" y="941186"/>
                </a:lnTo>
                <a:lnTo>
                  <a:pt x="255960" y="979938"/>
                </a:lnTo>
                <a:lnTo>
                  <a:pt x="251908" y="1019612"/>
                </a:lnTo>
                <a:lnTo>
                  <a:pt x="253636" y="1060428"/>
                </a:lnTo>
                <a:lnTo>
                  <a:pt x="262107" y="1102458"/>
                </a:lnTo>
                <a:lnTo>
                  <a:pt x="277834" y="1145692"/>
                </a:lnTo>
                <a:lnTo>
                  <a:pt x="298011" y="1182445"/>
                </a:lnTo>
                <a:lnTo>
                  <a:pt x="321822" y="1213439"/>
                </a:lnTo>
                <a:lnTo>
                  <a:pt x="377444" y="1261228"/>
                </a:lnTo>
                <a:lnTo>
                  <a:pt x="438698" y="1294850"/>
                </a:lnTo>
                <a:lnTo>
                  <a:pt x="540098" y="1336671"/>
                </a:lnTo>
                <a:lnTo>
                  <a:pt x="574945" y="1354115"/>
                </a:lnTo>
                <a:lnTo>
                  <a:pt x="601437" y="1374638"/>
                </a:lnTo>
                <a:lnTo>
                  <a:pt x="616839" y="1400491"/>
                </a:lnTo>
                <a:lnTo>
                  <a:pt x="621981" y="1434825"/>
                </a:lnTo>
                <a:lnTo>
                  <a:pt x="617750" y="1468656"/>
                </a:lnTo>
                <a:lnTo>
                  <a:pt x="606861" y="1502928"/>
                </a:lnTo>
                <a:lnTo>
                  <a:pt x="591940" y="1538612"/>
                </a:lnTo>
                <a:lnTo>
                  <a:pt x="626158" y="1538612"/>
                </a:lnTo>
                <a:lnTo>
                  <a:pt x="640367" y="1502781"/>
                </a:lnTo>
                <a:lnTo>
                  <a:pt x="650325" y="1466813"/>
                </a:lnTo>
                <a:lnTo>
                  <a:pt x="653383" y="1429914"/>
                </a:lnTo>
                <a:lnTo>
                  <a:pt x="646880" y="1391297"/>
                </a:lnTo>
                <a:lnTo>
                  <a:pt x="627760" y="1356607"/>
                </a:lnTo>
                <a:lnTo>
                  <a:pt x="596871" y="1330545"/>
                </a:lnTo>
                <a:lnTo>
                  <a:pt x="557040" y="1309740"/>
                </a:lnTo>
                <a:lnTo>
                  <a:pt x="478508" y="1277898"/>
                </a:lnTo>
                <a:lnTo>
                  <a:pt x="445693" y="1263511"/>
                </a:lnTo>
                <a:lnTo>
                  <a:pt x="382857" y="1226685"/>
                </a:lnTo>
                <a:lnTo>
                  <a:pt x="329445" y="1172686"/>
                </a:lnTo>
                <a:lnTo>
                  <a:pt x="308419" y="1136865"/>
                </a:lnTo>
                <a:lnTo>
                  <a:pt x="292326" y="1093841"/>
                </a:lnTo>
                <a:lnTo>
                  <a:pt x="284305" y="1050596"/>
                </a:lnTo>
                <a:lnTo>
                  <a:pt x="284253" y="1008283"/>
                </a:lnTo>
                <a:lnTo>
                  <a:pt x="290807" y="966829"/>
                </a:lnTo>
                <a:lnTo>
                  <a:pt x="302639" y="926160"/>
                </a:lnTo>
                <a:lnTo>
                  <a:pt x="318367" y="886119"/>
                </a:lnTo>
                <a:lnTo>
                  <a:pt x="336638" y="846665"/>
                </a:lnTo>
                <a:lnTo>
                  <a:pt x="373150" y="773431"/>
                </a:lnTo>
                <a:lnTo>
                  <a:pt x="389454" y="738888"/>
                </a:lnTo>
                <a:lnTo>
                  <a:pt x="404040" y="703978"/>
                </a:lnTo>
                <a:lnTo>
                  <a:pt x="415955" y="668576"/>
                </a:lnTo>
                <a:lnTo>
                  <a:pt x="424269" y="632755"/>
                </a:lnTo>
                <a:lnTo>
                  <a:pt x="428081" y="596348"/>
                </a:lnTo>
                <a:lnTo>
                  <a:pt x="426416" y="559386"/>
                </a:lnTo>
                <a:lnTo>
                  <a:pt x="418406" y="521701"/>
                </a:lnTo>
                <a:lnTo>
                  <a:pt x="403066" y="483304"/>
                </a:lnTo>
                <a:lnTo>
                  <a:pt x="378501" y="441421"/>
                </a:lnTo>
                <a:lnTo>
                  <a:pt x="351130" y="407013"/>
                </a:lnTo>
                <a:lnTo>
                  <a:pt x="321571" y="379025"/>
                </a:lnTo>
                <a:lnTo>
                  <a:pt x="290514" y="356156"/>
                </a:lnTo>
                <a:lnTo>
                  <a:pt x="226589" y="321393"/>
                </a:lnTo>
                <a:lnTo>
                  <a:pt x="159586" y="290912"/>
                </a:lnTo>
                <a:lnTo>
                  <a:pt x="126624" y="273457"/>
                </a:lnTo>
                <a:lnTo>
                  <a:pt x="71924" y="227008"/>
                </a:lnTo>
                <a:lnTo>
                  <a:pt x="51998" y="194035"/>
                </a:lnTo>
                <a:lnTo>
                  <a:pt x="38145" y="151932"/>
                </a:lnTo>
                <a:lnTo>
                  <a:pt x="32428" y="113755"/>
                </a:lnTo>
                <a:lnTo>
                  <a:pt x="31663" y="75432"/>
                </a:lnTo>
                <a:lnTo>
                  <a:pt x="35171" y="37391"/>
                </a:lnTo>
                <a:lnTo>
                  <a:pt x="42281" y="0"/>
                </a:lnTo>
                <a:close/>
              </a:path>
            </a:pathLst>
          </a:custGeom>
          <a:solidFill>
            <a:srgbClr val="FFFFFF"/>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47" name="object 79"/>
          <p:cNvSpPr/>
          <p:nvPr/>
        </p:nvSpPr>
        <p:spPr>
          <a:xfrm>
            <a:off x="1683029" y="3223275"/>
            <a:ext cx="682152" cy="1792749"/>
          </a:xfrm>
          <a:prstGeom prst="rect">
            <a:avLst/>
          </a:prstGeom>
          <a:blipFill>
            <a:blip r:embed="rId15"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48" name="object 80"/>
          <p:cNvSpPr/>
          <p:nvPr/>
        </p:nvSpPr>
        <p:spPr>
          <a:xfrm>
            <a:off x="1710869" y="3620199"/>
            <a:ext cx="431565" cy="1019405"/>
          </a:xfrm>
          <a:prstGeom prst="rect">
            <a:avLst/>
          </a:prstGeom>
          <a:blipFill>
            <a:blip r:embed="rId16"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49" name="object 81"/>
          <p:cNvSpPr/>
          <p:nvPr/>
        </p:nvSpPr>
        <p:spPr>
          <a:xfrm>
            <a:off x="1762916" y="3657022"/>
            <a:ext cx="327150" cy="920805"/>
          </a:xfrm>
          <a:custGeom>
            <a:avLst/>
            <a:gdLst/>
            <a:ahLst/>
            <a:cxnLst/>
            <a:rect l="l" t="t" r="r" b="b"/>
            <a:pathLst>
              <a:path w="531495" h="1579879">
                <a:moveTo>
                  <a:pt x="260044" y="0"/>
                </a:moveTo>
                <a:lnTo>
                  <a:pt x="219459" y="6659"/>
                </a:lnTo>
                <a:lnTo>
                  <a:pt x="179774" y="31967"/>
                </a:lnTo>
                <a:lnTo>
                  <a:pt x="141765" y="75767"/>
                </a:lnTo>
                <a:lnTo>
                  <a:pt x="106195" y="138309"/>
                </a:lnTo>
                <a:lnTo>
                  <a:pt x="89567" y="176560"/>
                </a:lnTo>
                <a:lnTo>
                  <a:pt x="73872" y="219490"/>
                </a:lnTo>
                <a:lnTo>
                  <a:pt x="53035" y="289697"/>
                </a:lnTo>
                <a:lnTo>
                  <a:pt x="43904" y="326921"/>
                </a:lnTo>
                <a:lnTo>
                  <a:pt x="35642" y="365465"/>
                </a:lnTo>
                <a:lnTo>
                  <a:pt x="28260" y="405181"/>
                </a:lnTo>
                <a:lnTo>
                  <a:pt x="21716" y="445923"/>
                </a:lnTo>
                <a:lnTo>
                  <a:pt x="16041" y="487608"/>
                </a:lnTo>
                <a:lnTo>
                  <a:pt x="11214" y="530099"/>
                </a:lnTo>
                <a:lnTo>
                  <a:pt x="7256" y="573249"/>
                </a:lnTo>
                <a:lnTo>
                  <a:pt x="4156" y="617059"/>
                </a:lnTo>
                <a:lnTo>
                  <a:pt x="1916" y="661309"/>
                </a:lnTo>
                <a:lnTo>
                  <a:pt x="534" y="705852"/>
                </a:lnTo>
                <a:lnTo>
                  <a:pt x="0" y="750689"/>
                </a:lnTo>
                <a:lnTo>
                  <a:pt x="314" y="795588"/>
                </a:lnTo>
                <a:lnTo>
                  <a:pt x="1497" y="840497"/>
                </a:lnTo>
                <a:lnTo>
                  <a:pt x="3518" y="885261"/>
                </a:lnTo>
                <a:lnTo>
                  <a:pt x="6397" y="929866"/>
                </a:lnTo>
                <a:lnTo>
                  <a:pt x="10135" y="974043"/>
                </a:lnTo>
                <a:lnTo>
                  <a:pt x="14711" y="1017780"/>
                </a:lnTo>
                <a:lnTo>
                  <a:pt x="20145" y="1060931"/>
                </a:lnTo>
                <a:lnTo>
                  <a:pt x="26418" y="1103359"/>
                </a:lnTo>
                <a:lnTo>
                  <a:pt x="33527" y="1144970"/>
                </a:lnTo>
                <a:lnTo>
                  <a:pt x="41496" y="1185628"/>
                </a:lnTo>
                <a:lnTo>
                  <a:pt x="50333" y="1225198"/>
                </a:lnTo>
                <a:lnTo>
                  <a:pt x="59998" y="1263668"/>
                </a:lnTo>
                <a:lnTo>
                  <a:pt x="70500" y="1300829"/>
                </a:lnTo>
                <a:lnTo>
                  <a:pt x="98175" y="1381497"/>
                </a:lnTo>
                <a:lnTo>
                  <a:pt x="115347" y="1421935"/>
                </a:lnTo>
                <a:lnTo>
                  <a:pt x="133283" y="1457777"/>
                </a:lnTo>
                <a:lnTo>
                  <a:pt x="170947" y="1515629"/>
                </a:lnTo>
                <a:lnTo>
                  <a:pt x="210422" y="1555125"/>
                </a:lnTo>
                <a:lnTo>
                  <a:pt x="250913" y="1576192"/>
                </a:lnTo>
                <a:lnTo>
                  <a:pt x="271311" y="1579773"/>
                </a:lnTo>
                <a:lnTo>
                  <a:pt x="291676" y="1578747"/>
                </a:lnTo>
                <a:lnTo>
                  <a:pt x="331906" y="1562800"/>
                </a:lnTo>
                <a:lnTo>
                  <a:pt x="370868" y="1528278"/>
                </a:lnTo>
                <a:lnTo>
                  <a:pt x="407746" y="1475106"/>
                </a:lnTo>
                <a:lnTo>
                  <a:pt x="441787" y="1403213"/>
                </a:lnTo>
                <a:lnTo>
                  <a:pt x="457483" y="1360283"/>
                </a:lnTo>
                <a:lnTo>
                  <a:pt x="478320" y="1290075"/>
                </a:lnTo>
                <a:lnTo>
                  <a:pt x="487451" y="1252851"/>
                </a:lnTo>
                <a:lnTo>
                  <a:pt x="495712" y="1214308"/>
                </a:lnTo>
                <a:lnTo>
                  <a:pt x="503115" y="1174592"/>
                </a:lnTo>
                <a:lnTo>
                  <a:pt x="509638" y="1133850"/>
                </a:lnTo>
                <a:lnTo>
                  <a:pt x="515324" y="1092165"/>
                </a:lnTo>
                <a:lnTo>
                  <a:pt x="520141" y="1049674"/>
                </a:lnTo>
                <a:lnTo>
                  <a:pt x="524099" y="1006524"/>
                </a:lnTo>
                <a:lnTo>
                  <a:pt x="527198" y="962714"/>
                </a:lnTo>
                <a:lnTo>
                  <a:pt x="529439" y="918464"/>
                </a:lnTo>
                <a:lnTo>
                  <a:pt x="530821" y="873921"/>
                </a:lnTo>
                <a:lnTo>
                  <a:pt x="531355" y="829084"/>
                </a:lnTo>
                <a:lnTo>
                  <a:pt x="531041" y="784185"/>
                </a:lnTo>
                <a:lnTo>
                  <a:pt x="529858" y="739275"/>
                </a:lnTo>
                <a:lnTo>
                  <a:pt x="527837" y="694512"/>
                </a:lnTo>
                <a:lnTo>
                  <a:pt x="524957" y="649906"/>
                </a:lnTo>
                <a:lnTo>
                  <a:pt x="521219" y="605730"/>
                </a:lnTo>
                <a:lnTo>
                  <a:pt x="516643" y="561993"/>
                </a:lnTo>
                <a:lnTo>
                  <a:pt x="511209" y="518842"/>
                </a:lnTo>
                <a:lnTo>
                  <a:pt x="504937" y="476414"/>
                </a:lnTo>
                <a:lnTo>
                  <a:pt x="497827" y="434803"/>
                </a:lnTo>
                <a:lnTo>
                  <a:pt x="489859" y="394145"/>
                </a:lnTo>
                <a:lnTo>
                  <a:pt x="481022" y="354575"/>
                </a:lnTo>
                <a:lnTo>
                  <a:pt x="471357" y="316105"/>
                </a:lnTo>
                <a:lnTo>
                  <a:pt x="460855" y="278944"/>
                </a:lnTo>
                <a:lnTo>
                  <a:pt x="433180" y="198276"/>
                </a:lnTo>
                <a:lnTo>
                  <a:pt x="416008" y="157827"/>
                </a:lnTo>
                <a:lnTo>
                  <a:pt x="398071" y="121996"/>
                </a:lnTo>
                <a:lnTo>
                  <a:pt x="360407" y="64144"/>
                </a:lnTo>
                <a:lnTo>
                  <a:pt x="320932" y="24648"/>
                </a:lnTo>
                <a:lnTo>
                  <a:pt x="280441" y="3581"/>
                </a:lnTo>
                <a:lnTo>
                  <a:pt x="260044" y="0"/>
                </a:lnTo>
                <a:close/>
              </a:path>
            </a:pathLst>
          </a:custGeom>
          <a:solidFill>
            <a:srgbClr val="FFFFFF"/>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50" name="object 83"/>
          <p:cNvSpPr/>
          <p:nvPr/>
        </p:nvSpPr>
        <p:spPr>
          <a:xfrm>
            <a:off x="969939" y="2542206"/>
            <a:ext cx="1252933" cy="3153421"/>
          </a:xfrm>
          <a:prstGeom prst="rect">
            <a:avLst/>
          </a:prstGeom>
          <a:blipFill>
            <a:blip r:embed="rId17"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51" name="object 84"/>
          <p:cNvSpPr/>
          <p:nvPr/>
        </p:nvSpPr>
        <p:spPr>
          <a:xfrm>
            <a:off x="1648997" y="3018223"/>
            <a:ext cx="873961" cy="2201388"/>
          </a:xfrm>
          <a:prstGeom prst="rect">
            <a:avLst/>
          </a:prstGeom>
          <a:blipFill>
            <a:blip r:embed="rId18"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52" name="object 85"/>
          <p:cNvSpPr/>
          <p:nvPr/>
        </p:nvSpPr>
        <p:spPr>
          <a:xfrm>
            <a:off x="2122329" y="3365348"/>
            <a:ext cx="598625" cy="1508604"/>
          </a:xfrm>
          <a:prstGeom prst="rect">
            <a:avLst/>
          </a:prstGeom>
          <a:blipFill>
            <a:blip r:embed="rId19"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53" name="object 87"/>
          <p:cNvSpPr/>
          <p:nvPr/>
        </p:nvSpPr>
        <p:spPr>
          <a:xfrm>
            <a:off x="1452564" y="5603786"/>
            <a:ext cx="128903" cy="122055"/>
          </a:xfrm>
          <a:prstGeom prst="rect">
            <a:avLst/>
          </a:prstGeom>
          <a:blipFill>
            <a:blip r:embed="rId20"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54" name="object 95"/>
          <p:cNvSpPr txBox="1"/>
          <p:nvPr/>
        </p:nvSpPr>
        <p:spPr>
          <a:xfrm>
            <a:off x="1043820" y="3728920"/>
            <a:ext cx="479196" cy="369332"/>
          </a:xfrm>
          <a:prstGeom prst="rect">
            <a:avLst/>
          </a:prstGeom>
        </p:spPr>
        <p:txBody>
          <a:bodyPr vert="horz" wrap="square" lIns="0" tIns="0" rIns="0" bIns="0" rtlCol="0">
            <a:spAutoFit/>
          </a:bodyPr>
          <a:lstStyle/>
          <a:p>
            <a:pPr marR="3175" algn="ctr" defTabSz="914400" eaLnBrk="1" fontAlgn="auto" hangingPunct="1">
              <a:spcBef>
                <a:spcPts val="0"/>
              </a:spcBef>
              <a:spcAft>
                <a:spcPts val="0"/>
              </a:spcAft>
              <a:defRPr/>
            </a:pPr>
            <a:endParaRPr lang="en-US" altLang="zh-CN" sz="2400" b="1" kern="0" spc="-3" dirty="0">
              <a:solidFill>
                <a:srgbClr val="005DA2"/>
              </a:solidFill>
              <a:latin typeface="微软雅黑" panose="020B0503020204020204" charset="-122"/>
              <a:ea typeface="微软雅黑" panose="020B0503020204020204" charset="-122"/>
              <a:cs typeface="微软雅黑" panose="020B0503020204020204" charset="-122"/>
            </a:endParaRPr>
          </a:p>
        </p:txBody>
      </p:sp>
      <p:sp>
        <p:nvSpPr>
          <p:cNvPr id="55" name="object 100"/>
          <p:cNvSpPr/>
          <p:nvPr/>
        </p:nvSpPr>
        <p:spPr>
          <a:xfrm>
            <a:off x="3427251" y="3227834"/>
            <a:ext cx="896660" cy="1814370"/>
          </a:xfrm>
          <a:prstGeom prst="rect">
            <a:avLst/>
          </a:prstGeom>
          <a:blipFill>
            <a:blip r:embed="rId21"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56" name="object 101"/>
          <p:cNvSpPr/>
          <p:nvPr/>
        </p:nvSpPr>
        <p:spPr>
          <a:xfrm>
            <a:off x="3427253" y="3227834"/>
            <a:ext cx="897024" cy="1814591"/>
          </a:xfrm>
          <a:custGeom>
            <a:avLst/>
            <a:gdLst/>
            <a:ahLst/>
            <a:cxnLst/>
            <a:rect l="l" t="t" r="r" b="b"/>
            <a:pathLst>
              <a:path w="1457325" h="3113404">
                <a:moveTo>
                  <a:pt x="1084584" y="0"/>
                </a:moveTo>
                <a:lnTo>
                  <a:pt x="0" y="0"/>
                </a:lnTo>
                <a:lnTo>
                  <a:pt x="33517" y="5476"/>
                </a:lnTo>
                <a:lnTo>
                  <a:pt x="66155" y="22187"/>
                </a:lnTo>
                <a:lnTo>
                  <a:pt x="97850" y="49715"/>
                </a:lnTo>
                <a:lnTo>
                  <a:pt x="128603" y="88196"/>
                </a:lnTo>
                <a:lnTo>
                  <a:pt x="158215" y="137493"/>
                </a:lnTo>
                <a:lnTo>
                  <a:pt x="185994" y="196004"/>
                </a:lnTo>
                <a:lnTo>
                  <a:pt x="212297" y="264169"/>
                </a:lnTo>
                <a:lnTo>
                  <a:pt x="224914" y="301791"/>
                </a:lnTo>
                <a:lnTo>
                  <a:pt x="237123" y="341706"/>
                </a:lnTo>
                <a:lnTo>
                  <a:pt x="248924" y="384082"/>
                </a:lnTo>
                <a:lnTo>
                  <a:pt x="260316" y="428615"/>
                </a:lnTo>
                <a:lnTo>
                  <a:pt x="271311" y="475451"/>
                </a:lnTo>
                <a:lnTo>
                  <a:pt x="285813" y="543910"/>
                </a:lnTo>
                <a:lnTo>
                  <a:pt x="299236" y="615541"/>
                </a:lnTo>
                <a:lnTo>
                  <a:pt x="311571" y="690052"/>
                </a:lnTo>
                <a:lnTo>
                  <a:pt x="317372" y="728386"/>
                </a:lnTo>
                <a:lnTo>
                  <a:pt x="322838" y="767442"/>
                </a:lnTo>
                <a:lnTo>
                  <a:pt x="328094" y="807074"/>
                </a:lnTo>
                <a:lnTo>
                  <a:pt x="333016" y="847429"/>
                </a:lnTo>
                <a:lnTo>
                  <a:pt x="337675" y="888224"/>
                </a:lnTo>
                <a:lnTo>
                  <a:pt x="342052" y="929730"/>
                </a:lnTo>
                <a:lnTo>
                  <a:pt x="346104" y="971666"/>
                </a:lnTo>
                <a:lnTo>
                  <a:pt x="349947" y="1014178"/>
                </a:lnTo>
                <a:lnTo>
                  <a:pt x="353455" y="1057276"/>
                </a:lnTo>
                <a:lnTo>
                  <a:pt x="356627" y="1100657"/>
                </a:lnTo>
                <a:lnTo>
                  <a:pt x="359591" y="1144614"/>
                </a:lnTo>
                <a:lnTo>
                  <a:pt x="362156" y="1189000"/>
                </a:lnTo>
                <a:lnTo>
                  <a:pt x="364512" y="1233826"/>
                </a:lnTo>
                <a:lnTo>
                  <a:pt x="366533" y="1278934"/>
                </a:lnTo>
                <a:lnTo>
                  <a:pt x="368219" y="1324472"/>
                </a:lnTo>
                <a:lnTo>
                  <a:pt x="369643" y="1370303"/>
                </a:lnTo>
                <a:lnTo>
                  <a:pt x="370721" y="1416428"/>
                </a:lnTo>
                <a:lnTo>
                  <a:pt x="371527" y="1462835"/>
                </a:lnTo>
                <a:lnTo>
                  <a:pt x="371999" y="1509524"/>
                </a:lnTo>
                <a:lnTo>
                  <a:pt x="372135" y="1556507"/>
                </a:lnTo>
                <a:lnTo>
                  <a:pt x="371999" y="1603490"/>
                </a:lnTo>
                <a:lnTo>
                  <a:pt x="371527" y="1650190"/>
                </a:lnTo>
                <a:lnTo>
                  <a:pt x="370721" y="1696597"/>
                </a:lnTo>
                <a:lnTo>
                  <a:pt x="369643" y="1742711"/>
                </a:lnTo>
                <a:lnTo>
                  <a:pt x="368219" y="1788542"/>
                </a:lnTo>
                <a:lnTo>
                  <a:pt x="366533" y="1834090"/>
                </a:lnTo>
                <a:lnTo>
                  <a:pt x="364512" y="1879199"/>
                </a:lnTo>
                <a:lnTo>
                  <a:pt x="362156" y="1924025"/>
                </a:lnTo>
                <a:lnTo>
                  <a:pt x="359591" y="1968411"/>
                </a:lnTo>
                <a:lnTo>
                  <a:pt x="356627" y="2012368"/>
                </a:lnTo>
                <a:lnTo>
                  <a:pt x="353455" y="2055895"/>
                </a:lnTo>
                <a:lnTo>
                  <a:pt x="349947" y="2098836"/>
                </a:lnTo>
                <a:lnTo>
                  <a:pt x="346104" y="2141358"/>
                </a:lnTo>
                <a:lnTo>
                  <a:pt x="342052" y="2183294"/>
                </a:lnTo>
                <a:lnTo>
                  <a:pt x="337675" y="2224801"/>
                </a:lnTo>
                <a:lnTo>
                  <a:pt x="333016" y="2265732"/>
                </a:lnTo>
                <a:lnTo>
                  <a:pt x="328094" y="2305940"/>
                </a:lnTo>
                <a:lnTo>
                  <a:pt x="322838" y="2345572"/>
                </a:lnTo>
                <a:lnTo>
                  <a:pt x="317372" y="2384628"/>
                </a:lnTo>
                <a:lnTo>
                  <a:pt x="311571" y="2422973"/>
                </a:lnTo>
                <a:lnTo>
                  <a:pt x="299236" y="2497484"/>
                </a:lnTo>
                <a:lnTo>
                  <a:pt x="285813" y="2569105"/>
                </a:lnTo>
                <a:lnTo>
                  <a:pt x="271311" y="2637563"/>
                </a:lnTo>
                <a:lnTo>
                  <a:pt x="260316" y="2684410"/>
                </a:lnTo>
                <a:lnTo>
                  <a:pt x="248924" y="2728943"/>
                </a:lnTo>
                <a:lnTo>
                  <a:pt x="237123" y="2771308"/>
                </a:lnTo>
                <a:lnTo>
                  <a:pt x="224914" y="2811233"/>
                </a:lnTo>
                <a:lnTo>
                  <a:pt x="212297" y="2848845"/>
                </a:lnTo>
                <a:lnTo>
                  <a:pt x="185994" y="2917021"/>
                </a:lnTo>
                <a:lnTo>
                  <a:pt x="128603" y="3024818"/>
                </a:lnTo>
                <a:lnTo>
                  <a:pt x="97850" y="3063299"/>
                </a:lnTo>
                <a:lnTo>
                  <a:pt x="66155" y="3090827"/>
                </a:lnTo>
                <a:lnTo>
                  <a:pt x="0" y="3113025"/>
                </a:lnTo>
                <a:lnTo>
                  <a:pt x="1084584" y="3113025"/>
                </a:lnTo>
                <a:lnTo>
                  <a:pt x="1150750" y="3090827"/>
                </a:lnTo>
                <a:lnTo>
                  <a:pt x="1182445" y="3063299"/>
                </a:lnTo>
                <a:lnTo>
                  <a:pt x="1213198" y="3024818"/>
                </a:lnTo>
                <a:lnTo>
                  <a:pt x="1242799" y="2975532"/>
                </a:lnTo>
                <a:lnTo>
                  <a:pt x="1270589" y="2917021"/>
                </a:lnTo>
                <a:lnTo>
                  <a:pt x="1296892" y="2848845"/>
                </a:lnTo>
                <a:lnTo>
                  <a:pt x="1309499" y="2811233"/>
                </a:lnTo>
                <a:lnTo>
                  <a:pt x="1321708" y="2771308"/>
                </a:lnTo>
                <a:lnTo>
                  <a:pt x="1333509" y="2728943"/>
                </a:lnTo>
                <a:lnTo>
                  <a:pt x="1344911" y="2684410"/>
                </a:lnTo>
                <a:lnTo>
                  <a:pt x="1355906" y="2637563"/>
                </a:lnTo>
                <a:lnTo>
                  <a:pt x="1370398" y="2569105"/>
                </a:lnTo>
                <a:lnTo>
                  <a:pt x="1383821" y="2497484"/>
                </a:lnTo>
                <a:lnTo>
                  <a:pt x="1396166" y="2422973"/>
                </a:lnTo>
                <a:lnTo>
                  <a:pt x="1401894" y="2384628"/>
                </a:lnTo>
                <a:lnTo>
                  <a:pt x="1407423" y="2345572"/>
                </a:lnTo>
                <a:lnTo>
                  <a:pt x="1412616" y="2305940"/>
                </a:lnTo>
                <a:lnTo>
                  <a:pt x="1417611" y="2265732"/>
                </a:lnTo>
                <a:lnTo>
                  <a:pt x="1422260" y="2224801"/>
                </a:lnTo>
                <a:lnTo>
                  <a:pt x="1426584" y="2183294"/>
                </a:lnTo>
                <a:lnTo>
                  <a:pt x="1430689" y="2141358"/>
                </a:lnTo>
                <a:lnTo>
                  <a:pt x="1434469" y="2098836"/>
                </a:lnTo>
                <a:lnTo>
                  <a:pt x="1437977" y="2055748"/>
                </a:lnTo>
                <a:lnTo>
                  <a:pt x="1441212" y="2012368"/>
                </a:lnTo>
                <a:lnTo>
                  <a:pt x="1444113" y="1968411"/>
                </a:lnTo>
                <a:lnTo>
                  <a:pt x="1446741" y="1924025"/>
                </a:lnTo>
                <a:lnTo>
                  <a:pt x="1449034" y="1879199"/>
                </a:lnTo>
                <a:lnTo>
                  <a:pt x="1451065" y="1834090"/>
                </a:lnTo>
                <a:lnTo>
                  <a:pt x="1452814" y="1788542"/>
                </a:lnTo>
                <a:lnTo>
                  <a:pt x="1454227" y="1742711"/>
                </a:lnTo>
                <a:lnTo>
                  <a:pt x="1455306" y="1696597"/>
                </a:lnTo>
                <a:lnTo>
                  <a:pt x="1456123" y="1650190"/>
                </a:lnTo>
                <a:lnTo>
                  <a:pt x="1456594" y="1603490"/>
                </a:lnTo>
                <a:lnTo>
                  <a:pt x="1456730" y="1556507"/>
                </a:lnTo>
                <a:lnTo>
                  <a:pt x="1456594" y="1509524"/>
                </a:lnTo>
                <a:lnTo>
                  <a:pt x="1456123" y="1462835"/>
                </a:lnTo>
                <a:lnTo>
                  <a:pt x="1455306" y="1416428"/>
                </a:lnTo>
                <a:lnTo>
                  <a:pt x="1454227" y="1370303"/>
                </a:lnTo>
                <a:lnTo>
                  <a:pt x="1452814" y="1324472"/>
                </a:lnTo>
                <a:lnTo>
                  <a:pt x="1451065" y="1278934"/>
                </a:lnTo>
                <a:lnTo>
                  <a:pt x="1449034" y="1233826"/>
                </a:lnTo>
                <a:lnTo>
                  <a:pt x="1446741" y="1189000"/>
                </a:lnTo>
                <a:lnTo>
                  <a:pt x="1444113" y="1144614"/>
                </a:lnTo>
                <a:lnTo>
                  <a:pt x="1441212" y="1100657"/>
                </a:lnTo>
                <a:lnTo>
                  <a:pt x="1437977" y="1057276"/>
                </a:lnTo>
                <a:lnTo>
                  <a:pt x="1434469" y="1014178"/>
                </a:lnTo>
                <a:lnTo>
                  <a:pt x="1430689" y="971666"/>
                </a:lnTo>
                <a:lnTo>
                  <a:pt x="1426584" y="929730"/>
                </a:lnTo>
                <a:lnTo>
                  <a:pt x="1422260" y="888224"/>
                </a:lnTo>
                <a:lnTo>
                  <a:pt x="1417611" y="847293"/>
                </a:lnTo>
                <a:lnTo>
                  <a:pt x="1412616" y="807074"/>
                </a:lnTo>
                <a:lnTo>
                  <a:pt x="1407423" y="767442"/>
                </a:lnTo>
                <a:lnTo>
                  <a:pt x="1401894" y="728386"/>
                </a:lnTo>
                <a:lnTo>
                  <a:pt x="1396166" y="690052"/>
                </a:lnTo>
                <a:lnTo>
                  <a:pt x="1383821" y="615541"/>
                </a:lnTo>
                <a:lnTo>
                  <a:pt x="1370398" y="543910"/>
                </a:lnTo>
                <a:lnTo>
                  <a:pt x="1355906" y="475451"/>
                </a:lnTo>
                <a:lnTo>
                  <a:pt x="1344911" y="428615"/>
                </a:lnTo>
                <a:lnTo>
                  <a:pt x="1333509" y="384082"/>
                </a:lnTo>
                <a:lnTo>
                  <a:pt x="1321645" y="341706"/>
                </a:lnTo>
                <a:lnTo>
                  <a:pt x="1309436" y="301791"/>
                </a:lnTo>
                <a:lnTo>
                  <a:pt x="1296892" y="264169"/>
                </a:lnTo>
                <a:lnTo>
                  <a:pt x="1270516" y="196004"/>
                </a:lnTo>
                <a:lnTo>
                  <a:pt x="1213198" y="88196"/>
                </a:lnTo>
                <a:lnTo>
                  <a:pt x="1182445" y="49715"/>
                </a:lnTo>
                <a:lnTo>
                  <a:pt x="1150750" y="22187"/>
                </a:lnTo>
                <a:lnTo>
                  <a:pt x="1118102" y="5476"/>
                </a:lnTo>
                <a:lnTo>
                  <a:pt x="1084584" y="0"/>
                </a:lnTo>
              </a:path>
            </a:pathLst>
          </a:custGeom>
          <a:solidFill>
            <a:sysClr val="window" lastClr="FFFFFF">
              <a:lumMod val="65000"/>
            </a:sysClr>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57" name="object 103"/>
          <p:cNvSpPr/>
          <p:nvPr/>
        </p:nvSpPr>
        <p:spPr>
          <a:xfrm>
            <a:off x="3552792" y="2643997"/>
            <a:ext cx="692980" cy="2799187"/>
          </a:xfrm>
          <a:prstGeom prst="rect">
            <a:avLst/>
          </a:prstGeom>
          <a:blipFill>
            <a:blip r:embed="rId22"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dirty="0">
              <a:solidFill>
                <a:prstClr val="black"/>
              </a:solidFill>
              <a:latin typeface="微软雅黑" panose="020B0503020204020204" charset="-122"/>
              <a:ea typeface="微软雅黑" panose="020B0503020204020204" charset="-122"/>
            </a:endParaRPr>
          </a:p>
        </p:txBody>
      </p:sp>
      <p:sp>
        <p:nvSpPr>
          <p:cNvPr id="58" name="object 104"/>
          <p:cNvSpPr/>
          <p:nvPr/>
        </p:nvSpPr>
        <p:spPr>
          <a:xfrm>
            <a:off x="3791616" y="2600450"/>
            <a:ext cx="109567" cy="103747"/>
          </a:xfrm>
          <a:prstGeom prst="rect">
            <a:avLst/>
          </a:prstGeom>
          <a:blipFill>
            <a:blip r:embed="rId23"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59" name="object 107"/>
          <p:cNvSpPr/>
          <p:nvPr/>
        </p:nvSpPr>
        <p:spPr>
          <a:xfrm>
            <a:off x="3775688" y="5374507"/>
            <a:ext cx="109567" cy="103747"/>
          </a:xfrm>
          <a:prstGeom prst="rect">
            <a:avLst/>
          </a:prstGeom>
          <a:blipFill>
            <a:blip r:embed="rId23"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60" name="object 109"/>
          <p:cNvSpPr/>
          <p:nvPr/>
        </p:nvSpPr>
        <p:spPr>
          <a:xfrm>
            <a:off x="4989281" y="4017124"/>
            <a:ext cx="612545" cy="228486"/>
          </a:xfrm>
          <a:prstGeom prst="rect">
            <a:avLst/>
          </a:prstGeom>
          <a:blipFill>
            <a:blip r:embed="rId24"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61" name="object 110"/>
          <p:cNvSpPr/>
          <p:nvPr/>
        </p:nvSpPr>
        <p:spPr>
          <a:xfrm>
            <a:off x="8987838" y="4017124"/>
            <a:ext cx="614093" cy="228486"/>
          </a:xfrm>
          <a:prstGeom prst="rect">
            <a:avLst/>
          </a:prstGeom>
          <a:blipFill>
            <a:blip r:embed="rId25"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62" name="object 111"/>
          <p:cNvSpPr/>
          <p:nvPr/>
        </p:nvSpPr>
        <p:spPr>
          <a:xfrm>
            <a:off x="2659751" y="4469704"/>
            <a:ext cx="366599" cy="137677"/>
          </a:xfrm>
          <a:prstGeom prst="rect">
            <a:avLst/>
          </a:prstGeom>
          <a:blipFill>
            <a:blip r:embed="rId26"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63" name="object 112"/>
          <p:cNvSpPr/>
          <p:nvPr/>
        </p:nvSpPr>
        <p:spPr>
          <a:xfrm>
            <a:off x="2446288" y="3426863"/>
            <a:ext cx="414551" cy="155255"/>
          </a:xfrm>
          <a:prstGeom prst="rect">
            <a:avLst/>
          </a:prstGeom>
          <a:blipFill>
            <a:blip r:embed="rId27"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64" name="object 113"/>
          <p:cNvSpPr/>
          <p:nvPr/>
        </p:nvSpPr>
        <p:spPr>
          <a:xfrm>
            <a:off x="4511308" y="3735908"/>
            <a:ext cx="366599" cy="137677"/>
          </a:xfrm>
          <a:prstGeom prst="rect">
            <a:avLst/>
          </a:prstGeom>
          <a:blipFill>
            <a:blip r:embed="rId28"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65" name="object 114"/>
          <p:cNvSpPr/>
          <p:nvPr/>
        </p:nvSpPr>
        <p:spPr>
          <a:xfrm>
            <a:off x="5031046" y="4677687"/>
            <a:ext cx="414551" cy="155255"/>
          </a:xfrm>
          <a:prstGeom prst="rect">
            <a:avLst/>
          </a:prstGeom>
          <a:blipFill>
            <a:blip r:embed="rId29"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66" name="object 115"/>
          <p:cNvSpPr/>
          <p:nvPr/>
        </p:nvSpPr>
        <p:spPr>
          <a:xfrm>
            <a:off x="7109085" y="4469704"/>
            <a:ext cx="366599" cy="137677"/>
          </a:xfrm>
          <a:prstGeom prst="rect">
            <a:avLst/>
          </a:prstGeom>
          <a:blipFill>
            <a:blip r:embed="rId30"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67" name="object 116"/>
          <p:cNvSpPr/>
          <p:nvPr/>
        </p:nvSpPr>
        <p:spPr>
          <a:xfrm>
            <a:off x="8287125" y="3498634"/>
            <a:ext cx="414551" cy="155255"/>
          </a:xfrm>
          <a:prstGeom prst="rect">
            <a:avLst/>
          </a:prstGeom>
          <a:blipFill>
            <a:blip r:embed="rId31"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68" name="object 117"/>
          <p:cNvSpPr/>
          <p:nvPr/>
        </p:nvSpPr>
        <p:spPr>
          <a:xfrm>
            <a:off x="2834543" y="4017124"/>
            <a:ext cx="614093" cy="228486"/>
          </a:xfrm>
          <a:prstGeom prst="rect">
            <a:avLst/>
          </a:prstGeom>
          <a:blipFill>
            <a:blip r:embed="rId32"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69" name="object 133"/>
          <p:cNvSpPr txBox="1"/>
          <p:nvPr/>
        </p:nvSpPr>
        <p:spPr>
          <a:xfrm>
            <a:off x="3675524" y="3717210"/>
            <a:ext cx="479977" cy="738664"/>
          </a:xfrm>
          <a:prstGeom prst="rect">
            <a:avLst/>
          </a:prstGeom>
        </p:spPr>
        <p:txBody>
          <a:bodyPr vert="horz" wrap="square" lIns="0" tIns="0" rIns="0" bIns="0" rtlCol="0">
            <a:spAutoFit/>
          </a:bodyPr>
          <a:lstStyle/>
          <a:p>
            <a:pPr marL="26670" algn="ctr" defTabSz="914400" eaLnBrk="1" fontAlgn="auto" hangingPunct="1">
              <a:spcBef>
                <a:spcPts val="0"/>
              </a:spcBef>
              <a:spcAft>
                <a:spcPts val="0"/>
              </a:spcAft>
              <a:defRPr/>
            </a:pPr>
            <a:r>
              <a:rPr lang="zh-CN" altLang="en-US" sz="2400" b="1" kern="0" spc="-3" dirty="0">
                <a:solidFill>
                  <a:srgbClr val="005DA2"/>
                </a:solidFill>
                <a:latin typeface="微软雅黑" panose="020B0503020204020204" charset="-122"/>
                <a:ea typeface="微软雅黑" panose="020B0503020204020204" charset="-122"/>
                <a:cs typeface="微软雅黑" panose="020B0503020204020204" charset="-122"/>
              </a:rPr>
              <a:t>治</a:t>
            </a:r>
            <a:endParaRPr lang="en-US" altLang="zh-CN" sz="2400" b="1" kern="0" spc="-3" dirty="0">
              <a:solidFill>
                <a:srgbClr val="005DA2"/>
              </a:solidFill>
              <a:latin typeface="微软雅黑" panose="020B0503020204020204" charset="-122"/>
              <a:ea typeface="微软雅黑" panose="020B0503020204020204" charset="-122"/>
              <a:cs typeface="微软雅黑" panose="020B0503020204020204" charset="-122"/>
            </a:endParaRPr>
          </a:p>
          <a:p>
            <a:pPr marL="26670" algn="ctr" defTabSz="914400" eaLnBrk="1" fontAlgn="auto" hangingPunct="1">
              <a:spcBef>
                <a:spcPts val="0"/>
              </a:spcBef>
              <a:spcAft>
                <a:spcPts val="0"/>
              </a:spcAft>
              <a:defRPr/>
            </a:pPr>
            <a:r>
              <a:rPr lang="zh-CN" altLang="en-US" sz="2400" b="1" kern="0" spc="-3" dirty="0">
                <a:solidFill>
                  <a:srgbClr val="005DA2"/>
                </a:solidFill>
                <a:latin typeface="微软雅黑" panose="020B0503020204020204" charset="-122"/>
                <a:ea typeface="微软雅黑" panose="020B0503020204020204" charset="-122"/>
                <a:cs typeface="微软雅黑" panose="020B0503020204020204" charset="-122"/>
              </a:rPr>
              <a:t>数</a:t>
            </a:r>
            <a:endParaRPr lang="en-US" altLang="zh-CN" sz="2400" b="1" kern="0" spc="-3" dirty="0">
              <a:solidFill>
                <a:srgbClr val="005DA2"/>
              </a:solidFill>
              <a:latin typeface="微软雅黑" panose="020B0503020204020204" charset="-122"/>
              <a:ea typeface="微软雅黑" panose="020B0503020204020204" charset="-122"/>
              <a:cs typeface="微软雅黑" panose="020B0503020204020204" charset="-122"/>
            </a:endParaRPr>
          </a:p>
        </p:txBody>
      </p:sp>
      <p:sp>
        <p:nvSpPr>
          <p:cNvPr id="70" name="object 135"/>
          <p:cNvSpPr txBox="1"/>
          <p:nvPr/>
        </p:nvSpPr>
        <p:spPr>
          <a:xfrm>
            <a:off x="4218414" y="4967722"/>
            <a:ext cx="1105671" cy="153888"/>
          </a:xfrm>
          <a:prstGeom prst="rect">
            <a:avLst/>
          </a:prstGeom>
        </p:spPr>
        <p:txBody>
          <a:bodyPr vert="horz" wrap="square" lIns="0" tIns="0" rIns="0" bIns="0" rtlCol="0">
            <a:spAutoFit/>
          </a:bodyPr>
          <a:lstStyle>
            <a:defPPr>
              <a:defRPr lang="zh-CN"/>
            </a:defPPr>
            <a:lvl1pPr marL="5715">
              <a:defRPr sz="660" spc="23">
                <a:solidFill>
                  <a:srgbClr val="3992DB"/>
                </a:solidFill>
                <a:latin typeface="微软雅黑" panose="020B0503020204020204" charset="-122"/>
                <a:ea typeface="微软雅黑" panose="020B0503020204020204" charset="-122"/>
              </a:defRPr>
            </a:lvl1pPr>
          </a:lstStyle>
          <a:p>
            <a:pPr marL="5715" marR="0" lvl="0" indent="0" defTabSz="914400" eaLnBrk="1" fontAlgn="auto" latinLnBrk="0" hangingPunct="1">
              <a:lnSpc>
                <a:spcPct val="100000"/>
              </a:lnSpc>
              <a:spcBef>
                <a:spcPts val="0"/>
              </a:spcBef>
              <a:spcAft>
                <a:spcPts val="0"/>
              </a:spcAft>
              <a:buClrTx/>
              <a:buSzTx/>
              <a:buFontTx/>
              <a:buNone/>
              <a:defRPr/>
            </a:pPr>
            <a:r>
              <a:rPr lang="zh-CN" altLang="en-US" sz="1000" b="1" kern="0" dirty="0"/>
              <a:t>数据</a:t>
            </a:r>
            <a:r>
              <a:rPr kumimoji="0" lang="zh-CN" altLang="en-US"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rPr>
              <a:t>标准治理服务</a:t>
            </a:r>
            <a:endParaRPr kumimoji="0"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endParaRPr>
          </a:p>
        </p:txBody>
      </p:sp>
      <p:sp>
        <p:nvSpPr>
          <p:cNvPr id="71" name="object 34"/>
          <p:cNvSpPr txBox="1"/>
          <p:nvPr/>
        </p:nvSpPr>
        <p:spPr>
          <a:xfrm>
            <a:off x="1747179" y="5680923"/>
            <a:ext cx="948733" cy="153888"/>
          </a:xfrm>
          <a:prstGeom prst="rect">
            <a:avLst/>
          </a:prstGeom>
        </p:spPr>
        <p:txBody>
          <a:bodyPr vert="horz" wrap="square" lIns="0" tIns="0" rIns="0" bIns="0" rtlCol="0">
            <a:spAutoFit/>
          </a:bodyPr>
          <a:lstStyle/>
          <a:p>
            <a:pPr marL="7620" defTabSz="914400" eaLnBrk="1" fontAlgn="auto" hangingPunct="1">
              <a:spcBef>
                <a:spcPts val="0"/>
              </a:spcBef>
              <a:spcAft>
                <a:spcPts val="0"/>
              </a:spcAft>
              <a:defRPr/>
            </a:pPr>
            <a:r>
              <a:rPr lang="zh-CN" altLang="en-US" sz="1000" b="1" kern="0" spc="31" dirty="0">
                <a:solidFill>
                  <a:srgbClr val="3992DB"/>
                </a:solidFill>
                <a:latin typeface="微软雅黑" panose="020B0503020204020204" charset="-122"/>
                <a:ea typeface="微软雅黑" panose="020B0503020204020204" charset="-122"/>
              </a:rPr>
              <a:t>归集库建设</a:t>
            </a:r>
            <a:endParaRPr sz="1000" b="1" kern="0" spc="31" dirty="0">
              <a:solidFill>
                <a:srgbClr val="3992DB"/>
              </a:solidFill>
              <a:latin typeface="微软雅黑" panose="020B0503020204020204" charset="-122"/>
              <a:ea typeface="微软雅黑" panose="020B0503020204020204" charset="-122"/>
            </a:endParaRPr>
          </a:p>
        </p:txBody>
      </p:sp>
      <p:sp>
        <p:nvSpPr>
          <p:cNvPr id="72" name="object 34"/>
          <p:cNvSpPr txBox="1"/>
          <p:nvPr/>
        </p:nvSpPr>
        <p:spPr>
          <a:xfrm>
            <a:off x="2138492" y="2872905"/>
            <a:ext cx="805636" cy="153888"/>
          </a:xfrm>
          <a:prstGeom prst="rect">
            <a:avLst/>
          </a:prstGeom>
        </p:spPr>
        <p:txBody>
          <a:bodyPr vert="horz" wrap="square" lIns="0" tIns="0" rIns="0" bIns="0" rtlCol="0">
            <a:spAutoFit/>
          </a:bodyPr>
          <a:lstStyle/>
          <a:p>
            <a:pPr marL="7620" defTabSz="914400" eaLnBrk="1" fontAlgn="auto" hangingPunct="1">
              <a:spcBef>
                <a:spcPts val="0"/>
              </a:spcBef>
              <a:spcAft>
                <a:spcPts val="0"/>
              </a:spcAft>
              <a:defRPr/>
            </a:pPr>
            <a:r>
              <a:rPr lang="zh-CN" altLang="en-US" sz="1000" b="1" kern="0" spc="31" dirty="0">
                <a:solidFill>
                  <a:srgbClr val="3992DB"/>
                </a:solidFill>
                <a:latin typeface="微软雅黑" panose="020B0503020204020204" charset="-122"/>
                <a:ea typeface="微软雅黑" panose="020B0503020204020204" charset="-122"/>
              </a:rPr>
              <a:t>双融双调服务</a:t>
            </a:r>
            <a:endParaRPr sz="1000" b="1" kern="0" spc="31" dirty="0">
              <a:solidFill>
                <a:srgbClr val="3992DB"/>
              </a:solidFill>
              <a:latin typeface="微软雅黑" panose="020B0503020204020204" charset="-122"/>
              <a:ea typeface="微软雅黑" panose="020B0503020204020204" charset="-122"/>
            </a:endParaRPr>
          </a:p>
        </p:txBody>
      </p:sp>
      <p:sp>
        <p:nvSpPr>
          <p:cNvPr id="73" name="object 86"/>
          <p:cNvSpPr/>
          <p:nvPr/>
        </p:nvSpPr>
        <p:spPr>
          <a:xfrm>
            <a:off x="1968284" y="2927968"/>
            <a:ext cx="141793" cy="134260"/>
          </a:xfrm>
          <a:prstGeom prst="rect">
            <a:avLst/>
          </a:prstGeom>
          <a:blipFill>
            <a:blip r:embed="rId33"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dirty="0">
              <a:solidFill>
                <a:prstClr val="black"/>
              </a:solidFill>
              <a:latin typeface="微软雅黑" panose="020B0503020204020204" charset="-122"/>
              <a:ea typeface="微软雅黑" panose="020B0503020204020204" charset="-122"/>
            </a:endParaRPr>
          </a:p>
        </p:txBody>
      </p:sp>
      <p:sp>
        <p:nvSpPr>
          <p:cNvPr id="74" name="object 86"/>
          <p:cNvSpPr/>
          <p:nvPr/>
        </p:nvSpPr>
        <p:spPr>
          <a:xfrm>
            <a:off x="1957196" y="5142372"/>
            <a:ext cx="141793" cy="134260"/>
          </a:xfrm>
          <a:prstGeom prst="rect">
            <a:avLst/>
          </a:prstGeom>
          <a:blipFill>
            <a:blip r:embed="rId33"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dirty="0">
              <a:solidFill>
                <a:prstClr val="black"/>
              </a:solidFill>
              <a:latin typeface="微软雅黑" panose="020B0503020204020204" charset="-122"/>
              <a:ea typeface="微软雅黑" panose="020B0503020204020204" charset="-122"/>
            </a:endParaRPr>
          </a:p>
        </p:txBody>
      </p:sp>
      <p:sp>
        <p:nvSpPr>
          <p:cNvPr id="75" name="object 34"/>
          <p:cNvSpPr txBox="1"/>
          <p:nvPr/>
        </p:nvSpPr>
        <p:spPr>
          <a:xfrm>
            <a:off x="2051984" y="5323867"/>
            <a:ext cx="909635" cy="153888"/>
          </a:xfrm>
          <a:prstGeom prst="rect">
            <a:avLst/>
          </a:prstGeom>
        </p:spPr>
        <p:txBody>
          <a:bodyPr vert="horz" wrap="square" lIns="0" tIns="0" rIns="0" bIns="0" rtlCol="0">
            <a:spAutoFit/>
          </a:bodyPr>
          <a:lstStyle/>
          <a:p>
            <a:pPr marL="7620" defTabSz="914400" eaLnBrk="1" fontAlgn="auto" hangingPunct="1">
              <a:spcBef>
                <a:spcPts val="0"/>
              </a:spcBef>
              <a:spcAft>
                <a:spcPts val="0"/>
              </a:spcAft>
              <a:defRPr/>
            </a:pPr>
            <a:r>
              <a:rPr lang="zh-CN" altLang="en-US" sz="1000" b="1" kern="0" spc="31" dirty="0">
                <a:solidFill>
                  <a:srgbClr val="3992DB"/>
                </a:solidFill>
                <a:latin typeface="微软雅黑" panose="020B0503020204020204" charset="-122"/>
                <a:ea typeface="微软雅黑" panose="020B0503020204020204" charset="-122"/>
              </a:rPr>
              <a:t>数据汇聚服务</a:t>
            </a:r>
            <a:endParaRPr sz="1000" b="1" kern="0" spc="31" dirty="0">
              <a:solidFill>
                <a:srgbClr val="3992DB"/>
              </a:solidFill>
              <a:latin typeface="微软雅黑" panose="020B0503020204020204" charset="-122"/>
              <a:ea typeface="微软雅黑" panose="020B0503020204020204" charset="-122"/>
            </a:endParaRPr>
          </a:p>
        </p:txBody>
      </p:sp>
      <p:sp>
        <p:nvSpPr>
          <p:cNvPr id="76" name="object 99"/>
          <p:cNvSpPr txBox="1"/>
          <p:nvPr/>
        </p:nvSpPr>
        <p:spPr>
          <a:xfrm>
            <a:off x="4028984" y="2542206"/>
            <a:ext cx="873960" cy="153888"/>
          </a:xfrm>
          <a:prstGeom prst="rect">
            <a:avLst/>
          </a:prstGeom>
        </p:spPr>
        <p:txBody>
          <a:bodyPr vert="horz" wrap="square" lIns="0" tIns="0" rIns="0" bIns="0" rtlCol="0">
            <a:spAutoFit/>
          </a:bodyPr>
          <a:lstStyle/>
          <a:p>
            <a:pPr marL="7620" defTabSz="914400" eaLnBrk="1" fontAlgn="auto" hangingPunct="1">
              <a:spcBef>
                <a:spcPts val="0"/>
              </a:spcBef>
              <a:spcAft>
                <a:spcPts val="0"/>
              </a:spcAft>
              <a:defRPr/>
            </a:pPr>
            <a:r>
              <a:rPr lang="zh-CN" altLang="en-US" sz="1000" b="1" kern="0" spc="31" dirty="0">
                <a:solidFill>
                  <a:srgbClr val="3992DB"/>
                </a:solidFill>
                <a:latin typeface="微软雅黑" panose="020B0503020204020204" charset="-122"/>
                <a:ea typeface="微软雅黑" panose="020B0503020204020204" charset="-122"/>
              </a:rPr>
              <a:t>数据治理工具</a:t>
            </a:r>
            <a:endParaRPr sz="1000" b="1" kern="0" spc="31" dirty="0">
              <a:solidFill>
                <a:srgbClr val="3992DB"/>
              </a:solidFill>
              <a:latin typeface="微软雅黑" panose="020B0503020204020204" charset="-122"/>
              <a:ea typeface="微软雅黑" panose="020B0503020204020204" charset="-122"/>
            </a:endParaRPr>
          </a:p>
        </p:txBody>
      </p:sp>
      <p:sp>
        <p:nvSpPr>
          <p:cNvPr id="77" name="object 108"/>
          <p:cNvSpPr/>
          <p:nvPr/>
        </p:nvSpPr>
        <p:spPr>
          <a:xfrm>
            <a:off x="4095957" y="3143378"/>
            <a:ext cx="122459" cy="115952"/>
          </a:xfrm>
          <a:prstGeom prst="rect">
            <a:avLst/>
          </a:prstGeom>
          <a:blipFill>
            <a:blip r:embed="rId34"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78" name="object 99"/>
          <p:cNvSpPr txBox="1"/>
          <p:nvPr/>
        </p:nvSpPr>
        <p:spPr>
          <a:xfrm>
            <a:off x="4230236" y="3154169"/>
            <a:ext cx="1146457" cy="153888"/>
          </a:xfrm>
          <a:prstGeom prst="rect">
            <a:avLst/>
          </a:prstGeom>
        </p:spPr>
        <p:txBody>
          <a:bodyPr vert="horz" wrap="square" lIns="0" tIns="0" rIns="0" bIns="0" rtlCol="0">
            <a:spAutoFit/>
          </a:bodyPr>
          <a:lstStyle/>
          <a:p>
            <a:pPr marL="7620" defTabSz="914400" eaLnBrk="1" fontAlgn="auto" hangingPunct="1">
              <a:spcBef>
                <a:spcPts val="0"/>
              </a:spcBef>
              <a:spcAft>
                <a:spcPts val="0"/>
              </a:spcAft>
              <a:defRPr/>
            </a:pPr>
            <a:r>
              <a:rPr lang="zh-CN" altLang="en-US" sz="1000" b="1" kern="0" spc="31" dirty="0">
                <a:solidFill>
                  <a:srgbClr val="3992DB"/>
                </a:solidFill>
                <a:latin typeface="微软雅黑" panose="020B0503020204020204" charset="-122"/>
                <a:ea typeface="微软雅黑" panose="020B0503020204020204" charset="-122"/>
              </a:rPr>
              <a:t>数据质量治理服务</a:t>
            </a:r>
            <a:endParaRPr sz="1000" b="1" kern="0" spc="31" dirty="0">
              <a:solidFill>
                <a:srgbClr val="3992DB"/>
              </a:solidFill>
              <a:latin typeface="微软雅黑" panose="020B0503020204020204" charset="-122"/>
              <a:ea typeface="微软雅黑" panose="020B0503020204020204" charset="-122"/>
            </a:endParaRPr>
          </a:p>
        </p:txBody>
      </p:sp>
      <p:sp>
        <p:nvSpPr>
          <p:cNvPr id="79" name="object 133"/>
          <p:cNvSpPr txBox="1"/>
          <p:nvPr/>
        </p:nvSpPr>
        <p:spPr>
          <a:xfrm>
            <a:off x="1018820" y="3717210"/>
            <a:ext cx="479977" cy="738664"/>
          </a:xfrm>
          <a:prstGeom prst="rect">
            <a:avLst/>
          </a:prstGeom>
        </p:spPr>
        <p:txBody>
          <a:bodyPr vert="horz" wrap="square" lIns="0" tIns="0" rIns="0" bIns="0" rtlCol="0">
            <a:spAutoFit/>
          </a:bodyPr>
          <a:lstStyle/>
          <a:p>
            <a:pPr marL="26670" algn="ctr" defTabSz="914400" eaLnBrk="1" fontAlgn="auto" hangingPunct="1">
              <a:spcBef>
                <a:spcPts val="0"/>
              </a:spcBef>
              <a:spcAft>
                <a:spcPts val="0"/>
              </a:spcAft>
              <a:defRPr/>
            </a:pPr>
            <a:r>
              <a:rPr lang="zh-CN" altLang="en-US" sz="2400" b="1" kern="0" spc="-3" dirty="0">
                <a:solidFill>
                  <a:srgbClr val="005DA2"/>
                </a:solidFill>
                <a:latin typeface="微软雅黑" panose="020B0503020204020204" charset="-122"/>
                <a:ea typeface="微软雅黑" panose="020B0503020204020204" charset="-122"/>
                <a:cs typeface="微软雅黑" panose="020B0503020204020204" charset="-122"/>
              </a:rPr>
              <a:t>汇数</a:t>
            </a:r>
            <a:endParaRPr lang="en-US" altLang="zh-CN" sz="2400" b="1" kern="0" spc="-3" dirty="0">
              <a:solidFill>
                <a:srgbClr val="005DA2"/>
              </a:solidFill>
              <a:latin typeface="微软雅黑" panose="020B0503020204020204" charset="-122"/>
              <a:ea typeface="微软雅黑" panose="020B0503020204020204" charset="-122"/>
              <a:cs typeface="微软雅黑" panose="020B0503020204020204" charset="-122"/>
            </a:endParaRPr>
          </a:p>
        </p:txBody>
      </p:sp>
      <p:sp>
        <p:nvSpPr>
          <p:cNvPr id="80" name="object 135"/>
          <p:cNvSpPr txBox="1"/>
          <p:nvPr/>
        </p:nvSpPr>
        <p:spPr>
          <a:xfrm>
            <a:off x="3932960" y="5420174"/>
            <a:ext cx="1098085" cy="153888"/>
          </a:xfrm>
          <a:prstGeom prst="rect">
            <a:avLst/>
          </a:prstGeom>
        </p:spPr>
        <p:txBody>
          <a:bodyPr vert="horz" wrap="square" lIns="0" tIns="0" rIns="0" bIns="0" rtlCol="0">
            <a:spAutoFit/>
          </a:bodyPr>
          <a:lstStyle>
            <a:defPPr>
              <a:defRPr lang="zh-CN"/>
            </a:defPPr>
            <a:lvl1pPr marL="5715">
              <a:defRPr sz="660" spc="23">
                <a:solidFill>
                  <a:srgbClr val="3992DB"/>
                </a:solidFill>
                <a:latin typeface="微软雅黑" panose="020B0503020204020204" charset="-122"/>
                <a:ea typeface="微软雅黑" panose="020B0503020204020204" charset="-122"/>
              </a:defRPr>
            </a:lvl1pPr>
          </a:lstStyle>
          <a:p>
            <a:pPr marL="5715" marR="0" lvl="0" indent="0" defTabSz="914400" eaLnBrk="1" fontAlgn="auto" latinLnBrk="0" hangingPunct="1">
              <a:lnSpc>
                <a:spcPct val="100000"/>
              </a:lnSpc>
              <a:spcBef>
                <a:spcPts val="0"/>
              </a:spcBef>
              <a:spcAft>
                <a:spcPts val="0"/>
              </a:spcAft>
              <a:buClrTx/>
              <a:buSzTx/>
              <a:buFontTx/>
              <a:buNone/>
              <a:defRPr/>
            </a:pPr>
            <a:r>
              <a:rPr lang="zh-CN" altLang="en-US" sz="1000" b="1" kern="0" dirty="0"/>
              <a:t>元数据分析服务</a:t>
            </a:r>
            <a:endParaRPr kumimoji="0"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endParaRPr>
          </a:p>
        </p:txBody>
      </p:sp>
      <p:sp>
        <p:nvSpPr>
          <p:cNvPr id="81" name="object 108"/>
          <p:cNvSpPr/>
          <p:nvPr/>
        </p:nvSpPr>
        <p:spPr>
          <a:xfrm>
            <a:off x="4065470" y="4978390"/>
            <a:ext cx="122459" cy="115952"/>
          </a:xfrm>
          <a:prstGeom prst="rect">
            <a:avLst/>
          </a:prstGeom>
          <a:blipFill>
            <a:blip r:embed="rId34"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82" name="object 40"/>
          <p:cNvSpPr/>
          <p:nvPr/>
        </p:nvSpPr>
        <p:spPr>
          <a:xfrm>
            <a:off x="5908408" y="5448576"/>
            <a:ext cx="109567" cy="103747"/>
          </a:xfrm>
          <a:prstGeom prst="rect">
            <a:avLst/>
          </a:prstGeom>
          <a:blipFill>
            <a:blip r:embed="rId10"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83" name="object 86"/>
          <p:cNvSpPr/>
          <p:nvPr/>
        </p:nvSpPr>
        <p:spPr>
          <a:xfrm>
            <a:off x="1576489" y="2413746"/>
            <a:ext cx="141793" cy="134260"/>
          </a:xfrm>
          <a:prstGeom prst="rect">
            <a:avLst/>
          </a:prstGeom>
          <a:blipFill>
            <a:blip r:embed="rId33"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dirty="0">
              <a:solidFill>
                <a:prstClr val="black"/>
              </a:solidFill>
              <a:latin typeface="微软雅黑" panose="020B0503020204020204" charset="-122"/>
              <a:ea typeface="微软雅黑" panose="020B0503020204020204" charset="-122"/>
            </a:endParaRPr>
          </a:p>
        </p:txBody>
      </p:sp>
      <p:sp>
        <p:nvSpPr>
          <p:cNvPr id="84" name="object 34"/>
          <p:cNvSpPr txBox="1"/>
          <p:nvPr/>
        </p:nvSpPr>
        <p:spPr>
          <a:xfrm>
            <a:off x="1767652" y="2416162"/>
            <a:ext cx="805636" cy="153888"/>
          </a:xfrm>
          <a:prstGeom prst="rect">
            <a:avLst/>
          </a:prstGeom>
        </p:spPr>
        <p:txBody>
          <a:bodyPr vert="horz" wrap="square" lIns="0" tIns="0" rIns="0" bIns="0" rtlCol="0">
            <a:spAutoFit/>
          </a:bodyPr>
          <a:lstStyle/>
          <a:p>
            <a:pPr marL="7620" defTabSz="914400" eaLnBrk="1" fontAlgn="auto" hangingPunct="1">
              <a:spcBef>
                <a:spcPts val="0"/>
              </a:spcBef>
              <a:spcAft>
                <a:spcPts val="0"/>
              </a:spcAft>
              <a:defRPr/>
            </a:pPr>
            <a:r>
              <a:rPr lang="zh-CN" altLang="en-US" sz="1000" b="1" kern="0" spc="31" dirty="0">
                <a:solidFill>
                  <a:srgbClr val="3992DB"/>
                </a:solidFill>
                <a:latin typeface="微软雅黑" panose="020B0503020204020204" charset="-122"/>
                <a:ea typeface="微软雅黑" panose="020B0503020204020204" charset="-122"/>
              </a:rPr>
              <a:t>数据汇聚工具</a:t>
            </a:r>
            <a:endParaRPr sz="1000" b="1" kern="0" spc="31" dirty="0">
              <a:solidFill>
                <a:srgbClr val="3992DB"/>
              </a:solidFill>
              <a:latin typeface="微软雅黑" panose="020B0503020204020204" charset="-122"/>
              <a:ea typeface="微软雅黑" panose="020B0503020204020204" charset="-122"/>
            </a:endParaRPr>
          </a:p>
        </p:txBody>
      </p:sp>
      <p:sp>
        <p:nvSpPr>
          <p:cNvPr id="85" name="object 133"/>
          <p:cNvSpPr txBox="1"/>
          <p:nvPr/>
        </p:nvSpPr>
        <p:spPr>
          <a:xfrm>
            <a:off x="4823632" y="5950447"/>
            <a:ext cx="2934011" cy="369332"/>
          </a:xfrm>
          <a:prstGeom prst="rect">
            <a:avLst/>
          </a:prstGeom>
        </p:spPr>
        <p:txBody>
          <a:bodyPr vert="horz" wrap="square" lIns="0" tIns="0" rIns="0" bIns="0" rtlCol="0">
            <a:spAutoFit/>
          </a:bodyPr>
          <a:lstStyle/>
          <a:p>
            <a:pPr marL="26670" algn="ctr" defTabSz="914400" eaLnBrk="1" fontAlgn="auto" hangingPunct="1">
              <a:spcBef>
                <a:spcPts val="0"/>
              </a:spcBef>
              <a:spcAft>
                <a:spcPts val="0"/>
              </a:spcAft>
              <a:defRPr/>
            </a:pPr>
            <a:r>
              <a:rPr lang="zh-CN" altLang="en-US" sz="2400" b="1" kern="0" spc="-3" dirty="0">
                <a:solidFill>
                  <a:srgbClr val="005DA2"/>
                </a:solidFill>
                <a:latin typeface="微软雅黑" panose="020B0503020204020204" charset="-122"/>
                <a:ea typeface="微软雅黑" panose="020B0503020204020204" charset="-122"/>
              </a:rPr>
              <a:t>统一治数促融体系</a:t>
            </a:r>
            <a:endParaRPr lang="en-US" altLang="zh-CN" sz="2400" b="1" kern="0" spc="-3" dirty="0">
              <a:solidFill>
                <a:srgbClr val="005DA2"/>
              </a:solidFill>
              <a:latin typeface="微软雅黑" panose="020B0503020204020204" charset="-122"/>
              <a:ea typeface="微软雅黑" panose="020B0503020204020204" charset="-122"/>
            </a:endParaRPr>
          </a:p>
        </p:txBody>
      </p:sp>
      <p:sp>
        <p:nvSpPr>
          <p:cNvPr id="86" name="object 5"/>
          <p:cNvSpPr/>
          <p:nvPr/>
        </p:nvSpPr>
        <p:spPr>
          <a:xfrm>
            <a:off x="8861653" y="2680892"/>
            <a:ext cx="2867591" cy="2874402"/>
          </a:xfrm>
          <a:prstGeom prst="rect">
            <a:avLst/>
          </a:prstGeom>
          <a:blipFill>
            <a:blip r:embed="rId35" cstate="print">
              <a:duotone>
                <a:prstClr val="black"/>
                <a:srgbClr val="005DA2">
                  <a:tint val="45000"/>
                  <a:satMod val="400000"/>
                </a:srgbClr>
              </a:duotone>
            </a:blip>
            <a:stretch>
              <a:fillRect/>
            </a:stretch>
          </a:blipFill>
        </p:spPr>
        <p:txBody>
          <a:bodyPr wrap="square" lIns="0" tIns="0" rIns="0" bIns="0" rtlCol="0"/>
          <a:lstStyle/>
          <a:p>
            <a:pPr defTabSz="914400" eaLnBrk="1" fontAlgn="auto" hangingPunct="1">
              <a:spcBef>
                <a:spcPts val="0"/>
              </a:spcBef>
              <a:spcAft>
                <a:spcPts val="0"/>
              </a:spcAft>
              <a:defRPr/>
            </a:pPr>
            <a:endParaRPr sz="1090" dirty="0">
              <a:solidFill>
                <a:prstClr val="black"/>
              </a:solidFill>
              <a:latin typeface="微软雅黑" panose="020B0503020204020204" charset="-122"/>
              <a:ea typeface="微软雅黑" panose="020B0503020204020204" charset="-122"/>
            </a:endParaRPr>
          </a:p>
        </p:txBody>
      </p:sp>
      <p:sp>
        <p:nvSpPr>
          <p:cNvPr id="87" name="object 20"/>
          <p:cNvSpPr/>
          <p:nvPr/>
        </p:nvSpPr>
        <p:spPr>
          <a:xfrm>
            <a:off x="8854822" y="4792119"/>
            <a:ext cx="515936" cy="488531"/>
          </a:xfrm>
          <a:custGeom>
            <a:avLst/>
            <a:gdLst/>
            <a:ahLst/>
            <a:cxnLst/>
            <a:rect l="l" t="t" r="r" b="b"/>
            <a:pathLst>
              <a:path w="838200" h="838200">
                <a:moveTo>
                  <a:pt x="418835" y="0"/>
                </a:moveTo>
                <a:lnTo>
                  <a:pt x="378501" y="1917"/>
                </a:lnTo>
                <a:lnTo>
                  <a:pt x="339250" y="7552"/>
                </a:lnTo>
                <a:lnTo>
                  <a:pt x="301260" y="16729"/>
                </a:lnTo>
                <a:lnTo>
                  <a:pt x="264705" y="29273"/>
                </a:lnTo>
                <a:lnTo>
                  <a:pt x="229761" y="45008"/>
                </a:lnTo>
                <a:lnTo>
                  <a:pt x="165409" y="85348"/>
                </a:lnTo>
                <a:lnTo>
                  <a:pt x="109607" y="136347"/>
                </a:lnTo>
                <a:lnTo>
                  <a:pt x="63761" y="196599"/>
                </a:lnTo>
                <a:lnTo>
                  <a:pt x="29274" y="264701"/>
                </a:lnTo>
                <a:lnTo>
                  <a:pt x="16730" y="301256"/>
                </a:lnTo>
                <a:lnTo>
                  <a:pt x="7552" y="339248"/>
                </a:lnTo>
                <a:lnTo>
                  <a:pt x="1917" y="378499"/>
                </a:lnTo>
                <a:lnTo>
                  <a:pt x="0" y="418835"/>
                </a:lnTo>
                <a:lnTo>
                  <a:pt x="1917" y="459173"/>
                </a:lnTo>
                <a:lnTo>
                  <a:pt x="7552" y="498425"/>
                </a:lnTo>
                <a:lnTo>
                  <a:pt x="16730" y="536417"/>
                </a:lnTo>
                <a:lnTo>
                  <a:pt x="29274" y="572973"/>
                </a:lnTo>
                <a:lnTo>
                  <a:pt x="45010" y="607918"/>
                </a:lnTo>
                <a:lnTo>
                  <a:pt x="85352" y="672270"/>
                </a:lnTo>
                <a:lnTo>
                  <a:pt x="136351" y="728070"/>
                </a:lnTo>
                <a:lnTo>
                  <a:pt x="196604" y="773914"/>
                </a:lnTo>
                <a:lnTo>
                  <a:pt x="264705" y="808398"/>
                </a:lnTo>
                <a:lnTo>
                  <a:pt x="301260" y="820942"/>
                </a:lnTo>
                <a:lnTo>
                  <a:pt x="339250" y="830118"/>
                </a:lnTo>
                <a:lnTo>
                  <a:pt x="378501" y="835753"/>
                </a:lnTo>
                <a:lnTo>
                  <a:pt x="418835" y="837670"/>
                </a:lnTo>
                <a:lnTo>
                  <a:pt x="459169" y="835753"/>
                </a:lnTo>
                <a:lnTo>
                  <a:pt x="498419" y="830118"/>
                </a:lnTo>
                <a:lnTo>
                  <a:pt x="536410" y="820942"/>
                </a:lnTo>
                <a:lnTo>
                  <a:pt x="572965" y="808398"/>
                </a:lnTo>
                <a:lnTo>
                  <a:pt x="607908" y="792664"/>
                </a:lnTo>
                <a:lnTo>
                  <a:pt x="672261" y="752324"/>
                </a:lnTo>
                <a:lnTo>
                  <a:pt x="728063" y="701327"/>
                </a:lnTo>
                <a:lnTo>
                  <a:pt x="773909" y="641075"/>
                </a:lnTo>
                <a:lnTo>
                  <a:pt x="808396" y="572973"/>
                </a:lnTo>
                <a:lnTo>
                  <a:pt x="820940" y="536417"/>
                </a:lnTo>
                <a:lnTo>
                  <a:pt x="830118" y="498425"/>
                </a:lnTo>
                <a:lnTo>
                  <a:pt x="835753" y="459173"/>
                </a:lnTo>
                <a:lnTo>
                  <a:pt x="837670" y="418835"/>
                </a:lnTo>
                <a:lnTo>
                  <a:pt x="835753" y="378499"/>
                </a:lnTo>
                <a:lnTo>
                  <a:pt x="830118" y="339248"/>
                </a:lnTo>
                <a:lnTo>
                  <a:pt x="820940" y="301256"/>
                </a:lnTo>
                <a:lnTo>
                  <a:pt x="808396" y="264701"/>
                </a:lnTo>
                <a:lnTo>
                  <a:pt x="792660" y="229757"/>
                </a:lnTo>
                <a:lnTo>
                  <a:pt x="752318" y="165404"/>
                </a:lnTo>
                <a:lnTo>
                  <a:pt x="701319" y="109603"/>
                </a:lnTo>
                <a:lnTo>
                  <a:pt x="641066" y="63758"/>
                </a:lnTo>
                <a:lnTo>
                  <a:pt x="572965" y="29273"/>
                </a:lnTo>
                <a:lnTo>
                  <a:pt x="536410" y="16729"/>
                </a:lnTo>
                <a:lnTo>
                  <a:pt x="498419" y="7552"/>
                </a:lnTo>
                <a:lnTo>
                  <a:pt x="459169" y="1917"/>
                </a:lnTo>
                <a:lnTo>
                  <a:pt x="418835" y="0"/>
                </a:lnTo>
              </a:path>
            </a:pathLst>
          </a:custGeom>
        </p:spPr>
        <p:txBody>
          <a:bodyPr wrap="square" lIns="0" tIns="0" rIns="0" bIns="0" rtlCol="0"/>
          <a:lstStyle/>
          <a:p>
            <a:pPr defTabSz="914400" eaLnBrk="1" fontAlgn="auto" hangingPunct="1">
              <a:spcBef>
                <a:spcPts val="0"/>
              </a:spcBef>
              <a:spcAft>
                <a:spcPts val="0"/>
              </a:spcAft>
              <a:defRPr/>
            </a:pPr>
            <a:endParaRPr sz="1090">
              <a:solidFill>
                <a:prstClr val="black"/>
              </a:solidFill>
              <a:latin typeface="微软雅黑" panose="020B0503020204020204" charset="-122"/>
              <a:ea typeface="微软雅黑" panose="020B0503020204020204" charset="-122"/>
            </a:endParaRPr>
          </a:p>
        </p:txBody>
      </p:sp>
      <p:sp>
        <p:nvSpPr>
          <p:cNvPr id="88" name="object 30"/>
          <p:cNvSpPr txBox="1"/>
          <p:nvPr/>
        </p:nvSpPr>
        <p:spPr>
          <a:xfrm>
            <a:off x="10147566" y="3717210"/>
            <a:ext cx="479196" cy="738664"/>
          </a:xfrm>
          <a:prstGeom prst="rect">
            <a:avLst/>
          </a:prstGeom>
        </p:spPr>
        <p:txBody>
          <a:bodyPr vert="horz" wrap="square" lIns="0" tIns="0" rIns="0" bIns="0" rtlCol="0">
            <a:spAutoFit/>
          </a:bodyPr>
          <a:lstStyle/>
          <a:p>
            <a:pPr marR="13335" algn="ctr" defTabSz="914400" eaLnBrk="1" fontAlgn="auto" hangingPunct="1">
              <a:spcBef>
                <a:spcPts val="0"/>
              </a:spcBef>
              <a:spcAft>
                <a:spcPts val="0"/>
              </a:spcAft>
              <a:defRPr/>
            </a:pPr>
            <a:r>
              <a:rPr sz="2400" b="1" spc="-3" dirty="0">
                <a:solidFill>
                  <a:srgbClr val="005DA2"/>
                </a:solidFill>
                <a:latin typeface="微软雅黑" panose="020B0503020204020204" charset="-122"/>
                <a:ea typeface="微软雅黑" panose="020B0503020204020204" charset="-122"/>
                <a:cs typeface="微软雅黑" panose="020B0503020204020204" charset="-122"/>
              </a:rPr>
              <a:t>用</a:t>
            </a:r>
            <a:endParaRPr lang="en-US" sz="2400" b="1" spc="-3" dirty="0">
              <a:solidFill>
                <a:srgbClr val="005DA2"/>
              </a:solidFill>
              <a:latin typeface="微软雅黑" panose="020B0503020204020204" charset="-122"/>
              <a:ea typeface="微软雅黑" panose="020B0503020204020204" charset="-122"/>
              <a:cs typeface="微软雅黑" panose="020B0503020204020204" charset="-122"/>
            </a:endParaRPr>
          </a:p>
          <a:p>
            <a:pPr marR="13335" algn="ctr" defTabSz="914400" eaLnBrk="1" fontAlgn="auto" hangingPunct="1">
              <a:spcBef>
                <a:spcPts val="0"/>
              </a:spcBef>
              <a:spcAft>
                <a:spcPts val="0"/>
              </a:spcAft>
              <a:defRPr/>
            </a:pPr>
            <a:r>
              <a:rPr lang="zh-CN" altLang="en-US" sz="2400" b="1" spc="-3" dirty="0">
                <a:solidFill>
                  <a:srgbClr val="005DA2"/>
                </a:solidFill>
                <a:latin typeface="微软雅黑" panose="020B0503020204020204" charset="-122"/>
                <a:ea typeface="微软雅黑" panose="020B0503020204020204" charset="-122"/>
                <a:cs typeface="微软雅黑" panose="020B0503020204020204" charset="-122"/>
              </a:rPr>
              <a:t>数</a:t>
            </a:r>
            <a:endParaRPr sz="2400" dirty="0">
              <a:solidFill>
                <a:srgbClr val="005DA2"/>
              </a:solidFill>
              <a:latin typeface="微软雅黑" panose="020B0503020204020204" charset="-122"/>
              <a:ea typeface="微软雅黑" panose="020B0503020204020204" charset="-122"/>
              <a:cs typeface="微软雅黑" panose="020B0503020204020204" charset="-122"/>
            </a:endParaRPr>
          </a:p>
        </p:txBody>
      </p:sp>
      <p:grpSp>
        <p:nvGrpSpPr>
          <p:cNvPr id="89" name="组合 88"/>
          <p:cNvGrpSpPr/>
          <p:nvPr/>
        </p:nvGrpSpPr>
        <p:grpSpPr>
          <a:xfrm>
            <a:off x="9527542" y="4775716"/>
            <a:ext cx="773146" cy="766912"/>
            <a:chOff x="11281585" y="4064855"/>
            <a:chExt cx="773146" cy="766912"/>
          </a:xfrm>
        </p:grpSpPr>
        <p:sp>
          <p:nvSpPr>
            <p:cNvPr id="90" name="object 12"/>
            <p:cNvSpPr/>
            <p:nvPr/>
          </p:nvSpPr>
          <p:spPr>
            <a:xfrm>
              <a:off x="11281585" y="4064855"/>
              <a:ext cx="772713" cy="766912"/>
            </a:xfrm>
            <a:custGeom>
              <a:avLst/>
              <a:gdLst/>
              <a:ahLst/>
              <a:cxnLst/>
              <a:rect l="l" t="t" r="r" b="b"/>
              <a:pathLst>
                <a:path w="1047115" h="1047115">
                  <a:moveTo>
                    <a:pt x="523544" y="0"/>
                  </a:moveTo>
                  <a:lnTo>
                    <a:pt x="484477" y="1436"/>
                  </a:lnTo>
                  <a:lnTo>
                    <a:pt x="446188" y="5676"/>
                  </a:lnTo>
                  <a:lnTo>
                    <a:pt x="372353" y="22166"/>
                  </a:lnTo>
                  <a:lnTo>
                    <a:pt x="302850" y="48659"/>
                  </a:lnTo>
                  <a:lnTo>
                    <a:pt x="238488" y="84346"/>
                  </a:lnTo>
                  <a:lnTo>
                    <a:pt x="180078" y="128417"/>
                  </a:lnTo>
                  <a:lnTo>
                    <a:pt x="128431" y="180061"/>
                  </a:lnTo>
                  <a:lnTo>
                    <a:pt x="84357" y="238470"/>
                  </a:lnTo>
                  <a:lnTo>
                    <a:pt x="48666" y="302832"/>
                  </a:lnTo>
                  <a:lnTo>
                    <a:pt x="22169" y="372338"/>
                  </a:lnTo>
                  <a:lnTo>
                    <a:pt x="5677" y="446179"/>
                  </a:lnTo>
                  <a:lnTo>
                    <a:pt x="1436" y="484471"/>
                  </a:lnTo>
                  <a:lnTo>
                    <a:pt x="0" y="523544"/>
                  </a:lnTo>
                  <a:lnTo>
                    <a:pt x="1436" y="562617"/>
                  </a:lnTo>
                  <a:lnTo>
                    <a:pt x="5677" y="600911"/>
                  </a:lnTo>
                  <a:lnTo>
                    <a:pt x="22169" y="674753"/>
                  </a:lnTo>
                  <a:lnTo>
                    <a:pt x="48666" y="744260"/>
                  </a:lnTo>
                  <a:lnTo>
                    <a:pt x="84357" y="808623"/>
                  </a:lnTo>
                  <a:lnTo>
                    <a:pt x="128431" y="867031"/>
                  </a:lnTo>
                  <a:lnTo>
                    <a:pt x="180078" y="918674"/>
                  </a:lnTo>
                  <a:lnTo>
                    <a:pt x="238488" y="962744"/>
                  </a:lnTo>
                  <a:lnTo>
                    <a:pt x="302850" y="998430"/>
                  </a:lnTo>
                  <a:lnTo>
                    <a:pt x="372353" y="1024922"/>
                  </a:lnTo>
                  <a:lnTo>
                    <a:pt x="446188" y="1041412"/>
                  </a:lnTo>
                  <a:lnTo>
                    <a:pt x="484477" y="1045652"/>
                  </a:lnTo>
                  <a:lnTo>
                    <a:pt x="523544" y="1047088"/>
                  </a:lnTo>
                  <a:lnTo>
                    <a:pt x="562611" y="1045652"/>
                  </a:lnTo>
                  <a:lnTo>
                    <a:pt x="600899" y="1041412"/>
                  </a:lnTo>
                  <a:lnTo>
                    <a:pt x="674734" y="1024922"/>
                  </a:lnTo>
                  <a:lnTo>
                    <a:pt x="744238" y="998430"/>
                  </a:lnTo>
                  <a:lnTo>
                    <a:pt x="808600" y="962744"/>
                  </a:lnTo>
                  <a:lnTo>
                    <a:pt x="867009" y="918674"/>
                  </a:lnTo>
                  <a:lnTo>
                    <a:pt x="918656" y="867031"/>
                  </a:lnTo>
                  <a:lnTo>
                    <a:pt x="962731" y="808623"/>
                  </a:lnTo>
                  <a:lnTo>
                    <a:pt x="998421" y="744260"/>
                  </a:lnTo>
                  <a:lnTo>
                    <a:pt x="1024918" y="674753"/>
                  </a:lnTo>
                  <a:lnTo>
                    <a:pt x="1041410" y="600911"/>
                  </a:lnTo>
                  <a:lnTo>
                    <a:pt x="1045652" y="562617"/>
                  </a:lnTo>
                  <a:lnTo>
                    <a:pt x="1047088" y="523544"/>
                  </a:lnTo>
                  <a:lnTo>
                    <a:pt x="1045652" y="484471"/>
                  </a:lnTo>
                  <a:lnTo>
                    <a:pt x="1041410" y="446179"/>
                  </a:lnTo>
                  <a:lnTo>
                    <a:pt x="1024918" y="372338"/>
                  </a:lnTo>
                  <a:lnTo>
                    <a:pt x="998421" y="302832"/>
                  </a:lnTo>
                  <a:lnTo>
                    <a:pt x="962731" y="238470"/>
                  </a:lnTo>
                  <a:lnTo>
                    <a:pt x="918656" y="180061"/>
                  </a:lnTo>
                  <a:lnTo>
                    <a:pt x="867009" y="128417"/>
                  </a:lnTo>
                  <a:lnTo>
                    <a:pt x="808600" y="84346"/>
                  </a:lnTo>
                  <a:lnTo>
                    <a:pt x="744238" y="48659"/>
                  </a:lnTo>
                  <a:lnTo>
                    <a:pt x="674734" y="22166"/>
                  </a:lnTo>
                  <a:lnTo>
                    <a:pt x="600899" y="5676"/>
                  </a:lnTo>
                  <a:lnTo>
                    <a:pt x="562611" y="1436"/>
                  </a:lnTo>
                  <a:lnTo>
                    <a:pt x="523544" y="0"/>
                  </a:lnTo>
                  <a:close/>
                </a:path>
              </a:pathLst>
            </a:custGeom>
            <a:solidFill>
              <a:sysClr val="window" lastClr="FFFFFF">
                <a:lumMod val="50000"/>
              </a:sys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090" b="1"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91" name="object 13"/>
            <p:cNvSpPr/>
            <p:nvPr/>
          </p:nvSpPr>
          <p:spPr>
            <a:xfrm>
              <a:off x="11367441" y="4141543"/>
              <a:ext cx="686855" cy="613514"/>
            </a:xfrm>
            <a:prstGeom prst="rect">
              <a:avLst/>
            </a:prstGeom>
            <a:blipFill>
              <a:blip r:embed="rId36" cstate="print">
                <a:extLst>
                  <a:ext uri="{BEBA8EAE-BF5A-486C-A8C5-ECC9F3942E4B}">
                    <a14:imgProps xmlns:a14="http://schemas.microsoft.com/office/drawing/2010/main">
                      <a14:imgLayer r:embed="rId37">
                        <a14:imgEffect>
                          <a14:saturation sat="0"/>
                        </a14:imgEffect>
                      </a14:imgLayer>
                    </a14:imgProps>
                  </a:ext>
                </a:extLst>
              </a:blip>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090" b="1"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92" name="object 14"/>
            <p:cNvSpPr/>
            <p:nvPr/>
          </p:nvSpPr>
          <p:spPr>
            <a:xfrm>
              <a:off x="11367441" y="4141543"/>
              <a:ext cx="687290" cy="613902"/>
            </a:xfrm>
            <a:custGeom>
              <a:avLst/>
              <a:gdLst/>
              <a:ahLst/>
              <a:cxnLst/>
              <a:rect l="l" t="t" r="r" b="b"/>
              <a:pathLst>
                <a:path w="838200" h="838200">
                  <a:moveTo>
                    <a:pt x="418835" y="0"/>
                  </a:moveTo>
                  <a:lnTo>
                    <a:pt x="378501" y="1917"/>
                  </a:lnTo>
                  <a:lnTo>
                    <a:pt x="339250" y="7552"/>
                  </a:lnTo>
                  <a:lnTo>
                    <a:pt x="301260" y="16729"/>
                  </a:lnTo>
                  <a:lnTo>
                    <a:pt x="264705" y="29273"/>
                  </a:lnTo>
                  <a:lnTo>
                    <a:pt x="229761" y="45008"/>
                  </a:lnTo>
                  <a:lnTo>
                    <a:pt x="165409" y="85348"/>
                  </a:lnTo>
                  <a:lnTo>
                    <a:pt x="109607" y="136347"/>
                  </a:lnTo>
                  <a:lnTo>
                    <a:pt x="63761" y="196599"/>
                  </a:lnTo>
                  <a:lnTo>
                    <a:pt x="29274" y="264701"/>
                  </a:lnTo>
                  <a:lnTo>
                    <a:pt x="16730" y="301256"/>
                  </a:lnTo>
                  <a:lnTo>
                    <a:pt x="7552" y="339248"/>
                  </a:lnTo>
                  <a:lnTo>
                    <a:pt x="1917" y="378499"/>
                  </a:lnTo>
                  <a:lnTo>
                    <a:pt x="0" y="418835"/>
                  </a:lnTo>
                  <a:lnTo>
                    <a:pt x="1917" y="459173"/>
                  </a:lnTo>
                  <a:lnTo>
                    <a:pt x="7552" y="498425"/>
                  </a:lnTo>
                  <a:lnTo>
                    <a:pt x="16730" y="536417"/>
                  </a:lnTo>
                  <a:lnTo>
                    <a:pt x="29274" y="572973"/>
                  </a:lnTo>
                  <a:lnTo>
                    <a:pt x="45010" y="607918"/>
                  </a:lnTo>
                  <a:lnTo>
                    <a:pt x="85352" y="672270"/>
                  </a:lnTo>
                  <a:lnTo>
                    <a:pt x="136351" y="728070"/>
                  </a:lnTo>
                  <a:lnTo>
                    <a:pt x="196604" y="773914"/>
                  </a:lnTo>
                  <a:lnTo>
                    <a:pt x="264705" y="808398"/>
                  </a:lnTo>
                  <a:lnTo>
                    <a:pt x="301260" y="820942"/>
                  </a:lnTo>
                  <a:lnTo>
                    <a:pt x="339250" y="830118"/>
                  </a:lnTo>
                  <a:lnTo>
                    <a:pt x="378501" y="835753"/>
                  </a:lnTo>
                  <a:lnTo>
                    <a:pt x="418835" y="837670"/>
                  </a:lnTo>
                  <a:lnTo>
                    <a:pt x="459169" y="835753"/>
                  </a:lnTo>
                  <a:lnTo>
                    <a:pt x="498419" y="830118"/>
                  </a:lnTo>
                  <a:lnTo>
                    <a:pt x="536410" y="820942"/>
                  </a:lnTo>
                  <a:lnTo>
                    <a:pt x="572965" y="808398"/>
                  </a:lnTo>
                  <a:lnTo>
                    <a:pt x="607908" y="792664"/>
                  </a:lnTo>
                  <a:lnTo>
                    <a:pt x="672261" y="752324"/>
                  </a:lnTo>
                  <a:lnTo>
                    <a:pt x="728063" y="701327"/>
                  </a:lnTo>
                  <a:lnTo>
                    <a:pt x="773909" y="641075"/>
                  </a:lnTo>
                  <a:lnTo>
                    <a:pt x="808396" y="572973"/>
                  </a:lnTo>
                  <a:lnTo>
                    <a:pt x="820940" y="536417"/>
                  </a:lnTo>
                  <a:lnTo>
                    <a:pt x="830118" y="498425"/>
                  </a:lnTo>
                  <a:lnTo>
                    <a:pt x="835753" y="459173"/>
                  </a:lnTo>
                  <a:lnTo>
                    <a:pt x="837670" y="418835"/>
                  </a:lnTo>
                  <a:lnTo>
                    <a:pt x="835753" y="378499"/>
                  </a:lnTo>
                  <a:lnTo>
                    <a:pt x="830118" y="339248"/>
                  </a:lnTo>
                  <a:lnTo>
                    <a:pt x="820940" y="301256"/>
                  </a:lnTo>
                  <a:lnTo>
                    <a:pt x="808396" y="264701"/>
                  </a:lnTo>
                  <a:lnTo>
                    <a:pt x="792660" y="229757"/>
                  </a:lnTo>
                  <a:lnTo>
                    <a:pt x="752318" y="165404"/>
                  </a:lnTo>
                  <a:lnTo>
                    <a:pt x="701319" y="109603"/>
                  </a:lnTo>
                  <a:lnTo>
                    <a:pt x="641066" y="63758"/>
                  </a:lnTo>
                  <a:lnTo>
                    <a:pt x="572965" y="29273"/>
                  </a:lnTo>
                  <a:lnTo>
                    <a:pt x="536410" y="16729"/>
                  </a:lnTo>
                  <a:lnTo>
                    <a:pt x="498419" y="7552"/>
                  </a:lnTo>
                  <a:lnTo>
                    <a:pt x="459169" y="1917"/>
                  </a:lnTo>
                  <a:lnTo>
                    <a:pt x="418835" y="0"/>
                  </a:lnTo>
                </a:path>
              </a:pathLst>
            </a:custGeom>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090" b="1"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93" name="object 25"/>
            <p:cNvSpPr txBox="1"/>
            <p:nvPr/>
          </p:nvSpPr>
          <p:spPr>
            <a:xfrm>
              <a:off x="11387824" y="4264844"/>
              <a:ext cx="592402" cy="184666"/>
            </a:xfrm>
            <a:prstGeom prst="rect">
              <a:avLst/>
            </a:prstGeom>
          </p:spPr>
          <p:txBody>
            <a:bodyPr vert="horz" wrap="square" lIns="0" tIns="0" rIns="0" bIns="0" rtlCol="0">
              <a:spAutoFit/>
            </a:bodyPr>
            <a:lstStyle>
              <a:defPPr>
                <a:defRPr lang="zh-CN"/>
              </a:defPPr>
              <a:lvl1pPr marL="7620" marR="3175" lvl="0" indent="0" algn="ctr" fontAlgn="auto">
                <a:lnSpc>
                  <a:spcPct val="100000"/>
                </a:lnSpc>
                <a:spcBef>
                  <a:spcPts val="0"/>
                </a:spcBef>
                <a:spcAft>
                  <a:spcPts val="0"/>
                </a:spcAft>
                <a:buClrTx/>
                <a:buSzTx/>
                <a:buFontTx/>
                <a:buNone/>
                <a:defRPr sz="1200" kern="100">
                  <a:effectLst/>
                  <a:latin typeface="微软雅黑" panose="020B0503020204020204" charset="-122"/>
                  <a:ea typeface="微软雅黑" panose="020B0503020204020204" charset="-122"/>
                  <a:cs typeface="Times New Roman" panose="02020603050405020304" pitchFamily="18" charset="0"/>
                </a:defRPr>
              </a:lvl1pPr>
            </a:lstStyle>
            <a:p>
              <a:pPr marL="7620" marR="3175" lvl="0" indent="0" algn="ctr" defTabSz="914400" eaLnBrk="1" fontAlgn="auto" latinLnBrk="0" hangingPunct="1">
                <a:lnSpc>
                  <a:spcPct val="100000"/>
                </a:lnSpc>
                <a:spcBef>
                  <a:spcPts val="0"/>
                </a:spcBef>
                <a:spcAft>
                  <a:spcPts val="0"/>
                </a:spcAft>
                <a:buClrTx/>
                <a:buSzTx/>
                <a:buFontTx/>
                <a:buNone/>
                <a:defRPr/>
              </a:pPr>
              <a:r>
                <a:rPr kumimoji="0" lang="en-US" sz="1200" b="1" i="0" u="none" strike="noStrike" kern="100" cap="none" spc="0" normalizeH="0" baseline="0" noProof="0" dirty="0">
                  <a:ln>
                    <a:noFill/>
                  </a:ln>
                  <a:solidFill>
                    <a:prstClr val="white"/>
                  </a:solidFill>
                  <a:effectLst/>
                  <a:uLnTx/>
                  <a:uFillTx/>
                  <a:latin typeface="微软雅黑" panose="020B0503020204020204" charset="-122"/>
                  <a:ea typeface="微软雅黑" panose="020B0503020204020204" charset="-122"/>
                  <a:cs typeface="Times New Roman" panose="02020603050405020304" pitchFamily="18" charset="0"/>
                </a:rPr>
                <a:t>……</a:t>
              </a:r>
              <a:endParaRPr kumimoji="0" sz="1200" b="1" i="0" u="none" strike="noStrike" kern="100" cap="none" spc="0" normalizeH="0" baseline="0" noProof="0" dirty="0">
                <a:ln>
                  <a:noFill/>
                </a:ln>
                <a:solidFill>
                  <a:prstClr val="white"/>
                </a:solidFill>
                <a:effectLst/>
                <a:uLnTx/>
                <a:uFillTx/>
                <a:latin typeface="微软雅黑" panose="020B0503020204020204" charset="-122"/>
                <a:ea typeface="微软雅黑" panose="020B0503020204020204" charset="-122"/>
                <a:cs typeface="Times New Roman" panose="02020603050405020304" pitchFamily="18" charset="0"/>
              </a:endParaRPr>
            </a:p>
          </p:txBody>
        </p:sp>
      </p:grpSp>
      <p:grpSp>
        <p:nvGrpSpPr>
          <p:cNvPr id="94" name="组合 93"/>
          <p:cNvGrpSpPr/>
          <p:nvPr/>
        </p:nvGrpSpPr>
        <p:grpSpPr>
          <a:xfrm>
            <a:off x="10781008" y="2820219"/>
            <a:ext cx="773148" cy="766912"/>
            <a:chOff x="9250978" y="1012196"/>
            <a:chExt cx="773148" cy="766912"/>
          </a:xfrm>
        </p:grpSpPr>
        <p:sp>
          <p:nvSpPr>
            <p:cNvPr id="95" name="object 6"/>
            <p:cNvSpPr/>
            <p:nvPr/>
          </p:nvSpPr>
          <p:spPr>
            <a:xfrm>
              <a:off x="9250978" y="1012196"/>
              <a:ext cx="772713" cy="766912"/>
            </a:xfrm>
            <a:custGeom>
              <a:avLst/>
              <a:gdLst/>
              <a:ahLst/>
              <a:cxnLst/>
              <a:rect l="l" t="t" r="r" b="b"/>
              <a:pathLst>
                <a:path w="1047115" h="1047114">
                  <a:moveTo>
                    <a:pt x="523544" y="0"/>
                  </a:moveTo>
                  <a:lnTo>
                    <a:pt x="484464" y="1436"/>
                  </a:lnTo>
                  <a:lnTo>
                    <a:pt x="446165" y="5676"/>
                  </a:lnTo>
                  <a:lnTo>
                    <a:pt x="372315" y="22166"/>
                  </a:lnTo>
                  <a:lnTo>
                    <a:pt x="302805" y="48659"/>
                  </a:lnTo>
                  <a:lnTo>
                    <a:pt x="238442" y="84346"/>
                  </a:lnTo>
                  <a:lnTo>
                    <a:pt x="180036" y="128417"/>
                  </a:lnTo>
                  <a:lnTo>
                    <a:pt x="128396" y="180061"/>
                  </a:lnTo>
                  <a:lnTo>
                    <a:pt x="84330" y="238470"/>
                  </a:lnTo>
                  <a:lnTo>
                    <a:pt x="48649" y="302832"/>
                  </a:lnTo>
                  <a:lnTo>
                    <a:pt x="22161" y="372338"/>
                  </a:lnTo>
                  <a:lnTo>
                    <a:pt x="5675" y="446179"/>
                  </a:lnTo>
                  <a:lnTo>
                    <a:pt x="1435" y="484471"/>
                  </a:lnTo>
                  <a:lnTo>
                    <a:pt x="0" y="523544"/>
                  </a:lnTo>
                  <a:lnTo>
                    <a:pt x="1435" y="562616"/>
                  </a:lnTo>
                  <a:lnTo>
                    <a:pt x="5675" y="600909"/>
                  </a:lnTo>
                  <a:lnTo>
                    <a:pt x="22161" y="674749"/>
                  </a:lnTo>
                  <a:lnTo>
                    <a:pt x="48649" y="744256"/>
                  </a:lnTo>
                  <a:lnTo>
                    <a:pt x="84330" y="808618"/>
                  </a:lnTo>
                  <a:lnTo>
                    <a:pt x="128396" y="867026"/>
                  </a:lnTo>
                  <a:lnTo>
                    <a:pt x="180036" y="918671"/>
                  </a:lnTo>
                  <a:lnTo>
                    <a:pt x="238442" y="962741"/>
                  </a:lnTo>
                  <a:lnTo>
                    <a:pt x="302805" y="998428"/>
                  </a:lnTo>
                  <a:lnTo>
                    <a:pt x="372315" y="1024921"/>
                  </a:lnTo>
                  <a:lnTo>
                    <a:pt x="446165" y="1041411"/>
                  </a:lnTo>
                  <a:lnTo>
                    <a:pt x="484464" y="1045652"/>
                  </a:lnTo>
                  <a:lnTo>
                    <a:pt x="523544" y="1047088"/>
                  </a:lnTo>
                  <a:lnTo>
                    <a:pt x="562611" y="1045652"/>
                  </a:lnTo>
                  <a:lnTo>
                    <a:pt x="600899" y="1041411"/>
                  </a:lnTo>
                  <a:lnTo>
                    <a:pt x="674734" y="1024921"/>
                  </a:lnTo>
                  <a:lnTo>
                    <a:pt x="744238" y="998428"/>
                  </a:lnTo>
                  <a:lnTo>
                    <a:pt x="808600" y="962741"/>
                  </a:lnTo>
                  <a:lnTo>
                    <a:pt x="867009" y="918671"/>
                  </a:lnTo>
                  <a:lnTo>
                    <a:pt x="918656" y="867026"/>
                  </a:lnTo>
                  <a:lnTo>
                    <a:pt x="962731" y="808618"/>
                  </a:lnTo>
                  <a:lnTo>
                    <a:pt x="998421" y="744256"/>
                  </a:lnTo>
                  <a:lnTo>
                    <a:pt x="1024918" y="674749"/>
                  </a:lnTo>
                  <a:lnTo>
                    <a:pt x="1041410" y="600909"/>
                  </a:lnTo>
                  <a:lnTo>
                    <a:pt x="1045652" y="562616"/>
                  </a:lnTo>
                  <a:lnTo>
                    <a:pt x="1047088" y="523544"/>
                  </a:lnTo>
                  <a:lnTo>
                    <a:pt x="1045652" y="484471"/>
                  </a:lnTo>
                  <a:lnTo>
                    <a:pt x="1041410" y="446179"/>
                  </a:lnTo>
                  <a:lnTo>
                    <a:pt x="1024918" y="372338"/>
                  </a:lnTo>
                  <a:lnTo>
                    <a:pt x="998421" y="302832"/>
                  </a:lnTo>
                  <a:lnTo>
                    <a:pt x="962731" y="238470"/>
                  </a:lnTo>
                  <a:lnTo>
                    <a:pt x="918656" y="180061"/>
                  </a:lnTo>
                  <a:lnTo>
                    <a:pt x="867009" y="128417"/>
                  </a:lnTo>
                  <a:lnTo>
                    <a:pt x="808600" y="84346"/>
                  </a:lnTo>
                  <a:lnTo>
                    <a:pt x="744238" y="48659"/>
                  </a:lnTo>
                  <a:lnTo>
                    <a:pt x="674734" y="22166"/>
                  </a:lnTo>
                  <a:lnTo>
                    <a:pt x="600899" y="5676"/>
                  </a:lnTo>
                  <a:lnTo>
                    <a:pt x="562611" y="1436"/>
                  </a:lnTo>
                  <a:lnTo>
                    <a:pt x="523544" y="0"/>
                  </a:lnTo>
                  <a:close/>
                </a:path>
              </a:pathLst>
            </a:custGeom>
            <a:solidFill>
              <a:sysClr val="window" lastClr="FFFFFF">
                <a:lumMod val="50000"/>
              </a:sysClr>
            </a:solidFill>
          </p:spPr>
          <p:txBody>
            <a:bodyPr wrap="square" lIns="0" tIns="0" rIns="0" bIns="0" rtlCol="0"/>
            <a:lstStyle/>
            <a:p>
              <a:pPr defTabSz="914400" eaLnBrk="1" fontAlgn="auto" hangingPunct="1">
                <a:spcBef>
                  <a:spcPts val="0"/>
                </a:spcBef>
                <a:spcAft>
                  <a:spcPts val="0"/>
                </a:spcAft>
                <a:defRPr/>
              </a:pPr>
              <a:endParaRPr sz="1090" b="1" kern="0">
                <a:solidFill>
                  <a:prstClr val="black"/>
                </a:solidFill>
                <a:latin typeface="微软雅黑" panose="020B0503020204020204" charset="-122"/>
                <a:ea typeface="微软雅黑" panose="020B0503020204020204" charset="-122"/>
              </a:endParaRPr>
            </a:p>
          </p:txBody>
        </p:sp>
        <p:sp>
          <p:nvSpPr>
            <p:cNvPr id="96" name="object 7"/>
            <p:cNvSpPr/>
            <p:nvPr/>
          </p:nvSpPr>
          <p:spPr>
            <a:xfrm>
              <a:off x="9336836" y="1088888"/>
              <a:ext cx="686855" cy="613514"/>
            </a:xfrm>
            <a:prstGeom prst="rect">
              <a:avLst/>
            </a:prstGeom>
            <a:blipFill>
              <a:blip r:embed="rId36" cstate="print">
                <a:extLst>
                  <a:ext uri="{BEBA8EAE-BF5A-486C-A8C5-ECC9F3942E4B}">
                    <a14:imgProps xmlns:a14="http://schemas.microsoft.com/office/drawing/2010/main">
                      <a14:imgLayer r:embed="rId38">
                        <a14:imgEffect>
                          <a14:saturation sat="0"/>
                        </a14:imgEffect>
                      </a14:imgLayer>
                    </a14:imgProps>
                  </a:ext>
                </a:extLst>
              </a:blip>
              <a:stretch>
                <a:fillRect/>
              </a:stretch>
            </a:blipFill>
          </p:spPr>
          <p:txBody>
            <a:bodyPr wrap="square" lIns="0" tIns="0" rIns="0" bIns="0" rtlCol="0"/>
            <a:lstStyle/>
            <a:p>
              <a:pPr defTabSz="914400" eaLnBrk="1" fontAlgn="auto" hangingPunct="1">
                <a:spcBef>
                  <a:spcPts val="0"/>
                </a:spcBef>
                <a:spcAft>
                  <a:spcPts val="0"/>
                </a:spcAft>
                <a:defRPr/>
              </a:pPr>
              <a:endParaRPr sz="1090" b="1" kern="0">
                <a:solidFill>
                  <a:prstClr val="black"/>
                </a:solidFill>
                <a:latin typeface="微软雅黑" panose="020B0503020204020204" charset="-122"/>
                <a:ea typeface="微软雅黑" panose="020B0503020204020204" charset="-122"/>
              </a:endParaRPr>
            </a:p>
          </p:txBody>
        </p:sp>
        <p:sp>
          <p:nvSpPr>
            <p:cNvPr id="97" name="object 8"/>
            <p:cNvSpPr/>
            <p:nvPr/>
          </p:nvSpPr>
          <p:spPr>
            <a:xfrm>
              <a:off x="9336836" y="1088888"/>
              <a:ext cx="687290" cy="613902"/>
            </a:xfrm>
            <a:custGeom>
              <a:avLst/>
              <a:gdLst/>
              <a:ahLst/>
              <a:cxnLst/>
              <a:rect l="l" t="t" r="r" b="b"/>
              <a:pathLst>
                <a:path w="838200" h="838200">
                  <a:moveTo>
                    <a:pt x="418835" y="0"/>
                  </a:moveTo>
                  <a:lnTo>
                    <a:pt x="378501" y="1917"/>
                  </a:lnTo>
                  <a:lnTo>
                    <a:pt x="339250" y="7552"/>
                  </a:lnTo>
                  <a:lnTo>
                    <a:pt x="301260" y="16729"/>
                  </a:lnTo>
                  <a:lnTo>
                    <a:pt x="264705" y="29273"/>
                  </a:lnTo>
                  <a:lnTo>
                    <a:pt x="229761" y="45008"/>
                  </a:lnTo>
                  <a:lnTo>
                    <a:pt x="165409" y="85348"/>
                  </a:lnTo>
                  <a:lnTo>
                    <a:pt x="109607" y="136347"/>
                  </a:lnTo>
                  <a:lnTo>
                    <a:pt x="63761" y="196599"/>
                  </a:lnTo>
                  <a:lnTo>
                    <a:pt x="29274" y="264701"/>
                  </a:lnTo>
                  <a:lnTo>
                    <a:pt x="16730" y="301256"/>
                  </a:lnTo>
                  <a:lnTo>
                    <a:pt x="7552" y="339248"/>
                  </a:lnTo>
                  <a:lnTo>
                    <a:pt x="1917" y="378499"/>
                  </a:lnTo>
                  <a:lnTo>
                    <a:pt x="0" y="418835"/>
                  </a:lnTo>
                  <a:lnTo>
                    <a:pt x="1917" y="459171"/>
                  </a:lnTo>
                  <a:lnTo>
                    <a:pt x="7552" y="498422"/>
                  </a:lnTo>
                  <a:lnTo>
                    <a:pt x="16730" y="536413"/>
                  </a:lnTo>
                  <a:lnTo>
                    <a:pt x="29274" y="572969"/>
                  </a:lnTo>
                  <a:lnTo>
                    <a:pt x="45010" y="607913"/>
                  </a:lnTo>
                  <a:lnTo>
                    <a:pt x="85352" y="672266"/>
                  </a:lnTo>
                  <a:lnTo>
                    <a:pt x="136351" y="728066"/>
                  </a:lnTo>
                  <a:lnTo>
                    <a:pt x="196604" y="773912"/>
                  </a:lnTo>
                  <a:lnTo>
                    <a:pt x="264705" y="808397"/>
                  </a:lnTo>
                  <a:lnTo>
                    <a:pt x="301260" y="820941"/>
                  </a:lnTo>
                  <a:lnTo>
                    <a:pt x="339250" y="830118"/>
                  </a:lnTo>
                  <a:lnTo>
                    <a:pt x="378501" y="835753"/>
                  </a:lnTo>
                  <a:lnTo>
                    <a:pt x="418835" y="837670"/>
                  </a:lnTo>
                  <a:lnTo>
                    <a:pt x="459169" y="835753"/>
                  </a:lnTo>
                  <a:lnTo>
                    <a:pt x="498419" y="830118"/>
                  </a:lnTo>
                  <a:lnTo>
                    <a:pt x="536410" y="820941"/>
                  </a:lnTo>
                  <a:lnTo>
                    <a:pt x="572965" y="808397"/>
                  </a:lnTo>
                  <a:lnTo>
                    <a:pt x="607908" y="792662"/>
                  </a:lnTo>
                  <a:lnTo>
                    <a:pt x="672261" y="752321"/>
                  </a:lnTo>
                  <a:lnTo>
                    <a:pt x="728063" y="701323"/>
                  </a:lnTo>
                  <a:lnTo>
                    <a:pt x="773909" y="641070"/>
                  </a:lnTo>
                  <a:lnTo>
                    <a:pt x="808396" y="572969"/>
                  </a:lnTo>
                  <a:lnTo>
                    <a:pt x="820940" y="536413"/>
                  </a:lnTo>
                  <a:lnTo>
                    <a:pt x="830118" y="498422"/>
                  </a:lnTo>
                  <a:lnTo>
                    <a:pt x="835753" y="459171"/>
                  </a:lnTo>
                  <a:lnTo>
                    <a:pt x="837670" y="418835"/>
                  </a:lnTo>
                  <a:lnTo>
                    <a:pt x="835753" y="378499"/>
                  </a:lnTo>
                  <a:lnTo>
                    <a:pt x="830118" y="339248"/>
                  </a:lnTo>
                  <a:lnTo>
                    <a:pt x="820940" y="301256"/>
                  </a:lnTo>
                  <a:lnTo>
                    <a:pt x="808396" y="264701"/>
                  </a:lnTo>
                  <a:lnTo>
                    <a:pt x="792660" y="229757"/>
                  </a:lnTo>
                  <a:lnTo>
                    <a:pt x="752318" y="165404"/>
                  </a:lnTo>
                  <a:lnTo>
                    <a:pt x="701319" y="109603"/>
                  </a:lnTo>
                  <a:lnTo>
                    <a:pt x="641066" y="63758"/>
                  </a:lnTo>
                  <a:lnTo>
                    <a:pt x="572965" y="29273"/>
                  </a:lnTo>
                  <a:lnTo>
                    <a:pt x="536410" y="16729"/>
                  </a:lnTo>
                  <a:lnTo>
                    <a:pt x="498419" y="7552"/>
                  </a:lnTo>
                  <a:lnTo>
                    <a:pt x="459169" y="1917"/>
                  </a:lnTo>
                  <a:lnTo>
                    <a:pt x="418835" y="0"/>
                  </a:lnTo>
                </a:path>
              </a:pathLst>
            </a:custGeom>
          </p:spPr>
          <p:txBody>
            <a:bodyPr wrap="square" lIns="0" tIns="0" rIns="0" bIns="0" rtlCol="0"/>
            <a:lstStyle/>
            <a:p>
              <a:pPr defTabSz="914400" eaLnBrk="1" fontAlgn="auto" hangingPunct="1">
                <a:spcBef>
                  <a:spcPts val="0"/>
                </a:spcBef>
                <a:spcAft>
                  <a:spcPts val="0"/>
                </a:spcAft>
                <a:defRPr/>
              </a:pPr>
              <a:endParaRPr sz="1090" b="1" kern="0">
                <a:solidFill>
                  <a:prstClr val="black"/>
                </a:solidFill>
                <a:latin typeface="微软雅黑" panose="020B0503020204020204" charset="-122"/>
                <a:ea typeface="微软雅黑" panose="020B0503020204020204" charset="-122"/>
              </a:endParaRPr>
            </a:p>
          </p:txBody>
        </p:sp>
        <p:sp>
          <p:nvSpPr>
            <p:cNvPr id="98" name="object 26"/>
            <p:cNvSpPr txBox="1"/>
            <p:nvPr/>
          </p:nvSpPr>
          <p:spPr>
            <a:xfrm>
              <a:off x="9311626" y="1231403"/>
              <a:ext cx="686855" cy="369332"/>
            </a:xfrm>
            <a:prstGeom prst="rect">
              <a:avLst/>
            </a:prstGeom>
          </p:spPr>
          <p:txBody>
            <a:bodyPr vert="horz" wrap="square" lIns="0" tIns="0" rIns="0" bIns="0" rtlCol="0">
              <a:spAutoFit/>
            </a:bodyPr>
            <a:lstStyle/>
            <a:p>
              <a:pPr marL="7620" marR="3175" algn="ctr" defTabSz="914400" eaLnBrk="1" fontAlgn="auto" hangingPunct="1">
                <a:spcBef>
                  <a:spcPts val="0"/>
                </a:spcBef>
                <a:spcAft>
                  <a:spcPts val="0"/>
                </a:spcAft>
                <a:defRPr/>
              </a:pPr>
              <a:r>
                <a:rPr lang="zh-CN" altLang="en-US" sz="1200" b="1" kern="100" dirty="0">
                  <a:solidFill>
                    <a:prstClr val="white"/>
                  </a:solidFill>
                  <a:latin typeface="微软雅黑" panose="020B0503020204020204" charset="-122"/>
                  <a:ea typeface="微软雅黑" panose="020B0503020204020204" charset="-122"/>
                  <a:cs typeface="Times New Roman" panose="02020603050405020304" pitchFamily="18" charset="0"/>
                </a:rPr>
                <a:t>信用</a:t>
              </a:r>
              <a:endParaRPr lang="en-US" altLang="zh-CN" sz="1200" b="1" kern="100" dirty="0">
                <a:solidFill>
                  <a:prstClr val="white"/>
                </a:solidFill>
                <a:latin typeface="微软雅黑" panose="020B0503020204020204" charset="-122"/>
                <a:ea typeface="微软雅黑" panose="020B0503020204020204" charset="-122"/>
                <a:cs typeface="Times New Roman" panose="02020603050405020304" pitchFamily="18" charset="0"/>
              </a:endParaRPr>
            </a:p>
            <a:p>
              <a:pPr marL="7620" marR="3175" algn="ctr" defTabSz="914400" eaLnBrk="1" fontAlgn="auto" hangingPunct="1">
                <a:spcBef>
                  <a:spcPts val="0"/>
                </a:spcBef>
                <a:spcAft>
                  <a:spcPts val="0"/>
                </a:spcAft>
                <a:defRPr/>
              </a:pPr>
              <a:r>
                <a:rPr lang="zh-CN" altLang="en-US" sz="1200" b="1" kern="100" dirty="0">
                  <a:solidFill>
                    <a:prstClr val="white"/>
                  </a:solidFill>
                  <a:latin typeface="微软雅黑" panose="020B0503020204020204" charset="-122"/>
                  <a:ea typeface="微软雅黑" panose="020B0503020204020204" charset="-122"/>
                  <a:cs typeface="Times New Roman" panose="02020603050405020304" pitchFamily="18" charset="0"/>
                </a:rPr>
                <a:t>报告</a:t>
              </a:r>
              <a:endParaRPr sz="1200" b="1" kern="0" dirty="0">
                <a:solidFill>
                  <a:prstClr val="white"/>
                </a:solidFill>
                <a:latin typeface="微软雅黑" panose="020B0503020204020204" charset="-122"/>
                <a:ea typeface="微软雅黑" panose="020B0503020204020204" charset="-122"/>
                <a:cs typeface="微软雅黑" panose="020B0503020204020204" charset="-122"/>
              </a:endParaRPr>
            </a:p>
          </p:txBody>
        </p:sp>
      </p:grpSp>
      <p:grpSp>
        <p:nvGrpSpPr>
          <p:cNvPr id="99" name="组合 98"/>
          <p:cNvGrpSpPr/>
          <p:nvPr/>
        </p:nvGrpSpPr>
        <p:grpSpPr>
          <a:xfrm>
            <a:off x="10828212" y="4636708"/>
            <a:ext cx="773148" cy="766912"/>
            <a:chOff x="11208679" y="2105461"/>
            <a:chExt cx="773148" cy="766912"/>
          </a:xfrm>
        </p:grpSpPr>
        <p:sp>
          <p:nvSpPr>
            <p:cNvPr id="100" name="object 12"/>
            <p:cNvSpPr/>
            <p:nvPr/>
          </p:nvSpPr>
          <p:spPr>
            <a:xfrm>
              <a:off x="11208679" y="2105461"/>
              <a:ext cx="772713" cy="766912"/>
            </a:xfrm>
            <a:custGeom>
              <a:avLst/>
              <a:gdLst/>
              <a:ahLst/>
              <a:cxnLst/>
              <a:rect l="l" t="t" r="r" b="b"/>
              <a:pathLst>
                <a:path w="1047115" h="1047115">
                  <a:moveTo>
                    <a:pt x="523544" y="0"/>
                  </a:moveTo>
                  <a:lnTo>
                    <a:pt x="484477" y="1436"/>
                  </a:lnTo>
                  <a:lnTo>
                    <a:pt x="446188" y="5676"/>
                  </a:lnTo>
                  <a:lnTo>
                    <a:pt x="372353" y="22166"/>
                  </a:lnTo>
                  <a:lnTo>
                    <a:pt x="302850" y="48659"/>
                  </a:lnTo>
                  <a:lnTo>
                    <a:pt x="238488" y="84346"/>
                  </a:lnTo>
                  <a:lnTo>
                    <a:pt x="180078" y="128417"/>
                  </a:lnTo>
                  <a:lnTo>
                    <a:pt x="128431" y="180061"/>
                  </a:lnTo>
                  <a:lnTo>
                    <a:pt x="84357" y="238470"/>
                  </a:lnTo>
                  <a:lnTo>
                    <a:pt x="48666" y="302832"/>
                  </a:lnTo>
                  <a:lnTo>
                    <a:pt x="22169" y="372338"/>
                  </a:lnTo>
                  <a:lnTo>
                    <a:pt x="5677" y="446179"/>
                  </a:lnTo>
                  <a:lnTo>
                    <a:pt x="1436" y="484471"/>
                  </a:lnTo>
                  <a:lnTo>
                    <a:pt x="0" y="523544"/>
                  </a:lnTo>
                  <a:lnTo>
                    <a:pt x="1436" y="562617"/>
                  </a:lnTo>
                  <a:lnTo>
                    <a:pt x="5677" y="600911"/>
                  </a:lnTo>
                  <a:lnTo>
                    <a:pt x="22169" y="674753"/>
                  </a:lnTo>
                  <a:lnTo>
                    <a:pt x="48666" y="744260"/>
                  </a:lnTo>
                  <a:lnTo>
                    <a:pt x="84357" y="808623"/>
                  </a:lnTo>
                  <a:lnTo>
                    <a:pt x="128431" y="867031"/>
                  </a:lnTo>
                  <a:lnTo>
                    <a:pt x="180078" y="918674"/>
                  </a:lnTo>
                  <a:lnTo>
                    <a:pt x="238488" y="962744"/>
                  </a:lnTo>
                  <a:lnTo>
                    <a:pt x="302850" y="998430"/>
                  </a:lnTo>
                  <a:lnTo>
                    <a:pt x="372353" y="1024922"/>
                  </a:lnTo>
                  <a:lnTo>
                    <a:pt x="446188" y="1041412"/>
                  </a:lnTo>
                  <a:lnTo>
                    <a:pt x="484477" y="1045652"/>
                  </a:lnTo>
                  <a:lnTo>
                    <a:pt x="523544" y="1047088"/>
                  </a:lnTo>
                  <a:lnTo>
                    <a:pt x="562611" y="1045652"/>
                  </a:lnTo>
                  <a:lnTo>
                    <a:pt x="600899" y="1041412"/>
                  </a:lnTo>
                  <a:lnTo>
                    <a:pt x="674734" y="1024922"/>
                  </a:lnTo>
                  <a:lnTo>
                    <a:pt x="744238" y="998430"/>
                  </a:lnTo>
                  <a:lnTo>
                    <a:pt x="808600" y="962744"/>
                  </a:lnTo>
                  <a:lnTo>
                    <a:pt x="867009" y="918674"/>
                  </a:lnTo>
                  <a:lnTo>
                    <a:pt x="918656" y="867031"/>
                  </a:lnTo>
                  <a:lnTo>
                    <a:pt x="962731" y="808623"/>
                  </a:lnTo>
                  <a:lnTo>
                    <a:pt x="998421" y="744260"/>
                  </a:lnTo>
                  <a:lnTo>
                    <a:pt x="1024918" y="674753"/>
                  </a:lnTo>
                  <a:lnTo>
                    <a:pt x="1041410" y="600911"/>
                  </a:lnTo>
                  <a:lnTo>
                    <a:pt x="1045652" y="562617"/>
                  </a:lnTo>
                  <a:lnTo>
                    <a:pt x="1047088" y="523544"/>
                  </a:lnTo>
                  <a:lnTo>
                    <a:pt x="1045652" y="484471"/>
                  </a:lnTo>
                  <a:lnTo>
                    <a:pt x="1041410" y="446179"/>
                  </a:lnTo>
                  <a:lnTo>
                    <a:pt x="1024918" y="372338"/>
                  </a:lnTo>
                  <a:lnTo>
                    <a:pt x="998421" y="302832"/>
                  </a:lnTo>
                  <a:lnTo>
                    <a:pt x="962731" y="238470"/>
                  </a:lnTo>
                  <a:lnTo>
                    <a:pt x="918656" y="180061"/>
                  </a:lnTo>
                  <a:lnTo>
                    <a:pt x="867009" y="128417"/>
                  </a:lnTo>
                  <a:lnTo>
                    <a:pt x="808600" y="84346"/>
                  </a:lnTo>
                  <a:lnTo>
                    <a:pt x="744238" y="48659"/>
                  </a:lnTo>
                  <a:lnTo>
                    <a:pt x="674734" y="22166"/>
                  </a:lnTo>
                  <a:lnTo>
                    <a:pt x="600899" y="5676"/>
                  </a:lnTo>
                  <a:lnTo>
                    <a:pt x="562611" y="1436"/>
                  </a:lnTo>
                  <a:lnTo>
                    <a:pt x="523544" y="0"/>
                  </a:lnTo>
                  <a:close/>
                </a:path>
              </a:pathLst>
            </a:custGeom>
            <a:solidFill>
              <a:sysClr val="window" lastClr="FFFFFF">
                <a:lumMod val="50000"/>
              </a:sys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09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01" name="object 13"/>
            <p:cNvSpPr/>
            <p:nvPr/>
          </p:nvSpPr>
          <p:spPr>
            <a:xfrm>
              <a:off x="11294537" y="2182150"/>
              <a:ext cx="686855" cy="613514"/>
            </a:xfrm>
            <a:prstGeom prst="rect">
              <a:avLst/>
            </a:prstGeom>
            <a:blipFill>
              <a:blip r:embed="rId36" cstate="print">
                <a:extLst>
                  <a:ext uri="{BEBA8EAE-BF5A-486C-A8C5-ECC9F3942E4B}">
                    <a14:imgProps xmlns:a14="http://schemas.microsoft.com/office/drawing/2010/main">
                      <a14:imgLayer r:embed="rId37">
                        <a14:imgEffect>
                          <a14:saturation sat="0"/>
                        </a14:imgEffect>
                      </a14:imgLayer>
                    </a14:imgProps>
                  </a:ext>
                </a:extLst>
              </a:blip>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09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02" name="object 14"/>
            <p:cNvSpPr/>
            <p:nvPr/>
          </p:nvSpPr>
          <p:spPr>
            <a:xfrm>
              <a:off x="11294537" y="2182150"/>
              <a:ext cx="687290" cy="613902"/>
            </a:xfrm>
            <a:custGeom>
              <a:avLst/>
              <a:gdLst/>
              <a:ahLst/>
              <a:cxnLst/>
              <a:rect l="l" t="t" r="r" b="b"/>
              <a:pathLst>
                <a:path w="838200" h="838200">
                  <a:moveTo>
                    <a:pt x="418835" y="0"/>
                  </a:moveTo>
                  <a:lnTo>
                    <a:pt x="378501" y="1917"/>
                  </a:lnTo>
                  <a:lnTo>
                    <a:pt x="339250" y="7552"/>
                  </a:lnTo>
                  <a:lnTo>
                    <a:pt x="301260" y="16729"/>
                  </a:lnTo>
                  <a:lnTo>
                    <a:pt x="264705" y="29273"/>
                  </a:lnTo>
                  <a:lnTo>
                    <a:pt x="229761" y="45008"/>
                  </a:lnTo>
                  <a:lnTo>
                    <a:pt x="165409" y="85348"/>
                  </a:lnTo>
                  <a:lnTo>
                    <a:pt x="109607" y="136347"/>
                  </a:lnTo>
                  <a:lnTo>
                    <a:pt x="63761" y="196599"/>
                  </a:lnTo>
                  <a:lnTo>
                    <a:pt x="29274" y="264701"/>
                  </a:lnTo>
                  <a:lnTo>
                    <a:pt x="16730" y="301256"/>
                  </a:lnTo>
                  <a:lnTo>
                    <a:pt x="7552" y="339248"/>
                  </a:lnTo>
                  <a:lnTo>
                    <a:pt x="1917" y="378499"/>
                  </a:lnTo>
                  <a:lnTo>
                    <a:pt x="0" y="418835"/>
                  </a:lnTo>
                  <a:lnTo>
                    <a:pt x="1917" y="459173"/>
                  </a:lnTo>
                  <a:lnTo>
                    <a:pt x="7552" y="498425"/>
                  </a:lnTo>
                  <a:lnTo>
                    <a:pt x="16730" y="536417"/>
                  </a:lnTo>
                  <a:lnTo>
                    <a:pt x="29274" y="572973"/>
                  </a:lnTo>
                  <a:lnTo>
                    <a:pt x="45010" y="607918"/>
                  </a:lnTo>
                  <a:lnTo>
                    <a:pt x="85352" y="672270"/>
                  </a:lnTo>
                  <a:lnTo>
                    <a:pt x="136351" y="728070"/>
                  </a:lnTo>
                  <a:lnTo>
                    <a:pt x="196604" y="773914"/>
                  </a:lnTo>
                  <a:lnTo>
                    <a:pt x="264705" y="808398"/>
                  </a:lnTo>
                  <a:lnTo>
                    <a:pt x="301260" y="820942"/>
                  </a:lnTo>
                  <a:lnTo>
                    <a:pt x="339250" y="830118"/>
                  </a:lnTo>
                  <a:lnTo>
                    <a:pt x="378501" y="835753"/>
                  </a:lnTo>
                  <a:lnTo>
                    <a:pt x="418835" y="837670"/>
                  </a:lnTo>
                  <a:lnTo>
                    <a:pt x="459169" y="835753"/>
                  </a:lnTo>
                  <a:lnTo>
                    <a:pt x="498419" y="830118"/>
                  </a:lnTo>
                  <a:lnTo>
                    <a:pt x="536410" y="820942"/>
                  </a:lnTo>
                  <a:lnTo>
                    <a:pt x="572965" y="808398"/>
                  </a:lnTo>
                  <a:lnTo>
                    <a:pt x="607908" y="792664"/>
                  </a:lnTo>
                  <a:lnTo>
                    <a:pt x="672261" y="752324"/>
                  </a:lnTo>
                  <a:lnTo>
                    <a:pt x="728063" y="701327"/>
                  </a:lnTo>
                  <a:lnTo>
                    <a:pt x="773909" y="641075"/>
                  </a:lnTo>
                  <a:lnTo>
                    <a:pt x="808396" y="572973"/>
                  </a:lnTo>
                  <a:lnTo>
                    <a:pt x="820940" y="536417"/>
                  </a:lnTo>
                  <a:lnTo>
                    <a:pt x="830118" y="498425"/>
                  </a:lnTo>
                  <a:lnTo>
                    <a:pt x="835753" y="459173"/>
                  </a:lnTo>
                  <a:lnTo>
                    <a:pt x="837670" y="418835"/>
                  </a:lnTo>
                  <a:lnTo>
                    <a:pt x="835753" y="378499"/>
                  </a:lnTo>
                  <a:lnTo>
                    <a:pt x="830118" y="339248"/>
                  </a:lnTo>
                  <a:lnTo>
                    <a:pt x="820940" y="301256"/>
                  </a:lnTo>
                  <a:lnTo>
                    <a:pt x="808396" y="264701"/>
                  </a:lnTo>
                  <a:lnTo>
                    <a:pt x="792660" y="229757"/>
                  </a:lnTo>
                  <a:lnTo>
                    <a:pt x="752318" y="165404"/>
                  </a:lnTo>
                  <a:lnTo>
                    <a:pt x="701319" y="109603"/>
                  </a:lnTo>
                  <a:lnTo>
                    <a:pt x="641066" y="63758"/>
                  </a:lnTo>
                  <a:lnTo>
                    <a:pt x="572965" y="29273"/>
                  </a:lnTo>
                  <a:lnTo>
                    <a:pt x="536410" y="16729"/>
                  </a:lnTo>
                  <a:lnTo>
                    <a:pt x="498419" y="7552"/>
                  </a:lnTo>
                  <a:lnTo>
                    <a:pt x="459169" y="1917"/>
                  </a:lnTo>
                  <a:lnTo>
                    <a:pt x="418835" y="0"/>
                  </a:lnTo>
                </a:path>
              </a:pathLst>
            </a:custGeom>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09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03" name="object 25"/>
            <p:cNvSpPr txBox="1"/>
            <p:nvPr/>
          </p:nvSpPr>
          <p:spPr>
            <a:xfrm>
              <a:off x="11259951" y="2309673"/>
              <a:ext cx="657107" cy="369332"/>
            </a:xfrm>
            <a:prstGeom prst="rect">
              <a:avLst/>
            </a:prstGeom>
          </p:spPr>
          <p:txBody>
            <a:bodyPr vert="horz" wrap="square" lIns="0" tIns="0" rIns="0" bIns="0" rtlCol="0">
              <a:spAutoFit/>
            </a:bodyPr>
            <a:lstStyle>
              <a:defPPr>
                <a:defRPr lang="zh-CN"/>
              </a:defPPr>
              <a:lvl1pPr marL="7620" marR="3175" lvl="0" indent="0" algn="ctr" fontAlgn="auto">
                <a:lnSpc>
                  <a:spcPct val="100000"/>
                </a:lnSpc>
                <a:spcBef>
                  <a:spcPts val="0"/>
                </a:spcBef>
                <a:spcAft>
                  <a:spcPts val="0"/>
                </a:spcAft>
                <a:buClrTx/>
                <a:buSzTx/>
                <a:buFontTx/>
                <a:buNone/>
                <a:defRPr sz="1200" kern="100">
                  <a:effectLst/>
                  <a:latin typeface="微软雅黑" panose="020B0503020204020204" charset="-122"/>
                  <a:ea typeface="微软雅黑" panose="020B0503020204020204" charset="-122"/>
                  <a:cs typeface="Times New Roman" panose="02020603050405020304" pitchFamily="18" charset="0"/>
                </a:defRPr>
              </a:lvl1pPr>
            </a:lstStyle>
            <a:p>
              <a:pPr marL="7620" marR="3175" lvl="0" indent="0" algn="ctr" defTabSz="914400" eaLnBrk="1" fontAlgn="auto" latinLnBrk="0" hangingPunct="1">
                <a:lnSpc>
                  <a:spcPct val="100000"/>
                </a:lnSpc>
                <a:spcBef>
                  <a:spcPts val="0"/>
                </a:spcBef>
                <a:spcAft>
                  <a:spcPts val="0"/>
                </a:spcAft>
                <a:buClrTx/>
                <a:buSzTx/>
                <a:buFontTx/>
                <a:buNone/>
                <a:defRPr/>
              </a:pPr>
              <a:r>
                <a:rPr lang="zh-CN" altLang="en-US" b="1" dirty="0">
                  <a:solidFill>
                    <a:prstClr val="white"/>
                  </a:solidFill>
                </a:rPr>
                <a:t>信用</a:t>
              </a:r>
              <a:endParaRPr lang="en-US" altLang="zh-CN" b="1" dirty="0">
                <a:solidFill>
                  <a:prstClr val="white"/>
                </a:solidFill>
              </a:endParaRPr>
            </a:p>
            <a:p>
              <a:pPr marL="7620" marR="3175" lvl="0" indent="0" algn="ctr" defTabSz="914400" eaLnBrk="1" fontAlgn="auto" latinLnBrk="0" hangingPunct="1">
                <a:lnSpc>
                  <a:spcPct val="100000"/>
                </a:lnSpc>
                <a:spcBef>
                  <a:spcPts val="0"/>
                </a:spcBef>
                <a:spcAft>
                  <a:spcPts val="0"/>
                </a:spcAft>
                <a:buClrTx/>
                <a:buSzTx/>
                <a:buFontTx/>
                <a:buNone/>
                <a:defRPr/>
              </a:pPr>
              <a:r>
                <a:rPr lang="zh-CN" altLang="en-US" b="1" dirty="0">
                  <a:solidFill>
                    <a:prstClr val="white"/>
                  </a:solidFill>
                </a:rPr>
                <a:t>评分</a:t>
              </a:r>
              <a:endParaRPr kumimoji="0" sz="1200" b="1" i="0" u="none" strike="noStrike" kern="100" cap="none" spc="0" normalizeH="0" baseline="0" noProof="0" dirty="0">
                <a:ln>
                  <a:noFill/>
                </a:ln>
                <a:solidFill>
                  <a:prstClr val="white"/>
                </a:solidFill>
                <a:effectLst/>
                <a:uLnTx/>
                <a:uFillTx/>
                <a:latin typeface="微软雅黑" panose="020B0503020204020204" charset="-122"/>
                <a:ea typeface="微软雅黑" panose="020B0503020204020204" charset="-122"/>
                <a:cs typeface="Times New Roman" panose="02020603050405020304" pitchFamily="18" charset="0"/>
              </a:endParaRPr>
            </a:p>
          </p:txBody>
        </p:sp>
      </p:grpSp>
      <p:grpSp>
        <p:nvGrpSpPr>
          <p:cNvPr id="104" name="组合 103"/>
          <p:cNvGrpSpPr/>
          <p:nvPr/>
        </p:nvGrpSpPr>
        <p:grpSpPr>
          <a:xfrm>
            <a:off x="9330626" y="2795592"/>
            <a:ext cx="902598" cy="766912"/>
            <a:chOff x="7646214" y="1818150"/>
            <a:chExt cx="902598" cy="766912"/>
          </a:xfrm>
        </p:grpSpPr>
        <p:sp>
          <p:nvSpPr>
            <p:cNvPr id="105" name="object 26"/>
            <p:cNvSpPr txBox="1"/>
            <p:nvPr/>
          </p:nvSpPr>
          <p:spPr>
            <a:xfrm>
              <a:off x="8091138" y="1904185"/>
              <a:ext cx="457674" cy="464113"/>
            </a:xfrm>
            <a:prstGeom prst="rect">
              <a:avLst/>
            </a:prstGeom>
          </p:spPr>
          <p:txBody>
            <a:bodyPr vert="horz" wrap="square" lIns="0" tIns="0" rIns="0" bIns="0" rtlCol="0">
              <a:spAutoFit/>
            </a:bodyPr>
            <a:lstStyle/>
            <a:p>
              <a:pPr marL="7620" marR="3175" defTabSz="914400" eaLnBrk="1" fontAlgn="auto" hangingPunct="1">
                <a:spcBef>
                  <a:spcPts val="0"/>
                </a:spcBef>
                <a:spcAft>
                  <a:spcPts val="0"/>
                </a:spcAft>
                <a:defRPr/>
              </a:pPr>
              <a:r>
                <a:rPr lang="zh-CN" altLang="en-US" sz="1200" b="1" kern="0" spc="-3" dirty="0">
                  <a:solidFill>
                    <a:srgbClr val="FFFFFF"/>
                  </a:solidFill>
                  <a:latin typeface="微软雅黑" panose="020B0503020204020204" charset="-122"/>
                  <a:ea typeface="微软雅黑" panose="020B0503020204020204" charset="-122"/>
                  <a:cs typeface="微软雅黑" panose="020B0503020204020204" charset="-122"/>
                </a:rPr>
                <a:t>数据共享</a:t>
              </a:r>
              <a:endParaRPr sz="1200" b="1" kern="0" dirty="0">
                <a:solidFill>
                  <a:prstClr val="black"/>
                </a:solidFill>
                <a:latin typeface="微软雅黑" panose="020B0503020204020204" charset="-122"/>
                <a:ea typeface="微软雅黑" panose="020B0503020204020204" charset="-122"/>
                <a:cs typeface="微软雅黑" panose="020B0503020204020204" charset="-122"/>
              </a:endParaRPr>
            </a:p>
          </p:txBody>
        </p:sp>
        <p:sp>
          <p:nvSpPr>
            <p:cNvPr id="106" name="object 6"/>
            <p:cNvSpPr/>
            <p:nvPr/>
          </p:nvSpPr>
          <p:spPr>
            <a:xfrm>
              <a:off x="7646214" y="1818150"/>
              <a:ext cx="772713" cy="766912"/>
            </a:xfrm>
            <a:custGeom>
              <a:avLst/>
              <a:gdLst/>
              <a:ahLst/>
              <a:cxnLst/>
              <a:rect l="l" t="t" r="r" b="b"/>
              <a:pathLst>
                <a:path w="1047115" h="1047114">
                  <a:moveTo>
                    <a:pt x="523544" y="0"/>
                  </a:moveTo>
                  <a:lnTo>
                    <a:pt x="484464" y="1436"/>
                  </a:lnTo>
                  <a:lnTo>
                    <a:pt x="446165" y="5676"/>
                  </a:lnTo>
                  <a:lnTo>
                    <a:pt x="372315" y="22166"/>
                  </a:lnTo>
                  <a:lnTo>
                    <a:pt x="302805" y="48659"/>
                  </a:lnTo>
                  <a:lnTo>
                    <a:pt x="238442" y="84346"/>
                  </a:lnTo>
                  <a:lnTo>
                    <a:pt x="180036" y="128417"/>
                  </a:lnTo>
                  <a:lnTo>
                    <a:pt x="128396" y="180061"/>
                  </a:lnTo>
                  <a:lnTo>
                    <a:pt x="84330" y="238470"/>
                  </a:lnTo>
                  <a:lnTo>
                    <a:pt x="48649" y="302832"/>
                  </a:lnTo>
                  <a:lnTo>
                    <a:pt x="22161" y="372338"/>
                  </a:lnTo>
                  <a:lnTo>
                    <a:pt x="5675" y="446179"/>
                  </a:lnTo>
                  <a:lnTo>
                    <a:pt x="1435" y="484471"/>
                  </a:lnTo>
                  <a:lnTo>
                    <a:pt x="0" y="523544"/>
                  </a:lnTo>
                  <a:lnTo>
                    <a:pt x="1435" y="562616"/>
                  </a:lnTo>
                  <a:lnTo>
                    <a:pt x="5675" y="600909"/>
                  </a:lnTo>
                  <a:lnTo>
                    <a:pt x="22161" y="674749"/>
                  </a:lnTo>
                  <a:lnTo>
                    <a:pt x="48649" y="744256"/>
                  </a:lnTo>
                  <a:lnTo>
                    <a:pt x="84330" y="808618"/>
                  </a:lnTo>
                  <a:lnTo>
                    <a:pt x="128396" y="867026"/>
                  </a:lnTo>
                  <a:lnTo>
                    <a:pt x="180036" y="918671"/>
                  </a:lnTo>
                  <a:lnTo>
                    <a:pt x="238442" y="962741"/>
                  </a:lnTo>
                  <a:lnTo>
                    <a:pt x="302805" y="998428"/>
                  </a:lnTo>
                  <a:lnTo>
                    <a:pt x="372315" y="1024921"/>
                  </a:lnTo>
                  <a:lnTo>
                    <a:pt x="446165" y="1041411"/>
                  </a:lnTo>
                  <a:lnTo>
                    <a:pt x="484464" y="1045652"/>
                  </a:lnTo>
                  <a:lnTo>
                    <a:pt x="523544" y="1047088"/>
                  </a:lnTo>
                  <a:lnTo>
                    <a:pt x="562611" y="1045652"/>
                  </a:lnTo>
                  <a:lnTo>
                    <a:pt x="600899" y="1041411"/>
                  </a:lnTo>
                  <a:lnTo>
                    <a:pt x="674734" y="1024921"/>
                  </a:lnTo>
                  <a:lnTo>
                    <a:pt x="744238" y="998428"/>
                  </a:lnTo>
                  <a:lnTo>
                    <a:pt x="808600" y="962741"/>
                  </a:lnTo>
                  <a:lnTo>
                    <a:pt x="867009" y="918671"/>
                  </a:lnTo>
                  <a:lnTo>
                    <a:pt x="918656" y="867026"/>
                  </a:lnTo>
                  <a:lnTo>
                    <a:pt x="962731" y="808618"/>
                  </a:lnTo>
                  <a:lnTo>
                    <a:pt x="998421" y="744256"/>
                  </a:lnTo>
                  <a:lnTo>
                    <a:pt x="1024918" y="674749"/>
                  </a:lnTo>
                  <a:lnTo>
                    <a:pt x="1041410" y="600909"/>
                  </a:lnTo>
                  <a:lnTo>
                    <a:pt x="1045652" y="562616"/>
                  </a:lnTo>
                  <a:lnTo>
                    <a:pt x="1047088" y="523544"/>
                  </a:lnTo>
                  <a:lnTo>
                    <a:pt x="1045652" y="484471"/>
                  </a:lnTo>
                  <a:lnTo>
                    <a:pt x="1041410" y="446179"/>
                  </a:lnTo>
                  <a:lnTo>
                    <a:pt x="1024918" y="372338"/>
                  </a:lnTo>
                  <a:lnTo>
                    <a:pt x="998421" y="302832"/>
                  </a:lnTo>
                  <a:lnTo>
                    <a:pt x="962731" y="238470"/>
                  </a:lnTo>
                  <a:lnTo>
                    <a:pt x="918656" y="180061"/>
                  </a:lnTo>
                  <a:lnTo>
                    <a:pt x="867009" y="128417"/>
                  </a:lnTo>
                  <a:lnTo>
                    <a:pt x="808600" y="84346"/>
                  </a:lnTo>
                  <a:lnTo>
                    <a:pt x="744238" y="48659"/>
                  </a:lnTo>
                  <a:lnTo>
                    <a:pt x="674734" y="22166"/>
                  </a:lnTo>
                  <a:lnTo>
                    <a:pt x="600899" y="5676"/>
                  </a:lnTo>
                  <a:lnTo>
                    <a:pt x="562611" y="1436"/>
                  </a:lnTo>
                  <a:lnTo>
                    <a:pt x="523544" y="0"/>
                  </a:lnTo>
                  <a:close/>
                </a:path>
              </a:pathLst>
            </a:custGeom>
            <a:solidFill>
              <a:sysClr val="window" lastClr="FFFFFF">
                <a:lumMod val="50000"/>
              </a:sysClr>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07" name="object 7"/>
            <p:cNvSpPr/>
            <p:nvPr/>
          </p:nvSpPr>
          <p:spPr>
            <a:xfrm>
              <a:off x="7732072" y="1894842"/>
              <a:ext cx="686855" cy="613514"/>
            </a:xfrm>
            <a:prstGeom prst="rect">
              <a:avLst/>
            </a:prstGeom>
            <a:blipFill>
              <a:blip r:embed="rId36" cstate="print">
                <a:extLst>
                  <a:ext uri="{BEBA8EAE-BF5A-486C-A8C5-ECC9F3942E4B}">
                    <a14:imgProps xmlns:a14="http://schemas.microsoft.com/office/drawing/2010/main">
                      <a14:imgLayer r:embed="rId38">
                        <a14:imgEffect>
                          <a14:saturation sat="0"/>
                        </a14:imgEffect>
                      </a14:imgLayer>
                    </a14:imgProps>
                  </a:ext>
                </a:extLst>
              </a:blip>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08" name="object 8"/>
            <p:cNvSpPr/>
            <p:nvPr/>
          </p:nvSpPr>
          <p:spPr>
            <a:xfrm>
              <a:off x="7732072" y="1894842"/>
              <a:ext cx="687290" cy="613902"/>
            </a:xfrm>
            <a:custGeom>
              <a:avLst/>
              <a:gdLst/>
              <a:ahLst/>
              <a:cxnLst/>
              <a:rect l="l" t="t" r="r" b="b"/>
              <a:pathLst>
                <a:path w="838200" h="838200">
                  <a:moveTo>
                    <a:pt x="418835" y="0"/>
                  </a:moveTo>
                  <a:lnTo>
                    <a:pt x="378501" y="1917"/>
                  </a:lnTo>
                  <a:lnTo>
                    <a:pt x="339250" y="7552"/>
                  </a:lnTo>
                  <a:lnTo>
                    <a:pt x="301260" y="16729"/>
                  </a:lnTo>
                  <a:lnTo>
                    <a:pt x="264705" y="29273"/>
                  </a:lnTo>
                  <a:lnTo>
                    <a:pt x="229761" y="45008"/>
                  </a:lnTo>
                  <a:lnTo>
                    <a:pt x="165409" y="85348"/>
                  </a:lnTo>
                  <a:lnTo>
                    <a:pt x="109607" y="136347"/>
                  </a:lnTo>
                  <a:lnTo>
                    <a:pt x="63761" y="196599"/>
                  </a:lnTo>
                  <a:lnTo>
                    <a:pt x="29274" y="264701"/>
                  </a:lnTo>
                  <a:lnTo>
                    <a:pt x="16730" y="301256"/>
                  </a:lnTo>
                  <a:lnTo>
                    <a:pt x="7552" y="339248"/>
                  </a:lnTo>
                  <a:lnTo>
                    <a:pt x="1917" y="378499"/>
                  </a:lnTo>
                  <a:lnTo>
                    <a:pt x="0" y="418835"/>
                  </a:lnTo>
                  <a:lnTo>
                    <a:pt x="1917" y="459171"/>
                  </a:lnTo>
                  <a:lnTo>
                    <a:pt x="7552" y="498422"/>
                  </a:lnTo>
                  <a:lnTo>
                    <a:pt x="16730" y="536413"/>
                  </a:lnTo>
                  <a:lnTo>
                    <a:pt x="29274" y="572969"/>
                  </a:lnTo>
                  <a:lnTo>
                    <a:pt x="45010" y="607913"/>
                  </a:lnTo>
                  <a:lnTo>
                    <a:pt x="85352" y="672266"/>
                  </a:lnTo>
                  <a:lnTo>
                    <a:pt x="136351" y="728066"/>
                  </a:lnTo>
                  <a:lnTo>
                    <a:pt x="196604" y="773912"/>
                  </a:lnTo>
                  <a:lnTo>
                    <a:pt x="264705" y="808397"/>
                  </a:lnTo>
                  <a:lnTo>
                    <a:pt x="301260" y="820941"/>
                  </a:lnTo>
                  <a:lnTo>
                    <a:pt x="339250" y="830118"/>
                  </a:lnTo>
                  <a:lnTo>
                    <a:pt x="378501" y="835753"/>
                  </a:lnTo>
                  <a:lnTo>
                    <a:pt x="418835" y="837670"/>
                  </a:lnTo>
                  <a:lnTo>
                    <a:pt x="459169" y="835753"/>
                  </a:lnTo>
                  <a:lnTo>
                    <a:pt x="498419" y="830118"/>
                  </a:lnTo>
                  <a:lnTo>
                    <a:pt x="536410" y="820941"/>
                  </a:lnTo>
                  <a:lnTo>
                    <a:pt x="572965" y="808397"/>
                  </a:lnTo>
                  <a:lnTo>
                    <a:pt x="607908" y="792662"/>
                  </a:lnTo>
                  <a:lnTo>
                    <a:pt x="672261" y="752321"/>
                  </a:lnTo>
                  <a:lnTo>
                    <a:pt x="728063" y="701323"/>
                  </a:lnTo>
                  <a:lnTo>
                    <a:pt x="773909" y="641070"/>
                  </a:lnTo>
                  <a:lnTo>
                    <a:pt x="808396" y="572969"/>
                  </a:lnTo>
                  <a:lnTo>
                    <a:pt x="820940" y="536413"/>
                  </a:lnTo>
                  <a:lnTo>
                    <a:pt x="830118" y="498422"/>
                  </a:lnTo>
                  <a:lnTo>
                    <a:pt x="835753" y="459171"/>
                  </a:lnTo>
                  <a:lnTo>
                    <a:pt x="837670" y="418835"/>
                  </a:lnTo>
                  <a:lnTo>
                    <a:pt x="835753" y="378499"/>
                  </a:lnTo>
                  <a:lnTo>
                    <a:pt x="830118" y="339248"/>
                  </a:lnTo>
                  <a:lnTo>
                    <a:pt x="820940" y="301256"/>
                  </a:lnTo>
                  <a:lnTo>
                    <a:pt x="808396" y="264701"/>
                  </a:lnTo>
                  <a:lnTo>
                    <a:pt x="792660" y="229757"/>
                  </a:lnTo>
                  <a:lnTo>
                    <a:pt x="752318" y="165404"/>
                  </a:lnTo>
                  <a:lnTo>
                    <a:pt x="701319" y="109603"/>
                  </a:lnTo>
                  <a:lnTo>
                    <a:pt x="641066" y="63758"/>
                  </a:lnTo>
                  <a:lnTo>
                    <a:pt x="572965" y="29273"/>
                  </a:lnTo>
                  <a:lnTo>
                    <a:pt x="536410" y="16729"/>
                  </a:lnTo>
                  <a:lnTo>
                    <a:pt x="498419" y="7552"/>
                  </a:lnTo>
                  <a:lnTo>
                    <a:pt x="459169" y="1917"/>
                  </a:lnTo>
                  <a:lnTo>
                    <a:pt x="418835" y="0"/>
                  </a:lnTo>
                </a:path>
              </a:pathLst>
            </a:custGeom>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09" name="object 26"/>
            <p:cNvSpPr txBox="1"/>
            <p:nvPr/>
          </p:nvSpPr>
          <p:spPr>
            <a:xfrm>
              <a:off x="7785378" y="2013440"/>
              <a:ext cx="534597" cy="369332"/>
            </a:xfrm>
            <a:prstGeom prst="rect">
              <a:avLst/>
            </a:prstGeom>
          </p:spPr>
          <p:txBody>
            <a:bodyPr vert="horz" wrap="square" lIns="0" tIns="0" rIns="0" bIns="0" rtlCol="0">
              <a:spAutoFit/>
            </a:bodyPr>
            <a:lstStyle/>
            <a:p>
              <a:pPr marL="7620" marR="3175" algn="ctr" defTabSz="914400" eaLnBrk="1" fontAlgn="auto" hangingPunct="1">
                <a:spcBef>
                  <a:spcPts val="0"/>
                </a:spcBef>
                <a:spcAft>
                  <a:spcPts val="0"/>
                </a:spcAft>
                <a:defRPr/>
              </a:pPr>
              <a:r>
                <a:rPr lang="zh-CN" altLang="en-US" sz="1200" b="1" kern="100" dirty="0">
                  <a:solidFill>
                    <a:prstClr val="white"/>
                  </a:solidFill>
                  <a:latin typeface="微软雅黑" panose="020B0503020204020204" charset="-122"/>
                  <a:ea typeface="微软雅黑" panose="020B0503020204020204" charset="-122"/>
                  <a:cs typeface="Times New Roman" panose="02020603050405020304" pitchFamily="18" charset="0"/>
                </a:rPr>
                <a:t>精准</a:t>
              </a:r>
              <a:endParaRPr lang="en-US" altLang="zh-CN" sz="1200" b="1" kern="100" dirty="0">
                <a:solidFill>
                  <a:prstClr val="white"/>
                </a:solidFill>
                <a:latin typeface="微软雅黑" panose="020B0503020204020204" charset="-122"/>
                <a:ea typeface="微软雅黑" panose="020B0503020204020204" charset="-122"/>
                <a:cs typeface="Times New Roman" panose="02020603050405020304" pitchFamily="18" charset="0"/>
              </a:endParaRPr>
            </a:p>
            <a:p>
              <a:pPr marL="7620" marR="3175" algn="ctr" defTabSz="914400" eaLnBrk="1" fontAlgn="auto" hangingPunct="1">
                <a:spcBef>
                  <a:spcPts val="0"/>
                </a:spcBef>
                <a:spcAft>
                  <a:spcPts val="0"/>
                </a:spcAft>
                <a:defRPr/>
              </a:pPr>
              <a:r>
                <a:rPr lang="zh-CN" altLang="en-US" sz="1200" b="1" kern="100" dirty="0">
                  <a:solidFill>
                    <a:prstClr val="white"/>
                  </a:solidFill>
                  <a:latin typeface="微软雅黑" panose="020B0503020204020204" charset="-122"/>
                  <a:ea typeface="微软雅黑" panose="020B0503020204020204" charset="-122"/>
                  <a:cs typeface="Times New Roman" panose="02020603050405020304" pitchFamily="18" charset="0"/>
                </a:rPr>
                <a:t>获客</a:t>
              </a:r>
              <a:endParaRPr sz="1200" b="1" kern="0" dirty="0">
                <a:solidFill>
                  <a:prstClr val="white"/>
                </a:solidFill>
                <a:latin typeface="微软雅黑" panose="020B0503020204020204" charset="-122"/>
                <a:ea typeface="微软雅黑" panose="020B0503020204020204" charset="-122"/>
                <a:cs typeface="微软雅黑" panose="020B0503020204020204" charset="-122"/>
              </a:endParaRPr>
            </a:p>
          </p:txBody>
        </p:sp>
      </p:grpSp>
      <p:sp>
        <p:nvSpPr>
          <p:cNvPr id="110" name="object 35"/>
          <p:cNvSpPr/>
          <p:nvPr/>
        </p:nvSpPr>
        <p:spPr>
          <a:xfrm>
            <a:off x="7342399" y="3216408"/>
            <a:ext cx="458481" cy="1812742"/>
          </a:xfrm>
          <a:custGeom>
            <a:avLst/>
            <a:gdLst/>
            <a:ahLst/>
            <a:cxnLst/>
            <a:rect l="l" t="t" r="r" b="b"/>
            <a:pathLst>
              <a:path w="744854" h="3110229">
                <a:moveTo>
                  <a:pt x="372009" y="0"/>
                </a:moveTo>
                <a:lnTo>
                  <a:pt x="305938" y="20941"/>
                </a:lnTo>
                <a:lnTo>
                  <a:pt x="274211" y="62825"/>
                </a:lnTo>
                <a:lnTo>
                  <a:pt x="243427" y="104708"/>
                </a:lnTo>
                <a:lnTo>
                  <a:pt x="213983" y="136121"/>
                </a:lnTo>
                <a:lnTo>
                  <a:pt x="199920" y="178005"/>
                </a:lnTo>
                <a:lnTo>
                  <a:pt x="186172" y="209417"/>
                </a:lnTo>
                <a:lnTo>
                  <a:pt x="172769" y="230359"/>
                </a:lnTo>
                <a:lnTo>
                  <a:pt x="160016" y="261772"/>
                </a:lnTo>
                <a:lnTo>
                  <a:pt x="147262" y="303655"/>
                </a:lnTo>
                <a:lnTo>
                  <a:pt x="135126" y="345539"/>
                </a:lnTo>
                <a:lnTo>
                  <a:pt x="123347" y="397893"/>
                </a:lnTo>
                <a:lnTo>
                  <a:pt x="111902" y="439777"/>
                </a:lnTo>
                <a:lnTo>
                  <a:pt x="100771" y="481660"/>
                </a:lnTo>
                <a:lnTo>
                  <a:pt x="86395" y="554956"/>
                </a:lnTo>
                <a:lnTo>
                  <a:pt x="79505" y="596840"/>
                </a:lnTo>
                <a:lnTo>
                  <a:pt x="72961" y="628253"/>
                </a:lnTo>
                <a:lnTo>
                  <a:pt x="66751" y="670136"/>
                </a:lnTo>
                <a:lnTo>
                  <a:pt x="60511" y="691078"/>
                </a:lnTo>
                <a:lnTo>
                  <a:pt x="54972" y="743432"/>
                </a:lnTo>
                <a:lnTo>
                  <a:pt x="49422" y="764374"/>
                </a:lnTo>
                <a:lnTo>
                  <a:pt x="44176" y="806258"/>
                </a:lnTo>
                <a:lnTo>
                  <a:pt x="39255" y="858612"/>
                </a:lnTo>
                <a:lnTo>
                  <a:pt x="30082" y="942379"/>
                </a:lnTo>
                <a:lnTo>
                  <a:pt x="26187" y="984263"/>
                </a:lnTo>
                <a:lnTo>
                  <a:pt x="22261" y="1026146"/>
                </a:lnTo>
                <a:lnTo>
                  <a:pt x="18638" y="1057559"/>
                </a:lnTo>
                <a:lnTo>
                  <a:pt x="15716" y="1099442"/>
                </a:lnTo>
                <a:lnTo>
                  <a:pt x="12753" y="1151797"/>
                </a:lnTo>
                <a:lnTo>
                  <a:pt x="10125" y="1204151"/>
                </a:lnTo>
                <a:lnTo>
                  <a:pt x="7853" y="1246035"/>
                </a:lnTo>
                <a:lnTo>
                  <a:pt x="5549" y="1287918"/>
                </a:lnTo>
                <a:lnTo>
                  <a:pt x="1308" y="1413569"/>
                </a:lnTo>
                <a:lnTo>
                  <a:pt x="649" y="1476394"/>
                </a:lnTo>
                <a:lnTo>
                  <a:pt x="303" y="1518278"/>
                </a:lnTo>
                <a:lnTo>
                  <a:pt x="0" y="1560161"/>
                </a:lnTo>
                <a:lnTo>
                  <a:pt x="303" y="1602045"/>
                </a:lnTo>
                <a:lnTo>
                  <a:pt x="649" y="1664870"/>
                </a:lnTo>
                <a:lnTo>
                  <a:pt x="1308" y="1706754"/>
                </a:lnTo>
                <a:lnTo>
                  <a:pt x="3926" y="1790521"/>
                </a:lnTo>
                <a:lnTo>
                  <a:pt x="5549" y="1832404"/>
                </a:lnTo>
                <a:lnTo>
                  <a:pt x="7853" y="1895230"/>
                </a:lnTo>
                <a:lnTo>
                  <a:pt x="10125" y="1937113"/>
                </a:lnTo>
                <a:lnTo>
                  <a:pt x="12753" y="1978997"/>
                </a:lnTo>
                <a:lnTo>
                  <a:pt x="15716" y="2020880"/>
                </a:lnTo>
                <a:lnTo>
                  <a:pt x="18638" y="2062764"/>
                </a:lnTo>
                <a:lnTo>
                  <a:pt x="22261" y="2104647"/>
                </a:lnTo>
                <a:lnTo>
                  <a:pt x="26187" y="2146531"/>
                </a:lnTo>
                <a:lnTo>
                  <a:pt x="30082" y="2188415"/>
                </a:lnTo>
                <a:lnTo>
                  <a:pt x="39255" y="2282653"/>
                </a:lnTo>
                <a:lnTo>
                  <a:pt x="44176" y="2303594"/>
                </a:lnTo>
                <a:lnTo>
                  <a:pt x="49422" y="2355949"/>
                </a:lnTo>
                <a:lnTo>
                  <a:pt x="60511" y="2439716"/>
                </a:lnTo>
                <a:lnTo>
                  <a:pt x="66751" y="2471128"/>
                </a:lnTo>
                <a:lnTo>
                  <a:pt x="72961" y="2513012"/>
                </a:lnTo>
                <a:lnTo>
                  <a:pt x="79505" y="2533954"/>
                </a:lnTo>
                <a:lnTo>
                  <a:pt x="86395" y="2586308"/>
                </a:lnTo>
                <a:lnTo>
                  <a:pt x="93567" y="2607250"/>
                </a:lnTo>
                <a:lnTo>
                  <a:pt x="101117" y="2638663"/>
                </a:lnTo>
                <a:lnTo>
                  <a:pt x="111902" y="2701488"/>
                </a:lnTo>
                <a:lnTo>
                  <a:pt x="123347" y="2743371"/>
                </a:lnTo>
                <a:lnTo>
                  <a:pt x="135126" y="2785255"/>
                </a:lnTo>
                <a:lnTo>
                  <a:pt x="147262" y="2827139"/>
                </a:lnTo>
                <a:lnTo>
                  <a:pt x="160016" y="2858551"/>
                </a:lnTo>
                <a:lnTo>
                  <a:pt x="172769" y="2900435"/>
                </a:lnTo>
                <a:lnTo>
                  <a:pt x="186172" y="2931847"/>
                </a:lnTo>
                <a:lnTo>
                  <a:pt x="199920" y="2952789"/>
                </a:lnTo>
                <a:lnTo>
                  <a:pt x="213983" y="2984202"/>
                </a:lnTo>
                <a:lnTo>
                  <a:pt x="243741" y="3026085"/>
                </a:lnTo>
                <a:lnTo>
                  <a:pt x="274525" y="3067969"/>
                </a:lnTo>
                <a:lnTo>
                  <a:pt x="305938" y="3099382"/>
                </a:lnTo>
                <a:lnTo>
                  <a:pt x="338712" y="3109852"/>
                </a:lnTo>
                <a:lnTo>
                  <a:pt x="405725" y="3109852"/>
                </a:lnTo>
                <a:lnTo>
                  <a:pt x="438499" y="3099382"/>
                </a:lnTo>
                <a:lnTo>
                  <a:pt x="470226" y="3067969"/>
                </a:lnTo>
                <a:lnTo>
                  <a:pt x="485618" y="3057498"/>
                </a:lnTo>
                <a:lnTo>
                  <a:pt x="486142" y="3047027"/>
                </a:lnTo>
                <a:lnTo>
                  <a:pt x="491168" y="3047027"/>
                </a:lnTo>
                <a:lnTo>
                  <a:pt x="497660" y="3036556"/>
                </a:lnTo>
                <a:lnTo>
                  <a:pt x="501010" y="3026085"/>
                </a:lnTo>
                <a:lnTo>
                  <a:pt x="506874" y="3015614"/>
                </a:lnTo>
                <a:lnTo>
                  <a:pt x="335675" y="3015614"/>
                </a:lnTo>
                <a:lnTo>
                  <a:pt x="299027" y="2973731"/>
                </a:lnTo>
                <a:lnTo>
                  <a:pt x="262798" y="2910906"/>
                </a:lnTo>
                <a:lnTo>
                  <a:pt x="245102" y="2869022"/>
                </a:lnTo>
                <a:lnTo>
                  <a:pt x="228076" y="2827139"/>
                </a:lnTo>
                <a:lnTo>
                  <a:pt x="211365" y="2785255"/>
                </a:lnTo>
                <a:lnTo>
                  <a:pt x="195030" y="2722430"/>
                </a:lnTo>
                <a:lnTo>
                  <a:pt x="179617" y="2670075"/>
                </a:lnTo>
                <a:lnTo>
                  <a:pt x="164905" y="2607250"/>
                </a:lnTo>
                <a:lnTo>
                  <a:pt x="157398" y="2586308"/>
                </a:lnTo>
                <a:lnTo>
                  <a:pt x="150194" y="2533954"/>
                </a:lnTo>
                <a:lnTo>
                  <a:pt x="143639" y="2513012"/>
                </a:lnTo>
                <a:lnTo>
                  <a:pt x="136781" y="2481599"/>
                </a:lnTo>
                <a:lnTo>
                  <a:pt x="130550" y="2439716"/>
                </a:lnTo>
                <a:lnTo>
                  <a:pt x="124655" y="2397832"/>
                </a:lnTo>
                <a:lnTo>
                  <a:pt x="118792" y="2366420"/>
                </a:lnTo>
                <a:lnTo>
                  <a:pt x="108321" y="2282653"/>
                </a:lnTo>
                <a:lnTo>
                  <a:pt x="103389" y="2240769"/>
                </a:lnTo>
                <a:lnTo>
                  <a:pt x="98803" y="2188415"/>
                </a:lnTo>
                <a:lnTo>
                  <a:pt x="94562" y="2146531"/>
                </a:lnTo>
                <a:lnTo>
                  <a:pt x="90635" y="2104647"/>
                </a:lnTo>
                <a:lnTo>
                  <a:pt x="87054" y="2062764"/>
                </a:lnTo>
                <a:lnTo>
                  <a:pt x="80500" y="1978997"/>
                </a:lnTo>
                <a:lnTo>
                  <a:pt x="77882" y="1937113"/>
                </a:lnTo>
                <a:lnTo>
                  <a:pt x="75578" y="1895230"/>
                </a:lnTo>
                <a:lnTo>
                  <a:pt x="73306" y="1842875"/>
                </a:lnTo>
                <a:lnTo>
                  <a:pt x="71652" y="1790521"/>
                </a:lnTo>
                <a:lnTo>
                  <a:pt x="70029" y="1748637"/>
                </a:lnTo>
                <a:lnTo>
                  <a:pt x="69024" y="1706754"/>
                </a:lnTo>
                <a:lnTo>
                  <a:pt x="68060" y="1664870"/>
                </a:lnTo>
                <a:lnTo>
                  <a:pt x="67715" y="1602045"/>
                </a:lnTo>
                <a:lnTo>
                  <a:pt x="67411" y="1560161"/>
                </a:lnTo>
                <a:lnTo>
                  <a:pt x="67801" y="1507807"/>
                </a:lnTo>
                <a:lnTo>
                  <a:pt x="69024" y="1413569"/>
                </a:lnTo>
                <a:lnTo>
                  <a:pt x="70029" y="1371685"/>
                </a:lnTo>
                <a:lnTo>
                  <a:pt x="71652" y="1329802"/>
                </a:lnTo>
                <a:lnTo>
                  <a:pt x="73306" y="1287918"/>
                </a:lnTo>
                <a:lnTo>
                  <a:pt x="75578" y="1246035"/>
                </a:lnTo>
                <a:lnTo>
                  <a:pt x="77882" y="1183210"/>
                </a:lnTo>
                <a:lnTo>
                  <a:pt x="80500" y="1141326"/>
                </a:lnTo>
                <a:lnTo>
                  <a:pt x="87054" y="1057559"/>
                </a:lnTo>
                <a:lnTo>
                  <a:pt x="90635" y="1026146"/>
                </a:lnTo>
                <a:lnTo>
                  <a:pt x="94562" y="984263"/>
                </a:lnTo>
                <a:lnTo>
                  <a:pt x="98803" y="921437"/>
                </a:lnTo>
                <a:lnTo>
                  <a:pt x="103389" y="900496"/>
                </a:lnTo>
                <a:lnTo>
                  <a:pt x="108321" y="858612"/>
                </a:lnTo>
                <a:lnTo>
                  <a:pt x="118792" y="764374"/>
                </a:lnTo>
                <a:lnTo>
                  <a:pt x="124655" y="722491"/>
                </a:lnTo>
                <a:lnTo>
                  <a:pt x="130550" y="691078"/>
                </a:lnTo>
                <a:lnTo>
                  <a:pt x="136781" y="649194"/>
                </a:lnTo>
                <a:lnTo>
                  <a:pt x="143639" y="628253"/>
                </a:lnTo>
                <a:lnTo>
                  <a:pt x="150194" y="575898"/>
                </a:lnTo>
                <a:lnTo>
                  <a:pt x="157398" y="554956"/>
                </a:lnTo>
                <a:lnTo>
                  <a:pt x="164905" y="523544"/>
                </a:lnTo>
                <a:lnTo>
                  <a:pt x="179617" y="450248"/>
                </a:lnTo>
                <a:lnTo>
                  <a:pt x="195030" y="397893"/>
                </a:lnTo>
                <a:lnTo>
                  <a:pt x="211365" y="335068"/>
                </a:lnTo>
                <a:lnTo>
                  <a:pt x="228076" y="293184"/>
                </a:lnTo>
                <a:lnTo>
                  <a:pt x="245102" y="251301"/>
                </a:lnTo>
                <a:lnTo>
                  <a:pt x="262798" y="219888"/>
                </a:lnTo>
                <a:lnTo>
                  <a:pt x="280703" y="178005"/>
                </a:lnTo>
                <a:lnTo>
                  <a:pt x="299027" y="146592"/>
                </a:lnTo>
                <a:lnTo>
                  <a:pt x="353999" y="104708"/>
                </a:lnTo>
                <a:lnTo>
                  <a:pt x="503314" y="104708"/>
                </a:lnTo>
                <a:lnTo>
                  <a:pt x="470226" y="62825"/>
                </a:lnTo>
                <a:lnTo>
                  <a:pt x="438499" y="20941"/>
                </a:lnTo>
                <a:lnTo>
                  <a:pt x="372009" y="0"/>
                </a:lnTo>
                <a:close/>
              </a:path>
              <a:path w="744854" h="3110229">
                <a:moveTo>
                  <a:pt x="508131" y="104708"/>
                </a:moveTo>
                <a:lnTo>
                  <a:pt x="402479" y="104708"/>
                </a:lnTo>
                <a:lnTo>
                  <a:pt x="426981" y="125650"/>
                </a:lnTo>
                <a:lnTo>
                  <a:pt x="445305" y="146592"/>
                </a:lnTo>
                <a:lnTo>
                  <a:pt x="481639" y="209417"/>
                </a:lnTo>
                <a:lnTo>
                  <a:pt x="499335" y="251301"/>
                </a:lnTo>
                <a:lnTo>
                  <a:pt x="516298" y="293184"/>
                </a:lnTo>
                <a:lnTo>
                  <a:pt x="533051" y="335068"/>
                </a:lnTo>
                <a:lnTo>
                  <a:pt x="549386" y="387422"/>
                </a:lnTo>
                <a:lnTo>
                  <a:pt x="564778" y="450248"/>
                </a:lnTo>
                <a:lnTo>
                  <a:pt x="579542" y="513073"/>
                </a:lnTo>
                <a:lnTo>
                  <a:pt x="586976" y="544486"/>
                </a:lnTo>
                <a:lnTo>
                  <a:pt x="594201" y="575898"/>
                </a:lnTo>
                <a:lnTo>
                  <a:pt x="600798" y="617782"/>
                </a:lnTo>
                <a:lnTo>
                  <a:pt x="607604" y="649194"/>
                </a:lnTo>
                <a:lnTo>
                  <a:pt x="613887" y="691078"/>
                </a:lnTo>
                <a:lnTo>
                  <a:pt x="619750" y="722491"/>
                </a:lnTo>
                <a:lnTo>
                  <a:pt x="625614" y="764374"/>
                </a:lnTo>
                <a:lnTo>
                  <a:pt x="636085" y="848141"/>
                </a:lnTo>
                <a:lnTo>
                  <a:pt x="641006" y="890025"/>
                </a:lnTo>
                <a:lnTo>
                  <a:pt x="645613" y="921437"/>
                </a:lnTo>
                <a:lnTo>
                  <a:pt x="649802" y="973792"/>
                </a:lnTo>
                <a:lnTo>
                  <a:pt x="653781" y="1015675"/>
                </a:lnTo>
                <a:lnTo>
                  <a:pt x="657341" y="1057559"/>
                </a:lnTo>
                <a:lnTo>
                  <a:pt x="660587" y="1099442"/>
                </a:lnTo>
                <a:lnTo>
                  <a:pt x="663937" y="1141326"/>
                </a:lnTo>
                <a:lnTo>
                  <a:pt x="666555" y="1183210"/>
                </a:lnTo>
                <a:lnTo>
                  <a:pt x="668859" y="1235564"/>
                </a:lnTo>
                <a:lnTo>
                  <a:pt x="671162" y="1277448"/>
                </a:lnTo>
                <a:lnTo>
                  <a:pt x="672733" y="1319331"/>
                </a:lnTo>
                <a:lnTo>
                  <a:pt x="674408" y="1371685"/>
                </a:lnTo>
                <a:lnTo>
                  <a:pt x="675351" y="1413569"/>
                </a:lnTo>
                <a:lnTo>
                  <a:pt x="676398" y="1465923"/>
                </a:lnTo>
                <a:lnTo>
                  <a:pt x="676712" y="1507807"/>
                </a:lnTo>
                <a:lnTo>
                  <a:pt x="677026" y="1560161"/>
                </a:lnTo>
                <a:lnTo>
                  <a:pt x="676712" y="1602045"/>
                </a:lnTo>
                <a:lnTo>
                  <a:pt x="676398" y="1654399"/>
                </a:lnTo>
                <a:lnTo>
                  <a:pt x="675351" y="1696283"/>
                </a:lnTo>
                <a:lnTo>
                  <a:pt x="674408" y="1748637"/>
                </a:lnTo>
                <a:lnTo>
                  <a:pt x="672733" y="1790521"/>
                </a:lnTo>
                <a:lnTo>
                  <a:pt x="671162" y="1842875"/>
                </a:lnTo>
                <a:lnTo>
                  <a:pt x="666555" y="1926642"/>
                </a:lnTo>
                <a:lnTo>
                  <a:pt x="663937" y="1978997"/>
                </a:lnTo>
                <a:lnTo>
                  <a:pt x="660587" y="2020880"/>
                </a:lnTo>
                <a:lnTo>
                  <a:pt x="657341" y="2062764"/>
                </a:lnTo>
                <a:lnTo>
                  <a:pt x="653781" y="2104647"/>
                </a:lnTo>
                <a:lnTo>
                  <a:pt x="649802" y="2146531"/>
                </a:lnTo>
                <a:lnTo>
                  <a:pt x="645613" y="2188415"/>
                </a:lnTo>
                <a:lnTo>
                  <a:pt x="641006" y="2230298"/>
                </a:lnTo>
                <a:lnTo>
                  <a:pt x="636085" y="2272182"/>
                </a:lnTo>
                <a:lnTo>
                  <a:pt x="625614" y="2355949"/>
                </a:lnTo>
                <a:lnTo>
                  <a:pt x="619750" y="2387361"/>
                </a:lnTo>
                <a:lnTo>
                  <a:pt x="613887" y="2429245"/>
                </a:lnTo>
                <a:lnTo>
                  <a:pt x="607604" y="2471128"/>
                </a:lnTo>
                <a:lnTo>
                  <a:pt x="600798" y="2502541"/>
                </a:lnTo>
                <a:lnTo>
                  <a:pt x="594201" y="2533954"/>
                </a:lnTo>
                <a:lnTo>
                  <a:pt x="586976" y="2575837"/>
                </a:lnTo>
                <a:lnTo>
                  <a:pt x="579542" y="2607250"/>
                </a:lnTo>
                <a:lnTo>
                  <a:pt x="564778" y="2670075"/>
                </a:lnTo>
                <a:lnTo>
                  <a:pt x="549386" y="2722430"/>
                </a:lnTo>
                <a:lnTo>
                  <a:pt x="533365" y="2774784"/>
                </a:lnTo>
                <a:lnTo>
                  <a:pt x="524884" y="2795726"/>
                </a:lnTo>
                <a:lnTo>
                  <a:pt x="518479" y="2816668"/>
                </a:lnTo>
                <a:lnTo>
                  <a:pt x="499335" y="2869022"/>
                </a:lnTo>
                <a:lnTo>
                  <a:pt x="481639" y="2910906"/>
                </a:lnTo>
                <a:lnTo>
                  <a:pt x="418500" y="2994673"/>
                </a:lnTo>
                <a:lnTo>
                  <a:pt x="407401" y="2994673"/>
                </a:lnTo>
                <a:lnTo>
                  <a:pt x="407401" y="3005144"/>
                </a:lnTo>
                <a:lnTo>
                  <a:pt x="390333" y="3015614"/>
                </a:lnTo>
                <a:lnTo>
                  <a:pt x="506874" y="3015614"/>
                </a:lnTo>
                <a:lnTo>
                  <a:pt x="530434" y="2973731"/>
                </a:lnTo>
                <a:lnTo>
                  <a:pt x="544465" y="2952789"/>
                </a:lnTo>
                <a:lnTo>
                  <a:pt x="558286" y="2921377"/>
                </a:lnTo>
                <a:lnTo>
                  <a:pt x="571689" y="2889964"/>
                </a:lnTo>
                <a:lnTo>
                  <a:pt x="584778" y="2848080"/>
                </a:lnTo>
                <a:lnTo>
                  <a:pt x="597133" y="2816668"/>
                </a:lnTo>
                <a:lnTo>
                  <a:pt x="609279" y="2774784"/>
                </a:lnTo>
                <a:lnTo>
                  <a:pt x="621111" y="2732901"/>
                </a:lnTo>
                <a:lnTo>
                  <a:pt x="632525" y="2691017"/>
                </a:lnTo>
                <a:lnTo>
                  <a:pt x="643624" y="2638663"/>
                </a:lnTo>
                <a:lnTo>
                  <a:pt x="650849" y="2607250"/>
                </a:lnTo>
                <a:lnTo>
                  <a:pt x="657969" y="2575837"/>
                </a:lnTo>
                <a:lnTo>
                  <a:pt x="664880" y="2533954"/>
                </a:lnTo>
                <a:lnTo>
                  <a:pt x="671476" y="2502541"/>
                </a:lnTo>
                <a:lnTo>
                  <a:pt x="677654" y="2460658"/>
                </a:lnTo>
                <a:lnTo>
                  <a:pt x="683937" y="2429245"/>
                </a:lnTo>
                <a:lnTo>
                  <a:pt x="695036" y="2345478"/>
                </a:lnTo>
                <a:lnTo>
                  <a:pt x="700271" y="2303594"/>
                </a:lnTo>
                <a:lnTo>
                  <a:pt x="705193" y="2272182"/>
                </a:lnTo>
                <a:lnTo>
                  <a:pt x="709695" y="2230298"/>
                </a:lnTo>
                <a:lnTo>
                  <a:pt x="714302" y="2188415"/>
                </a:lnTo>
                <a:lnTo>
                  <a:pt x="718177" y="2146531"/>
                </a:lnTo>
                <a:lnTo>
                  <a:pt x="722156" y="2104647"/>
                </a:lnTo>
                <a:lnTo>
                  <a:pt x="725820" y="2062764"/>
                </a:lnTo>
                <a:lnTo>
                  <a:pt x="728752" y="2010409"/>
                </a:lnTo>
                <a:lnTo>
                  <a:pt x="731684" y="1968526"/>
                </a:lnTo>
                <a:lnTo>
                  <a:pt x="734302" y="1926642"/>
                </a:lnTo>
                <a:lnTo>
                  <a:pt x="736605" y="1884759"/>
                </a:lnTo>
                <a:lnTo>
                  <a:pt x="738909" y="1832404"/>
                </a:lnTo>
                <a:lnTo>
                  <a:pt x="740480" y="1790521"/>
                </a:lnTo>
                <a:lnTo>
                  <a:pt x="741841" y="1748637"/>
                </a:lnTo>
                <a:lnTo>
                  <a:pt x="742783" y="1696283"/>
                </a:lnTo>
                <a:lnTo>
                  <a:pt x="743726" y="1654399"/>
                </a:lnTo>
                <a:lnTo>
                  <a:pt x="744144" y="1602045"/>
                </a:lnTo>
                <a:lnTo>
                  <a:pt x="744459" y="1560161"/>
                </a:lnTo>
                <a:lnTo>
                  <a:pt x="744144" y="1507807"/>
                </a:lnTo>
                <a:lnTo>
                  <a:pt x="743726" y="1465923"/>
                </a:lnTo>
                <a:lnTo>
                  <a:pt x="742783" y="1413569"/>
                </a:lnTo>
                <a:lnTo>
                  <a:pt x="741841" y="1371685"/>
                </a:lnTo>
                <a:lnTo>
                  <a:pt x="740480" y="1329802"/>
                </a:lnTo>
                <a:lnTo>
                  <a:pt x="738909" y="1277448"/>
                </a:lnTo>
                <a:lnTo>
                  <a:pt x="734302" y="1193680"/>
                </a:lnTo>
                <a:lnTo>
                  <a:pt x="731684" y="1151797"/>
                </a:lnTo>
                <a:lnTo>
                  <a:pt x="728752" y="1099442"/>
                </a:lnTo>
                <a:lnTo>
                  <a:pt x="725820" y="1057559"/>
                </a:lnTo>
                <a:lnTo>
                  <a:pt x="722156" y="1015675"/>
                </a:lnTo>
                <a:lnTo>
                  <a:pt x="718177" y="973792"/>
                </a:lnTo>
                <a:lnTo>
                  <a:pt x="714302" y="931908"/>
                </a:lnTo>
                <a:lnTo>
                  <a:pt x="709695" y="890025"/>
                </a:lnTo>
                <a:lnTo>
                  <a:pt x="705193" y="848141"/>
                </a:lnTo>
                <a:lnTo>
                  <a:pt x="700271" y="806258"/>
                </a:lnTo>
                <a:lnTo>
                  <a:pt x="695036" y="764374"/>
                </a:lnTo>
                <a:lnTo>
                  <a:pt x="689486" y="732961"/>
                </a:lnTo>
                <a:lnTo>
                  <a:pt x="683937" y="691078"/>
                </a:lnTo>
                <a:lnTo>
                  <a:pt x="677654" y="659665"/>
                </a:lnTo>
                <a:lnTo>
                  <a:pt x="671476" y="617782"/>
                </a:lnTo>
                <a:lnTo>
                  <a:pt x="664880" y="586369"/>
                </a:lnTo>
                <a:lnTo>
                  <a:pt x="657969" y="544486"/>
                </a:lnTo>
                <a:lnTo>
                  <a:pt x="650849" y="513073"/>
                </a:lnTo>
                <a:lnTo>
                  <a:pt x="643624" y="481660"/>
                </a:lnTo>
                <a:lnTo>
                  <a:pt x="632525" y="429306"/>
                </a:lnTo>
                <a:lnTo>
                  <a:pt x="621111" y="387422"/>
                </a:lnTo>
                <a:lnTo>
                  <a:pt x="609279" y="345539"/>
                </a:lnTo>
                <a:lnTo>
                  <a:pt x="597133" y="303655"/>
                </a:lnTo>
                <a:lnTo>
                  <a:pt x="584359" y="261772"/>
                </a:lnTo>
                <a:lnTo>
                  <a:pt x="558286" y="198946"/>
                </a:lnTo>
                <a:lnTo>
                  <a:pt x="530434" y="136121"/>
                </a:lnTo>
                <a:lnTo>
                  <a:pt x="508131" y="104708"/>
                </a:lnTo>
                <a:close/>
              </a:path>
            </a:pathLst>
          </a:custGeom>
          <a:solidFill>
            <a:sysClr val="window" lastClr="FFFFFF">
              <a:lumMod val="65000"/>
            </a:sysClr>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11" name="object 36"/>
          <p:cNvSpPr/>
          <p:nvPr/>
        </p:nvSpPr>
        <p:spPr>
          <a:xfrm>
            <a:off x="7572671" y="3220479"/>
            <a:ext cx="896647" cy="1814370"/>
          </a:xfrm>
          <a:prstGeom prst="rect">
            <a:avLst/>
          </a:prstGeom>
          <a:blipFill>
            <a:blip r:embed="rId9"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12" name="object 37"/>
          <p:cNvSpPr/>
          <p:nvPr/>
        </p:nvSpPr>
        <p:spPr>
          <a:xfrm>
            <a:off x="7572672" y="3220479"/>
            <a:ext cx="897024" cy="1814591"/>
          </a:xfrm>
          <a:custGeom>
            <a:avLst/>
            <a:gdLst/>
            <a:ahLst/>
            <a:cxnLst/>
            <a:rect l="l" t="t" r="r" b="b"/>
            <a:pathLst>
              <a:path w="1457325" h="3113404">
                <a:moveTo>
                  <a:pt x="1084574" y="0"/>
                </a:moveTo>
                <a:lnTo>
                  <a:pt x="0" y="0"/>
                </a:lnTo>
                <a:lnTo>
                  <a:pt x="33506" y="5476"/>
                </a:lnTo>
                <a:lnTo>
                  <a:pt x="66071" y="22187"/>
                </a:lnTo>
                <a:lnTo>
                  <a:pt x="97798" y="49715"/>
                </a:lnTo>
                <a:lnTo>
                  <a:pt x="128582" y="88196"/>
                </a:lnTo>
                <a:lnTo>
                  <a:pt x="158215" y="137493"/>
                </a:lnTo>
                <a:lnTo>
                  <a:pt x="185962" y="196004"/>
                </a:lnTo>
                <a:lnTo>
                  <a:pt x="212244" y="264169"/>
                </a:lnTo>
                <a:lnTo>
                  <a:pt x="224914" y="301791"/>
                </a:lnTo>
                <a:lnTo>
                  <a:pt x="237060" y="341706"/>
                </a:lnTo>
                <a:lnTo>
                  <a:pt x="248892" y="384082"/>
                </a:lnTo>
                <a:lnTo>
                  <a:pt x="260306" y="428615"/>
                </a:lnTo>
                <a:lnTo>
                  <a:pt x="271300" y="475451"/>
                </a:lnTo>
                <a:lnTo>
                  <a:pt x="285750" y="543910"/>
                </a:lnTo>
                <a:lnTo>
                  <a:pt x="299153" y="615541"/>
                </a:lnTo>
                <a:lnTo>
                  <a:pt x="311508" y="690052"/>
                </a:lnTo>
                <a:lnTo>
                  <a:pt x="317372" y="728386"/>
                </a:lnTo>
                <a:lnTo>
                  <a:pt x="322817" y="767442"/>
                </a:lnTo>
                <a:lnTo>
                  <a:pt x="328052" y="807074"/>
                </a:lnTo>
                <a:lnTo>
                  <a:pt x="332974" y="847429"/>
                </a:lnTo>
                <a:lnTo>
                  <a:pt x="337581" y="888224"/>
                </a:lnTo>
                <a:lnTo>
                  <a:pt x="341979" y="929730"/>
                </a:lnTo>
                <a:lnTo>
                  <a:pt x="346062" y="971666"/>
                </a:lnTo>
                <a:lnTo>
                  <a:pt x="349936" y="1014178"/>
                </a:lnTo>
                <a:lnTo>
                  <a:pt x="353392" y="1057276"/>
                </a:lnTo>
                <a:lnTo>
                  <a:pt x="356533" y="1100657"/>
                </a:lnTo>
                <a:lnTo>
                  <a:pt x="359570" y="1144614"/>
                </a:lnTo>
                <a:lnTo>
                  <a:pt x="362083" y="1189000"/>
                </a:lnTo>
                <a:lnTo>
                  <a:pt x="364491" y="1233826"/>
                </a:lnTo>
                <a:lnTo>
                  <a:pt x="366480" y="1278934"/>
                </a:lnTo>
                <a:lnTo>
                  <a:pt x="368156" y="1324472"/>
                </a:lnTo>
                <a:lnTo>
                  <a:pt x="369622" y="1370303"/>
                </a:lnTo>
                <a:lnTo>
                  <a:pt x="370669" y="1416428"/>
                </a:lnTo>
                <a:lnTo>
                  <a:pt x="371507" y="1462835"/>
                </a:lnTo>
                <a:lnTo>
                  <a:pt x="371925" y="1509524"/>
                </a:lnTo>
                <a:lnTo>
                  <a:pt x="372135" y="1556507"/>
                </a:lnTo>
                <a:lnTo>
                  <a:pt x="371925" y="1603490"/>
                </a:lnTo>
                <a:lnTo>
                  <a:pt x="371507" y="1650190"/>
                </a:lnTo>
                <a:lnTo>
                  <a:pt x="370669" y="1696597"/>
                </a:lnTo>
                <a:lnTo>
                  <a:pt x="369622" y="1742721"/>
                </a:lnTo>
                <a:lnTo>
                  <a:pt x="368156" y="1788542"/>
                </a:lnTo>
                <a:lnTo>
                  <a:pt x="366480" y="1834090"/>
                </a:lnTo>
                <a:lnTo>
                  <a:pt x="364491" y="1879199"/>
                </a:lnTo>
                <a:lnTo>
                  <a:pt x="362083" y="1924025"/>
                </a:lnTo>
                <a:lnTo>
                  <a:pt x="359570" y="1968411"/>
                </a:lnTo>
                <a:lnTo>
                  <a:pt x="356533" y="2012368"/>
                </a:lnTo>
                <a:lnTo>
                  <a:pt x="353392" y="2055895"/>
                </a:lnTo>
                <a:lnTo>
                  <a:pt x="349936" y="2098836"/>
                </a:lnTo>
                <a:lnTo>
                  <a:pt x="346062" y="2141358"/>
                </a:lnTo>
                <a:lnTo>
                  <a:pt x="341979" y="2183294"/>
                </a:lnTo>
                <a:lnTo>
                  <a:pt x="337581" y="2224801"/>
                </a:lnTo>
                <a:lnTo>
                  <a:pt x="332974" y="2265732"/>
                </a:lnTo>
                <a:lnTo>
                  <a:pt x="328052" y="2305940"/>
                </a:lnTo>
                <a:lnTo>
                  <a:pt x="322817" y="2345572"/>
                </a:lnTo>
                <a:lnTo>
                  <a:pt x="317372" y="2384639"/>
                </a:lnTo>
                <a:lnTo>
                  <a:pt x="311508" y="2422973"/>
                </a:lnTo>
                <a:lnTo>
                  <a:pt x="299153" y="2497484"/>
                </a:lnTo>
                <a:lnTo>
                  <a:pt x="285750" y="2569115"/>
                </a:lnTo>
                <a:lnTo>
                  <a:pt x="271300" y="2637563"/>
                </a:lnTo>
                <a:lnTo>
                  <a:pt x="260306" y="2684410"/>
                </a:lnTo>
                <a:lnTo>
                  <a:pt x="248892" y="2728943"/>
                </a:lnTo>
                <a:lnTo>
                  <a:pt x="237060" y="2771308"/>
                </a:lnTo>
                <a:lnTo>
                  <a:pt x="224914" y="2811233"/>
                </a:lnTo>
                <a:lnTo>
                  <a:pt x="212244" y="2848855"/>
                </a:lnTo>
                <a:lnTo>
                  <a:pt x="185962" y="2917021"/>
                </a:lnTo>
                <a:lnTo>
                  <a:pt x="128582" y="3024818"/>
                </a:lnTo>
                <a:lnTo>
                  <a:pt x="97798" y="3063299"/>
                </a:lnTo>
                <a:lnTo>
                  <a:pt x="66071" y="3090827"/>
                </a:lnTo>
                <a:lnTo>
                  <a:pt x="0" y="3113025"/>
                </a:lnTo>
                <a:lnTo>
                  <a:pt x="1084574" y="3113025"/>
                </a:lnTo>
                <a:lnTo>
                  <a:pt x="1150750" y="3090827"/>
                </a:lnTo>
                <a:lnTo>
                  <a:pt x="1182372" y="3063299"/>
                </a:lnTo>
                <a:lnTo>
                  <a:pt x="1213156" y="3024818"/>
                </a:lnTo>
                <a:lnTo>
                  <a:pt x="1242789" y="2975532"/>
                </a:lnTo>
                <a:lnTo>
                  <a:pt x="1270537" y="2917021"/>
                </a:lnTo>
                <a:lnTo>
                  <a:pt x="1296819" y="2848855"/>
                </a:lnTo>
                <a:lnTo>
                  <a:pt x="1309488" y="2811233"/>
                </a:lnTo>
                <a:lnTo>
                  <a:pt x="1321635" y="2771308"/>
                </a:lnTo>
                <a:lnTo>
                  <a:pt x="1333467" y="2728943"/>
                </a:lnTo>
                <a:lnTo>
                  <a:pt x="1344880" y="2684410"/>
                </a:lnTo>
                <a:lnTo>
                  <a:pt x="1355874" y="2637563"/>
                </a:lnTo>
                <a:lnTo>
                  <a:pt x="1370324" y="2569115"/>
                </a:lnTo>
                <a:lnTo>
                  <a:pt x="1383832" y="2497484"/>
                </a:lnTo>
                <a:lnTo>
                  <a:pt x="1396083" y="2422973"/>
                </a:lnTo>
                <a:lnTo>
                  <a:pt x="1401842" y="2384639"/>
                </a:lnTo>
                <a:lnTo>
                  <a:pt x="1407391" y="2345572"/>
                </a:lnTo>
                <a:lnTo>
                  <a:pt x="1412627" y="2305940"/>
                </a:lnTo>
                <a:lnTo>
                  <a:pt x="1417548" y="2265732"/>
                </a:lnTo>
                <a:lnTo>
                  <a:pt x="1422260" y="2224801"/>
                </a:lnTo>
                <a:lnTo>
                  <a:pt x="1426553" y="2183294"/>
                </a:lnTo>
                <a:lnTo>
                  <a:pt x="1430637" y="2141358"/>
                </a:lnTo>
                <a:lnTo>
                  <a:pt x="1434406" y="2098836"/>
                </a:lnTo>
                <a:lnTo>
                  <a:pt x="1437966" y="2055748"/>
                </a:lnTo>
                <a:lnTo>
                  <a:pt x="1441212" y="2012368"/>
                </a:lnTo>
                <a:lnTo>
                  <a:pt x="1444039" y="1968411"/>
                </a:lnTo>
                <a:lnTo>
                  <a:pt x="1446657" y="1924025"/>
                </a:lnTo>
                <a:lnTo>
                  <a:pt x="1448961" y="1879199"/>
                </a:lnTo>
                <a:lnTo>
                  <a:pt x="1451055" y="1834090"/>
                </a:lnTo>
                <a:lnTo>
                  <a:pt x="1452730" y="1788542"/>
                </a:lnTo>
                <a:lnTo>
                  <a:pt x="1454196" y="1742721"/>
                </a:lnTo>
                <a:lnTo>
                  <a:pt x="1455243" y="1696597"/>
                </a:lnTo>
                <a:lnTo>
                  <a:pt x="1456081" y="1650190"/>
                </a:lnTo>
                <a:lnTo>
                  <a:pt x="1456500" y="1603490"/>
                </a:lnTo>
                <a:lnTo>
                  <a:pt x="1456709" y="1556507"/>
                </a:lnTo>
                <a:lnTo>
                  <a:pt x="1456500" y="1509524"/>
                </a:lnTo>
                <a:lnTo>
                  <a:pt x="1456081" y="1462835"/>
                </a:lnTo>
                <a:lnTo>
                  <a:pt x="1455243" y="1416428"/>
                </a:lnTo>
                <a:lnTo>
                  <a:pt x="1454196" y="1370303"/>
                </a:lnTo>
                <a:lnTo>
                  <a:pt x="1452730" y="1324472"/>
                </a:lnTo>
                <a:lnTo>
                  <a:pt x="1451055" y="1278934"/>
                </a:lnTo>
                <a:lnTo>
                  <a:pt x="1448961" y="1233826"/>
                </a:lnTo>
                <a:lnTo>
                  <a:pt x="1446657" y="1189000"/>
                </a:lnTo>
                <a:lnTo>
                  <a:pt x="1444039" y="1144614"/>
                </a:lnTo>
                <a:lnTo>
                  <a:pt x="1441212" y="1100657"/>
                </a:lnTo>
                <a:lnTo>
                  <a:pt x="1437966" y="1057276"/>
                </a:lnTo>
                <a:lnTo>
                  <a:pt x="1434406" y="1014178"/>
                </a:lnTo>
                <a:lnTo>
                  <a:pt x="1430637" y="971666"/>
                </a:lnTo>
                <a:lnTo>
                  <a:pt x="1426553" y="929730"/>
                </a:lnTo>
                <a:lnTo>
                  <a:pt x="1422260" y="888224"/>
                </a:lnTo>
                <a:lnTo>
                  <a:pt x="1417548" y="847293"/>
                </a:lnTo>
                <a:lnTo>
                  <a:pt x="1412627" y="807074"/>
                </a:lnTo>
                <a:lnTo>
                  <a:pt x="1407391" y="767442"/>
                </a:lnTo>
                <a:lnTo>
                  <a:pt x="1401842" y="728386"/>
                </a:lnTo>
                <a:lnTo>
                  <a:pt x="1396083" y="690052"/>
                </a:lnTo>
                <a:lnTo>
                  <a:pt x="1383832" y="615541"/>
                </a:lnTo>
                <a:lnTo>
                  <a:pt x="1370324" y="543910"/>
                </a:lnTo>
                <a:lnTo>
                  <a:pt x="1355874" y="475451"/>
                </a:lnTo>
                <a:lnTo>
                  <a:pt x="1344880" y="428615"/>
                </a:lnTo>
                <a:lnTo>
                  <a:pt x="1333467" y="384082"/>
                </a:lnTo>
                <a:lnTo>
                  <a:pt x="1321635" y="341706"/>
                </a:lnTo>
                <a:lnTo>
                  <a:pt x="1309384" y="301791"/>
                </a:lnTo>
                <a:lnTo>
                  <a:pt x="1296819" y="264169"/>
                </a:lnTo>
                <a:lnTo>
                  <a:pt x="1270432" y="196004"/>
                </a:lnTo>
                <a:lnTo>
                  <a:pt x="1213156" y="88196"/>
                </a:lnTo>
                <a:lnTo>
                  <a:pt x="1182372" y="49715"/>
                </a:lnTo>
                <a:lnTo>
                  <a:pt x="1150750" y="22187"/>
                </a:lnTo>
                <a:lnTo>
                  <a:pt x="1118081" y="5476"/>
                </a:lnTo>
                <a:lnTo>
                  <a:pt x="1084574" y="0"/>
                </a:lnTo>
              </a:path>
            </a:pathLst>
          </a:custGeom>
          <a:solidFill>
            <a:srgbClr val="FFFFFF">
              <a:lumMod val="65000"/>
            </a:srgbClr>
          </a:solid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13" name="object 39"/>
          <p:cNvSpPr/>
          <p:nvPr/>
        </p:nvSpPr>
        <p:spPr>
          <a:xfrm>
            <a:off x="7683937" y="2564552"/>
            <a:ext cx="691435" cy="2943367"/>
          </a:xfrm>
          <a:prstGeom prst="rect">
            <a:avLst/>
          </a:prstGeom>
          <a:blipFill>
            <a:blip r:embed="rId4"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dirty="0">
              <a:solidFill>
                <a:prstClr val="black"/>
              </a:solidFill>
              <a:latin typeface="微软雅黑" panose="020B0503020204020204" charset="-122"/>
              <a:ea typeface="微软雅黑" panose="020B0503020204020204" charset="-122"/>
            </a:endParaRPr>
          </a:p>
        </p:txBody>
      </p:sp>
      <p:sp>
        <p:nvSpPr>
          <p:cNvPr id="114" name="object 40"/>
          <p:cNvSpPr/>
          <p:nvPr/>
        </p:nvSpPr>
        <p:spPr>
          <a:xfrm>
            <a:off x="7947907" y="2545417"/>
            <a:ext cx="109567" cy="103747"/>
          </a:xfrm>
          <a:prstGeom prst="rect">
            <a:avLst/>
          </a:prstGeom>
          <a:blipFill>
            <a:blip r:embed="rId10"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15" name="object 41"/>
          <p:cNvSpPr/>
          <p:nvPr/>
        </p:nvSpPr>
        <p:spPr>
          <a:xfrm>
            <a:off x="8207954" y="3044477"/>
            <a:ext cx="122459" cy="115952"/>
          </a:xfrm>
          <a:prstGeom prst="rect">
            <a:avLst/>
          </a:prstGeom>
          <a:blipFill>
            <a:blip r:embed="rId11"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16" name="object 44"/>
          <p:cNvSpPr/>
          <p:nvPr/>
        </p:nvSpPr>
        <p:spPr>
          <a:xfrm>
            <a:off x="8155346" y="5129653"/>
            <a:ext cx="122459" cy="115952"/>
          </a:xfrm>
          <a:prstGeom prst="rect">
            <a:avLst/>
          </a:prstGeom>
          <a:blipFill>
            <a:blip r:embed="rId12"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17" name="object 45"/>
          <p:cNvSpPr txBox="1"/>
          <p:nvPr/>
        </p:nvSpPr>
        <p:spPr>
          <a:xfrm>
            <a:off x="8267296" y="2519649"/>
            <a:ext cx="940003" cy="153888"/>
          </a:xfrm>
          <a:prstGeom prst="rect">
            <a:avLst/>
          </a:prstGeom>
        </p:spPr>
        <p:txBody>
          <a:bodyPr vert="horz" wrap="square" lIns="0" tIns="0" rIns="0" bIns="0" rtlCol="0">
            <a:spAutoFit/>
          </a:bodyPr>
          <a:lstStyle>
            <a:defPPr>
              <a:defRPr lang="zh-CN"/>
            </a:defPPr>
            <a:lvl1pPr marL="5715">
              <a:defRPr sz="660" spc="23">
                <a:solidFill>
                  <a:srgbClr val="3992DB"/>
                </a:solidFill>
                <a:latin typeface="微软雅黑" panose="020B0503020204020204" charset="-122"/>
                <a:ea typeface="微软雅黑" panose="020B0503020204020204" charset="-122"/>
              </a:defRPr>
            </a:lvl1pPr>
          </a:lstStyle>
          <a:p>
            <a:pPr marL="5715" marR="0" lvl="0" indent="0" defTabSz="914400" eaLnBrk="1" fontAlgn="auto" latinLnBrk="0" hangingPunct="1">
              <a:lnSpc>
                <a:spcPct val="100000"/>
              </a:lnSpc>
              <a:spcBef>
                <a:spcPts val="0"/>
              </a:spcBef>
              <a:spcAft>
                <a:spcPts val="0"/>
              </a:spcAft>
              <a:buClrTx/>
              <a:buSzTx/>
              <a:buFontTx/>
              <a:buNone/>
              <a:defRPr/>
            </a:pPr>
            <a:r>
              <a:rPr kumimoji="0" lang="zh-CN" altLang="en-US"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rPr>
              <a:t>数据共享服务</a:t>
            </a:r>
            <a:endParaRPr kumimoji="0"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endParaRPr>
          </a:p>
        </p:txBody>
      </p:sp>
      <p:sp>
        <p:nvSpPr>
          <p:cNvPr id="118" name="object 46"/>
          <p:cNvSpPr txBox="1"/>
          <p:nvPr/>
        </p:nvSpPr>
        <p:spPr>
          <a:xfrm>
            <a:off x="8409463" y="3022125"/>
            <a:ext cx="877395" cy="153888"/>
          </a:xfrm>
          <a:prstGeom prst="rect">
            <a:avLst/>
          </a:prstGeom>
        </p:spPr>
        <p:txBody>
          <a:bodyPr vert="horz" wrap="square" lIns="0" tIns="0" rIns="0" bIns="0" rtlCol="0">
            <a:spAutoFit/>
          </a:bodyPr>
          <a:lstStyle>
            <a:defPPr>
              <a:defRPr lang="zh-CN"/>
            </a:defPPr>
            <a:lvl1pPr marL="5715">
              <a:defRPr sz="660" spc="23">
                <a:solidFill>
                  <a:srgbClr val="3992DB"/>
                </a:solidFill>
                <a:latin typeface="微软雅黑" panose="020B0503020204020204" charset="-122"/>
                <a:ea typeface="微软雅黑" panose="020B0503020204020204" charset="-122"/>
              </a:defRPr>
            </a:lvl1pPr>
          </a:lstStyle>
          <a:p>
            <a:pPr marL="5715" marR="0" lvl="0" indent="0" defTabSz="914400" eaLnBrk="1" fontAlgn="auto" latinLnBrk="0" hangingPunct="1">
              <a:lnSpc>
                <a:spcPct val="100000"/>
              </a:lnSpc>
              <a:spcBef>
                <a:spcPts val="0"/>
              </a:spcBef>
              <a:spcAft>
                <a:spcPts val="0"/>
              </a:spcAft>
              <a:buClrTx/>
              <a:buSzTx/>
              <a:buFontTx/>
              <a:buNone/>
              <a:defRPr/>
            </a:pPr>
            <a:r>
              <a:rPr kumimoji="0" lang="zh-CN" altLang="en-US"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rPr>
              <a:t>数据开放服务</a:t>
            </a:r>
            <a:endParaRPr kumimoji="0"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endParaRPr>
          </a:p>
        </p:txBody>
      </p:sp>
      <p:sp>
        <p:nvSpPr>
          <p:cNvPr id="119" name="object 50"/>
          <p:cNvSpPr txBox="1"/>
          <p:nvPr/>
        </p:nvSpPr>
        <p:spPr>
          <a:xfrm>
            <a:off x="8304241" y="5122957"/>
            <a:ext cx="849282" cy="153888"/>
          </a:xfrm>
          <a:prstGeom prst="rect">
            <a:avLst/>
          </a:prstGeom>
        </p:spPr>
        <p:txBody>
          <a:bodyPr vert="horz" wrap="square" lIns="0" tIns="0" rIns="0" bIns="0" rtlCol="0">
            <a:spAutoFit/>
          </a:bodyPr>
          <a:lstStyle>
            <a:defPPr>
              <a:defRPr lang="zh-CN"/>
            </a:defPPr>
            <a:lvl1pPr marL="5715">
              <a:defRPr sz="660" spc="23">
                <a:solidFill>
                  <a:srgbClr val="3992DB"/>
                </a:solidFill>
                <a:latin typeface="微软雅黑" panose="020B0503020204020204" charset="-122"/>
                <a:ea typeface="微软雅黑" panose="020B0503020204020204" charset="-122"/>
              </a:defRPr>
            </a:lvl1pPr>
          </a:lstStyle>
          <a:p>
            <a:pPr marL="5715" marR="0" lvl="0" indent="0" defTabSz="914400" eaLnBrk="1" fontAlgn="auto" latinLnBrk="0" hangingPunct="1">
              <a:lnSpc>
                <a:spcPct val="100000"/>
              </a:lnSpc>
              <a:spcBef>
                <a:spcPts val="0"/>
              </a:spcBef>
              <a:spcAft>
                <a:spcPts val="0"/>
              </a:spcAft>
              <a:buClrTx/>
              <a:buSzTx/>
              <a:buFontTx/>
              <a:buNone/>
              <a:defRPr/>
            </a:pPr>
            <a:r>
              <a:rPr kumimoji="0" lang="zh-CN" altLang="en-US"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rPr>
              <a:t>数据查询服务</a:t>
            </a:r>
            <a:endParaRPr kumimoji="0"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endParaRPr>
          </a:p>
        </p:txBody>
      </p:sp>
      <p:sp>
        <p:nvSpPr>
          <p:cNvPr id="120" name="object 51"/>
          <p:cNvSpPr txBox="1"/>
          <p:nvPr/>
        </p:nvSpPr>
        <p:spPr>
          <a:xfrm>
            <a:off x="7876624" y="3717210"/>
            <a:ext cx="540636" cy="615553"/>
          </a:xfrm>
          <a:prstGeom prst="rect">
            <a:avLst/>
          </a:prstGeom>
        </p:spPr>
        <p:txBody>
          <a:bodyPr vert="horz" wrap="square" lIns="0" tIns="0" rIns="0" bIns="0" rtlCol="0">
            <a:spAutoFit/>
          </a:bodyPr>
          <a:lstStyle/>
          <a:p>
            <a:pPr marL="8255" algn="ctr" defTabSz="914400" eaLnBrk="1" fontAlgn="auto" hangingPunct="1">
              <a:lnSpc>
                <a:spcPts val="2380"/>
              </a:lnSpc>
              <a:spcBef>
                <a:spcPts val="0"/>
              </a:spcBef>
              <a:spcAft>
                <a:spcPts val="0"/>
              </a:spcAft>
              <a:defRPr/>
            </a:pPr>
            <a:r>
              <a:rPr lang="zh-CN" altLang="en-US" sz="2400" b="1" kern="0" spc="-3" dirty="0">
                <a:solidFill>
                  <a:srgbClr val="005DA2"/>
                </a:solidFill>
                <a:latin typeface="微软雅黑" panose="020B0503020204020204" charset="-122"/>
                <a:ea typeface="微软雅黑" panose="020B0503020204020204" charset="-122"/>
                <a:cs typeface="微软雅黑" panose="020B0503020204020204" charset="-122"/>
              </a:rPr>
              <a:t>管</a:t>
            </a:r>
            <a:endParaRPr lang="en-US" altLang="zh-CN" sz="2400" b="1" kern="0" spc="-3" dirty="0">
              <a:solidFill>
                <a:srgbClr val="005DA2"/>
              </a:solidFill>
              <a:latin typeface="微软雅黑" panose="020B0503020204020204" charset="-122"/>
              <a:ea typeface="微软雅黑" panose="020B0503020204020204" charset="-122"/>
              <a:cs typeface="微软雅黑" panose="020B0503020204020204" charset="-122"/>
            </a:endParaRPr>
          </a:p>
          <a:p>
            <a:pPr marL="8255" algn="ctr" defTabSz="914400" eaLnBrk="1" fontAlgn="auto" hangingPunct="1">
              <a:lnSpc>
                <a:spcPts val="2380"/>
              </a:lnSpc>
              <a:spcBef>
                <a:spcPts val="0"/>
              </a:spcBef>
              <a:spcAft>
                <a:spcPts val="0"/>
              </a:spcAft>
              <a:defRPr/>
            </a:pPr>
            <a:r>
              <a:rPr lang="zh-CN" altLang="en-US" sz="2400" b="1" kern="0" spc="-3" dirty="0">
                <a:solidFill>
                  <a:srgbClr val="005DA2"/>
                </a:solidFill>
                <a:latin typeface="微软雅黑" panose="020B0503020204020204" charset="-122"/>
                <a:ea typeface="微软雅黑" panose="020B0503020204020204" charset="-122"/>
                <a:cs typeface="微软雅黑" panose="020B0503020204020204" charset="-122"/>
              </a:rPr>
              <a:t>数</a:t>
            </a:r>
            <a:endParaRPr lang="en-US" altLang="zh-CN" sz="2400" b="1" kern="0" spc="-3" dirty="0">
              <a:solidFill>
                <a:srgbClr val="005DA2"/>
              </a:solidFill>
              <a:latin typeface="微软雅黑" panose="020B0503020204020204" charset="-122"/>
              <a:ea typeface="微软雅黑" panose="020B0503020204020204" charset="-122"/>
              <a:cs typeface="微软雅黑" panose="020B0503020204020204" charset="-122"/>
            </a:endParaRPr>
          </a:p>
        </p:txBody>
      </p:sp>
      <p:sp>
        <p:nvSpPr>
          <p:cNvPr id="121" name="object 40"/>
          <p:cNvSpPr/>
          <p:nvPr/>
        </p:nvSpPr>
        <p:spPr>
          <a:xfrm>
            <a:off x="7907741" y="5441221"/>
            <a:ext cx="109567" cy="103747"/>
          </a:xfrm>
          <a:prstGeom prst="rect">
            <a:avLst/>
          </a:prstGeom>
          <a:blipFill>
            <a:blip r:embed="rId10"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22" name="object 45"/>
          <p:cNvSpPr txBox="1"/>
          <p:nvPr/>
        </p:nvSpPr>
        <p:spPr>
          <a:xfrm>
            <a:off x="8078199" y="5528238"/>
            <a:ext cx="940003" cy="153888"/>
          </a:xfrm>
          <a:prstGeom prst="rect">
            <a:avLst/>
          </a:prstGeom>
        </p:spPr>
        <p:txBody>
          <a:bodyPr vert="horz" wrap="square" lIns="0" tIns="0" rIns="0" bIns="0" rtlCol="0">
            <a:spAutoFit/>
          </a:bodyPr>
          <a:lstStyle>
            <a:defPPr>
              <a:defRPr lang="zh-CN"/>
            </a:defPPr>
            <a:lvl1pPr marL="5715">
              <a:defRPr sz="660" spc="23">
                <a:solidFill>
                  <a:srgbClr val="3992DB"/>
                </a:solidFill>
                <a:latin typeface="微软雅黑" panose="020B0503020204020204" charset="-122"/>
                <a:ea typeface="微软雅黑" panose="020B0503020204020204" charset="-122"/>
              </a:defRPr>
            </a:lvl1pPr>
          </a:lstStyle>
          <a:p>
            <a:pPr marL="5715" marR="0" lvl="0" indent="0" defTabSz="914400" eaLnBrk="1" fontAlgn="auto" latinLnBrk="0" hangingPunct="1">
              <a:lnSpc>
                <a:spcPct val="100000"/>
              </a:lnSpc>
              <a:spcBef>
                <a:spcPts val="0"/>
              </a:spcBef>
              <a:spcAft>
                <a:spcPts val="0"/>
              </a:spcAft>
              <a:buClrTx/>
              <a:buSzTx/>
              <a:buFontTx/>
              <a:buNone/>
              <a:defRPr/>
            </a:pPr>
            <a:r>
              <a:rPr lang="en-US" sz="1000" b="1" kern="0" dirty="0" err="1"/>
              <a:t>数据安全服务</a:t>
            </a:r>
            <a:endParaRPr kumimoji="0"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endParaRPr>
          </a:p>
        </p:txBody>
      </p:sp>
      <p:sp>
        <p:nvSpPr>
          <p:cNvPr id="123" name="object 109"/>
          <p:cNvSpPr/>
          <p:nvPr/>
        </p:nvSpPr>
        <p:spPr>
          <a:xfrm>
            <a:off x="6730151" y="4020718"/>
            <a:ext cx="612545" cy="228486"/>
          </a:xfrm>
          <a:prstGeom prst="rect">
            <a:avLst/>
          </a:prstGeom>
          <a:blipFill>
            <a:blip r:embed="rId24" cstate="print"/>
            <a:stretch>
              <a:fillRect/>
            </a:stretch>
          </a:blipFill>
        </p:spPr>
        <p:txBody>
          <a:bodyPr wrap="square" lIns="0" tIns="0" rIns="0" bIns="0" rtlCol="0"/>
          <a:lstStyle/>
          <a:p>
            <a:pPr defTabSz="914400" eaLnBrk="1" fontAlgn="auto" hangingPunct="1">
              <a:spcBef>
                <a:spcPts val="0"/>
              </a:spcBef>
              <a:spcAft>
                <a:spcPts val="0"/>
              </a:spcAft>
              <a:defRPr/>
            </a:pPr>
            <a:endParaRPr sz="1090" kern="0">
              <a:solidFill>
                <a:prstClr val="black"/>
              </a:solidFill>
              <a:latin typeface="微软雅黑" panose="020B0503020204020204" charset="-122"/>
              <a:ea typeface="微软雅黑" panose="020B0503020204020204" charset="-122"/>
            </a:endParaRPr>
          </a:p>
        </p:txBody>
      </p:sp>
      <p:sp>
        <p:nvSpPr>
          <p:cNvPr id="124" name="object 50"/>
          <p:cNvSpPr txBox="1"/>
          <p:nvPr/>
        </p:nvSpPr>
        <p:spPr>
          <a:xfrm>
            <a:off x="6182829" y="5453964"/>
            <a:ext cx="991768" cy="153888"/>
          </a:xfrm>
          <a:prstGeom prst="rect">
            <a:avLst/>
          </a:prstGeom>
        </p:spPr>
        <p:txBody>
          <a:bodyPr vert="horz" wrap="square" lIns="0" tIns="0" rIns="0" bIns="0" rtlCol="0">
            <a:spAutoFit/>
          </a:bodyPr>
          <a:lstStyle>
            <a:defPPr>
              <a:defRPr lang="zh-CN"/>
            </a:defPPr>
            <a:lvl1pPr marL="5715">
              <a:defRPr sz="660" spc="23">
                <a:solidFill>
                  <a:srgbClr val="3992DB"/>
                </a:solidFill>
                <a:latin typeface="微软雅黑" panose="020B0503020204020204" charset="-122"/>
                <a:ea typeface="微软雅黑" panose="020B0503020204020204" charset="-122"/>
              </a:defRPr>
            </a:lvl1pPr>
          </a:lstStyle>
          <a:p>
            <a:pPr marL="5715" marR="0" lvl="0" indent="0" defTabSz="914400" eaLnBrk="1" fontAlgn="auto" latinLnBrk="0" hangingPunct="1">
              <a:lnSpc>
                <a:spcPct val="100000"/>
              </a:lnSpc>
              <a:spcBef>
                <a:spcPts val="0"/>
              </a:spcBef>
              <a:spcAft>
                <a:spcPts val="0"/>
              </a:spcAft>
              <a:buClrTx/>
              <a:buSzTx/>
              <a:buFontTx/>
              <a:buNone/>
              <a:defRPr/>
            </a:pPr>
            <a:r>
              <a:rPr kumimoji="0" lang="zh-CN" altLang="en-US"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rPr>
              <a:t>数据资源库建设</a:t>
            </a:r>
            <a:endParaRPr kumimoji="0" sz="1000" b="1" i="0" u="none" strike="noStrike" kern="0" cap="none" spc="23" normalizeH="0" baseline="0" noProof="0" dirty="0">
              <a:ln>
                <a:noFill/>
              </a:ln>
              <a:solidFill>
                <a:srgbClr val="3992DB"/>
              </a:solidFill>
              <a:effectLst/>
              <a:uLnTx/>
              <a:uFillTx/>
              <a:latin typeface="微软雅黑" panose="020B0503020204020204" charset="-122"/>
              <a:ea typeface="微软雅黑" panose="020B0503020204020204" charset="-122"/>
            </a:endParaRPr>
          </a:p>
        </p:txBody>
      </p:sp>
      <p:sp>
        <p:nvSpPr>
          <p:cNvPr id="125" name="矩形 124"/>
          <p:cNvSpPr/>
          <p:nvPr/>
        </p:nvSpPr>
        <p:spPr>
          <a:xfrm>
            <a:off x="827307" y="1656288"/>
            <a:ext cx="1845950" cy="613445"/>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bg2"/>
              </a:solidFill>
              <a:effectLst/>
              <a:uLnTx/>
              <a:uFillTx/>
              <a:latin typeface="微软雅黑" panose="020B0503020204020204" charset="-122"/>
              <a:ea typeface="微软雅黑" panose="020B0503020204020204" charset="-122"/>
              <a:cs typeface="+mn-cs"/>
            </a:endParaRPr>
          </a:p>
        </p:txBody>
      </p:sp>
      <p:sp>
        <p:nvSpPr>
          <p:cNvPr id="126" name="矩形 125"/>
          <p:cNvSpPr/>
          <p:nvPr/>
        </p:nvSpPr>
        <p:spPr>
          <a:xfrm>
            <a:off x="3015472" y="1656288"/>
            <a:ext cx="1845950" cy="613445"/>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bg2"/>
              </a:solidFill>
              <a:effectLst/>
              <a:uLnTx/>
              <a:uFillTx/>
              <a:latin typeface="微软雅黑" panose="020B0503020204020204" charset="-122"/>
              <a:ea typeface="微软雅黑" panose="020B0503020204020204" charset="-122"/>
              <a:cs typeface="+mn-cs"/>
            </a:endParaRPr>
          </a:p>
        </p:txBody>
      </p:sp>
      <p:sp>
        <p:nvSpPr>
          <p:cNvPr id="127" name="矩形 126"/>
          <p:cNvSpPr/>
          <p:nvPr/>
        </p:nvSpPr>
        <p:spPr>
          <a:xfrm>
            <a:off x="5197972" y="1656288"/>
            <a:ext cx="1845950" cy="613445"/>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bg2"/>
              </a:solidFill>
              <a:effectLst/>
              <a:uLnTx/>
              <a:uFillTx/>
              <a:latin typeface="微软雅黑" panose="020B0503020204020204" charset="-122"/>
              <a:ea typeface="微软雅黑" panose="020B0503020204020204" charset="-122"/>
              <a:cs typeface="+mn-cs"/>
            </a:endParaRPr>
          </a:p>
        </p:txBody>
      </p:sp>
      <p:sp>
        <p:nvSpPr>
          <p:cNvPr id="128" name="矩形 127"/>
          <p:cNvSpPr/>
          <p:nvPr/>
        </p:nvSpPr>
        <p:spPr>
          <a:xfrm>
            <a:off x="7386137" y="1656288"/>
            <a:ext cx="1845950" cy="613445"/>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bg2"/>
              </a:solidFill>
              <a:effectLst/>
              <a:uLnTx/>
              <a:uFillTx/>
              <a:latin typeface="微软雅黑" panose="020B0503020204020204" charset="-122"/>
              <a:ea typeface="微软雅黑" panose="020B0503020204020204" charset="-122"/>
              <a:cs typeface="+mn-cs"/>
            </a:endParaRPr>
          </a:p>
        </p:txBody>
      </p:sp>
      <p:sp>
        <p:nvSpPr>
          <p:cNvPr id="129" name="矩形 128"/>
          <p:cNvSpPr/>
          <p:nvPr/>
        </p:nvSpPr>
        <p:spPr>
          <a:xfrm>
            <a:off x="9589076" y="1656288"/>
            <a:ext cx="1845950" cy="613445"/>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bg2"/>
              </a:solidFill>
              <a:effectLst/>
              <a:uLnTx/>
              <a:uFillTx/>
              <a:latin typeface="微软雅黑" panose="020B0503020204020204" charset="-122"/>
              <a:ea typeface="微软雅黑" panose="020B0503020204020204" charset="-122"/>
              <a:cs typeface="+mn-cs"/>
            </a:endParaRPr>
          </a:p>
        </p:txBody>
      </p:sp>
      <p:sp>
        <p:nvSpPr>
          <p:cNvPr id="130" name="文本框 129"/>
          <p:cNvSpPr txBox="1"/>
          <p:nvPr/>
        </p:nvSpPr>
        <p:spPr>
          <a:xfrm>
            <a:off x="912735" y="1787168"/>
            <a:ext cx="1660553" cy="338554"/>
          </a:xfrm>
          <a:prstGeom prst="rect">
            <a:avLst/>
          </a:prstGeom>
          <a:noFill/>
        </p:spPr>
        <p:txBody>
          <a:bodyPr wrap="square">
            <a:spAutoFit/>
          </a:bodyPr>
          <a:lstStyle/>
          <a:p>
            <a:pPr algn="ctr"/>
            <a:r>
              <a:rPr lang="zh-CN" altLang="en-US" sz="1600" b="1" dirty="0">
                <a:solidFill>
                  <a:schemeClr val="bg2"/>
                </a:solidFill>
                <a:latin typeface="微软雅黑" panose="020B0503020204020204" charset="-122"/>
                <a:ea typeface="微软雅黑" panose="020B0503020204020204" charset="-122"/>
              </a:rPr>
              <a:t>汇聚全域数据</a:t>
            </a:r>
            <a:endParaRPr lang="zh-CN" altLang="en-US" sz="1600" b="1" dirty="0">
              <a:solidFill>
                <a:schemeClr val="bg2"/>
              </a:solidFill>
              <a:latin typeface="微软雅黑" panose="020B0503020204020204" charset="-122"/>
              <a:ea typeface="微软雅黑" panose="020B0503020204020204" charset="-122"/>
            </a:endParaRPr>
          </a:p>
        </p:txBody>
      </p:sp>
      <p:sp>
        <p:nvSpPr>
          <p:cNvPr id="131" name="文本框 130"/>
          <p:cNvSpPr txBox="1"/>
          <p:nvPr/>
        </p:nvSpPr>
        <p:spPr>
          <a:xfrm>
            <a:off x="3120104" y="1787168"/>
            <a:ext cx="1660553" cy="338554"/>
          </a:xfrm>
          <a:prstGeom prst="rect">
            <a:avLst/>
          </a:prstGeom>
          <a:noFill/>
        </p:spPr>
        <p:txBody>
          <a:bodyPr wrap="square">
            <a:spAutoFit/>
          </a:bodyPr>
          <a:lstStyle/>
          <a:p>
            <a:pPr algn="ctr"/>
            <a:r>
              <a:rPr lang="zh-CN" altLang="en-US" sz="1600" b="1" dirty="0">
                <a:solidFill>
                  <a:schemeClr val="bg2"/>
                </a:solidFill>
                <a:latin typeface="微软雅黑" panose="020B0503020204020204" charset="-122"/>
                <a:ea typeface="微软雅黑" panose="020B0503020204020204" charset="-122"/>
              </a:rPr>
              <a:t>提升数据质量</a:t>
            </a:r>
            <a:endParaRPr lang="zh-CN" altLang="en-US" sz="1600" b="1" dirty="0">
              <a:solidFill>
                <a:schemeClr val="bg2"/>
              </a:solidFill>
              <a:latin typeface="微软雅黑" panose="020B0503020204020204" charset="-122"/>
              <a:ea typeface="微软雅黑" panose="020B0503020204020204" charset="-122"/>
            </a:endParaRPr>
          </a:p>
        </p:txBody>
      </p:sp>
      <p:sp>
        <p:nvSpPr>
          <p:cNvPr id="132" name="文本框 131"/>
          <p:cNvSpPr txBox="1"/>
          <p:nvPr/>
        </p:nvSpPr>
        <p:spPr>
          <a:xfrm>
            <a:off x="5270390" y="1787168"/>
            <a:ext cx="1660553" cy="338554"/>
          </a:xfrm>
          <a:prstGeom prst="rect">
            <a:avLst/>
          </a:prstGeom>
          <a:noFill/>
        </p:spPr>
        <p:txBody>
          <a:bodyPr wrap="square">
            <a:spAutoFit/>
          </a:bodyPr>
          <a:lstStyle/>
          <a:p>
            <a:pPr algn="ctr"/>
            <a:r>
              <a:rPr lang="zh-CN" altLang="en-US" sz="1600" b="1" dirty="0">
                <a:solidFill>
                  <a:schemeClr val="bg2"/>
                </a:solidFill>
                <a:latin typeface="微软雅黑" panose="020B0503020204020204" charset="-122"/>
                <a:ea typeface="微软雅黑" panose="020B0503020204020204" charset="-122"/>
              </a:rPr>
              <a:t>形成数据资产</a:t>
            </a:r>
            <a:endParaRPr lang="zh-CN" altLang="en-US" sz="1600" b="1" dirty="0">
              <a:solidFill>
                <a:schemeClr val="bg2"/>
              </a:solidFill>
              <a:latin typeface="微软雅黑" panose="020B0503020204020204" charset="-122"/>
              <a:ea typeface="微软雅黑" panose="020B0503020204020204" charset="-122"/>
            </a:endParaRPr>
          </a:p>
        </p:txBody>
      </p:sp>
      <p:sp>
        <p:nvSpPr>
          <p:cNvPr id="133" name="文本框 132"/>
          <p:cNvSpPr txBox="1"/>
          <p:nvPr/>
        </p:nvSpPr>
        <p:spPr>
          <a:xfrm>
            <a:off x="7477759" y="1787168"/>
            <a:ext cx="1660553" cy="338554"/>
          </a:xfrm>
          <a:prstGeom prst="rect">
            <a:avLst/>
          </a:prstGeom>
          <a:noFill/>
        </p:spPr>
        <p:txBody>
          <a:bodyPr wrap="square">
            <a:spAutoFit/>
          </a:bodyPr>
          <a:lstStyle/>
          <a:p>
            <a:pPr algn="ctr"/>
            <a:r>
              <a:rPr lang="zh-CN" altLang="en-US" sz="1600" b="1" dirty="0">
                <a:solidFill>
                  <a:schemeClr val="bg2"/>
                </a:solidFill>
                <a:latin typeface="微软雅黑" panose="020B0503020204020204" charset="-122"/>
                <a:ea typeface="微软雅黑" panose="020B0503020204020204" charset="-122"/>
              </a:rPr>
              <a:t>管控数据资产</a:t>
            </a:r>
            <a:endParaRPr lang="zh-CN" altLang="en-US" sz="1600" b="1" dirty="0">
              <a:solidFill>
                <a:schemeClr val="bg2"/>
              </a:solidFill>
              <a:latin typeface="微软雅黑" panose="020B0503020204020204" charset="-122"/>
              <a:ea typeface="微软雅黑" panose="020B0503020204020204" charset="-122"/>
            </a:endParaRPr>
          </a:p>
        </p:txBody>
      </p:sp>
      <p:sp>
        <p:nvSpPr>
          <p:cNvPr id="134" name="文本框 133"/>
          <p:cNvSpPr txBox="1"/>
          <p:nvPr/>
        </p:nvSpPr>
        <p:spPr>
          <a:xfrm>
            <a:off x="9674632" y="1787168"/>
            <a:ext cx="1660553" cy="338554"/>
          </a:xfrm>
          <a:prstGeom prst="rect">
            <a:avLst/>
          </a:prstGeom>
          <a:noFill/>
        </p:spPr>
        <p:txBody>
          <a:bodyPr wrap="square">
            <a:spAutoFit/>
          </a:bodyPr>
          <a:lstStyle/>
          <a:p>
            <a:pPr algn="ctr"/>
            <a:r>
              <a:rPr lang="zh-CN" altLang="en-US" sz="1600" b="1" dirty="0">
                <a:solidFill>
                  <a:schemeClr val="bg2"/>
                </a:solidFill>
                <a:latin typeface="微软雅黑" panose="020B0503020204020204" charset="-122"/>
                <a:ea typeface="微软雅黑" panose="020B0503020204020204" charset="-122"/>
              </a:rPr>
              <a:t>供应数据产品</a:t>
            </a:r>
            <a:endParaRPr lang="zh-CN" altLang="en-US" sz="1600" b="1" dirty="0">
              <a:solidFill>
                <a:schemeClr val="bg2"/>
              </a:solidFill>
              <a:latin typeface="微软雅黑" panose="020B0503020204020204" charset="-122"/>
              <a:ea typeface="微软雅黑" panose="020B0503020204020204" charset="-122"/>
            </a:endParaRPr>
          </a:p>
        </p:txBody>
      </p:sp>
    </p:spTree>
    <p:custDataLst>
      <p:tags r:id="rId39"/>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80845" y="2644775"/>
            <a:ext cx="4064000" cy="1568450"/>
          </a:xfrm>
          <a:prstGeom prst="rect">
            <a:avLst/>
          </a:prstGeom>
          <a:noFill/>
        </p:spPr>
        <p:txBody>
          <a:bodyPr wrap="square" rtlCol="0">
            <a:spAutoFit/>
          </a:bodyPr>
          <a:lstStyle/>
          <a:p>
            <a:r>
              <a:rPr lang="en-US" altLang="zh-CN" sz="9600" dirty="0">
                <a:solidFill>
                  <a:schemeClr val="bg1"/>
                </a:solidFill>
                <a:latin typeface="微软雅黑" panose="020B0503020204020204" charset="-122"/>
                <a:ea typeface="微软雅黑" panose="020B0503020204020204" charset="-122"/>
              </a:rPr>
              <a:t>03</a:t>
            </a:r>
            <a:endParaRPr lang="en-US" altLang="zh-CN" sz="9600" dirty="0">
              <a:solidFill>
                <a:schemeClr val="bg1"/>
              </a:solidFill>
              <a:latin typeface="微软雅黑" panose="020B0503020204020204" charset="-122"/>
              <a:ea typeface="微软雅黑" panose="020B0503020204020204" charset="-122"/>
            </a:endParaRPr>
          </a:p>
        </p:txBody>
      </p:sp>
      <p:sp>
        <p:nvSpPr>
          <p:cNvPr id="12" name="标题 1"/>
          <p:cNvSpPr>
            <a:spLocks noGrp="1"/>
          </p:cNvSpPr>
          <p:nvPr userDrawn="1">
            <p:custDataLst>
              <p:tags r:id="rId1"/>
            </p:custDataLst>
          </p:nvPr>
        </p:nvSpPr>
        <p:spPr>
          <a:xfrm>
            <a:off x="4505846" y="2741616"/>
            <a:ext cx="7247890" cy="1013460"/>
          </a:xfrm>
          <a:prstGeom prst="rect">
            <a:avLst/>
          </a:prstGeom>
        </p:spPr>
        <p:txBody>
          <a:bodyPr vert="horz" lIns="90000" tIns="46800" rIns="90000" bIns="46800" rtlCol="0" anchor="b" anchorCtr="0">
            <a:normAutofit/>
          </a:bodyPr>
          <a:lstStyle>
            <a:lvl1pPr algn="ctr">
              <a:defRPr sz="4800">
                <a:solidFill>
                  <a:schemeClr val="bg1"/>
                </a:solidFill>
              </a:defRPr>
            </a:lvl1pPr>
          </a:lstStyle>
          <a:p>
            <a:pPr algn="l"/>
            <a:r>
              <a:rPr lang="zh-CN" altLang="en-US" b="1" dirty="0">
                <a:solidFill>
                  <a:schemeClr val="tx1"/>
                </a:solidFill>
              </a:rPr>
              <a:t>建设思路</a:t>
            </a:r>
            <a:endParaRPr lang="zh-CN" altLang="en-US" b="1"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lstStyle/>
          <a:p>
            <a:r>
              <a:rPr lang="zh-CN" altLang="en-US" dirty="0"/>
              <a:t>金融治数思路：建设金融治数平台</a:t>
            </a:r>
            <a:endParaRPr lang="zh-CN" altLang="en-US" dirty="0"/>
          </a:p>
        </p:txBody>
      </p:sp>
      <p:sp>
        <p:nvSpPr>
          <p:cNvPr id="3" name="文本框 2"/>
          <p:cNvSpPr txBox="1"/>
          <p:nvPr/>
        </p:nvSpPr>
        <p:spPr>
          <a:xfrm>
            <a:off x="609298" y="806489"/>
            <a:ext cx="10973404" cy="1198880"/>
          </a:xfrm>
          <a:prstGeom prst="rect">
            <a:avLst/>
          </a:prstGeom>
          <a:noFill/>
          <a:ln>
            <a:noFill/>
          </a:ln>
        </p:spPr>
        <p:txBody>
          <a:bodyPr wrap="square" rtlCol="0">
            <a:spAutoFit/>
          </a:bodyPr>
          <a:lstStyle/>
          <a:p>
            <a:pPr defTabSz="870585">
              <a:lnSpc>
                <a:spcPct val="150000"/>
              </a:lnSpc>
            </a:pPr>
            <a:r>
              <a:rPr lang="zh-CN" altLang="en-US" sz="1200" spc="286" dirty="0">
                <a:latin typeface="Verdana" panose="020B0604030504040204"/>
                <a:ea typeface="微软雅黑" panose="020B0503020204020204" charset="-122"/>
              </a:rPr>
              <a:t>通过建设金融治数平台，将企业信用信息、融资交易流水等数据由西向东从</a:t>
            </a:r>
            <a:r>
              <a:rPr lang="zh-CN" altLang="en-US" sz="1200" spc="286" dirty="0">
                <a:solidFill>
                  <a:srgbClr val="C00000"/>
                </a:solidFill>
                <a:latin typeface="Verdana" panose="020B0604030504040204"/>
                <a:ea typeface="微软雅黑" panose="020B0503020204020204" charset="-122"/>
                <a:sym typeface="+mn-ea"/>
              </a:rPr>
              <a:t>标准、设计、采集、清洗加工、融合建库到数据服务使用</a:t>
            </a:r>
            <a:r>
              <a:rPr lang="zh-CN" altLang="en-US" sz="1200" spc="286" dirty="0">
                <a:solidFill>
                  <a:schemeClr val="tx1"/>
                </a:solidFill>
                <a:latin typeface="Verdana" panose="020B0604030504040204"/>
                <a:ea typeface="微软雅黑" panose="020B0503020204020204" charset="-122"/>
                <a:sym typeface="+mn-ea"/>
              </a:rPr>
              <a:t>的角度进行全生命周期治理，协助</a:t>
            </a:r>
            <a:r>
              <a:rPr lang="zh-CN" altLang="en-US" sz="1200" spc="286" dirty="0">
                <a:latin typeface="Verdana" panose="020B0604030504040204"/>
                <a:ea typeface="微软雅黑" panose="020B0503020204020204" charset="-122"/>
                <a:sym typeface="+mn-ea"/>
              </a:rPr>
              <a:t>金融服务运营部门搭建</a:t>
            </a:r>
            <a:r>
              <a:rPr lang="zh-CN" altLang="en-US" sz="1200" spc="286" dirty="0">
                <a:solidFill>
                  <a:srgbClr val="C00000"/>
                </a:solidFill>
                <a:latin typeface="Verdana" panose="020B0604030504040204"/>
                <a:ea typeface="微软雅黑" panose="020B0503020204020204" charset="-122"/>
                <a:sym typeface="+mn-ea"/>
              </a:rPr>
              <a:t>综合金融服务治数能力</a:t>
            </a:r>
            <a:r>
              <a:rPr lang="zh-CN" altLang="en-US" sz="1200" spc="286" dirty="0">
                <a:solidFill>
                  <a:schemeClr val="tx1"/>
                </a:solidFill>
                <a:latin typeface="Verdana" panose="020B0604030504040204"/>
                <a:ea typeface="微软雅黑" panose="020B0503020204020204" charset="-122"/>
                <a:sym typeface="+mn-ea"/>
              </a:rPr>
              <a:t>，全面提升数据质量，内外部面向数据消费者</a:t>
            </a:r>
            <a:r>
              <a:rPr lang="zh-CN" altLang="en-US" sz="1200" spc="286" dirty="0">
                <a:solidFill>
                  <a:srgbClr val="000000"/>
                </a:solidFill>
                <a:latin typeface="Verdana" panose="020B0604030504040204"/>
                <a:ea typeface="微软雅黑" panose="020B0503020204020204" charset="-122"/>
              </a:rPr>
              <a:t>提供</a:t>
            </a:r>
            <a:r>
              <a:rPr lang="zh-CN" altLang="en-US" sz="1200" spc="286" dirty="0">
                <a:solidFill>
                  <a:srgbClr val="C00000"/>
                </a:solidFill>
                <a:latin typeface="Verdana" panose="020B0604030504040204"/>
                <a:ea typeface="微软雅黑" panose="020B0503020204020204" charset="-122"/>
              </a:rPr>
              <a:t>数据共享、数据开放、主题库等数据服务</a:t>
            </a:r>
            <a:r>
              <a:rPr lang="zh-CN" altLang="en-US" sz="1200" spc="286" dirty="0">
                <a:solidFill>
                  <a:schemeClr val="tx1"/>
                </a:solidFill>
                <a:latin typeface="Verdana" panose="020B0604030504040204"/>
                <a:ea typeface="微软雅黑" panose="020B0503020204020204" charset="-122"/>
              </a:rPr>
              <a:t>，帮助金融机构精准获客，</a:t>
            </a:r>
            <a:r>
              <a:rPr lang="zh-CN" altLang="en-US" sz="1200" spc="286" dirty="0">
                <a:latin typeface="Verdana" panose="020B0604030504040204"/>
                <a:ea typeface="微软雅黑" panose="020B0503020204020204" charset="-122"/>
                <a:sym typeface="+mn-ea"/>
              </a:rPr>
              <a:t>帮助企业解决需求，</a:t>
            </a:r>
            <a:r>
              <a:rPr lang="zh-CN" altLang="en-US" sz="1200" spc="286" dirty="0">
                <a:solidFill>
                  <a:schemeClr val="tx1"/>
                </a:solidFill>
                <a:latin typeface="Verdana" panose="020B0604030504040204"/>
                <a:ea typeface="微软雅黑" panose="020B0503020204020204" charset="-122"/>
              </a:rPr>
              <a:t>把资金花到刀刃上，促成融资交易，同时将数据再次回流到治数平台，丰富金融数据资产，真正实现</a:t>
            </a:r>
            <a:r>
              <a:rPr lang="zh-CN" altLang="en-US" sz="1200" spc="286" dirty="0">
                <a:solidFill>
                  <a:srgbClr val="C00000"/>
                </a:solidFill>
                <a:latin typeface="Verdana" panose="020B0604030504040204"/>
                <a:ea typeface="微软雅黑" panose="020B0503020204020204" charset="-122"/>
              </a:rPr>
              <a:t>以数促融、数融互促</a:t>
            </a:r>
            <a:r>
              <a:rPr lang="zh-CN" altLang="en-US" sz="1200" spc="286" dirty="0">
                <a:solidFill>
                  <a:schemeClr val="tx1"/>
                </a:solidFill>
                <a:latin typeface="Verdana" panose="020B0604030504040204"/>
                <a:ea typeface="微软雅黑" panose="020B0503020204020204" charset="-122"/>
              </a:rPr>
              <a:t>的效果。</a:t>
            </a:r>
            <a:endParaRPr lang="zh-CN" altLang="en-US" sz="1200" spc="286" dirty="0">
              <a:solidFill>
                <a:schemeClr val="tx1"/>
              </a:solidFill>
              <a:latin typeface="Verdana" panose="020B0604030504040204"/>
              <a:ea typeface="微软雅黑" panose="020B0503020204020204" charset="-122"/>
            </a:endParaRPr>
          </a:p>
        </p:txBody>
      </p:sp>
      <p:grpSp>
        <p:nvGrpSpPr>
          <p:cNvPr id="52" name="组合 51"/>
          <p:cNvGrpSpPr/>
          <p:nvPr/>
        </p:nvGrpSpPr>
        <p:grpSpPr>
          <a:xfrm>
            <a:off x="632834" y="2237867"/>
            <a:ext cx="10914925" cy="4348377"/>
            <a:chOff x="632834" y="2098017"/>
            <a:chExt cx="10914925" cy="4348377"/>
          </a:xfrm>
        </p:grpSpPr>
        <p:sp>
          <p:nvSpPr>
            <p:cNvPr id="4" name="矩形: 圆角 6"/>
            <p:cNvSpPr/>
            <p:nvPr/>
          </p:nvSpPr>
          <p:spPr>
            <a:xfrm>
              <a:off x="632834" y="2098017"/>
              <a:ext cx="1285452" cy="4320299"/>
            </a:xfrm>
            <a:prstGeom prst="roundRect">
              <a:avLst>
                <a:gd name="adj" fmla="val 6068"/>
              </a:avLst>
            </a:prstGeom>
            <a:solidFill>
              <a:schemeClr val="accent5">
                <a:lumMod val="20000"/>
                <a:lumOff val="80000"/>
              </a:schemeClr>
            </a:solidFill>
            <a:ln w="63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p>
          </p:txBody>
        </p:sp>
        <p:sp>
          <p:nvSpPr>
            <p:cNvPr id="5" name="文本框 4"/>
            <p:cNvSpPr txBox="1"/>
            <p:nvPr/>
          </p:nvSpPr>
          <p:spPr>
            <a:xfrm>
              <a:off x="632834" y="2166594"/>
              <a:ext cx="1285452" cy="297454"/>
            </a:xfrm>
            <a:prstGeom prst="rect">
              <a:avLst/>
            </a:prstGeom>
            <a:noFill/>
          </p:spPr>
          <p:txBody>
            <a:bodyPr wrap="square" rtlCol="0">
              <a:spAutoFit/>
            </a:bodyPr>
            <a:lstStyle/>
            <a:p>
              <a:pPr algn="ctr"/>
              <a:r>
                <a:rPr lang="zh-CN" altLang="en-US" sz="1335" b="1" dirty="0">
                  <a:latin typeface="+mn-ea"/>
                </a:rPr>
                <a:t>数据提供者</a:t>
              </a:r>
              <a:endParaRPr lang="zh-CN" altLang="en-US" sz="1335" b="1" dirty="0">
                <a:latin typeface="+mn-ea"/>
              </a:endParaRPr>
            </a:p>
          </p:txBody>
        </p:sp>
        <p:sp>
          <p:nvSpPr>
            <p:cNvPr id="6" name="矩形 5"/>
            <p:cNvSpPr/>
            <p:nvPr/>
          </p:nvSpPr>
          <p:spPr>
            <a:xfrm>
              <a:off x="746256" y="2578057"/>
              <a:ext cx="1058608"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税务</a:t>
              </a:r>
              <a:endParaRPr lang="zh-CN" altLang="en-US" sz="1335" dirty="0">
                <a:solidFill>
                  <a:schemeClr val="tx1"/>
                </a:solidFill>
                <a:latin typeface="+mn-ea"/>
              </a:endParaRPr>
            </a:p>
          </p:txBody>
        </p:sp>
        <p:sp>
          <p:nvSpPr>
            <p:cNvPr id="7" name="矩形 6"/>
            <p:cNvSpPr/>
            <p:nvPr/>
          </p:nvSpPr>
          <p:spPr>
            <a:xfrm>
              <a:off x="746256" y="3115250"/>
              <a:ext cx="1058608"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市监</a:t>
              </a:r>
              <a:endParaRPr lang="zh-CN" altLang="en-US" sz="1335" dirty="0">
                <a:solidFill>
                  <a:schemeClr val="tx1"/>
                </a:solidFill>
                <a:latin typeface="+mn-ea"/>
              </a:endParaRPr>
            </a:p>
          </p:txBody>
        </p:sp>
        <p:sp>
          <p:nvSpPr>
            <p:cNvPr id="8" name="矩形 7"/>
            <p:cNvSpPr/>
            <p:nvPr/>
          </p:nvSpPr>
          <p:spPr>
            <a:xfrm>
              <a:off x="746256" y="3652444"/>
              <a:ext cx="1058608"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人社</a:t>
              </a:r>
              <a:endParaRPr lang="zh-CN" altLang="en-US" sz="1335" dirty="0">
                <a:solidFill>
                  <a:schemeClr val="tx1"/>
                </a:solidFill>
                <a:latin typeface="+mn-ea"/>
              </a:endParaRPr>
            </a:p>
          </p:txBody>
        </p:sp>
        <p:sp>
          <p:nvSpPr>
            <p:cNvPr id="9" name="矩形 8"/>
            <p:cNvSpPr/>
            <p:nvPr/>
          </p:nvSpPr>
          <p:spPr>
            <a:xfrm>
              <a:off x="746256" y="4189637"/>
              <a:ext cx="1058608"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法院</a:t>
              </a:r>
              <a:endParaRPr lang="zh-CN" altLang="en-US" sz="1335" dirty="0">
                <a:solidFill>
                  <a:schemeClr val="tx1"/>
                </a:solidFill>
                <a:latin typeface="+mn-ea"/>
              </a:endParaRPr>
            </a:p>
          </p:txBody>
        </p:sp>
        <p:sp>
          <p:nvSpPr>
            <p:cNvPr id="10" name="矩形 9"/>
            <p:cNvSpPr/>
            <p:nvPr/>
          </p:nvSpPr>
          <p:spPr>
            <a:xfrm>
              <a:off x="746256" y="4726830"/>
              <a:ext cx="1058608"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安监</a:t>
              </a:r>
              <a:endParaRPr lang="zh-CN" altLang="en-US" sz="1335" dirty="0">
                <a:solidFill>
                  <a:schemeClr val="tx1"/>
                </a:solidFill>
                <a:latin typeface="+mn-ea"/>
              </a:endParaRPr>
            </a:p>
          </p:txBody>
        </p:sp>
        <p:sp>
          <p:nvSpPr>
            <p:cNvPr id="11" name="矩形 10"/>
            <p:cNvSpPr/>
            <p:nvPr/>
          </p:nvSpPr>
          <p:spPr>
            <a:xfrm>
              <a:off x="746256" y="5218299"/>
              <a:ext cx="1058608" cy="457153"/>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金融机构</a:t>
              </a:r>
              <a:endParaRPr lang="zh-CN" altLang="en-US" sz="1335" dirty="0">
                <a:solidFill>
                  <a:schemeClr val="tx1"/>
                </a:solidFill>
                <a:latin typeface="+mn-ea"/>
              </a:endParaRPr>
            </a:p>
          </p:txBody>
        </p:sp>
        <p:sp>
          <p:nvSpPr>
            <p:cNvPr id="12" name="矩形 11"/>
            <p:cNvSpPr/>
            <p:nvPr/>
          </p:nvSpPr>
          <p:spPr>
            <a:xfrm>
              <a:off x="746256" y="5755492"/>
              <a:ext cx="1058608" cy="457153"/>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35" dirty="0">
                  <a:solidFill>
                    <a:schemeClr val="tx1"/>
                  </a:solidFill>
                  <a:latin typeface="+mn-ea"/>
                </a:rPr>
                <a:t>……</a:t>
              </a:r>
              <a:endParaRPr lang="zh-CN" altLang="en-US" sz="1335" dirty="0">
                <a:solidFill>
                  <a:schemeClr val="tx1"/>
                </a:solidFill>
                <a:latin typeface="+mn-ea"/>
              </a:endParaRPr>
            </a:p>
          </p:txBody>
        </p:sp>
        <p:sp>
          <p:nvSpPr>
            <p:cNvPr id="13" name="箭头: 右 15"/>
            <p:cNvSpPr/>
            <p:nvPr/>
          </p:nvSpPr>
          <p:spPr>
            <a:xfrm>
              <a:off x="2031708" y="3401000"/>
              <a:ext cx="680534" cy="1577274"/>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p>
          </p:txBody>
        </p:sp>
        <p:sp>
          <p:nvSpPr>
            <p:cNvPr id="14" name="文本框 13"/>
            <p:cNvSpPr txBox="1"/>
            <p:nvPr/>
          </p:nvSpPr>
          <p:spPr>
            <a:xfrm>
              <a:off x="2265116" y="3793925"/>
              <a:ext cx="378074" cy="795859"/>
            </a:xfrm>
            <a:prstGeom prst="rect">
              <a:avLst/>
            </a:prstGeom>
            <a:noFill/>
          </p:spPr>
          <p:txBody>
            <a:bodyPr vert="horz" wrap="square" rtlCol="0">
              <a:spAutoFit/>
            </a:bodyPr>
            <a:lstStyle/>
            <a:p>
              <a:pPr algn="ctr"/>
              <a:r>
                <a:rPr lang="zh-CN" altLang="en-US" sz="1145" dirty="0">
                  <a:latin typeface="+mn-ea"/>
                </a:rPr>
                <a:t>数</a:t>
              </a:r>
              <a:endParaRPr lang="en-US" altLang="zh-CN" sz="1145" dirty="0">
                <a:latin typeface="+mn-ea"/>
              </a:endParaRPr>
            </a:p>
            <a:p>
              <a:pPr algn="ctr"/>
              <a:r>
                <a:rPr lang="zh-CN" altLang="en-US" sz="1145" dirty="0">
                  <a:latin typeface="+mn-ea"/>
                </a:rPr>
                <a:t>据</a:t>
              </a:r>
              <a:endParaRPr lang="en-US" altLang="zh-CN" sz="1145" dirty="0">
                <a:latin typeface="+mn-ea"/>
              </a:endParaRPr>
            </a:p>
            <a:p>
              <a:pPr algn="ctr"/>
              <a:r>
                <a:rPr lang="zh-CN" altLang="en-US" sz="1145" dirty="0">
                  <a:latin typeface="+mn-ea"/>
                </a:rPr>
                <a:t>归</a:t>
              </a:r>
              <a:endParaRPr lang="en-US" altLang="zh-CN" sz="1145" dirty="0">
                <a:latin typeface="+mn-ea"/>
              </a:endParaRPr>
            </a:p>
            <a:p>
              <a:pPr algn="ctr"/>
              <a:r>
                <a:rPr lang="zh-CN" altLang="en-US" sz="1145" dirty="0">
                  <a:latin typeface="+mn-ea"/>
                </a:rPr>
                <a:t>集</a:t>
              </a:r>
              <a:endParaRPr lang="zh-CN" altLang="en-US" sz="1145" dirty="0">
                <a:latin typeface="+mn-ea"/>
              </a:endParaRPr>
            </a:p>
          </p:txBody>
        </p:sp>
        <p:sp>
          <p:nvSpPr>
            <p:cNvPr id="15" name="矩形 14"/>
            <p:cNvSpPr/>
            <p:nvPr/>
          </p:nvSpPr>
          <p:spPr>
            <a:xfrm>
              <a:off x="2883010" y="2098018"/>
              <a:ext cx="6502876" cy="3360280"/>
            </a:xfrm>
            <a:prstGeom prst="rect">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p>
          </p:txBody>
        </p:sp>
        <p:sp>
          <p:nvSpPr>
            <p:cNvPr id="16" name="矩形: 圆角 18"/>
            <p:cNvSpPr/>
            <p:nvPr/>
          </p:nvSpPr>
          <p:spPr>
            <a:xfrm>
              <a:off x="2958625" y="2166594"/>
              <a:ext cx="6351646" cy="2194468"/>
            </a:xfrm>
            <a:prstGeom prst="roundRect">
              <a:avLst>
                <a:gd name="adj" fmla="val 4869"/>
              </a:avLst>
            </a:prstGeom>
            <a:solidFill>
              <a:schemeClr val="accent6">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p>
          </p:txBody>
        </p:sp>
        <p:sp>
          <p:nvSpPr>
            <p:cNvPr id="17" name="流程图: 磁盘 19"/>
            <p:cNvSpPr/>
            <p:nvPr/>
          </p:nvSpPr>
          <p:spPr>
            <a:xfrm>
              <a:off x="3034240" y="4841102"/>
              <a:ext cx="6200417" cy="548617"/>
            </a:xfrm>
            <a:prstGeom prst="flowChartMagneticDisk">
              <a:avLst/>
            </a:prstGeom>
            <a:solidFill>
              <a:schemeClr val="accent6">
                <a:lumMod val="40000"/>
                <a:lumOff val="60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大数据资源中心</a:t>
              </a:r>
              <a:endParaRPr lang="zh-CN" altLang="en-US" sz="1335" dirty="0">
                <a:solidFill>
                  <a:schemeClr val="tx1"/>
                </a:solidFill>
              </a:endParaRPr>
            </a:p>
          </p:txBody>
        </p:sp>
        <p:sp>
          <p:nvSpPr>
            <p:cNvPr id="18" name="文本框 17"/>
            <p:cNvSpPr txBox="1"/>
            <p:nvPr/>
          </p:nvSpPr>
          <p:spPr>
            <a:xfrm>
              <a:off x="2958625" y="2211636"/>
              <a:ext cx="6351646" cy="326884"/>
            </a:xfrm>
            <a:prstGeom prst="rect">
              <a:avLst/>
            </a:prstGeom>
            <a:noFill/>
          </p:spPr>
          <p:txBody>
            <a:bodyPr wrap="square" rtlCol="0">
              <a:spAutoFit/>
            </a:bodyPr>
            <a:lstStyle/>
            <a:p>
              <a:pPr algn="ctr"/>
              <a:r>
                <a:rPr lang="zh-CN" altLang="en-US" sz="1525" dirty="0">
                  <a:latin typeface="+mn-ea"/>
                </a:rPr>
                <a:t>金融治数平台</a:t>
              </a:r>
              <a:endParaRPr lang="zh-CN" altLang="en-US" sz="1525" dirty="0">
                <a:latin typeface="+mn-ea"/>
              </a:endParaRPr>
            </a:p>
          </p:txBody>
        </p:sp>
        <p:sp>
          <p:nvSpPr>
            <p:cNvPr id="19" name="矩形 18"/>
            <p:cNvSpPr/>
            <p:nvPr/>
          </p:nvSpPr>
          <p:spPr>
            <a:xfrm>
              <a:off x="3072047" y="2578057"/>
              <a:ext cx="6124802"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25" dirty="0">
                  <a:solidFill>
                    <a:schemeClr val="tx1"/>
                  </a:solidFill>
                </a:rPr>
                <a:t>数据治理规范标准</a:t>
              </a:r>
              <a:r>
                <a:rPr lang="en-US" altLang="zh-CN" sz="1525" dirty="0">
                  <a:solidFill>
                    <a:schemeClr val="tx1"/>
                  </a:solidFill>
                </a:rPr>
                <a:t>&amp;</a:t>
              </a:r>
              <a:r>
                <a:rPr lang="zh-CN" altLang="en-US" sz="1525" dirty="0">
                  <a:solidFill>
                    <a:schemeClr val="tx1"/>
                  </a:solidFill>
                </a:rPr>
                <a:t>元数据、标准、质量、资产、目录</a:t>
              </a:r>
              <a:endParaRPr lang="zh-CN" altLang="en-US" sz="1525" dirty="0">
                <a:solidFill>
                  <a:schemeClr val="tx1"/>
                </a:solidFill>
              </a:endParaRPr>
            </a:p>
          </p:txBody>
        </p:sp>
        <p:sp>
          <p:nvSpPr>
            <p:cNvPr id="20" name="矩形: 圆角 22"/>
            <p:cNvSpPr/>
            <p:nvPr/>
          </p:nvSpPr>
          <p:spPr>
            <a:xfrm>
              <a:off x="3072047" y="3072088"/>
              <a:ext cx="680534" cy="685806"/>
            </a:xfrm>
            <a:prstGeom prst="roundRect">
              <a:avLst>
                <a:gd name="adj" fmla="val 0"/>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调研总结</a:t>
              </a:r>
              <a:endParaRPr lang="zh-CN" altLang="en-US" sz="1335" dirty="0">
                <a:solidFill>
                  <a:schemeClr val="tx1"/>
                </a:solidFill>
              </a:endParaRPr>
            </a:p>
          </p:txBody>
        </p:sp>
        <p:sp>
          <p:nvSpPr>
            <p:cNvPr id="21" name="矩形: 圆角 23"/>
            <p:cNvSpPr/>
            <p:nvPr/>
          </p:nvSpPr>
          <p:spPr>
            <a:xfrm>
              <a:off x="3848713" y="3072088"/>
              <a:ext cx="680534" cy="685806"/>
            </a:xfrm>
            <a:prstGeom prst="roundRect">
              <a:avLst>
                <a:gd name="adj" fmla="val 0"/>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数据建模</a:t>
              </a:r>
              <a:endParaRPr lang="zh-CN" altLang="en-US" sz="1335" dirty="0">
                <a:solidFill>
                  <a:schemeClr val="tx1"/>
                </a:solidFill>
              </a:endParaRPr>
            </a:p>
          </p:txBody>
        </p:sp>
        <p:sp>
          <p:nvSpPr>
            <p:cNvPr id="22" name="矩形: 圆角 24"/>
            <p:cNvSpPr/>
            <p:nvPr/>
          </p:nvSpPr>
          <p:spPr>
            <a:xfrm>
              <a:off x="4625378" y="3072088"/>
              <a:ext cx="680534" cy="685806"/>
            </a:xfrm>
            <a:prstGeom prst="roundRect">
              <a:avLst>
                <a:gd name="adj" fmla="val 0"/>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数据采集</a:t>
              </a:r>
              <a:endParaRPr lang="zh-CN" altLang="en-US" sz="1335" dirty="0">
                <a:solidFill>
                  <a:schemeClr val="tx1"/>
                </a:solidFill>
              </a:endParaRPr>
            </a:p>
          </p:txBody>
        </p:sp>
        <p:sp>
          <p:nvSpPr>
            <p:cNvPr id="23" name="矩形: 圆角 25"/>
            <p:cNvSpPr/>
            <p:nvPr/>
          </p:nvSpPr>
          <p:spPr>
            <a:xfrm>
              <a:off x="5402044" y="3072088"/>
              <a:ext cx="680534" cy="685806"/>
            </a:xfrm>
            <a:prstGeom prst="roundRect">
              <a:avLst>
                <a:gd name="adj" fmla="val 0"/>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质量稽查</a:t>
              </a:r>
              <a:endParaRPr lang="zh-CN" altLang="en-US" sz="1335" dirty="0">
                <a:solidFill>
                  <a:schemeClr val="tx1"/>
                </a:solidFill>
              </a:endParaRPr>
            </a:p>
          </p:txBody>
        </p:sp>
        <p:sp>
          <p:nvSpPr>
            <p:cNvPr id="24" name="矩形: 圆角 26"/>
            <p:cNvSpPr/>
            <p:nvPr/>
          </p:nvSpPr>
          <p:spPr>
            <a:xfrm>
              <a:off x="6178711" y="3072088"/>
              <a:ext cx="680534" cy="685806"/>
            </a:xfrm>
            <a:prstGeom prst="roundRect">
              <a:avLst>
                <a:gd name="adj" fmla="val 0"/>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数据清洗</a:t>
              </a:r>
              <a:endParaRPr lang="zh-CN" altLang="en-US" sz="1335" dirty="0">
                <a:solidFill>
                  <a:schemeClr val="tx1"/>
                </a:solidFill>
              </a:endParaRPr>
            </a:p>
          </p:txBody>
        </p:sp>
        <p:sp>
          <p:nvSpPr>
            <p:cNvPr id="25" name="矩形: 圆角 27"/>
            <p:cNvSpPr/>
            <p:nvPr/>
          </p:nvSpPr>
          <p:spPr>
            <a:xfrm>
              <a:off x="6955375" y="3072088"/>
              <a:ext cx="680534" cy="685806"/>
            </a:xfrm>
            <a:prstGeom prst="roundRect">
              <a:avLst>
                <a:gd name="adj" fmla="val 0"/>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融合建库</a:t>
              </a:r>
              <a:endParaRPr lang="zh-CN" altLang="en-US" sz="1335" dirty="0">
                <a:solidFill>
                  <a:schemeClr val="tx1"/>
                </a:solidFill>
              </a:endParaRPr>
            </a:p>
          </p:txBody>
        </p:sp>
        <p:sp>
          <p:nvSpPr>
            <p:cNvPr id="26" name="矩形: 圆角 28"/>
            <p:cNvSpPr/>
            <p:nvPr/>
          </p:nvSpPr>
          <p:spPr>
            <a:xfrm>
              <a:off x="7732041" y="3072088"/>
              <a:ext cx="680534" cy="685806"/>
            </a:xfrm>
            <a:prstGeom prst="roundRect">
              <a:avLst>
                <a:gd name="adj" fmla="val 0"/>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数据共享</a:t>
              </a:r>
              <a:endParaRPr lang="zh-CN" altLang="en-US" sz="1335" dirty="0">
                <a:solidFill>
                  <a:schemeClr val="tx1"/>
                </a:solidFill>
              </a:endParaRPr>
            </a:p>
          </p:txBody>
        </p:sp>
        <p:sp>
          <p:nvSpPr>
            <p:cNvPr id="27" name="矩形: 圆角 29"/>
            <p:cNvSpPr/>
            <p:nvPr/>
          </p:nvSpPr>
          <p:spPr>
            <a:xfrm>
              <a:off x="8508709" y="3072088"/>
              <a:ext cx="680534" cy="685806"/>
            </a:xfrm>
            <a:prstGeom prst="roundRect">
              <a:avLst>
                <a:gd name="adj" fmla="val 0"/>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rPr>
                <a:t>资产编目</a:t>
              </a:r>
              <a:endParaRPr lang="zh-CN" altLang="en-US" sz="1335" dirty="0">
                <a:solidFill>
                  <a:schemeClr val="tx1"/>
                </a:solidFill>
              </a:endParaRPr>
            </a:p>
          </p:txBody>
        </p:sp>
        <p:sp>
          <p:nvSpPr>
            <p:cNvPr id="28" name="矩形 27"/>
            <p:cNvSpPr/>
            <p:nvPr/>
          </p:nvSpPr>
          <p:spPr>
            <a:xfrm>
              <a:off x="3072047" y="3840497"/>
              <a:ext cx="6124802"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25" dirty="0">
                  <a:solidFill>
                    <a:schemeClr val="tx1"/>
                  </a:solidFill>
                </a:rPr>
                <a:t>数据全生命周期管控</a:t>
              </a:r>
              <a:r>
                <a:rPr lang="en-US" altLang="zh-CN" sz="1525" dirty="0">
                  <a:solidFill>
                    <a:schemeClr val="tx1"/>
                  </a:solidFill>
                </a:rPr>
                <a:t>&amp;</a:t>
              </a:r>
              <a:r>
                <a:rPr lang="zh-CN" altLang="en-US" sz="1525" dirty="0">
                  <a:solidFill>
                    <a:schemeClr val="tx1"/>
                  </a:solidFill>
                </a:rPr>
                <a:t>一体化数据加工流水线</a:t>
              </a:r>
              <a:endParaRPr lang="zh-CN" altLang="en-US" sz="1525" dirty="0">
                <a:solidFill>
                  <a:schemeClr val="tx1"/>
                </a:solidFill>
              </a:endParaRPr>
            </a:p>
          </p:txBody>
        </p:sp>
        <p:cxnSp>
          <p:nvCxnSpPr>
            <p:cNvPr id="29" name="直接箭头连接符 31"/>
            <p:cNvCxnSpPr/>
            <p:nvPr/>
          </p:nvCxnSpPr>
          <p:spPr>
            <a:xfrm>
              <a:off x="6134448" y="4361063"/>
              <a:ext cx="0" cy="480040"/>
            </a:xfrm>
            <a:prstGeom prst="straightConnector1">
              <a:avLst/>
            </a:prstGeom>
            <a:ln w="127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454383" y="4479345"/>
              <a:ext cx="575858" cy="253596"/>
            </a:xfrm>
            <a:prstGeom prst="rect">
              <a:avLst/>
            </a:prstGeom>
            <a:noFill/>
          </p:spPr>
          <p:txBody>
            <a:bodyPr wrap="square" rtlCol="0">
              <a:spAutoFit/>
            </a:bodyPr>
            <a:lstStyle/>
            <a:p>
              <a:pPr algn="ctr"/>
              <a:r>
                <a:rPr lang="zh-CN" altLang="en-US" sz="1050" dirty="0">
                  <a:latin typeface="+mn-ea"/>
                </a:rPr>
                <a:t>存储</a:t>
              </a:r>
              <a:endParaRPr lang="zh-CN" altLang="en-US" sz="1050" dirty="0">
                <a:latin typeface="+mn-ea"/>
              </a:endParaRPr>
            </a:p>
          </p:txBody>
        </p:sp>
        <p:sp>
          <p:nvSpPr>
            <p:cNvPr id="31" name="文本框 30"/>
            <p:cNvSpPr txBox="1"/>
            <p:nvPr/>
          </p:nvSpPr>
          <p:spPr>
            <a:xfrm>
              <a:off x="6210464" y="4484328"/>
              <a:ext cx="575858" cy="253596"/>
            </a:xfrm>
            <a:prstGeom prst="rect">
              <a:avLst/>
            </a:prstGeom>
            <a:noFill/>
          </p:spPr>
          <p:txBody>
            <a:bodyPr wrap="square" rtlCol="0">
              <a:spAutoFit/>
            </a:bodyPr>
            <a:lstStyle/>
            <a:p>
              <a:pPr algn="ctr"/>
              <a:r>
                <a:rPr lang="zh-CN" altLang="en-US" sz="1050" dirty="0">
                  <a:latin typeface="+mn-ea"/>
                </a:rPr>
                <a:t>提取</a:t>
              </a:r>
              <a:endParaRPr lang="zh-CN" altLang="en-US" sz="1050" dirty="0">
                <a:latin typeface="+mn-ea"/>
              </a:endParaRPr>
            </a:p>
          </p:txBody>
        </p:sp>
        <p:sp>
          <p:nvSpPr>
            <p:cNvPr id="32" name="矩形: 圆角 34"/>
            <p:cNvSpPr/>
            <p:nvPr/>
          </p:nvSpPr>
          <p:spPr>
            <a:xfrm>
              <a:off x="2038557" y="5958072"/>
              <a:ext cx="8103477" cy="488322"/>
            </a:xfrm>
            <a:prstGeom prst="roundRect">
              <a:avLst>
                <a:gd name="adj" fmla="val 4869"/>
              </a:avLst>
            </a:prstGeom>
            <a:solidFill>
              <a:schemeClr val="bg1">
                <a:lumMod val="6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525" dirty="0"/>
                <a:t>基础支撑能力平台</a:t>
              </a:r>
              <a:endParaRPr lang="zh-CN" altLang="en-US" sz="1525" dirty="0"/>
            </a:p>
          </p:txBody>
        </p:sp>
        <p:sp>
          <p:nvSpPr>
            <p:cNvPr id="33" name="箭头: 右 35"/>
            <p:cNvSpPr/>
            <p:nvPr/>
          </p:nvSpPr>
          <p:spPr>
            <a:xfrm>
              <a:off x="9396629" y="3401000"/>
              <a:ext cx="680534" cy="1577274"/>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p>
          </p:txBody>
        </p:sp>
        <p:sp>
          <p:nvSpPr>
            <p:cNvPr id="34" name="文本框 33"/>
            <p:cNvSpPr txBox="1"/>
            <p:nvPr/>
          </p:nvSpPr>
          <p:spPr>
            <a:xfrm>
              <a:off x="9630036" y="3793925"/>
              <a:ext cx="378074" cy="798830"/>
            </a:xfrm>
            <a:prstGeom prst="rect">
              <a:avLst/>
            </a:prstGeom>
            <a:noFill/>
          </p:spPr>
          <p:txBody>
            <a:bodyPr vert="horz" wrap="square" rtlCol="0">
              <a:spAutoFit/>
            </a:bodyPr>
            <a:lstStyle/>
            <a:p>
              <a:pPr algn="ctr"/>
              <a:r>
                <a:rPr lang="zh-CN" altLang="en-US" sz="1145" dirty="0">
                  <a:latin typeface="+mn-ea"/>
                </a:rPr>
                <a:t>数</a:t>
              </a:r>
              <a:endParaRPr lang="en-US" altLang="zh-CN" sz="1145" dirty="0">
                <a:latin typeface="+mn-ea"/>
              </a:endParaRPr>
            </a:p>
            <a:p>
              <a:pPr algn="ctr"/>
              <a:r>
                <a:rPr lang="zh-CN" altLang="en-US" sz="1145" dirty="0">
                  <a:latin typeface="+mn-ea"/>
                </a:rPr>
                <a:t>据</a:t>
              </a:r>
              <a:endParaRPr lang="en-US" altLang="zh-CN" sz="1145" dirty="0">
                <a:latin typeface="+mn-ea"/>
              </a:endParaRPr>
            </a:p>
            <a:p>
              <a:pPr algn="ctr"/>
              <a:r>
                <a:rPr lang="zh-CN" altLang="en-US" sz="1145" dirty="0">
                  <a:latin typeface="+mn-ea"/>
                </a:rPr>
                <a:t>服务</a:t>
              </a:r>
              <a:endParaRPr lang="zh-CN" altLang="en-US" sz="1145" dirty="0">
                <a:latin typeface="+mn-ea"/>
              </a:endParaRPr>
            </a:p>
          </p:txBody>
        </p:sp>
        <p:sp>
          <p:nvSpPr>
            <p:cNvPr id="35" name="箭头: 右 37"/>
            <p:cNvSpPr/>
            <p:nvPr/>
          </p:nvSpPr>
          <p:spPr>
            <a:xfrm rot="16200000">
              <a:off x="2131181" y="5408272"/>
              <a:ext cx="379987" cy="529304"/>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p>
          </p:txBody>
        </p:sp>
        <p:sp>
          <p:nvSpPr>
            <p:cNvPr id="36" name="箭头: 右 38"/>
            <p:cNvSpPr/>
            <p:nvPr/>
          </p:nvSpPr>
          <p:spPr>
            <a:xfrm rot="16200000">
              <a:off x="7100569" y="5408272"/>
              <a:ext cx="379987" cy="529304"/>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p>
          </p:txBody>
        </p:sp>
        <p:sp>
          <p:nvSpPr>
            <p:cNvPr id="37" name="箭头: 右 39"/>
            <p:cNvSpPr/>
            <p:nvPr/>
          </p:nvSpPr>
          <p:spPr>
            <a:xfrm rot="16200000">
              <a:off x="9518276" y="5408272"/>
              <a:ext cx="379987" cy="529304"/>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p>
          </p:txBody>
        </p:sp>
        <p:sp>
          <p:nvSpPr>
            <p:cNvPr id="38" name="矩形: 圆角 40"/>
            <p:cNvSpPr/>
            <p:nvPr/>
          </p:nvSpPr>
          <p:spPr>
            <a:xfrm>
              <a:off x="10262307" y="2098017"/>
              <a:ext cx="1285452" cy="4320299"/>
            </a:xfrm>
            <a:prstGeom prst="roundRect">
              <a:avLst>
                <a:gd name="adj" fmla="val 6068"/>
              </a:avLst>
            </a:prstGeom>
            <a:solidFill>
              <a:schemeClr val="accent5">
                <a:lumMod val="20000"/>
                <a:lumOff val="80000"/>
              </a:schemeClr>
            </a:solidFill>
            <a:ln w="63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p>
          </p:txBody>
        </p:sp>
        <p:sp>
          <p:nvSpPr>
            <p:cNvPr id="39" name="文本框 38"/>
            <p:cNvSpPr txBox="1"/>
            <p:nvPr/>
          </p:nvSpPr>
          <p:spPr>
            <a:xfrm>
              <a:off x="10262307" y="2166594"/>
              <a:ext cx="1285452" cy="297454"/>
            </a:xfrm>
            <a:prstGeom prst="rect">
              <a:avLst/>
            </a:prstGeom>
            <a:noFill/>
          </p:spPr>
          <p:txBody>
            <a:bodyPr wrap="square" rtlCol="0">
              <a:spAutoFit/>
            </a:bodyPr>
            <a:lstStyle/>
            <a:p>
              <a:pPr algn="ctr"/>
              <a:r>
                <a:rPr lang="zh-CN" altLang="en-US" sz="1335" b="1" dirty="0">
                  <a:latin typeface="+mn-ea"/>
                </a:rPr>
                <a:t>数据消费者</a:t>
              </a:r>
              <a:endParaRPr lang="zh-CN" altLang="en-US" sz="1335" b="1" dirty="0">
                <a:latin typeface="+mn-ea"/>
              </a:endParaRPr>
            </a:p>
          </p:txBody>
        </p:sp>
        <p:sp>
          <p:nvSpPr>
            <p:cNvPr id="40" name="矩形 39"/>
            <p:cNvSpPr/>
            <p:nvPr/>
          </p:nvSpPr>
          <p:spPr>
            <a:xfrm>
              <a:off x="10375729" y="2578057"/>
              <a:ext cx="1058608"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金融机构</a:t>
              </a:r>
              <a:endParaRPr lang="zh-CN" altLang="en-US" sz="1335" dirty="0">
                <a:solidFill>
                  <a:schemeClr val="tx1"/>
                </a:solidFill>
                <a:latin typeface="+mn-ea"/>
              </a:endParaRPr>
            </a:p>
          </p:txBody>
        </p:sp>
        <p:sp>
          <p:nvSpPr>
            <p:cNvPr id="41" name="矩形 40"/>
            <p:cNvSpPr/>
            <p:nvPr/>
          </p:nvSpPr>
          <p:spPr>
            <a:xfrm>
              <a:off x="10375729" y="3115250"/>
              <a:ext cx="1058608"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运营者</a:t>
              </a:r>
              <a:endParaRPr lang="en-US" altLang="zh-CN" sz="1335" dirty="0">
                <a:solidFill>
                  <a:schemeClr val="tx1"/>
                </a:solidFill>
                <a:latin typeface="+mn-ea"/>
              </a:endParaRPr>
            </a:p>
          </p:txBody>
        </p:sp>
        <p:sp>
          <p:nvSpPr>
            <p:cNvPr id="42" name="矩形 41"/>
            <p:cNvSpPr/>
            <p:nvPr/>
          </p:nvSpPr>
          <p:spPr>
            <a:xfrm>
              <a:off x="10375729" y="3652444"/>
              <a:ext cx="1058608"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下属单位</a:t>
              </a:r>
              <a:endParaRPr lang="zh-CN" altLang="en-US" sz="1335" dirty="0">
                <a:solidFill>
                  <a:schemeClr val="tx1"/>
                </a:solidFill>
                <a:latin typeface="+mn-ea"/>
              </a:endParaRPr>
            </a:p>
          </p:txBody>
        </p:sp>
        <p:sp>
          <p:nvSpPr>
            <p:cNvPr id="43" name="矩形 42"/>
            <p:cNvSpPr/>
            <p:nvPr/>
          </p:nvSpPr>
          <p:spPr>
            <a:xfrm>
              <a:off x="10375729" y="4189637"/>
              <a:ext cx="1058608"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兄弟单位</a:t>
              </a:r>
              <a:endParaRPr lang="zh-CN" altLang="en-US" sz="1335" dirty="0">
                <a:solidFill>
                  <a:schemeClr val="tx1"/>
                </a:solidFill>
                <a:latin typeface="+mn-ea"/>
              </a:endParaRPr>
            </a:p>
          </p:txBody>
        </p:sp>
        <p:sp>
          <p:nvSpPr>
            <p:cNvPr id="44" name="矩形 43"/>
            <p:cNvSpPr/>
            <p:nvPr/>
          </p:nvSpPr>
          <p:spPr>
            <a:xfrm>
              <a:off x="10375729" y="4726830"/>
              <a:ext cx="1058608" cy="41142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合作伙伴</a:t>
              </a:r>
              <a:endParaRPr lang="zh-CN" altLang="en-US" sz="1335" dirty="0">
                <a:solidFill>
                  <a:schemeClr val="tx1"/>
                </a:solidFill>
                <a:latin typeface="+mn-ea"/>
              </a:endParaRPr>
            </a:p>
          </p:txBody>
        </p:sp>
        <p:sp>
          <p:nvSpPr>
            <p:cNvPr id="45" name="矩形 44"/>
            <p:cNvSpPr/>
            <p:nvPr/>
          </p:nvSpPr>
          <p:spPr>
            <a:xfrm>
              <a:off x="10375729" y="5218299"/>
              <a:ext cx="1058608" cy="457153"/>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外部机构</a:t>
              </a:r>
              <a:endParaRPr lang="zh-CN" altLang="en-US" sz="1335" dirty="0">
                <a:solidFill>
                  <a:schemeClr val="tx1"/>
                </a:solidFill>
                <a:latin typeface="+mn-ea"/>
              </a:endParaRPr>
            </a:p>
          </p:txBody>
        </p:sp>
        <p:sp>
          <p:nvSpPr>
            <p:cNvPr id="46" name="矩形 45"/>
            <p:cNvSpPr/>
            <p:nvPr/>
          </p:nvSpPr>
          <p:spPr>
            <a:xfrm>
              <a:off x="10375729" y="5755492"/>
              <a:ext cx="1058608" cy="457153"/>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35" dirty="0">
                  <a:solidFill>
                    <a:schemeClr val="tx1"/>
                  </a:solidFill>
                  <a:latin typeface="+mn-ea"/>
                </a:rPr>
                <a:t>……</a:t>
              </a:r>
              <a:endParaRPr lang="zh-CN" altLang="en-US" sz="1335" dirty="0">
                <a:solidFill>
                  <a:schemeClr val="tx1"/>
                </a:solidFill>
                <a:latin typeface="+mn-ea"/>
              </a:endParaRPr>
            </a:p>
          </p:txBody>
        </p:sp>
        <p:sp>
          <p:nvSpPr>
            <p:cNvPr id="47" name="箭头: 右 38"/>
            <p:cNvSpPr/>
            <p:nvPr/>
          </p:nvSpPr>
          <p:spPr>
            <a:xfrm rot="16200000">
              <a:off x="4615875" y="5408272"/>
              <a:ext cx="379987" cy="529304"/>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p>
          </p:txBody>
        </p:sp>
        <p:sp>
          <p:nvSpPr>
            <p:cNvPr id="48" name="文本框 47"/>
            <p:cNvSpPr txBox="1"/>
            <p:nvPr/>
          </p:nvSpPr>
          <p:spPr>
            <a:xfrm>
              <a:off x="2132137" y="5446875"/>
              <a:ext cx="378074" cy="444096"/>
            </a:xfrm>
            <a:prstGeom prst="rect">
              <a:avLst/>
            </a:prstGeom>
            <a:noFill/>
          </p:spPr>
          <p:txBody>
            <a:bodyPr vert="horz" wrap="square" rtlCol="0">
              <a:spAutoFit/>
            </a:bodyPr>
            <a:lstStyle/>
            <a:p>
              <a:pPr algn="ctr"/>
              <a:r>
                <a:rPr lang="zh-CN" altLang="en-US" sz="1145" dirty="0">
                  <a:latin typeface="+mn-ea"/>
                </a:rPr>
                <a:t>计算</a:t>
              </a:r>
              <a:endParaRPr lang="zh-CN" altLang="en-US" sz="1145" dirty="0">
                <a:latin typeface="+mn-ea"/>
              </a:endParaRPr>
            </a:p>
          </p:txBody>
        </p:sp>
        <p:sp>
          <p:nvSpPr>
            <p:cNvPr id="49" name="文本框 48"/>
            <p:cNvSpPr txBox="1"/>
            <p:nvPr/>
          </p:nvSpPr>
          <p:spPr>
            <a:xfrm>
              <a:off x="4629681" y="5456923"/>
              <a:ext cx="378074" cy="444096"/>
            </a:xfrm>
            <a:prstGeom prst="rect">
              <a:avLst/>
            </a:prstGeom>
            <a:noFill/>
          </p:spPr>
          <p:txBody>
            <a:bodyPr vert="horz" wrap="square" rtlCol="0">
              <a:spAutoFit/>
            </a:bodyPr>
            <a:lstStyle/>
            <a:p>
              <a:pPr algn="ctr"/>
              <a:r>
                <a:rPr lang="zh-CN" altLang="en-US" sz="1145" dirty="0">
                  <a:latin typeface="+mn-ea"/>
                </a:rPr>
                <a:t>存储</a:t>
              </a:r>
              <a:endParaRPr lang="zh-CN" altLang="en-US" sz="1145" dirty="0">
                <a:latin typeface="+mn-ea"/>
              </a:endParaRPr>
            </a:p>
          </p:txBody>
        </p:sp>
        <p:sp>
          <p:nvSpPr>
            <p:cNvPr id="50" name="文本框 49"/>
            <p:cNvSpPr txBox="1"/>
            <p:nvPr/>
          </p:nvSpPr>
          <p:spPr>
            <a:xfrm>
              <a:off x="7094768" y="5492023"/>
              <a:ext cx="378074" cy="444096"/>
            </a:xfrm>
            <a:prstGeom prst="rect">
              <a:avLst/>
            </a:prstGeom>
            <a:noFill/>
          </p:spPr>
          <p:txBody>
            <a:bodyPr vert="horz" wrap="square" rtlCol="0">
              <a:spAutoFit/>
            </a:bodyPr>
            <a:lstStyle/>
            <a:p>
              <a:pPr algn="ctr"/>
              <a:r>
                <a:rPr lang="zh-CN" altLang="en-US" sz="1145" dirty="0">
                  <a:latin typeface="+mn-ea"/>
                </a:rPr>
                <a:t>网络</a:t>
              </a:r>
              <a:endParaRPr lang="zh-CN" altLang="en-US" sz="1145" dirty="0">
                <a:latin typeface="+mn-ea"/>
              </a:endParaRPr>
            </a:p>
          </p:txBody>
        </p:sp>
        <p:sp>
          <p:nvSpPr>
            <p:cNvPr id="51" name="文本框 50"/>
            <p:cNvSpPr txBox="1"/>
            <p:nvPr/>
          </p:nvSpPr>
          <p:spPr>
            <a:xfrm>
              <a:off x="9519232" y="5456923"/>
              <a:ext cx="378074" cy="444096"/>
            </a:xfrm>
            <a:prstGeom prst="rect">
              <a:avLst/>
            </a:prstGeom>
            <a:noFill/>
          </p:spPr>
          <p:txBody>
            <a:bodyPr vert="horz" wrap="square" rtlCol="0">
              <a:spAutoFit/>
            </a:bodyPr>
            <a:lstStyle/>
            <a:p>
              <a:pPr algn="ctr"/>
              <a:r>
                <a:rPr lang="zh-CN" altLang="en-US" sz="1145" dirty="0">
                  <a:latin typeface="+mn-ea"/>
                </a:rPr>
                <a:t>安全</a:t>
              </a:r>
              <a:endParaRPr lang="zh-CN" altLang="en-US" sz="1145" dirty="0">
                <a:latin typeface="+mn-ea"/>
              </a:endParaRPr>
            </a:p>
          </p:txBody>
        </p:sp>
      </p:gr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normAutofit/>
          </a:bodyPr>
          <a:lstStyle/>
          <a:p>
            <a:r>
              <a:rPr lang="zh-CN" altLang="en-US" dirty="0"/>
              <a:t>金融治数逻辑：“以数促通、以通促融”</a:t>
            </a:r>
            <a:endParaRPr lang="zh-CN" altLang="en-US" dirty="0"/>
          </a:p>
        </p:txBody>
      </p:sp>
      <p:grpSp>
        <p:nvGrpSpPr>
          <p:cNvPr id="87" name="组合 86"/>
          <p:cNvGrpSpPr/>
          <p:nvPr/>
        </p:nvGrpSpPr>
        <p:grpSpPr>
          <a:xfrm>
            <a:off x="603885" y="1663065"/>
            <a:ext cx="10973435" cy="5039995"/>
            <a:chOff x="633" y="2492"/>
            <a:chExt cx="17281" cy="7937"/>
          </a:xfrm>
        </p:grpSpPr>
        <p:sp>
          <p:nvSpPr>
            <p:cNvPr id="61" name="箭头: 右 112"/>
            <p:cNvSpPr/>
            <p:nvPr/>
          </p:nvSpPr>
          <p:spPr>
            <a:xfrm rot="16200000">
              <a:off x="1673" y="2999"/>
              <a:ext cx="506" cy="2563"/>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solidFill>
                  <a:schemeClr val="tx1"/>
                </a:solidFill>
                <a:latin typeface="+mn-ea"/>
              </a:endParaRPr>
            </a:p>
          </p:txBody>
        </p:sp>
        <p:sp>
          <p:nvSpPr>
            <p:cNvPr id="62" name="文本框 61"/>
            <p:cNvSpPr txBox="1"/>
            <p:nvPr/>
          </p:nvSpPr>
          <p:spPr>
            <a:xfrm>
              <a:off x="1350" y="4051"/>
              <a:ext cx="1104" cy="353"/>
            </a:xfrm>
            <a:prstGeom prst="rect">
              <a:avLst/>
            </a:prstGeom>
            <a:noFill/>
          </p:spPr>
          <p:txBody>
            <a:bodyPr wrap="square" rtlCol="0">
              <a:spAutoFit/>
            </a:bodyPr>
            <a:lstStyle/>
            <a:p>
              <a:pPr algn="ctr"/>
              <a:r>
                <a:rPr lang="zh-CN" altLang="en-US" sz="855" b="1" dirty="0">
                  <a:latin typeface="+mn-ea"/>
                </a:rPr>
                <a:t>数据支撑</a:t>
              </a:r>
              <a:endParaRPr lang="zh-CN" altLang="en-US" sz="855" b="1" dirty="0">
                <a:latin typeface="+mn-ea"/>
              </a:endParaRPr>
            </a:p>
          </p:txBody>
        </p:sp>
        <p:grpSp>
          <p:nvGrpSpPr>
            <p:cNvPr id="52" name="组合 51"/>
            <p:cNvGrpSpPr/>
            <p:nvPr/>
          </p:nvGrpSpPr>
          <p:grpSpPr>
            <a:xfrm>
              <a:off x="688" y="4573"/>
              <a:ext cx="17226" cy="5856"/>
              <a:chOff x="1015" y="3809"/>
              <a:chExt cx="12772" cy="5856"/>
            </a:xfrm>
          </p:grpSpPr>
          <p:sp>
            <p:nvSpPr>
              <p:cNvPr id="3" name="矩形: 圆角 4"/>
              <p:cNvSpPr/>
              <p:nvPr/>
            </p:nvSpPr>
            <p:spPr>
              <a:xfrm>
                <a:off x="2880" y="8967"/>
                <a:ext cx="4460" cy="699"/>
              </a:xfrm>
              <a:prstGeom prst="roundRect">
                <a:avLst>
                  <a:gd name="adj" fmla="val 0"/>
                </a:avLst>
              </a:prstGeom>
              <a:solidFill>
                <a:schemeClr val="bg1">
                  <a:lumMod val="95000"/>
                </a:scheme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335" dirty="0">
                  <a:latin typeface="+mn-ea"/>
                </a:endParaRPr>
              </a:p>
            </p:txBody>
          </p:sp>
          <p:sp>
            <p:nvSpPr>
              <p:cNvPr id="4" name="矩形: 圆角 5"/>
              <p:cNvSpPr/>
              <p:nvPr/>
            </p:nvSpPr>
            <p:spPr>
              <a:xfrm>
                <a:off x="2880" y="7814"/>
                <a:ext cx="4460" cy="661"/>
              </a:xfrm>
              <a:prstGeom prst="roundRect">
                <a:avLst>
                  <a:gd name="adj" fmla="val 0"/>
                </a:avLst>
              </a:prstGeom>
              <a:solidFill>
                <a:schemeClr val="accent6">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数据采集</a:t>
                </a:r>
                <a:endParaRPr lang="zh-CN" altLang="en-US" sz="1335" dirty="0">
                  <a:solidFill>
                    <a:schemeClr val="tx1"/>
                  </a:solidFill>
                  <a:latin typeface="+mn-ea"/>
                </a:endParaRPr>
              </a:p>
            </p:txBody>
          </p:sp>
          <p:sp>
            <p:nvSpPr>
              <p:cNvPr id="5" name="矩形: 圆角 6"/>
              <p:cNvSpPr/>
              <p:nvPr/>
            </p:nvSpPr>
            <p:spPr>
              <a:xfrm>
                <a:off x="9197" y="7819"/>
                <a:ext cx="4460" cy="1584"/>
              </a:xfrm>
              <a:prstGeom prst="roundRect">
                <a:avLst>
                  <a:gd name="adj" fmla="val 0"/>
                </a:avLst>
              </a:prstGeom>
              <a:solidFill>
                <a:schemeClr val="bg1">
                  <a:lumMod val="95000"/>
                </a:scheme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335" dirty="0">
                  <a:latin typeface="+mn-ea"/>
                </a:endParaRPr>
              </a:p>
            </p:txBody>
          </p:sp>
          <p:sp>
            <p:nvSpPr>
              <p:cNvPr id="6" name="矩形: 圆角 7"/>
              <p:cNvSpPr/>
              <p:nvPr/>
            </p:nvSpPr>
            <p:spPr>
              <a:xfrm>
                <a:off x="9197" y="9159"/>
                <a:ext cx="4460" cy="507"/>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基础支持能力平台</a:t>
                </a:r>
                <a:endParaRPr lang="zh-CN" altLang="en-US" sz="1335" dirty="0">
                  <a:solidFill>
                    <a:schemeClr val="tx1"/>
                  </a:solidFill>
                  <a:latin typeface="+mn-ea"/>
                </a:endParaRPr>
              </a:p>
            </p:txBody>
          </p:sp>
          <p:sp>
            <p:nvSpPr>
              <p:cNvPr id="7" name="矩形 6"/>
              <p:cNvSpPr/>
              <p:nvPr/>
            </p:nvSpPr>
            <p:spPr>
              <a:xfrm>
                <a:off x="9569" y="8389"/>
                <a:ext cx="3716" cy="724"/>
              </a:xfrm>
              <a:prstGeom prst="rect">
                <a:avLst/>
              </a:prstGeom>
              <a:solidFill>
                <a:schemeClr val="accent6">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45" dirty="0">
                  <a:latin typeface="+mn-ea"/>
                </a:endParaRPr>
              </a:p>
            </p:txBody>
          </p:sp>
          <p:sp>
            <p:nvSpPr>
              <p:cNvPr id="8" name="矩形 7"/>
              <p:cNvSpPr/>
              <p:nvPr/>
            </p:nvSpPr>
            <p:spPr>
              <a:xfrm>
                <a:off x="9817" y="8485"/>
                <a:ext cx="619" cy="575"/>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latin typeface="+mn-ea"/>
                  </a:rPr>
                  <a:t>存储</a:t>
                </a:r>
                <a:endParaRPr lang="zh-CN" altLang="en-US" sz="1145" dirty="0">
                  <a:solidFill>
                    <a:schemeClr val="tx1"/>
                  </a:solidFill>
                  <a:latin typeface="+mn-ea"/>
                </a:endParaRPr>
              </a:p>
            </p:txBody>
          </p:sp>
          <p:sp>
            <p:nvSpPr>
              <p:cNvPr id="9" name="矩形 8"/>
              <p:cNvSpPr/>
              <p:nvPr/>
            </p:nvSpPr>
            <p:spPr>
              <a:xfrm>
                <a:off x="10684" y="8485"/>
                <a:ext cx="619" cy="575"/>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latin typeface="+mn-ea"/>
                  </a:rPr>
                  <a:t>网络</a:t>
                </a:r>
                <a:endParaRPr lang="zh-CN" altLang="en-US" sz="1145" dirty="0">
                  <a:solidFill>
                    <a:schemeClr val="tx1"/>
                  </a:solidFill>
                  <a:latin typeface="+mn-ea"/>
                </a:endParaRPr>
              </a:p>
            </p:txBody>
          </p:sp>
          <p:sp>
            <p:nvSpPr>
              <p:cNvPr id="10" name="矩形 9"/>
              <p:cNvSpPr/>
              <p:nvPr/>
            </p:nvSpPr>
            <p:spPr>
              <a:xfrm>
                <a:off x="11551" y="8485"/>
                <a:ext cx="619" cy="575"/>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latin typeface="+mn-ea"/>
                  </a:rPr>
                  <a:t>安全</a:t>
                </a:r>
                <a:endParaRPr lang="zh-CN" altLang="en-US" sz="1145" dirty="0">
                  <a:solidFill>
                    <a:schemeClr val="tx1"/>
                  </a:solidFill>
                  <a:latin typeface="+mn-ea"/>
                </a:endParaRPr>
              </a:p>
            </p:txBody>
          </p:sp>
          <p:sp>
            <p:nvSpPr>
              <p:cNvPr id="11" name="矩形 10"/>
              <p:cNvSpPr/>
              <p:nvPr/>
            </p:nvSpPr>
            <p:spPr>
              <a:xfrm>
                <a:off x="12418" y="8485"/>
                <a:ext cx="619" cy="575"/>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45" dirty="0">
                    <a:solidFill>
                      <a:schemeClr val="tx1"/>
                    </a:solidFill>
                    <a:latin typeface="+mn-ea"/>
                  </a:rPr>
                  <a:t>…</a:t>
                </a:r>
                <a:endParaRPr lang="zh-CN" altLang="en-US" sz="1145" dirty="0">
                  <a:solidFill>
                    <a:schemeClr val="tx1"/>
                  </a:solidFill>
                  <a:latin typeface="+mn-ea"/>
                </a:endParaRPr>
              </a:p>
            </p:txBody>
          </p:sp>
          <p:sp>
            <p:nvSpPr>
              <p:cNvPr id="12" name="矩形 11"/>
              <p:cNvSpPr/>
              <p:nvPr/>
            </p:nvSpPr>
            <p:spPr>
              <a:xfrm>
                <a:off x="9569" y="7967"/>
                <a:ext cx="3716" cy="433"/>
              </a:xfrm>
              <a:prstGeom prst="rect">
                <a:avLst/>
              </a:prstGeom>
              <a:solidFill>
                <a:schemeClr val="accent6">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数据资源中心存储平台</a:t>
                </a:r>
                <a:endParaRPr lang="zh-CN" altLang="en-US" sz="1335" dirty="0">
                  <a:solidFill>
                    <a:schemeClr val="tx1"/>
                  </a:solidFill>
                  <a:latin typeface="+mn-ea"/>
                </a:endParaRPr>
              </a:p>
            </p:txBody>
          </p:sp>
          <p:sp>
            <p:nvSpPr>
              <p:cNvPr id="13" name="矩形 12"/>
              <p:cNvSpPr/>
              <p:nvPr/>
            </p:nvSpPr>
            <p:spPr>
              <a:xfrm>
                <a:off x="2880" y="6780"/>
                <a:ext cx="10777" cy="441"/>
              </a:xfrm>
              <a:prstGeom prst="rect">
                <a:avLst/>
              </a:prstGeom>
              <a:solidFill>
                <a:schemeClr val="accent6">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数据治理与管控</a:t>
                </a:r>
                <a:endParaRPr lang="zh-CN" altLang="en-US" sz="1335" dirty="0">
                  <a:solidFill>
                    <a:schemeClr val="tx1"/>
                  </a:solidFill>
                  <a:latin typeface="+mn-ea"/>
                </a:endParaRPr>
              </a:p>
            </p:txBody>
          </p:sp>
          <p:sp>
            <p:nvSpPr>
              <p:cNvPr id="14" name="矩形 13"/>
              <p:cNvSpPr/>
              <p:nvPr/>
            </p:nvSpPr>
            <p:spPr>
              <a:xfrm>
                <a:off x="2880" y="5060"/>
                <a:ext cx="10777" cy="1742"/>
              </a:xfrm>
              <a:prstGeom prst="rect">
                <a:avLst/>
              </a:prstGeom>
              <a:solidFill>
                <a:schemeClr val="accent6">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25" dirty="0">
                  <a:latin typeface="+mn-ea"/>
                </a:endParaRPr>
              </a:p>
            </p:txBody>
          </p:sp>
          <p:sp>
            <p:nvSpPr>
              <p:cNvPr id="15" name="矩形 14"/>
              <p:cNvSpPr/>
              <p:nvPr/>
            </p:nvSpPr>
            <p:spPr>
              <a:xfrm>
                <a:off x="3004" y="6339"/>
                <a:ext cx="10530" cy="441"/>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latin typeface="+mn-ea"/>
                  </a:rPr>
                  <a:t>数据资产</a:t>
                </a:r>
                <a:r>
                  <a:rPr lang="en-US" altLang="zh-CN" sz="1145" dirty="0">
                    <a:solidFill>
                      <a:schemeClr val="tx1"/>
                    </a:solidFill>
                    <a:latin typeface="+mn-ea"/>
                  </a:rPr>
                  <a:t>&amp;(</a:t>
                </a:r>
                <a:r>
                  <a:rPr lang="zh-CN" altLang="en-US" sz="1145" dirty="0">
                    <a:solidFill>
                      <a:schemeClr val="tx1"/>
                    </a:solidFill>
                    <a:latin typeface="+mn-ea"/>
                  </a:rPr>
                  <a:t>元数据、标准、质量、资产、目录</a:t>
                </a:r>
                <a:r>
                  <a:rPr lang="en-US" altLang="zh-CN" sz="1145" dirty="0">
                    <a:solidFill>
                      <a:schemeClr val="tx1"/>
                    </a:solidFill>
                    <a:latin typeface="+mn-ea"/>
                  </a:rPr>
                  <a:t>)</a:t>
                </a:r>
                <a:endParaRPr lang="zh-CN" altLang="en-US" sz="1145" dirty="0">
                  <a:solidFill>
                    <a:schemeClr val="tx1"/>
                  </a:solidFill>
                  <a:latin typeface="+mn-ea"/>
                </a:endParaRPr>
              </a:p>
            </p:txBody>
          </p:sp>
          <p:sp>
            <p:nvSpPr>
              <p:cNvPr id="16" name="矩形 15"/>
              <p:cNvSpPr/>
              <p:nvPr/>
            </p:nvSpPr>
            <p:spPr>
              <a:xfrm>
                <a:off x="3004" y="5414"/>
                <a:ext cx="1239" cy="81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mn-ea"/>
                  </a:rPr>
                  <a:t>数据</a:t>
                </a:r>
                <a:endParaRPr lang="en-US" altLang="zh-CN" sz="1050" dirty="0">
                  <a:solidFill>
                    <a:schemeClr val="tx1"/>
                  </a:solidFill>
                  <a:latin typeface="+mn-ea"/>
                </a:endParaRPr>
              </a:p>
              <a:p>
                <a:pPr algn="ctr"/>
                <a:r>
                  <a:rPr lang="zh-CN" altLang="en-US" sz="1050" dirty="0">
                    <a:solidFill>
                      <a:schemeClr val="tx1"/>
                    </a:solidFill>
                    <a:latin typeface="+mn-ea"/>
                  </a:rPr>
                  <a:t>建模</a:t>
                </a:r>
                <a:endParaRPr lang="zh-CN" altLang="en-US" sz="1050" dirty="0">
                  <a:solidFill>
                    <a:schemeClr val="tx1"/>
                  </a:solidFill>
                  <a:latin typeface="+mn-ea"/>
                </a:endParaRPr>
              </a:p>
            </p:txBody>
          </p:sp>
          <p:sp>
            <p:nvSpPr>
              <p:cNvPr id="17" name="矩形 16"/>
              <p:cNvSpPr/>
              <p:nvPr/>
            </p:nvSpPr>
            <p:spPr>
              <a:xfrm>
                <a:off x="4561" y="5414"/>
                <a:ext cx="1239" cy="81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mn-ea"/>
                  </a:rPr>
                  <a:t>数据</a:t>
                </a:r>
                <a:endParaRPr lang="en-US" altLang="zh-CN" sz="1050" dirty="0">
                  <a:solidFill>
                    <a:schemeClr val="tx1"/>
                  </a:solidFill>
                  <a:latin typeface="+mn-ea"/>
                </a:endParaRPr>
              </a:p>
              <a:p>
                <a:pPr algn="ctr"/>
                <a:r>
                  <a:rPr lang="zh-CN" altLang="en-US" sz="1050" dirty="0">
                    <a:solidFill>
                      <a:schemeClr val="tx1"/>
                    </a:solidFill>
                    <a:latin typeface="+mn-ea"/>
                  </a:rPr>
                  <a:t>采集</a:t>
                </a:r>
                <a:endParaRPr lang="zh-CN" altLang="en-US" sz="1050" dirty="0">
                  <a:solidFill>
                    <a:schemeClr val="tx1"/>
                  </a:solidFill>
                  <a:latin typeface="+mn-ea"/>
                </a:endParaRPr>
              </a:p>
            </p:txBody>
          </p:sp>
          <p:sp>
            <p:nvSpPr>
              <p:cNvPr id="18" name="矩形 17"/>
              <p:cNvSpPr/>
              <p:nvPr/>
            </p:nvSpPr>
            <p:spPr>
              <a:xfrm>
                <a:off x="6118" y="5430"/>
                <a:ext cx="1239" cy="785"/>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mn-ea"/>
                  </a:rPr>
                  <a:t>质量</a:t>
                </a:r>
                <a:endParaRPr lang="en-US" altLang="zh-CN" sz="1050" dirty="0">
                  <a:solidFill>
                    <a:schemeClr val="tx1"/>
                  </a:solidFill>
                  <a:latin typeface="+mn-ea"/>
                </a:endParaRPr>
              </a:p>
              <a:p>
                <a:pPr algn="ctr"/>
                <a:r>
                  <a:rPr lang="zh-CN" altLang="en-US" sz="1050" dirty="0">
                    <a:solidFill>
                      <a:schemeClr val="tx1"/>
                    </a:solidFill>
                    <a:latin typeface="+mn-ea"/>
                  </a:rPr>
                  <a:t>稽查</a:t>
                </a:r>
                <a:endParaRPr lang="zh-CN" altLang="en-US" sz="1050" dirty="0">
                  <a:solidFill>
                    <a:schemeClr val="tx1"/>
                  </a:solidFill>
                  <a:latin typeface="+mn-ea"/>
                </a:endParaRPr>
              </a:p>
            </p:txBody>
          </p:sp>
          <p:sp>
            <p:nvSpPr>
              <p:cNvPr id="19" name="矩形 18"/>
              <p:cNvSpPr/>
              <p:nvPr/>
            </p:nvSpPr>
            <p:spPr>
              <a:xfrm>
                <a:off x="12347" y="5414"/>
                <a:ext cx="1177" cy="81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mn-ea"/>
                  </a:rPr>
                  <a:t>资产</a:t>
                </a:r>
                <a:endParaRPr lang="en-US" altLang="zh-CN" sz="1050" dirty="0">
                  <a:solidFill>
                    <a:schemeClr val="tx1"/>
                  </a:solidFill>
                  <a:latin typeface="+mn-ea"/>
                </a:endParaRPr>
              </a:p>
              <a:p>
                <a:pPr algn="ctr"/>
                <a:r>
                  <a:rPr lang="zh-CN" altLang="en-US" sz="1050" dirty="0">
                    <a:solidFill>
                      <a:schemeClr val="tx1"/>
                    </a:solidFill>
                    <a:latin typeface="+mn-ea"/>
                  </a:rPr>
                  <a:t>服务</a:t>
                </a:r>
                <a:endParaRPr lang="zh-CN" altLang="en-US" sz="1050" dirty="0">
                  <a:solidFill>
                    <a:schemeClr val="tx1"/>
                  </a:solidFill>
                  <a:latin typeface="+mn-ea"/>
                </a:endParaRPr>
              </a:p>
            </p:txBody>
          </p:sp>
          <p:sp>
            <p:nvSpPr>
              <p:cNvPr id="20" name="矩形 19"/>
              <p:cNvSpPr/>
              <p:nvPr/>
            </p:nvSpPr>
            <p:spPr>
              <a:xfrm>
                <a:off x="7675" y="5414"/>
                <a:ext cx="1239" cy="81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mn-ea"/>
                  </a:rPr>
                  <a:t>数据</a:t>
                </a:r>
                <a:endParaRPr lang="en-US" altLang="zh-CN" sz="1050" dirty="0">
                  <a:solidFill>
                    <a:schemeClr val="tx1"/>
                  </a:solidFill>
                  <a:latin typeface="+mn-ea"/>
                </a:endParaRPr>
              </a:p>
              <a:p>
                <a:pPr algn="ctr"/>
                <a:r>
                  <a:rPr lang="zh-CN" altLang="en-US" sz="1050" dirty="0">
                    <a:solidFill>
                      <a:schemeClr val="tx1"/>
                    </a:solidFill>
                    <a:latin typeface="+mn-ea"/>
                  </a:rPr>
                  <a:t>清洗</a:t>
                </a:r>
                <a:endParaRPr lang="zh-CN" altLang="en-US" sz="1050" dirty="0">
                  <a:solidFill>
                    <a:schemeClr val="tx1"/>
                  </a:solidFill>
                  <a:latin typeface="+mn-ea"/>
                </a:endParaRPr>
              </a:p>
            </p:txBody>
          </p:sp>
          <p:sp>
            <p:nvSpPr>
              <p:cNvPr id="21" name="矩形 20"/>
              <p:cNvSpPr/>
              <p:nvPr/>
            </p:nvSpPr>
            <p:spPr>
              <a:xfrm>
                <a:off x="9233" y="5414"/>
                <a:ext cx="1239" cy="81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mn-ea"/>
                  </a:rPr>
                  <a:t>数据</a:t>
                </a:r>
                <a:endParaRPr lang="en-US" altLang="zh-CN" sz="1050" dirty="0">
                  <a:solidFill>
                    <a:schemeClr val="tx1"/>
                  </a:solidFill>
                  <a:latin typeface="+mn-ea"/>
                </a:endParaRPr>
              </a:p>
              <a:p>
                <a:pPr algn="ctr"/>
                <a:r>
                  <a:rPr lang="zh-CN" altLang="en-US" sz="1050" dirty="0">
                    <a:solidFill>
                      <a:schemeClr val="tx1"/>
                    </a:solidFill>
                    <a:latin typeface="+mn-ea"/>
                  </a:rPr>
                  <a:t>融合</a:t>
                </a:r>
                <a:endParaRPr lang="zh-CN" altLang="en-US" sz="1050" dirty="0">
                  <a:solidFill>
                    <a:schemeClr val="tx1"/>
                  </a:solidFill>
                  <a:latin typeface="+mn-ea"/>
                </a:endParaRPr>
              </a:p>
            </p:txBody>
          </p:sp>
          <p:sp>
            <p:nvSpPr>
              <p:cNvPr id="22" name="矩形 21"/>
              <p:cNvSpPr/>
              <p:nvPr/>
            </p:nvSpPr>
            <p:spPr>
              <a:xfrm>
                <a:off x="10790" y="5414"/>
                <a:ext cx="1239" cy="819"/>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mn-ea"/>
                  </a:rPr>
                  <a:t>数据</a:t>
                </a:r>
                <a:endParaRPr lang="en-US" altLang="zh-CN" sz="1050" dirty="0">
                  <a:solidFill>
                    <a:schemeClr val="tx1"/>
                  </a:solidFill>
                  <a:latin typeface="+mn-ea"/>
                </a:endParaRPr>
              </a:p>
              <a:p>
                <a:pPr algn="ctr"/>
                <a:r>
                  <a:rPr lang="zh-CN" altLang="en-US" sz="1050" dirty="0">
                    <a:solidFill>
                      <a:schemeClr val="tx1"/>
                    </a:solidFill>
                    <a:latin typeface="+mn-ea"/>
                  </a:rPr>
                  <a:t>编目</a:t>
                </a:r>
                <a:endParaRPr lang="zh-CN" altLang="en-US" sz="1050" dirty="0">
                  <a:solidFill>
                    <a:schemeClr val="tx1"/>
                  </a:solidFill>
                  <a:latin typeface="+mn-ea"/>
                </a:endParaRPr>
              </a:p>
            </p:txBody>
          </p:sp>
          <p:cxnSp>
            <p:nvCxnSpPr>
              <p:cNvPr id="23" name="直接箭头连接符 25"/>
              <p:cNvCxnSpPr/>
              <p:nvPr/>
            </p:nvCxnSpPr>
            <p:spPr>
              <a:xfrm>
                <a:off x="4291" y="5823"/>
                <a:ext cx="270"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6"/>
              <p:cNvCxnSpPr/>
              <p:nvPr/>
            </p:nvCxnSpPr>
            <p:spPr>
              <a:xfrm>
                <a:off x="5800" y="5823"/>
                <a:ext cx="319"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7"/>
              <p:cNvCxnSpPr/>
              <p:nvPr/>
            </p:nvCxnSpPr>
            <p:spPr>
              <a:xfrm>
                <a:off x="7357" y="5823"/>
                <a:ext cx="319"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8"/>
              <p:cNvCxnSpPr/>
              <p:nvPr/>
            </p:nvCxnSpPr>
            <p:spPr>
              <a:xfrm>
                <a:off x="8914" y="5823"/>
                <a:ext cx="283"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9"/>
              <p:cNvCxnSpPr/>
              <p:nvPr/>
            </p:nvCxnSpPr>
            <p:spPr>
              <a:xfrm>
                <a:off x="10471" y="5823"/>
                <a:ext cx="319"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30"/>
              <p:cNvCxnSpPr/>
              <p:nvPr/>
            </p:nvCxnSpPr>
            <p:spPr>
              <a:xfrm>
                <a:off x="12029" y="5823"/>
                <a:ext cx="319"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2853" y="3911"/>
                <a:ext cx="3035" cy="573"/>
              </a:xfrm>
              <a:prstGeom prst="rect">
                <a:avLst/>
              </a:prstGeom>
              <a:solidFill>
                <a:schemeClr val="accent6">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数据共享交换</a:t>
                </a:r>
                <a:endParaRPr lang="zh-CN" altLang="en-US" sz="1335" dirty="0">
                  <a:solidFill>
                    <a:schemeClr val="tx1"/>
                  </a:solidFill>
                  <a:latin typeface="+mn-ea"/>
                </a:endParaRPr>
              </a:p>
            </p:txBody>
          </p:sp>
          <p:sp>
            <p:nvSpPr>
              <p:cNvPr id="30" name="矩形 29"/>
              <p:cNvSpPr/>
              <p:nvPr/>
            </p:nvSpPr>
            <p:spPr>
              <a:xfrm>
                <a:off x="6738" y="3911"/>
                <a:ext cx="3035" cy="573"/>
              </a:xfrm>
              <a:prstGeom prst="rect">
                <a:avLst/>
              </a:prstGeom>
              <a:solidFill>
                <a:schemeClr val="accent6">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数据开放门户</a:t>
                </a:r>
                <a:endParaRPr lang="zh-CN" altLang="en-US" sz="1335" dirty="0">
                  <a:solidFill>
                    <a:schemeClr val="tx1"/>
                  </a:solidFill>
                  <a:latin typeface="+mn-ea"/>
                </a:endParaRPr>
              </a:p>
            </p:txBody>
          </p:sp>
          <p:sp>
            <p:nvSpPr>
              <p:cNvPr id="31" name="矩形 30"/>
              <p:cNvSpPr/>
              <p:nvPr/>
            </p:nvSpPr>
            <p:spPr>
              <a:xfrm>
                <a:off x="10622" y="3911"/>
                <a:ext cx="3035" cy="573"/>
              </a:xfrm>
              <a:prstGeom prst="rect">
                <a:avLst/>
              </a:prstGeom>
              <a:solidFill>
                <a:schemeClr val="accent6">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35" dirty="0">
                    <a:solidFill>
                      <a:schemeClr val="tx1"/>
                    </a:solidFill>
                    <a:latin typeface="+mn-ea"/>
                  </a:rPr>
                  <a:t>治数平台门户</a:t>
                </a:r>
                <a:endParaRPr lang="zh-CN" altLang="en-US" sz="1335" dirty="0">
                  <a:solidFill>
                    <a:schemeClr val="tx1"/>
                  </a:solidFill>
                  <a:latin typeface="+mn-ea"/>
                </a:endParaRPr>
              </a:p>
            </p:txBody>
          </p:sp>
          <p:sp>
            <p:nvSpPr>
              <p:cNvPr id="32" name="矩形 31"/>
              <p:cNvSpPr/>
              <p:nvPr/>
            </p:nvSpPr>
            <p:spPr>
              <a:xfrm>
                <a:off x="1145" y="4616"/>
                <a:ext cx="683" cy="1360"/>
              </a:xfrm>
              <a:prstGeom prst="rect">
                <a:avLst/>
              </a:prstGeom>
              <a:solidFill>
                <a:schemeClr val="accent6">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latin typeface="+mn-ea"/>
                  </a:rPr>
                  <a:t>数据</a:t>
                </a:r>
                <a:endParaRPr lang="en-US" altLang="zh-CN" sz="1145" dirty="0">
                  <a:solidFill>
                    <a:schemeClr val="tx1"/>
                  </a:solidFill>
                  <a:latin typeface="+mn-ea"/>
                </a:endParaRPr>
              </a:p>
              <a:p>
                <a:pPr algn="ctr"/>
                <a:r>
                  <a:rPr lang="zh-CN" altLang="en-US" sz="1145" dirty="0">
                    <a:solidFill>
                      <a:schemeClr val="tx1"/>
                    </a:solidFill>
                    <a:latin typeface="+mn-ea"/>
                  </a:rPr>
                  <a:t>运维</a:t>
                </a:r>
                <a:endParaRPr lang="en-US" altLang="zh-CN" sz="1145" dirty="0">
                  <a:solidFill>
                    <a:schemeClr val="tx1"/>
                  </a:solidFill>
                  <a:latin typeface="+mn-ea"/>
                </a:endParaRPr>
              </a:p>
            </p:txBody>
          </p:sp>
          <p:sp>
            <p:nvSpPr>
              <p:cNvPr id="33" name="矩形 32"/>
              <p:cNvSpPr/>
              <p:nvPr/>
            </p:nvSpPr>
            <p:spPr>
              <a:xfrm>
                <a:off x="1145" y="6301"/>
                <a:ext cx="683" cy="1360"/>
              </a:xfrm>
              <a:prstGeom prst="rect">
                <a:avLst/>
              </a:prstGeom>
              <a:solidFill>
                <a:schemeClr val="accent6">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latin typeface="+mn-ea"/>
                  </a:rPr>
                  <a:t>数据</a:t>
                </a:r>
                <a:endParaRPr lang="en-US" altLang="zh-CN" sz="1145" dirty="0">
                  <a:solidFill>
                    <a:schemeClr val="tx1"/>
                  </a:solidFill>
                  <a:latin typeface="+mn-ea"/>
                </a:endParaRPr>
              </a:p>
              <a:p>
                <a:pPr algn="ctr"/>
                <a:r>
                  <a:rPr lang="zh-CN" altLang="en-US" sz="1145" dirty="0">
                    <a:solidFill>
                      <a:schemeClr val="tx1"/>
                    </a:solidFill>
                    <a:latin typeface="+mn-ea"/>
                  </a:rPr>
                  <a:t>安全</a:t>
                </a:r>
                <a:endParaRPr lang="en-US" altLang="zh-CN" sz="1145" dirty="0">
                  <a:solidFill>
                    <a:schemeClr val="tx1"/>
                  </a:solidFill>
                  <a:latin typeface="+mn-ea"/>
                </a:endParaRPr>
              </a:p>
            </p:txBody>
          </p:sp>
          <p:cxnSp>
            <p:nvCxnSpPr>
              <p:cNvPr id="34" name="直接箭头连接符 36"/>
              <p:cNvCxnSpPr>
                <a:stCxn id="3" idx="0"/>
                <a:endCxn id="4" idx="2"/>
              </p:cNvCxnSpPr>
              <p:nvPr/>
            </p:nvCxnSpPr>
            <p:spPr>
              <a:xfrm flipV="1">
                <a:off x="5109" y="8475"/>
                <a:ext cx="0" cy="493"/>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7"/>
              <p:cNvCxnSpPr>
                <a:stCxn id="4" idx="3"/>
              </p:cNvCxnSpPr>
              <p:nvPr/>
            </p:nvCxnSpPr>
            <p:spPr>
              <a:xfrm>
                <a:off x="7339" y="8144"/>
                <a:ext cx="1858" cy="7"/>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8"/>
              <p:cNvCxnSpPr>
                <a:stCxn id="32" idx="3"/>
              </p:cNvCxnSpPr>
              <p:nvPr/>
            </p:nvCxnSpPr>
            <p:spPr>
              <a:xfrm>
                <a:off x="1828" y="5296"/>
                <a:ext cx="1051" cy="16"/>
              </a:xfrm>
              <a:prstGeom prst="straightConnector1">
                <a:avLst/>
              </a:prstGeom>
              <a:ln w="127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9"/>
              <p:cNvCxnSpPr>
                <a:stCxn id="33" idx="3"/>
              </p:cNvCxnSpPr>
              <p:nvPr/>
            </p:nvCxnSpPr>
            <p:spPr>
              <a:xfrm>
                <a:off x="1828" y="6981"/>
                <a:ext cx="1012" cy="21"/>
              </a:xfrm>
              <a:prstGeom prst="straightConnector1">
                <a:avLst/>
              </a:prstGeom>
              <a:ln w="127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40"/>
              <p:cNvCxnSpPr>
                <a:endCxn id="29" idx="2"/>
              </p:cNvCxnSpPr>
              <p:nvPr/>
            </p:nvCxnSpPr>
            <p:spPr>
              <a:xfrm flipV="1">
                <a:off x="4366" y="4484"/>
                <a:ext cx="4" cy="600"/>
              </a:xfrm>
              <a:prstGeom prst="straightConnector1">
                <a:avLst/>
              </a:prstGeom>
              <a:ln w="127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41"/>
              <p:cNvCxnSpPr>
                <a:stCxn id="14" idx="0"/>
                <a:endCxn id="30" idx="2"/>
              </p:cNvCxnSpPr>
              <p:nvPr/>
            </p:nvCxnSpPr>
            <p:spPr>
              <a:xfrm flipH="1" flipV="1">
                <a:off x="8255" y="4484"/>
                <a:ext cx="13" cy="576"/>
              </a:xfrm>
              <a:prstGeom prst="straightConnector1">
                <a:avLst/>
              </a:prstGeom>
              <a:ln w="127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42"/>
              <p:cNvCxnSpPr>
                <a:stCxn id="31" idx="2"/>
              </p:cNvCxnSpPr>
              <p:nvPr/>
            </p:nvCxnSpPr>
            <p:spPr>
              <a:xfrm>
                <a:off x="12140" y="4484"/>
                <a:ext cx="31" cy="600"/>
              </a:xfrm>
              <a:prstGeom prst="straightConnector1">
                <a:avLst/>
              </a:prstGeom>
              <a:ln w="127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3"/>
              <p:cNvCxnSpPr>
                <a:stCxn id="4" idx="0"/>
              </p:cNvCxnSpPr>
              <p:nvPr/>
            </p:nvCxnSpPr>
            <p:spPr>
              <a:xfrm flipV="1">
                <a:off x="5109" y="7216"/>
                <a:ext cx="0" cy="598"/>
              </a:xfrm>
              <a:prstGeom prst="straightConnector1">
                <a:avLst/>
              </a:prstGeom>
              <a:ln w="127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4"/>
              <p:cNvCxnSpPr>
                <a:stCxn id="5" idx="0"/>
              </p:cNvCxnSpPr>
              <p:nvPr/>
            </p:nvCxnSpPr>
            <p:spPr>
              <a:xfrm flipV="1">
                <a:off x="11427" y="7216"/>
                <a:ext cx="0" cy="604"/>
              </a:xfrm>
              <a:prstGeom prst="straightConnector1">
                <a:avLst/>
              </a:prstGeom>
              <a:ln w="127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2008" y="4916"/>
                <a:ext cx="714" cy="7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55" b="1" dirty="0">
                    <a:solidFill>
                      <a:schemeClr val="tx1"/>
                    </a:solidFill>
                    <a:latin typeface="+mn-ea"/>
                  </a:rPr>
                  <a:t>集中</a:t>
                </a:r>
                <a:endParaRPr lang="en-US" altLang="zh-CN" sz="855" b="1" dirty="0">
                  <a:solidFill>
                    <a:schemeClr val="tx1"/>
                  </a:solidFill>
                  <a:latin typeface="+mn-ea"/>
                </a:endParaRPr>
              </a:p>
              <a:p>
                <a:pPr algn="ctr"/>
                <a:r>
                  <a:rPr lang="zh-CN" altLang="en-US" sz="855" b="1" dirty="0">
                    <a:solidFill>
                      <a:schemeClr val="tx1"/>
                    </a:solidFill>
                    <a:latin typeface="+mn-ea"/>
                  </a:rPr>
                  <a:t>监控</a:t>
                </a:r>
                <a:endParaRPr lang="en-US" altLang="zh-CN" sz="855" b="1" dirty="0">
                  <a:solidFill>
                    <a:schemeClr val="tx1"/>
                  </a:solidFill>
                  <a:latin typeface="+mn-ea"/>
                </a:endParaRPr>
              </a:p>
              <a:p>
                <a:pPr algn="ctr"/>
                <a:r>
                  <a:rPr lang="zh-CN" altLang="en-US" sz="855" b="1" dirty="0">
                    <a:solidFill>
                      <a:schemeClr val="tx1"/>
                    </a:solidFill>
                    <a:latin typeface="+mn-ea"/>
                  </a:rPr>
                  <a:t>维护</a:t>
                </a:r>
                <a:endParaRPr lang="zh-CN" altLang="en-US" sz="855" b="1" dirty="0">
                  <a:solidFill>
                    <a:schemeClr val="tx1"/>
                  </a:solidFill>
                  <a:latin typeface="+mn-ea"/>
                </a:endParaRPr>
              </a:p>
            </p:txBody>
          </p:sp>
          <p:sp>
            <p:nvSpPr>
              <p:cNvPr id="44" name="矩形 43"/>
              <p:cNvSpPr/>
              <p:nvPr/>
            </p:nvSpPr>
            <p:spPr>
              <a:xfrm>
                <a:off x="2008" y="6606"/>
                <a:ext cx="714" cy="75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55" b="1" dirty="0">
                    <a:solidFill>
                      <a:schemeClr val="tx1"/>
                    </a:solidFill>
                    <a:latin typeface="+mn-ea"/>
                  </a:rPr>
                  <a:t>敏感信息处理</a:t>
                </a:r>
                <a:endParaRPr lang="zh-CN" altLang="en-US" sz="855" b="1" dirty="0">
                  <a:solidFill>
                    <a:schemeClr val="tx1"/>
                  </a:solidFill>
                  <a:latin typeface="+mn-ea"/>
                </a:endParaRPr>
              </a:p>
            </p:txBody>
          </p:sp>
          <p:sp>
            <p:nvSpPr>
              <p:cNvPr id="45" name="矩形 44"/>
              <p:cNvSpPr/>
              <p:nvPr/>
            </p:nvSpPr>
            <p:spPr>
              <a:xfrm>
                <a:off x="4291" y="7374"/>
                <a:ext cx="1650" cy="291"/>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55" b="1" dirty="0">
                    <a:solidFill>
                      <a:schemeClr val="tx1"/>
                    </a:solidFill>
                    <a:latin typeface="+mn-ea"/>
                  </a:rPr>
                  <a:t>数据采集任务</a:t>
                </a:r>
                <a:endParaRPr lang="zh-CN" altLang="en-US" sz="855" b="1" dirty="0">
                  <a:solidFill>
                    <a:schemeClr val="tx1"/>
                  </a:solidFill>
                  <a:latin typeface="+mn-ea"/>
                </a:endParaRPr>
              </a:p>
            </p:txBody>
          </p:sp>
          <p:sp>
            <p:nvSpPr>
              <p:cNvPr id="46" name="矩形 45"/>
              <p:cNvSpPr/>
              <p:nvPr/>
            </p:nvSpPr>
            <p:spPr>
              <a:xfrm>
                <a:off x="10468" y="7369"/>
                <a:ext cx="1920" cy="29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55" b="1" dirty="0">
                    <a:solidFill>
                      <a:schemeClr val="tx1"/>
                    </a:solidFill>
                    <a:latin typeface="+mn-ea"/>
                  </a:rPr>
                  <a:t>数据存储与提取</a:t>
                </a:r>
                <a:endParaRPr lang="zh-CN" altLang="en-US" sz="855" b="1" dirty="0">
                  <a:solidFill>
                    <a:schemeClr val="tx1"/>
                  </a:solidFill>
                  <a:latin typeface="+mn-ea"/>
                </a:endParaRPr>
              </a:p>
            </p:txBody>
          </p:sp>
          <p:sp>
            <p:nvSpPr>
              <p:cNvPr id="47" name="矩形 46"/>
              <p:cNvSpPr/>
              <p:nvPr/>
            </p:nvSpPr>
            <p:spPr>
              <a:xfrm>
                <a:off x="7818" y="7734"/>
                <a:ext cx="796" cy="846"/>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55" b="1" dirty="0">
                    <a:solidFill>
                      <a:schemeClr val="tx1"/>
                    </a:solidFill>
                    <a:latin typeface="+mn-ea"/>
                  </a:rPr>
                  <a:t>数据存储</a:t>
                </a:r>
                <a:endParaRPr lang="zh-CN" altLang="en-US" sz="855" b="1" dirty="0">
                  <a:solidFill>
                    <a:schemeClr val="tx1"/>
                  </a:solidFill>
                  <a:latin typeface="+mn-ea"/>
                </a:endParaRPr>
              </a:p>
            </p:txBody>
          </p:sp>
          <p:sp>
            <p:nvSpPr>
              <p:cNvPr id="48" name="矩形 47"/>
              <p:cNvSpPr/>
              <p:nvPr/>
            </p:nvSpPr>
            <p:spPr>
              <a:xfrm>
                <a:off x="3354" y="4631"/>
                <a:ext cx="2063" cy="298"/>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55" b="1" dirty="0">
                    <a:solidFill>
                      <a:schemeClr val="tx1"/>
                    </a:solidFill>
                    <a:latin typeface="+mn-ea"/>
                  </a:rPr>
                  <a:t>共享控制</a:t>
                </a:r>
                <a:r>
                  <a:rPr lang="en-US" altLang="zh-CN" sz="855" b="1" dirty="0">
                    <a:solidFill>
                      <a:schemeClr val="tx1"/>
                    </a:solidFill>
                    <a:latin typeface="+mn-ea"/>
                  </a:rPr>
                  <a:t>/</a:t>
                </a:r>
                <a:r>
                  <a:rPr lang="zh-CN" altLang="en-US" sz="855" b="1" dirty="0">
                    <a:solidFill>
                      <a:schemeClr val="tx1"/>
                    </a:solidFill>
                    <a:latin typeface="+mn-ea"/>
                  </a:rPr>
                  <a:t>数据互通</a:t>
                </a:r>
                <a:endParaRPr lang="zh-CN" altLang="en-US" sz="855" b="1" dirty="0">
                  <a:solidFill>
                    <a:schemeClr val="tx1"/>
                  </a:solidFill>
                  <a:latin typeface="+mn-ea"/>
                </a:endParaRPr>
              </a:p>
            </p:txBody>
          </p:sp>
          <p:sp>
            <p:nvSpPr>
              <p:cNvPr id="49" name="矩形 48"/>
              <p:cNvSpPr/>
              <p:nvPr/>
            </p:nvSpPr>
            <p:spPr>
              <a:xfrm>
                <a:off x="7237" y="4631"/>
                <a:ext cx="2063" cy="298"/>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55" b="1" dirty="0">
                    <a:solidFill>
                      <a:schemeClr val="tx1"/>
                    </a:solidFill>
                    <a:latin typeface="+mn-ea"/>
                  </a:rPr>
                  <a:t>数据开放</a:t>
                </a:r>
                <a:r>
                  <a:rPr lang="en-US" altLang="zh-CN" sz="855" b="1" dirty="0">
                    <a:solidFill>
                      <a:schemeClr val="tx1"/>
                    </a:solidFill>
                    <a:latin typeface="+mn-ea"/>
                  </a:rPr>
                  <a:t>/</a:t>
                </a:r>
                <a:r>
                  <a:rPr lang="zh-CN" altLang="en-US" sz="855" b="1" dirty="0">
                    <a:solidFill>
                      <a:schemeClr val="tx1"/>
                    </a:solidFill>
                    <a:latin typeface="+mn-ea"/>
                  </a:rPr>
                  <a:t>知识共享</a:t>
                </a:r>
                <a:endParaRPr lang="zh-CN" altLang="en-US" sz="855" b="1" dirty="0">
                  <a:solidFill>
                    <a:schemeClr val="tx1"/>
                  </a:solidFill>
                  <a:latin typeface="+mn-ea"/>
                </a:endParaRPr>
              </a:p>
            </p:txBody>
          </p:sp>
          <p:sp>
            <p:nvSpPr>
              <p:cNvPr id="50" name="矩形 49"/>
              <p:cNvSpPr/>
              <p:nvPr/>
            </p:nvSpPr>
            <p:spPr>
              <a:xfrm>
                <a:off x="11139" y="4631"/>
                <a:ext cx="2063" cy="298"/>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55" b="1" dirty="0">
                    <a:solidFill>
                      <a:schemeClr val="tx1"/>
                    </a:solidFill>
                    <a:latin typeface="+mn-ea"/>
                  </a:rPr>
                  <a:t>数据平台管理</a:t>
                </a:r>
                <a:endParaRPr lang="zh-CN" altLang="en-US" sz="855" b="1" dirty="0">
                  <a:solidFill>
                    <a:schemeClr val="tx1"/>
                  </a:solidFill>
                  <a:latin typeface="+mn-ea"/>
                </a:endParaRPr>
              </a:p>
            </p:txBody>
          </p:sp>
          <p:sp>
            <p:nvSpPr>
              <p:cNvPr id="57" name="矩形 56"/>
              <p:cNvSpPr/>
              <p:nvPr/>
            </p:nvSpPr>
            <p:spPr>
              <a:xfrm>
                <a:off x="3072" y="9084"/>
                <a:ext cx="867" cy="46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latin typeface="+mn-ea"/>
                  </a:rPr>
                  <a:t>税务</a:t>
                </a:r>
                <a:endParaRPr lang="zh-CN" altLang="en-US" sz="1145" dirty="0">
                  <a:solidFill>
                    <a:schemeClr val="tx1"/>
                  </a:solidFill>
                  <a:latin typeface="+mn-ea"/>
                </a:endParaRPr>
              </a:p>
            </p:txBody>
          </p:sp>
          <p:sp>
            <p:nvSpPr>
              <p:cNvPr id="58" name="矩形 57"/>
              <p:cNvSpPr/>
              <p:nvPr/>
            </p:nvSpPr>
            <p:spPr>
              <a:xfrm>
                <a:off x="4146" y="9084"/>
                <a:ext cx="867" cy="46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latin typeface="+mn-ea"/>
                  </a:rPr>
                  <a:t>工商</a:t>
                </a:r>
                <a:endParaRPr lang="zh-CN" altLang="en-US" sz="1145" dirty="0">
                  <a:solidFill>
                    <a:schemeClr val="tx1"/>
                  </a:solidFill>
                  <a:latin typeface="+mn-ea"/>
                </a:endParaRPr>
              </a:p>
            </p:txBody>
          </p:sp>
          <p:sp>
            <p:nvSpPr>
              <p:cNvPr id="59" name="矩形 58"/>
              <p:cNvSpPr/>
              <p:nvPr/>
            </p:nvSpPr>
            <p:spPr>
              <a:xfrm>
                <a:off x="5221" y="9084"/>
                <a:ext cx="867" cy="46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45" dirty="0">
                    <a:solidFill>
                      <a:schemeClr val="tx1"/>
                    </a:solidFill>
                    <a:latin typeface="+mn-ea"/>
                  </a:rPr>
                  <a:t>人社</a:t>
                </a:r>
                <a:endParaRPr lang="zh-CN" altLang="en-US" sz="1145" dirty="0">
                  <a:solidFill>
                    <a:schemeClr val="tx1"/>
                  </a:solidFill>
                  <a:latin typeface="+mn-ea"/>
                </a:endParaRPr>
              </a:p>
            </p:txBody>
          </p:sp>
          <p:sp>
            <p:nvSpPr>
              <p:cNvPr id="60" name="矩形 59"/>
              <p:cNvSpPr/>
              <p:nvPr/>
            </p:nvSpPr>
            <p:spPr>
              <a:xfrm>
                <a:off x="6295" y="9084"/>
                <a:ext cx="867" cy="46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35" dirty="0">
                    <a:solidFill>
                      <a:schemeClr val="tx1"/>
                    </a:solidFill>
                    <a:latin typeface="+mn-ea"/>
                  </a:rPr>
                  <a:t>…</a:t>
                </a:r>
                <a:endParaRPr lang="zh-CN" altLang="en-US" sz="1335" dirty="0">
                  <a:solidFill>
                    <a:schemeClr val="tx1"/>
                  </a:solidFill>
                  <a:latin typeface="+mn-ea"/>
                </a:endParaRPr>
              </a:p>
            </p:txBody>
          </p:sp>
          <p:sp>
            <p:nvSpPr>
              <p:cNvPr id="63" name="任意多边形: 形状 114"/>
              <p:cNvSpPr/>
              <p:nvPr/>
            </p:nvSpPr>
            <p:spPr>
              <a:xfrm>
                <a:off x="1015" y="3809"/>
                <a:ext cx="12773" cy="4829"/>
              </a:xfrm>
              <a:custGeom>
                <a:avLst/>
                <a:gdLst>
                  <a:gd name="connsiteX0" fmla="*/ 0 w 7424670"/>
                  <a:gd name="connsiteY0" fmla="*/ 0 h 3206840"/>
                  <a:gd name="connsiteX1" fmla="*/ 7418231 w 7424670"/>
                  <a:gd name="connsiteY1" fmla="*/ 12879 h 3206840"/>
                  <a:gd name="connsiteX2" fmla="*/ 7424670 w 7424670"/>
                  <a:gd name="connsiteY2" fmla="*/ 2582214 h 3206840"/>
                  <a:gd name="connsiteX3" fmla="*/ 4456090 w 7424670"/>
                  <a:gd name="connsiteY3" fmla="*/ 2575775 h 3206840"/>
                  <a:gd name="connsiteX4" fmla="*/ 4443211 w 7424670"/>
                  <a:gd name="connsiteY4" fmla="*/ 3206840 h 3206840"/>
                  <a:gd name="connsiteX5" fmla="*/ 6439 w 7424670"/>
                  <a:gd name="connsiteY5" fmla="*/ 3161764 h 3206840"/>
                  <a:gd name="connsiteX6" fmla="*/ 0 w 7424670"/>
                  <a:gd name="connsiteY6" fmla="*/ 0 h 3206840"/>
                  <a:gd name="connsiteX0-1" fmla="*/ 0 w 7424670"/>
                  <a:gd name="connsiteY0-2" fmla="*/ 0 h 3219719"/>
                  <a:gd name="connsiteX1-3" fmla="*/ 7418231 w 7424670"/>
                  <a:gd name="connsiteY1-4" fmla="*/ 12879 h 3219719"/>
                  <a:gd name="connsiteX2-5" fmla="*/ 7424670 w 7424670"/>
                  <a:gd name="connsiteY2-6" fmla="*/ 2582214 h 3219719"/>
                  <a:gd name="connsiteX3-7" fmla="*/ 4456090 w 7424670"/>
                  <a:gd name="connsiteY3-8" fmla="*/ 2575775 h 3219719"/>
                  <a:gd name="connsiteX4-9" fmla="*/ 4443211 w 7424670"/>
                  <a:gd name="connsiteY4-10" fmla="*/ 3206840 h 3219719"/>
                  <a:gd name="connsiteX5-11" fmla="*/ 6439 w 7424670"/>
                  <a:gd name="connsiteY5-12" fmla="*/ 3219719 h 3219719"/>
                  <a:gd name="connsiteX6-13" fmla="*/ 0 w 7424670"/>
                  <a:gd name="connsiteY6-14" fmla="*/ 0 h 3219719"/>
                  <a:gd name="connsiteX0-15" fmla="*/ 0 w 7424670"/>
                  <a:gd name="connsiteY0-16" fmla="*/ 0 h 3219719"/>
                  <a:gd name="connsiteX1-17" fmla="*/ 7418231 w 7424670"/>
                  <a:gd name="connsiteY1-18" fmla="*/ 12879 h 3219719"/>
                  <a:gd name="connsiteX2-19" fmla="*/ 7424670 w 7424670"/>
                  <a:gd name="connsiteY2-20" fmla="*/ 2582214 h 3219719"/>
                  <a:gd name="connsiteX3-21" fmla="*/ 4456090 w 7424670"/>
                  <a:gd name="connsiteY3-22" fmla="*/ 2575775 h 3219719"/>
                  <a:gd name="connsiteX4-23" fmla="*/ 4591318 w 7424670"/>
                  <a:gd name="connsiteY4-24" fmla="*/ 3200401 h 3219719"/>
                  <a:gd name="connsiteX5-25" fmla="*/ 6439 w 7424670"/>
                  <a:gd name="connsiteY5-26" fmla="*/ 3219719 h 3219719"/>
                  <a:gd name="connsiteX6-27" fmla="*/ 0 w 7424670"/>
                  <a:gd name="connsiteY6-28" fmla="*/ 0 h 3219719"/>
                  <a:gd name="connsiteX0-29" fmla="*/ 0 w 7424670"/>
                  <a:gd name="connsiteY0-30" fmla="*/ 0 h 3219719"/>
                  <a:gd name="connsiteX1-31" fmla="*/ 7418231 w 7424670"/>
                  <a:gd name="connsiteY1-32" fmla="*/ 12879 h 3219719"/>
                  <a:gd name="connsiteX2-33" fmla="*/ 7424670 w 7424670"/>
                  <a:gd name="connsiteY2-34" fmla="*/ 2582214 h 3219719"/>
                  <a:gd name="connsiteX3-35" fmla="*/ 4591318 w 7424670"/>
                  <a:gd name="connsiteY3-36" fmla="*/ 2575775 h 3219719"/>
                  <a:gd name="connsiteX4-37" fmla="*/ 4591318 w 7424670"/>
                  <a:gd name="connsiteY4-38" fmla="*/ 3200401 h 3219719"/>
                  <a:gd name="connsiteX5-39" fmla="*/ 6439 w 7424670"/>
                  <a:gd name="connsiteY5-40" fmla="*/ 3219719 h 3219719"/>
                  <a:gd name="connsiteX6-41" fmla="*/ 0 w 7424670"/>
                  <a:gd name="connsiteY6-42" fmla="*/ 0 h 32197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424670" h="3219719">
                    <a:moveTo>
                      <a:pt x="0" y="0"/>
                    </a:moveTo>
                    <a:lnTo>
                      <a:pt x="7418231" y="12879"/>
                    </a:lnTo>
                    <a:cubicBezTo>
                      <a:pt x="7420377" y="869324"/>
                      <a:pt x="7422524" y="1725769"/>
                      <a:pt x="7424670" y="2582214"/>
                    </a:cubicBezTo>
                    <a:lnTo>
                      <a:pt x="4591318" y="2575775"/>
                    </a:lnTo>
                    <a:lnTo>
                      <a:pt x="4591318" y="3200401"/>
                    </a:lnTo>
                    <a:lnTo>
                      <a:pt x="6439" y="3219719"/>
                    </a:lnTo>
                    <a:cubicBezTo>
                      <a:pt x="4293" y="2165798"/>
                      <a:pt x="2146" y="1053921"/>
                      <a:pt x="0" y="0"/>
                    </a:cubicBezTo>
                    <a:close/>
                  </a:path>
                </a:pathLst>
              </a:cu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endParaRPr lang="zh-CN" altLang="en-US" sz="1715">
                  <a:latin typeface="+mn-ea"/>
                </a:endParaRPr>
              </a:p>
            </p:txBody>
          </p:sp>
        </p:grpSp>
        <p:sp>
          <p:nvSpPr>
            <p:cNvPr id="64" name="箭头: 右 115"/>
            <p:cNvSpPr/>
            <p:nvPr/>
          </p:nvSpPr>
          <p:spPr>
            <a:xfrm rot="5400000">
              <a:off x="6577" y="2999"/>
              <a:ext cx="506" cy="2563"/>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solidFill>
                  <a:schemeClr val="tx1"/>
                </a:solidFill>
                <a:latin typeface="+mn-ea"/>
              </a:endParaRPr>
            </a:p>
          </p:txBody>
        </p:sp>
        <p:sp>
          <p:nvSpPr>
            <p:cNvPr id="65" name="文本框 64"/>
            <p:cNvSpPr txBox="1"/>
            <p:nvPr/>
          </p:nvSpPr>
          <p:spPr>
            <a:xfrm>
              <a:off x="6253" y="4051"/>
              <a:ext cx="1104" cy="353"/>
            </a:xfrm>
            <a:prstGeom prst="rect">
              <a:avLst/>
            </a:prstGeom>
            <a:noFill/>
          </p:spPr>
          <p:txBody>
            <a:bodyPr wrap="square" rtlCol="0">
              <a:spAutoFit/>
            </a:bodyPr>
            <a:lstStyle/>
            <a:p>
              <a:pPr algn="ctr"/>
              <a:r>
                <a:rPr lang="zh-CN" altLang="en-US" sz="855" b="1" dirty="0">
                  <a:latin typeface="+mn-ea"/>
                </a:rPr>
                <a:t>数据回馈</a:t>
              </a:r>
              <a:endParaRPr lang="zh-CN" altLang="en-US" sz="855" b="1" dirty="0">
                <a:latin typeface="+mn-ea"/>
              </a:endParaRPr>
            </a:p>
          </p:txBody>
        </p:sp>
        <p:sp>
          <p:nvSpPr>
            <p:cNvPr id="66" name="箭头: 右 93"/>
            <p:cNvSpPr/>
            <p:nvPr/>
          </p:nvSpPr>
          <p:spPr>
            <a:xfrm rot="16200000">
              <a:off x="13121" y="3023"/>
              <a:ext cx="506" cy="2563"/>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dirty="0">
                <a:solidFill>
                  <a:schemeClr val="tx1"/>
                </a:solidFill>
                <a:latin typeface="+mn-ea"/>
              </a:endParaRPr>
            </a:p>
          </p:txBody>
        </p:sp>
        <p:sp>
          <p:nvSpPr>
            <p:cNvPr id="67" name="文本框 66"/>
            <p:cNvSpPr txBox="1"/>
            <p:nvPr/>
          </p:nvSpPr>
          <p:spPr>
            <a:xfrm>
              <a:off x="12798" y="4075"/>
              <a:ext cx="1104" cy="353"/>
            </a:xfrm>
            <a:prstGeom prst="rect">
              <a:avLst/>
            </a:prstGeom>
            <a:noFill/>
          </p:spPr>
          <p:txBody>
            <a:bodyPr wrap="square" rtlCol="0">
              <a:spAutoFit/>
            </a:bodyPr>
            <a:lstStyle/>
            <a:p>
              <a:pPr algn="ctr"/>
              <a:r>
                <a:rPr lang="zh-CN" altLang="en-US" sz="855" b="1" dirty="0">
                  <a:latin typeface="+mn-ea"/>
                </a:rPr>
                <a:t>数据应用</a:t>
              </a:r>
              <a:endParaRPr lang="zh-CN" altLang="en-US" sz="855" b="1" dirty="0">
                <a:latin typeface="+mn-ea"/>
              </a:endParaRPr>
            </a:p>
          </p:txBody>
        </p:sp>
        <p:sp>
          <p:nvSpPr>
            <p:cNvPr id="68" name="矩形 67"/>
            <p:cNvSpPr/>
            <p:nvPr/>
          </p:nvSpPr>
          <p:spPr>
            <a:xfrm>
              <a:off x="633" y="3495"/>
              <a:ext cx="7491" cy="506"/>
            </a:xfrm>
            <a:prstGeom prst="rect">
              <a:avLst/>
            </a:prstGeom>
            <a:solidFill>
              <a:schemeClr val="bg1">
                <a:lumMod val="6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525" b="1" spc="286" dirty="0">
                  <a:solidFill>
                    <a:schemeClr val="tx1"/>
                  </a:solidFill>
                  <a:latin typeface="+mn-ea"/>
                </a:rPr>
                <a:t>金融服务平台</a:t>
              </a:r>
              <a:endParaRPr lang="zh-CN" altLang="en-US" sz="1525" b="1" spc="286" dirty="0">
                <a:solidFill>
                  <a:schemeClr val="tx1"/>
                </a:solidFill>
                <a:latin typeface="+mn-ea"/>
              </a:endParaRPr>
            </a:p>
          </p:txBody>
        </p:sp>
        <p:grpSp>
          <p:nvGrpSpPr>
            <p:cNvPr id="69" name="组合 68"/>
            <p:cNvGrpSpPr/>
            <p:nvPr/>
          </p:nvGrpSpPr>
          <p:grpSpPr>
            <a:xfrm>
              <a:off x="4659" y="2492"/>
              <a:ext cx="3465" cy="612"/>
              <a:chOff x="6637380" y="892502"/>
              <a:chExt cx="2014093" cy="538279"/>
            </a:xfrm>
          </p:grpSpPr>
          <p:sp>
            <p:nvSpPr>
              <p:cNvPr id="70" name="矩形: 圆角 77"/>
              <p:cNvSpPr/>
              <p:nvPr/>
            </p:nvSpPr>
            <p:spPr>
              <a:xfrm>
                <a:off x="6637380" y="892502"/>
                <a:ext cx="2014093" cy="497987"/>
              </a:xfrm>
              <a:prstGeom prst="roundRect">
                <a:avLst>
                  <a:gd name="adj" fmla="val 0"/>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b="1" spc="286" dirty="0">
                  <a:latin typeface="+mn-ea"/>
                </a:endParaRPr>
              </a:p>
            </p:txBody>
          </p:sp>
          <p:sp>
            <p:nvSpPr>
              <p:cNvPr id="71" name="文本框 70"/>
              <p:cNvSpPr txBox="1"/>
              <p:nvPr/>
            </p:nvSpPr>
            <p:spPr>
              <a:xfrm>
                <a:off x="7309199" y="1008808"/>
                <a:ext cx="1342274" cy="371494"/>
              </a:xfrm>
              <a:prstGeom prst="rect">
                <a:avLst/>
              </a:prstGeom>
              <a:noFill/>
            </p:spPr>
            <p:txBody>
              <a:bodyPr wrap="square" rtlCol="0">
                <a:spAutoFit/>
              </a:bodyPr>
              <a:lstStyle/>
              <a:p>
                <a:pPr algn="ctr"/>
                <a:r>
                  <a:rPr lang="zh-CN" altLang="en-US" sz="1145" b="1" spc="286" dirty="0">
                    <a:latin typeface="+mn-ea"/>
                  </a:rPr>
                  <a:t>金融机构</a:t>
                </a:r>
                <a:endParaRPr lang="zh-CN" altLang="en-US" sz="1145" b="1" spc="286" dirty="0">
                  <a:latin typeface="+mn-ea"/>
                </a:endParaRPr>
              </a:p>
            </p:txBody>
          </p:sp>
          <p:pic>
            <p:nvPicPr>
              <p:cNvPr id="72" name="图形 71"/>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846878" y="956167"/>
                <a:ext cx="461671" cy="474614"/>
              </a:xfrm>
              <a:prstGeom prst="rect">
                <a:avLst/>
              </a:prstGeom>
            </p:spPr>
          </p:pic>
        </p:grpSp>
        <p:grpSp>
          <p:nvGrpSpPr>
            <p:cNvPr id="73" name="组合 72"/>
            <p:cNvGrpSpPr/>
            <p:nvPr/>
          </p:nvGrpSpPr>
          <p:grpSpPr>
            <a:xfrm>
              <a:off x="650" y="2492"/>
              <a:ext cx="3531" cy="566"/>
              <a:chOff x="2421342" y="829317"/>
              <a:chExt cx="1524009" cy="497987"/>
            </a:xfrm>
          </p:grpSpPr>
          <p:sp>
            <p:nvSpPr>
              <p:cNvPr id="74" name="矩形: 圆角 61"/>
              <p:cNvSpPr/>
              <p:nvPr/>
            </p:nvSpPr>
            <p:spPr>
              <a:xfrm>
                <a:off x="2421342" y="829317"/>
                <a:ext cx="1504881" cy="497987"/>
              </a:xfrm>
              <a:prstGeom prst="roundRect">
                <a:avLst>
                  <a:gd name="adj" fmla="val 0"/>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b="1" spc="286" dirty="0">
                  <a:latin typeface="+mn-ea"/>
                </a:endParaRPr>
              </a:p>
            </p:txBody>
          </p:sp>
          <p:pic>
            <p:nvPicPr>
              <p:cNvPr id="75" name="图形 7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70552" y="939487"/>
                <a:ext cx="349346" cy="373968"/>
              </a:xfrm>
              <a:prstGeom prst="rect">
                <a:avLst/>
              </a:prstGeom>
            </p:spPr>
          </p:pic>
          <p:sp>
            <p:nvSpPr>
              <p:cNvPr id="76" name="文本框 75"/>
              <p:cNvSpPr txBox="1"/>
              <p:nvPr/>
            </p:nvSpPr>
            <p:spPr>
              <a:xfrm>
                <a:off x="3017043" y="941806"/>
                <a:ext cx="928308" cy="371495"/>
              </a:xfrm>
              <a:prstGeom prst="rect">
                <a:avLst/>
              </a:prstGeom>
              <a:noFill/>
            </p:spPr>
            <p:txBody>
              <a:bodyPr wrap="square" rtlCol="0">
                <a:spAutoFit/>
              </a:bodyPr>
              <a:lstStyle/>
              <a:p>
                <a:pPr algn="ctr"/>
                <a:r>
                  <a:rPr lang="zh-CN" altLang="en-US" sz="1145" b="1" spc="286" dirty="0">
                    <a:latin typeface="+mn-ea"/>
                  </a:rPr>
                  <a:t>企业</a:t>
                </a:r>
                <a:endParaRPr lang="zh-CN" altLang="en-US" sz="1145" b="1" spc="286" dirty="0">
                  <a:latin typeface="+mn-ea"/>
                </a:endParaRPr>
              </a:p>
            </p:txBody>
          </p:sp>
        </p:grpSp>
        <p:cxnSp>
          <p:nvCxnSpPr>
            <p:cNvPr id="77" name="直接箭头连接符 74"/>
            <p:cNvCxnSpPr>
              <a:stCxn id="74" idx="2"/>
            </p:cNvCxnSpPr>
            <p:nvPr/>
          </p:nvCxnSpPr>
          <p:spPr>
            <a:xfrm>
              <a:off x="2393" y="3058"/>
              <a:ext cx="0" cy="436"/>
            </a:xfrm>
            <a:prstGeom prst="straightConnector1">
              <a:avLst/>
            </a:prstGeom>
            <a:ln w="127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8" name="直接箭头连接符 80"/>
            <p:cNvCxnSpPr>
              <a:stCxn id="70" idx="2"/>
            </p:cNvCxnSpPr>
            <p:nvPr/>
          </p:nvCxnSpPr>
          <p:spPr>
            <a:xfrm>
              <a:off x="6391" y="3058"/>
              <a:ext cx="0" cy="436"/>
            </a:xfrm>
            <a:prstGeom prst="straightConnector1">
              <a:avLst/>
            </a:prstGeom>
            <a:ln w="127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9130" y="2492"/>
              <a:ext cx="8784" cy="1505"/>
            </a:xfrm>
            <a:prstGeom prst="rect">
              <a:avLst/>
            </a:prstGeom>
            <a:solidFill>
              <a:srgbClr val="EEEE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25" b="1" spc="286" dirty="0">
                <a:latin typeface="+mn-ea"/>
              </a:endParaRPr>
            </a:p>
          </p:txBody>
        </p:sp>
        <p:sp>
          <p:nvSpPr>
            <p:cNvPr id="80" name="矩形 79"/>
            <p:cNvSpPr/>
            <p:nvPr/>
          </p:nvSpPr>
          <p:spPr>
            <a:xfrm>
              <a:off x="1636" y="3170"/>
              <a:ext cx="1650" cy="24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60" b="1" dirty="0">
                  <a:solidFill>
                    <a:schemeClr val="tx1"/>
                  </a:solidFill>
                  <a:latin typeface="+mn-ea"/>
                </a:rPr>
                <a:t>需求</a:t>
              </a:r>
              <a:endParaRPr lang="zh-CN" altLang="en-US" sz="760" b="1" dirty="0">
                <a:solidFill>
                  <a:schemeClr val="tx1"/>
                </a:solidFill>
                <a:latin typeface="+mn-ea"/>
              </a:endParaRPr>
            </a:p>
          </p:txBody>
        </p:sp>
        <p:sp>
          <p:nvSpPr>
            <p:cNvPr id="81" name="矩形 80"/>
            <p:cNvSpPr/>
            <p:nvPr/>
          </p:nvSpPr>
          <p:spPr>
            <a:xfrm>
              <a:off x="5566" y="3170"/>
              <a:ext cx="1650" cy="24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60" b="1" dirty="0">
                  <a:solidFill>
                    <a:schemeClr val="tx1"/>
                  </a:solidFill>
                  <a:latin typeface="+mn-ea"/>
                </a:rPr>
                <a:t>产品</a:t>
              </a:r>
              <a:endParaRPr lang="zh-CN" altLang="en-US" sz="760" b="1" dirty="0">
                <a:solidFill>
                  <a:schemeClr val="tx1"/>
                </a:solidFill>
                <a:latin typeface="+mn-ea"/>
              </a:endParaRPr>
            </a:p>
          </p:txBody>
        </p:sp>
        <p:sp>
          <p:nvSpPr>
            <p:cNvPr id="82" name="矩形 81"/>
            <p:cNvSpPr/>
            <p:nvPr/>
          </p:nvSpPr>
          <p:spPr>
            <a:xfrm>
              <a:off x="9140" y="3495"/>
              <a:ext cx="8774" cy="506"/>
            </a:xfrm>
            <a:prstGeom prst="rect">
              <a:avLst/>
            </a:prstGeom>
            <a:solidFill>
              <a:srgbClr val="EEEE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25" b="1" spc="286" dirty="0">
                  <a:solidFill>
                    <a:schemeClr val="tx1"/>
                  </a:solidFill>
                  <a:latin typeface="+mn-ea"/>
                </a:rPr>
                <a:t>数据应用服务</a:t>
              </a:r>
              <a:endParaRPr lang="zh-CN" altLang="en-US" sz="1525" b="1" spc="286" dirty="0">
                <a:solidFill>
                  <a:schemeClr val="tx1"/>
                </a:solidFill>
                <a:latin typeface="+mn-ea"/>
              </a:endParaRPr>
            </a:p>
          </p:txBody>
        </p:sp>
        <p:sp>
          <p:nvSpPr>
            <p:cNvPr id="83" name="矩形 82"/>
            <p:cNvSpPr/>
            <p:nvPr/>
          </p:nvSpPr>
          <p:spPr>
            <a:xfrm>
              <a:off x="9295" y="2613"/>
              <a:ext cx="2407" cy="74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145" b="1" dirty="0">
                  <a:solidFill>
                    <a:schemeClr val="tx1"/>
                  </a:solidFill>
                  <a:latin typeface="+mn-ea"/>
                </a:rPr>
                <a:t>企业全生命</a:t>
              </a:r>
              <a:endParaRPr lang="en-US" altLang="zh-CN" sz="1145" b="1" dirty="0">
                <a:solidFill>
                  <a:schemeClr val="tx1"/>
                </a:solidFill>
                <a:latin typeface="+mn-ea"/>
              </a:endParaRPr>
            </a:p>
            <a:p>
              <a:pPr algn="ctr"/>
              <a:r>
                <a:rPr lang="zh-CN" altLang="en-US" sz="1145" b="1" dirty="0">
                  <a:solidFill>
                    <a:schemeClr val="tx1"/>
                  </a:solidFill>
                  <a:latin typeface="+mn-ea"/>
                </a:rPr>
                <a:t>周期画像</a:t>
              </a:r>
              <a:endParaRPr lang="zh-CN" altLang="en-US" sz="1145" b="1" dirty="0">
                <a:solidFill>
                  <a:schemeClr val="tx1"/>
                </a:solidFill>
                <a:latin typeface="+mn-ea"/>
              </a:endParaRPr>
            </a:p>
          </p:txBody>
        </p:sp>
        <p:sp>
          <p:nvSpPr>
            <p:cNvPr id="84" name="矩形 83"/>
            <p:cNvSpPr/>
            <p:nvPr/>
          </p:nvSpPr>
          <p:spPr>
            <a:xfrm>
              <a:off x="12248" y="2613"/>
              <a:ext cx="2407" cy="74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145" b="1" dirty="0">
                  <a:solidFill>
                    <a:schemeClr val="tx1"/>
                  </a:solidFill>
                  <a:latin typeface="+mn-ea"/>
                </a:rPr>
                <a:t>自动填表</a:t>
              </a:r>
              <a:endParaRPr lang="en-US" altLang="zh-CN" sz="1145" b="1" dirty="0">
                <a:solidFill>
                  <a:schemeClr val="tx1"/>
                </a:solidFill>
                <a:latin typeface="+mn-ea"/>
              </a:endParaRPr>
            </a:p>
            <a:p>
              <a:pPr algn="ctr"/>
              <a:r>
                <a:rPr lang="zh-CN" altLang="en-US" sz="1145" b="1" dirty="0">
                  <a:solidFill>
                    <a:schemeClr val="tx1"/>
                  </a:solidFill>
                  <a:latin typeface="+mn-ea"/>
                </a:rPr>
                <a:t>快速验证</a:t>
              </a:r>
              <a:endParaRPr lang="zh-CN" altLang="en-US" sz="1145" b="1" dirty="0">
                <a:solidFill>
                  <a:schemeClr val="tx1"/>
                </a:solidFill>
                <a:latin typeface="+mn-ea"/>
              </a:endParaRPr>
            </a:p>
          </p:txBody>
        </p:sp>
        <p:sp>
          <p:nvSpPr>
            <p:cNvPr id="85" name="矩形 84"/>
            <p:cNvSpPr/>
            <p:nvPr/>
          </p:nvSpPr>
          <p:spPr>
            <a:xfrm>
              <a:off x="15169" y="2613"/>
              <a:ext cx="2407" cy="74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145" b="1" dirty="0">
                  <a:solidFill>
                    <a:schemeClr val="tx1"/>
                  </a:solidFill>
                  <a:latin typeface="+mn-ea"/>
                </a:rPr>
                <a:t>数据决策</a:t>
              </a:r>
              <a:endParaRPr lang="en-US" altLang="zh-CN" sz="1145" b="1" dirty="0">
                <a:solidFill>
                  <a:schemeClr val="tx1"/>
                </a:solidFill>
                <a:latin typeface="+mn-ea"/>
              </a:endParaRPr>
            </a:p>
            <a:p>
              <a:pPr algn="ctr"/>
              <a:r>
                <a:rPr lang="zh-CN" altLang="en-US" sz="1145" b="1" dirty="0">
                  <a:solidFill>
                    <a:schemeClr val="tx1"/>
                  </a:solidFill>
                  <a:latin typeface="+mn-ea"/>
                </a:rPr>
                <a:t>监管</a:t>
              </a:r>
              <a:endParaRPr lang="zh-CN" altLang="en-US" sz="1145" b="1" dirty="0">
                <a:solidFill>
                  <a:schemeClr val="tx1"/>
                </a:solidFill>
                <a:latin typeface="+mn-ea"/>
              </a:endParaRPr>
            </a:p>
          </p:txBody>
        </p:sp>
      </p:grpSp>
      <p:sp>
        <p:nvSpPr>
          <p:cNvPr id="89" name="文本框 88"/>
          <p:cNvSpPr txBox="1"/>
          <p:nvPr/>
        </p:nvSpPr>
        <p:spPr>
          <a:xfrm>
            <a:off x="306070" y="891540"/>
            <a:ext cx="11603990" cy="737235"/>
          </a:xfrm>
          <a:prstGeom prst="rect">
            <a:avLst/>
          </a:prstGeom>
          <a:noFill/>
        </p:spPr>
        <p:txBody>
          <a:bodyPr wrap="square" rtlCol="0">
            <a:spAutoFit/>
          </a:bodyPr>
          <a:lstStyle/>
          <a:p>
            <a:pPr algn="l">
              <a:lnSpc>
                <a:spcPct val="150000"/>
              </a:lnSpc>
            </a:pPr>
            <a:r>
              <a:rPr lang="zh-CN" altLang="en-US" sz="1400" dirty="0">
                <a:latin typeface="+mn-ea"/>
                <a:sym typeface="+mn-ea"/>
              </a:rPr>
              <a:t>建立统一治数入口和出口，实现将原始数据资源转换成数据资产，面向金融服务平台和数据应用承担中心枢纽能力。通过数据共享交换、数据开放，支撑金融服务平台感知供需关系，打通融资市场互信链路，</a:t>
            </a:r>
            <a:r>
              <a:rPr lang="zh-CN" altLang="en-US" sz="1400" dirty="0">
                <a:solidFill>
                  <a:srgbClr val="C00000"/>
                </a:solidFill>
                <a:latin typeface="+mn-ea"/>
                <a:sym typeface="+mn-ea"/>
              </a:rPr>
              <a:t>变“大水漫灌”为“精准滴灌”</a:t>
            </a:r>
            <a:r>
              <a:rPr lang="zh-CN" altLang="en-US" sz="1400" dirty="0">
                <a:latin typeface="+mn-ea"/>
                <a:sym typeface="+mn-ea"/>
              </a:rPr>
              <a:t>，创新性地开展金融服务。</a:t>
            </a:r>
            <a:endParaRPr lang="zh-CN" altLang="en-US" sz="1400" dirty="0">
              <a:latin typeface="+mn-ea"/>
              <a:sym typeface="+mn-ea"/>
            </a:endParaRPr>
          </a:p>
        </p:txBody>
      </p:sp>
    </p:spTree>
    <p:custDataLst>
      <p:tags r:id="rId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normAutofit/>
          </a:bodyPr>
          <a:lstStyle/>
          <a:p>
            <a:r>
              <a:rPr lang="zh-CN" altLang="en-US" dirty="0"/>
              <a:t>金融治数模式：“</a:t>
            </a:r>
            <a:r>
              <a:rPr lang="en-US" altLang="zh-CN" dirty="0"/>
              <a:t>1+1+N</a:t>
            </a:r>
            <a:r>
              <a:rPr lang="zh-CN" altLang="en-US" dirty="0"/>
              <a:t>”</a:t>
            </a:r>
            <a:endParaRPr lang="zh-CN" altLang="en-US" dirty="0"/>
          </a:p>
        </p:txBody>
      </p:sp>
      <p:sp>
        <p:nvSpPr>
          <p:cNvPr id="3" name="矩形 2"/>
          <p:cNvSpPr/>
          <p:nvPr/>
        </p:nvSpPr>
        <p:spPr>
          <a:xfrm>
            <a:off x="621563" y="1270205"/>
            <a:ext cx="3497434" cy="4868977"/>
          </a:xfrm>
          <a:prstGeom prst="rect">
            <a:avLst/>
          </a:prstGeom>
          <a:solidFill>
            <a:schemeClr val="bg1">
              <a:lumMod val="95000"/>
            </a:schemeClr>
          </a:solidFill>
          <a:ln w="12700">
            <a:solidFill>
              <a:schemeClr val="bg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4" name="矩形 3"/>
          <p:cNvSpPr/>
          <p:nvPr/>
        </p:nvSpPr>
        <p:spPr>
          <a:xfrm>
            <a:off x="8081383" y="1270205"/>
            <a:ext cx="3497434" cy="4868977"/>
          </a:xfrm>
          <a:prstGeom prst="rect">
            <a:avLst/>
          </a:prstGeom>
          <a:solidFill>
            <a:schemeClr val="bg1">
              <a:lumMod val="95000"/>
            </a:schemeClr>
          </a:solidFill>
          <a:ln w="12700">
            <a:solidFill>
              <a:schemeClr val="bg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solidFill>
                <a:schemeClr val="tx1"/>
              </a:solidFill>
            </a:endParaRPr>
          </a:p>
        </p:txBody>
      </p:sp>
      <p:sp>
        <p:nvSpPr>
          <p:cNvPr id="5" name="矩形 4"/>
          <p:cNvSpPr/>
          <p:nvPr/>
        </p:nvSpPr>
        <p:spPr>
          <a:xfrm>
            <a:off x="615459" y="1270205"/>
            <a:ext cx="3497434" cy="4868977"/>
          </a:xfrm>
          <a:prstGeom prst="rect">
            <a:avLst/>
          </a:prstGeom>
          <a:solidFill>
            <a:schemeClr val="bg1">
              <a:lumMod val="9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715">
              <a:solidFill>
                <a:schemeClr val="tx1"/>
              </a:solidFill>
            </a:endParaRPr>
          </a:p>
        </p:txBody>
      </p:sp>
      <p:sp>
        <p:nvSpPr>
          <p:cNvPr id="6" name="矩形 5"/>
          <p:cNvSpPr/>
          <p:nvPr/>
        </p:nvSpPr>
        <p:spPr>
          <a:xfrm>
            <a:off x="4331191" y="1270205"/>
            <a:ext cx="3497434" cy="4868977"/>
          </a:xfrm>
          <a:prstGeom prst="rect">
            <a:avLst/>
          </a:prstGeom>
          <a:solidFill>
            <a:schemeClr val="bg1">
              <a:lumMod val="9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715">
              <a:solidFill>
                <a:schemeClr val="tx1"/>
              </a:solidFill>
            </a:endParaRPr>
          </a:p>
        </p:txBody>
      </p:sp>
      <p:sp>
        <p:nvSpPr>
          <p:cNvPr id="7" name="矩形 6"/>
          <p:cNvSpPr/>
          <p:nvPr/>
        </p:nvSpPr>
        <p:spPr>
          <a:xfrm>
            <a:off x="8071994" y="1270205"/>
            <a:ext cx="3497434" cy="4868977"/>
          </a:xfrm>
          <a:prstGeom prst="rect">
            <a:avLst/>
          </a:prstGeom>
          <a:solidFill>
            <a:schemeClr val="bg1">
              <a:lumMod val="9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715">
              <a:solidFill>
                <a:schemeClr val="tx1"/>
              </a:solidFill>
            </a:endParaRPr>
          </a:p>
        </p:txBody>
      </p:sp>
      <p:sp>
        <p:nvSpPr>
          <p:cNvPr id="8" name="箭头: 五边形 14"/>
          <p:cNvSpPr/>
          <p:nvPr/>
        </p:nvSpPr>
        <p:spPr>
          <a:xfrm>
            <a:off x="615459" y="1049867"/>
            <a:ext cx="2057314" cy="440676"/>
          </a:xfrm>
          <a:prstGeom prst="homePlate">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1715" b="1" dirty="0">
                <a:solidFill>
                  <a:schemeClr val="bg2"/>
                </a:solidFill>
              </a:rPr>
              <a:t>1</a:t>
            </a:r>
            <a:r>
              <a:rPr lang="zh-CN" altLang="en-US" sz="1715" b="1" dirty="0">
                <a:solidFill>
                  <a:schemeClr val="bg2"/>
                </a:solidFill>
              </a:rPr>
              <a:t>个 数据支撑平台</a:t>
            </a:r>
            <a:endParaRPr lang="zh-CN" altLang="en-US" sz="1715" b="1" dirty="0">
              <a:solidFill>
                <a:schemeClr val="bg2"/>
              </a:solidFill>
            </a:endParaRPr>
          </a:p>
        </p:txBody>
      </p:sp>
      <p:sp>
        <p:nvSpPr>
          <p:cNvPr id="9" name="箭头: 五边形 15"/>
          <p:cNvSpPr/>
          <p:nvPr/>
        </p:nvSpPr>
        <p:spPr>
          <a:xfrm>
            <a:off x="4331191" y="1049867"/>
            <a:ext cx="2057314" cy="440676"/>
          </a:xfrm>
          <a:prstGeom prst="homePlate">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1715" b="1" dirty="0">
                <a:solidFill>
                  <a:schemeClr val="bg2"/>
                </a:solidFill>
              </a:rPr>
              <a:t>1</a:t>
            </a:r>
            <a:r>
              <a:rPr lang="zh-CN" altLang="en-US" sz="1715" b="1" dirty="0">
                <a:solidFill>
                  <a:schemeClr val="bg2"/>
                </a:solidFill>
              </a:rPr>
              <a:t>个 数据资源中心</a:t>
            </a:r>
            <a:endParaRPr lang="zh-CN" altLang="en-US" sz="1715" b="1" dirty="0">
              <a:solidFill>
                <a:schemeClr val="bg2"/>
              </a:solidFill>
            </a:endParaRPr>
          </a:p>
        </p:txBody>
      </p:sp>
      <p:sp>
        <p:nvSpPr>
          <p:cNvPr id="10" name="箭头: 五边形 16"/>
          <p:cNvSpPr/>
          <p:nvPr/>
        </p:nvSpPr>
        <p:spPr>
          <a:xfrm>
            <a:off x="8075279" y="1049867"/>
            <a:ext cx="2510246" cy="440676"/>
          </a:xfrm>
          <a:prstGeom prst="homePlate">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1715" b="1" dirty="0">
                <a:solidFill>
                  <a:schemeClr val="bg2"/>
                </a:solidFill>
              </a:rPr>
              <a:t>N</a:t>
            </a:r>
            <a:r>
              <a:rPr lang="zh-CN" altLang="en-US" sz="1715" b="1" dirty="0">
                <a:solidFill>
                  <a:schemeClr val="bg2"/>
                </a:solidFill>
              </a:rPr>
              <a:t>个 数据应用服务支撑</a:t>
            </a:r>
            <a:endParaRPr lang="zh-CN" altLang="en-US" sz="1715" b="1" dirty="0">
              <a:solidFill>
                <a:schemeClr val="bg2"/>
              </a:solidFill>
            </a:endParaRPr>
          </a:p>
        </p:txBody>
      </p:sp>
      <p:sp>
        <p:nvSpPr>
          <p:cNvPr id="11" name="矩形 10"/>
          <p:cNvSpPr/>
          <p:nvPr/>
        </p:nvSpPr>
        <p:spPr>
          <a:xfrm>
            <a:off x="621564" y="1490543"/>
            <a:ext cx="3491330" cy="21112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335" dirty="0">
                <a:solidFill>
                  <a:schemeClr val="tx1"/>
                </a:solidFill>
              </a:rPr>
              <a:t>        以数据汇聚、数据融合、数据服务为数据应用主线，构建金融大数据基础支撑平台，为金融服务平台快速构建海量数据信息处理系统，通过对各类海量数据信息进行分析和挖掘，帮助金融服务从海量数据信息中获取到真正的价值，及时洞察和决策新的机会与风险。</a:t>
            </a:r>
            <a:endParaRPr lang="zh-CN" altLang="en-US" sz="1335" dirty="0">
              <a:solidFill>
                <a:schemeClr val="tx1"/>
              </a:solidFill>
            </a:endParaRPr>
          </a:p>
        </p:txBody>
      </p:sp>
      <p:sp>
        <p:nvSpPr>
          <p:cNvPr id="12" name="矩形 11"/>
          <p:cNvSpPr/>
          <p:nvPr/>
        </p:nvSpPr>
        <p:spPr>
          <a:xfrm>
            <a:off x="2001420" y="3732703"/>
            <a:ext cx="1982103" cy="37714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数据采集能力</a:t>
            </a:r>
            <a:endParaRPr lang="zh-CN" altLang="en-US" sz="1335" dirty="0">
              <a:solidFill>
                <a:schemeClr val="tx1"/>
              </a:solidFill>
            </a:endParaRPr>
          </a:p>
        </p:txBody>
      </p:sp>
      <p:sp>
        <p:nvSpPr>
          <p:cNvPr id="13" name="矩形 12"/>
          <p:cNvSpPr/>
          <p:nvPr/>
        </p:nvSpPr>
        <p:spPr>
          <a:xfrm>
            <a:off x="2001420" y="4112805"/>
            <a:ext cx="1982103" cy="37714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资源编目能力</a:t>
            </a:r>
            <a:endParaRPr lang="zh-CN" altLang="en-US" sz="1335" dirty="0">
              <a:solidFill>
                <a:schemeClr val="tx1"/>
              </a:solidFill>
            </a:endParaRPr>
          </a:p>
        </p:txBody>
      </p:sp>
      <p:sp>
        <p:nvSpPr>
          <p:cNvPr id="14" name="矩形 13"/>
          <p:cNvSpPr/>
          <p:nvPr/>
        </p:nvSpPr>
        <p:spPr>
          <a:xfrm>
            <a:off x="2001420" y="4492907"/>
            <a:ext cx="1982103" cy="37714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数据服务能力</a:t>
            </a:r>
            <a:endParaRPr lang="zh-CN" altLang="en-US" sz="1335" dirty="0">
              <a:solidFill>
                <a:schemeClr val="tx1"/>
              </a:solidFill>
            </a:endParaRPr>
          </a:p>
        </p:txBody>
      </p:sp>
      <p:sp>
        <p:nvSpPr>
          <p:cNvPr id="15" name="矩形 14"/>
          <p:cNvSpPr/>
          <p:nvPr/>
        </p:nvSpPr>
        <p:spPr>
          <a:xfrm>
            <a:off x="2001420" y="4873009"/>
            <a:ext cx="1982103" cy="37714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数据共享能力</a:t>
            </a:r>
            <a:endParaRPr lang="zh-CN" altLang="en-US" sz="1335" dirty="0">
              <a:solidFill>
                <a:schemeClr val="tx1"/>
              </a:solidFill>
            </a:endParaRPr>
          </a:p>
        </p:txBody>
      </p:sp>
      <p:sp>
        <p:nvSpPr>
          <p:cNvPr id="16" name="矩形 15"/>
          <p:cNvSpPr/>
          <p:nvPr/>
        </p:nvSpPr>
        <p:spPr>
          <a:xfrm>
            <a:off x="2001420" y="5253110"/>
            <a:ext cx="1982103" cy="37714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清洗融合能力</a:t>
            </a:r>
            <a:endParaRPr lang="zh-CN" altLang="en-US" sz="1335" dirty="0">
              <a:solidFill>
                <a:schemeClr val="tx1"/>
              </a:solidFill>
            </a:endParaRPr>
          </a:p>
        </p:txBody>
      </p:sp>
      <p:sp>
        <p:nvSpPr>
          <p:cNvPr id="17" name="矩形 16"/>
          <p:cNvSpPr/>
          <p:nvPr/>
        </p:nvSpPr>
        <p:spPr>
          <a:xfrm>
            <a:off x="2007524" y="5633212"/>
            <a:ext cx="1982103" cy="37714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治理管控能力</a:t>
            </a:r>
            <a:endParaRPr lang="zh-CN" altLang="en-US" sz="1335" dirty="0">
              <a:solidFill>
                <a:schemeClr val="tx1"/>
              </a:solidFill>
            </a:endParaRPr>
          </a:p>
        </p:txBody>
      </p:sp>
      <p:sp>
        <p:nvSpPr>
          <p:cNvPr id="18" name="矩形 17"/>
          <p:cNvSpPr/>
          <p:nvPr/>
        </p:nvSpPr>
        <p:spPr>
          <a:xfrm>
            <a:off x="735424" y="3732704"/>
            <a:ext cx="578545" cy="2277652"/>
          </a:xfrm>
          <a:prstGeom prst="rect">
            <a:avLst/>
          </a:prstGeom>
          <a:solidFill>
            <a:schemeClr val="accent6">
              <a:lumMod val="40000"/>
              <a:lumOff val="6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525" dirty="0">
                <a:solidFill>
                  <a:schemeClr val="tx1"/>
                </a:solidFill>
              </a:rPr>
              <a:t>金</a:t>
            </a:r>
            <a:endParaRPr lang="en-US" altLang="zh-CN" sz="1525" dirty="0">
              <a:solidFill>
                <a:schemeClr val="tx1"/>
              </a:solidFill>
            </a:endParaRPr>
          </a:p>
          <a:p>
            <a:pPr algn="ctr"/>
            <a:r>
              <a:rPr lang="zh-CN" altLang="en-US" sz="1525" dirty="0">
                <a:solidFill>
                  <a:schemeClr val="tx1"/>
                </a:solidFill>
              </a:rPr>
              <a:t>融</a:t>
            </a:r>
            <a:endParaRPr lang="en-US" altLang="zh-CN" sz="1525" dirty="0">
              <a:solidFill>
                <a:schemeClr val="tx1"/>
              </a:solidFill>
            </a:endParaRPr>
          </a:p>
          <a:p>
            <a:pPr algn="ctr"/>
            <a:r>
              <a:rPr lang="zh-CN" altLang="en-US" sz="1525" dirty="0">
                <a:solidFill>
                  <a:schemeClr val="tx1"/>
                </a:solidFill>
              </a:rPr>
              <a:t>数</a:t>
            </a:r>
            <a:endParaRPr lang="en-US" altLang="zh-CN" sz="1525" dirty="0">
              <a:solidFill>
                <a:schemeClr val="tx1"/>
              </a:solidFill>
            </a:endParaRPr>
          </a:p>
          <a:p>
            <a:pPr algn="ctr"/>
            <a:r>
              <a:rPr lang="zh-CN" altLang="en-US" sz="1525" dirty="0">
                <a:solidFill>
                  <a:schemeClr val="tx1"/>
                </a:solidFill>
              </a:rPr>
              <a:t>据</a:t>
            </a:r>
            <a:endParaRPr lang="en-US" altLang="zh-CN" sz="1525" dirty="0">
              <a:solidFill>
                <a:schemeClr val="tx1"/>
              </a:solidFill>
            </a:endParaRPr>
          </a:p>
          <a:p>
            <a:pPr algn="ctr"/>
            <a:r>
              <a:rPr lang="zh-CN" altLang="en-US" sz="1525" dirty="0">
                <a:solidFill>
                  <a:schemeClr val="tx1"/>
                </a:solidFill>
              </a:rPr>
              <a:t>支</a:t>
            </a:r>
            <a:endParaRPr lang="en-US" altLang="zh-CN" sz="1525" dirty="0">
              <a:solidFill>
                <a:schemeClr val="tx1"/>
              </a:solidFill>
            </a:endParaRPr>
          </a:p>
          <a:p>
            <a:pPr algn="ctr"/>
            <a:r>
              <a:rPr lang="zh-CN" altLang="en-US" sz="1525" dirty="0">
                <a:solidFill>
                  <a:schemeClr val="tx1"/>
                </a:solidFill>
              </a:rPr>
              <a:t>撑</a:t>
            </a:r>
            <a:endParaRPr lang="en-US" altLang="zh-CN" sz="1525" dirty="0">
              <a:solidFill>
                <a:schemeClr val="tx1"/>
              </a:solidFill>
            </a:endParaRPr>
          </a:p>
          <a:p>
            <a:pPr algn="ctr"/>
            <a:r>
              <a:rPr lang="zh-CN" altLang="en-US" sz="1525" dirty="0">
                <a:solidFill>
                  <a:schemeClr val="tx1"/>
                </a:solidFill>
              </a:rPr>
              <a:t>平</a:t>
            </a:r>
            <a:endParaRPr lang="en-US" altLang="zh-CN" sz="1525" dirty="0">
              <a:solidFill>
                <a:schemeClr val="tx1"/>
              </a:solidFill>
            </a:endParaRPr>
          </a:p>
          <a:p>
            <a:pPr algn="ctr"/>
            <a:r>
              <a:rPr lang="zh-CN" altLang="en-US" sz="1525" dirty="0">
                <a:solidFill>
                  <a:schemeClr val="tx1"/>
                </a:solidFill>
              </a:rPr>
              <a:t>台</a:t>
            </a:r>
            <a:endParaRPr lang="zh-CN" altLang="en-US" sz="1525" dirty="0">
              <a:solidFill>
                <a:schemeClr val="tx1"/>
              </a:solidFill>
            </a:endParaRPr>
          </a:p>
        </p:txBody>
      </p:sp>
      <p:sp>
        <p:nvSpPr>
          <p:cNvPr id="19" name="矩形 18"/>
          <p:cNvSpPr/>
          <p:nvPr/>
        </p:nvSpPr>
        <p:spPr>
          <a:xfrm>
            <a:off x="1502351" y="3732703"/>
            <a:ext cx="502121" cy="377143"/>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335" b="1" dirty="0">
              <a:solidFill>
                <a:schemeClr val="tx1"/>
              </a:solidFill>
            </a:endParaRPr>
          </a:p>
        </p:txBody>
      </p:sp>
      <p:sp>
        <p:nvSpPr>
          <p:cNvPr id="20" name="矩形 19"/>
          <p:cNvSpPr/>
          <p:nvPr/>
        </p:nvSpPr>
        <p:spPr>
          <a:xfrm>
            <a:off x="1502351" y="4112805"/>
            <a:ext cx="502121" cy="377143"/>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335" b="1" dirty="0">
              <a:solidFill>
                <a:schemeClr val="tx1"/>
              </a:solidFill>
            </a:endParaRPr>
          </a:p>
        </p:txBody>
      </p:sp>
      <p:sp>
        <p:nvSpPr>
          <p:cNvPr id="21" name="矩形 20"/>
          <p:cNvSpPr/>
          <p:nvPr/>
        </p:nvSpPr>
        <p:spPr>
          <a:xfrm>
            <a:off x="1502351" y="4492907"/>
            <a:ext cx="502121" cy="377143"/>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335" b="1" dirty="0">
              <a:solidFill>
                <a:schemeClr val="tx1"/>
              </a:solidFill>
            </a:endParaRPr>
          </a:p>
        </p:txBody>
      </p:sp>
      <p:sp>
        <p:nvSpPr>
          <p:cNvPr id="22" name="矩形 21"/>
          <p:cNvSpPr/>
          <p:nvPr/>
        </p:nvSpPr>
        <p:spPr>
          <a:xfrm>
            <a:off x="1502351" y="4873009"/>
            <a:ext cx="502121" cy="377143"/>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335" b="1" dirty="0">
              <a:solidFill>
                <a:schemeClr val="tx1"/>
              </a:solidFill>
            </a:endParaRPr>
          </a:p>
        </p:txBody>
      </p:sp>
      <p:sp>
        <p:nvSpPr>
          <p:cNvPr id="23" name="矩形 22"/>
          <p:cNvSpPr/>
          <p:nvPr/>
        </p:nvSpPr>
        <p:spPr>
          <a:xfrm>
            <a:off x="1502351" y="5253110"/>
            <a:ext cx="502121" cy="377143"/>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335" b="1" dirty="0">
              <a:solidFill>
                <a:schemeClr val="tx1"/>
              </a:solidFill>
            </a:endParaRPr>
          </a:p>
        </p:txBody>
      </p:sp>
      <p:sp>
        <p:nvSpPr>
          <p:cNvPr id="24" name="矩形 23"/>
          <p:cNvSpPr/>
          <p:nvPr/>
        </p:nvSpPr>
        <p:spPr>
          <a:xfrm>
            <a:off x="1502351" y="5633212"/>
            <a:ext cx="502121" cy="377143"/>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335" b="1" dirty="0">
              <a:solidFill>
                <a:schemeClr val="tx1"/>
              </a:solidFill>
            </a:endParaRPr>
          </a:p>
        </p:txBody>
      </p:sp>
      <p:pic>
        <p:nvPicPr>
          <p:cNvPr id="25" name="图形 24"/>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599125" y="3766989"/>
            <a:ext cx="308571" cy="308571"/>
          </a:xfrm>
          <a:prstGeom prst="rect">
            <a:avLst/>
          </a:prstGeom>
        </p:spPr>
      </p:pic>
      <p:pic>
        <p:nvPicPr>
          <p:cNvPr id="26" name="图形 2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99125" y="4137675"/>
            <a:ext cx="308571" cy="308571"/>
          </a:xfrm>
          <a:prstGeom prst="rect">
            <a:avLst/>
          </a:prstGeom>
        </p:spPr>
      </p:pic>
      <p:pic>
        <p:nvPicPr>
          <p:cNvPr id="27" name="图形 2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99125" y="4514604"/>
            <a:ext cx="308571" cy="308571"/>
          </a:xfrm>
          <a:prstGeom prst="rect">
            <a:avLst/>
          </a:prstGeom>
        </p:spPr>
      </p:pic>
      <p:pic>
        <p:nvPicPr>
          <p:cNvPr id="28" name="图形 27"/>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550737" y="4851330"/>
            <a:ext cx="405347" cy="405347"/>
          </a:xfrm>
          <a:prstGeom prst="rect">
            <a:avLst/>
          </a:prstGeom>
        </p:spPr>
      </p:pic>
      <p:pic>
        <p:nvPicPr>
          <p:cNvPr id="29" name="图形 2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599125" y="5287396"/>
            <a:ext cx="308571" cy="308571"/>
          </a:xfrm>
          <a:prstGeom prst="rect">
            <a:avLst/>
          </a:prstGeom>
        </p:spPr>
      </p:pic>
      <p:pic>
        <p:nvPicPr>
          <p:cNvPr id="30" name="图形 29"/>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16256" y="5683671"/>
            <a:ext cx="274309" cy="274309"/>
          </a:xfrm>
          <a:prstGeom prst="rect">
            <a:avLst/>
          </a:prstGeom>
        </p:spPr>
      </p:pic>
      <p:cxnSp>
        <p:nvCxnSpPr>
          <p:cNvPr id="31" name="直接箭头连接符 42"/>
          <p:cNvCxnSpPr/>
          <p:nvPr/>
        </p:nvCxnSpPr>
        <p:spPr>
          <a:xfrm>
            <a:off x="1313969" y="3944713"/>
            <a:ext cx="188382"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44"/>
          <p:cNvCxnSpPr/>
          <p:nvPr/>
        </p:nvCxnSpPr>
        <p:spPr>
          <a:xfrm>
            <a:off x="1317020" y="4314438"/>
            <a:ext cx="182278"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47"/>
          <p:cNvCxnSpPr/>
          <p:nvPr/>
        </p:nvCxnSpPr>
        <p:spPr>
          <a:xfrm>
            <a:off x="1317020" y="4684163"/>
            <a:ext cx="182278" cy="2959"/>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49"/>
          <p:cNvCxnSpPr/>
          <p:nvPr/>
        </p:nvCxnSpPr>
        <p:spPr>
          <a:xfrm>
            <a:off x="1317020" y="5056847"/>
            <a:ext cx="182278"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50"/>
          <p:cNvCxnSpPr/>
          <p:nvPr/>
        </p:nvCxnSpPr>
        <p:spPr>
          <a:xfrm>
            <a:off x="1317020" y="5426571"/>
            <a:ext cx="182278"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51"/>
          <p:cNvCxnSpPr/>
          <p:nvPr/>
        </p:nvCxnSpPr>
        <p:spPr>
          <a:xfrm>
            <a:off x="1317020" y="5796296"/>
            <a:ext cx="182278"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4343399" y="1490543"/>
            <a:ext cx="3491330" cy="21112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335" dirty="0">
              <a:solidFill>
                <a:schemeClr val="tx1"/>
              </a:solidFill>
            </a:endParaRPr>
          </a:p>
        </p:txBody>
      </p:sp>
      <p:sp>
        <p:nvSpPr>
          <p:cNvPr id="38" name="矩形 37"/>
          <p:cNvSpPr/>
          <p:nvPr/>
        </p:nvSpPr>
        <p:spPr>
          <a:xfrm>
            <a:off x="4331191" y="1475936"/>
            <a:ext cx="3503538" cy="1542857"/>
          </a:xfrm>
          <a:prstGeom prst="rect">
            <a:avLst/>
          </a:prstGeom>
          <a:solidFill>
            <a:schemeClr val="bg1">
              <a:lumMod val="8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715">
              <a:solidFill>
                <a:schemeClr val="tx1"/>
              </a:solidFill>
            </a:endParaRPr>
          </a:p>
        </p:txBody>
      </p:sp>
      <p:sp>
        <p:nvSpPr>
          <p:cNvPr id="39" name="矩形 38"/>
          <p:cNvSpPr/>
          <p:nvPr/>
        </p:nvSpPr>
        <p:spPr>
          <a:xfrm>
            <a:off x="4331191" y="3018793"/>
            <a:ext cx="3503538" cy="3110502"/>
          </a:xfrm>
          <a:prstGeom prst="rect">
            <a:avLst/>
          </a:prstGeom>
          <a:solidFill>
            <a:schemeClr val="bg1">
              <a:lumMod val="8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715">
              <a:solidFill>
                <a:schemeClr val="tx1"/>
              </a:solidFill>
            </a:endParaRPr>
          </a:p>
        </p:txBody>
      </p:sp>
      <p:sp>
        <p:nvSpPr>
          <p:cNvPr id="40" name="文本框 39"/>
          <p:cNvSpPr txBox="1"/>
          <p:nvPr/>
        </p:nvSpPr>
        <p:spPr>
          <a:xfrm>
            <a:off x="4343398" y="1490543"/>
            <a:ext cx="3485227" cy="297454"/>
          </a:xfrm>
          <a:prstGeom prst="rect">
            <a:avLst/>
          </a:prstGeom>
          <a:solidFill>
            <a:schemeClr val="accent5"/>
          </a:solidFill>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zh-CN" altLang="en-US" sz="1335" dirty="0">
                <a:latin typeface="+mn-ea"/>
              </a:rPr>
              <a:t>汇聚政务</a:t>
            </a:r>
            <a:r>
              <a:rPr lang="en-US" altLang="zh-CN" sz="1335" dirty="0">
                <a:latin typeface="+mn-ea"/>
              </a:rPr>
              <a:t>+</a:t>
            </a:r>
            <a:r>
              <a:rPr lang="zh-CN" altLang="en-US" sz="1335" dirty="0">
                <a:latin typeface="+mn-ea"/>
              </a:rPr>
              <a:t>金融机构原始数据构建归集库</a:t>
            </a:r>
            <a:endParaRPr lang="zh-CN" altLang="en-US" sz="1335" dirty="0">
              <a:latin typeface="+mn-ea"/>
            </a:endParaRPr>
          </a:p>
        </p:txBody>
      </p:sp>
      <p:sp>
        <p:nvSpPr>
          <p:cNvPr id="41" name="文本框 40"/>
          <p:cNvSpPr txBox="1"/>
          <p:nvPr/>
        </p:nvSpPr>
        <p:spPr>
          <a:xfrm>
            <a:off x="4359548" y="1746870"/>
            <a:ext cx="3469077" cy="1286955"/>
          </a:xfrm>
          <a:prstGeom prst="rect">
            <a:avLst/>
          </a:prstGeom>
          <a:solidFill>
            <a:schemeClr val="bg1">
              <a:lumMod val="85000"/>
            </a:schemeClr>
          </a:solidFill>
        </p:spPr>
        <p:txBody>
          <a:bodyPr wrap="square" rtlCol="0">
            <a:spAutoFit/>
          </a:bodyPr>
          <a:lstStyle/>
          <a:p>
            <a:pPr>
              <a:lnSpc>
                <a:spcPct val="150000"/>
              </a:lnSpc>
            </a:pPr>
            <a:r>
              <a:rPr lang="zh-CN" altLang="en-US" sz="1335" dirty="0">
                <a:latin typeface="微软雅黑" panose="020B0503020204020204" charset="-122"/>
                <a:ea typeface="微软雅黑" panose="020B0503020204020204" charset="-122"/>
              </a:rPr>
              <a:t>       汇聚政务和金融机构原始数据资源构建原始数据资源库，做为数据资源中心数据入口，后续数据加工数据来源区域，用以区分来源和数据资源中心作为中间隔离区域。</a:t>
            </a:r>
            <a:endParaRPr lang="zh-CN" altLang="en-US" sz="1335" dirty="0">
              <a:latin typeface="微软雅黑" panose="020B0503020204020204" charset="-122"/>
              <a:ea typeface="微软雅黑" panose="020B0503020204020204" charset="-122"/>
            </a:endParaRPr>
          </a:p>
        </p:txBody>
      </p:sp>
      <p:sp>
        <p:nvSpPr>
          <p:cNvPr id="42" name="文本框 41"/>
          <p:cNvSpPr txBox="1"/>
          <p:nvPr/>
        </p:nvSpPr>
        <p:spPr>
          <a:xfrm>
            <a:off x="4343398" y="3035771"/>
            <a:ext cx="3485227" cy="297454"/>
          </a:xfrm>
          <a:prstGeom prst="rect">
            <a:avLst/>
          </a:prstGeom>
          <a:solidFill>
            <a:schemeClr val="accent5"/>
          </a:solidFill>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zh-CN" altLang="en-US" sz="1335" dirty="0">
                <a:latin typeface="+mn-ea"/>
              </a:rPr>
              <a:t>多源数据融合构建金融业务库</a:t>
            </a:r>
            <a:endParaRPr lang="zh-CN" altLang="en-US" sz="1335" dirty="0">
              <a:latin typeface="+mn-ea"/>
            </a:endParaRPr>
          </a:p>
        </p:txBody>
      </p:sp>
      <p:sp>
        <p:nvSpPr>
          <p:cNvPr id="43" name="文本框 42"/>
          <p:cNvSpPr txBox="1"/>
          <p:nvPr/>
        </p:nvSpPr>
        <p:spPr>
          <a:xfrm>
            <a:off x="4359548" y="3292098"/>
            <a:ext cx="3469077" cy="1286955"/>
          </a:xfrm>
          <a:prstGeom prst="rect">
            <a:avLst/>
          </a:prstGeom>
          <a:solidFill>
            <a:schemeClr val="bg1">
              <a:lumMod val="85000"/>
            </a:schemeClr>
          </a:solidFill>
        </p:spPr>
        <p:txBody>
          <a:bodyPr wrap="square" rtlCol="0">
            <a:spAutoFit/>
          </a:bodyPr>
          <a:lstStyle/>
          <a:p>
            <a:pPr>
              <a:lnSpc>
                <a:spcPct val="150000"/>
              </a:lnSpc>
            </a:pPr>
            <a:r>
              <a:rPr lang="zh-CN" altLang="en-US" sz="1335" dirty="0">
                <a:latin typeface="微软雅黑" panose="020B0503020204020204" charset="-122"/>
                <a:ea typeface="微软雅黑" panose="020B0503020204020204" charset="-122"/>
              </a:rPr>
              <a:t>       面向金融机构、需求企业、金融服务平台运营方建立综合且全面的数据资源库，通过资源库支撑并完善服务监管、数字决策、数字信用体系等。</a:t>
            </a:r>
            <a:endParaRPr lang="zh-CN" altLang="en-US" sz="1335" dirty="0">
              <a:latin typeface="微软雅黑" panose="020B0503020204020204" charset="-122"/>
              <a:ea typeface="微软雅黑" panose="020B0503020204020204" charset="-122"/>
            </a:endParaRPr>
          </a:p>
        </p:txBody>
      </p:sp>
      <p:sp>
        <p:nvSpPr>
          <p:cNvPr id="44" name="矩形 43"/>
          <p:cNvSpPr/>
          <p:nvPr/>
        </p:nvSpPr>
        <p:spPr>
          <a:xfrm>
            <a:off x="4460802" y="4574865"/>
            <a:ext cx="481652" cy="1441769"/>
          </a:xfrm>
          <a:prstGeom prst="rect">
            <a:avLst/>
          </a:prstGeom>
          <a:solidFill>
            <a:schemeClr val="accent6">
              <a:lumMod val="20000"/>
              <a:lumOff val="8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企业基础信息库</a:t>
            </a:r>
            <a:endParaRPr lang="zh-CN" altLang="en-US" sz="1335" dirty="0">
              <a:solidFill>
                <a:schemeClr val="tx1"/>
              </a:solidFill>
            </a:endParaRPr>
          </a:p>
        </p:txBody>
      </p:sp>
      <p:sp>
        <p:nvSpPr>
          <p:cNvPr id="45" name="矩形 44"/>
          <p:cNvSpPr/>
          <p:nvPr/>
        </p:nvSpPr>
        <p:spPr>
          <a:xfrm>
            <a:off x="4919404" y="4574865"/>
            <a:ext cx="481652" cy="1441769"/>
          </a:xfrm>
          <a:prstGeom prst="rect">
            <a:avLst/>
          </a:prstGeom>
          <a:solidFill>
            <a:schemeClr val="accent6">
              <a:lumMod val="20000"/>
              <a:lumOff val="8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产品基础信息库</a:t>
            </a:r>
            <a:endParaRPr lang="zh-CN" altLang="en-US" sz="1335" dirty="0">
              <a:solidFill>
                <a:schemeClr val="tx1"/>
              </a:solidFill>
            </a:endParaRPr>
          </a:p>
        </p:txBody>
      </p:sp>
      <p:sp>
        <p:nvSpPr>
          <p:cNvPr id="46" name="矩形 45"/>
          <p:cNvSpPr/>
          <p:nvPr/>
        </p:nvSpPr>
        <p:spPr>
          <a:xfrm>
            <a:off x="5378005" y="4574865"/>
            <a:ext cx="481652" cy="1441769"/>
          </a:xfrm>
          <a:prstGeom prst="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产品需求主题库</a:t>
            </a:r>
            <a:endParaRPr lang="zh-CN" altLang="en-US" sz="1335" dirty="0">
              <a:solidFill>
                <a:schemeClr val="tx1"/>
              </a:solidFill>
            </a:endParaRPr>
          </a:p>
        </p:txBody>
      </p:sp>
      <p:sp>
        <p:nvSpPr>
          <p:cNvPr id="47" name="矩形 46"/>
          <p:cNvSpPr/>
          <p:nvPr/>
        </p:nvSpPr>
        <p:spPr>
          <a:xfrm>
            <a:off x="5836607" y="4574865"/>
            <a:ext cx="481652" cy="1441769"/>
          </a:xfrm>
          <a:prstGeom prst="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信用信息主题库</a:t>
            </a:r>
            <a:endParaRPr lang="zh-CN" altLang="en-US" sz="1335" dirty="0">
              <a:solidFill>
                <a:schemeClr val="tx1"/>
              </a:solidFill>
            </a:endParaRPr>
          </a:p>
        </p:txBody>
      </p:sp>
      <p:sp>
        <p:nvSpPr>
          <p:cNvPr id="48" name="矩形 47"/>
          <p:cNvSpPr/>
          <p:nvPr/>
        </p:nvSpPr>
        <p:spPr>
          <a:xfrm>
            <a:off x="6295209" y="4574865"/>
            <a:ext cx="481652" cy="1441769"/>
          </a:xfrm>
          <a:prstGeom prst="rect">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企业关系主题库</a:t>
            </a:r>
            <a:endParaRPr lang="zh-CN" altLang="en-US" sz="1335" dirty="0">
              <a:solidFill>
                <a:schemeClr val="tx1"/>
              </a:solidFill>
            </a:endParaRPr>
          </a:p>
        </p:txBody>
      </p:sp>
      <p:sp>
        <p:nvSpPr>
          <p:cNvPr id="49" name="矩形 48"/>
          <p:cNvSpPr/>
          <p:nvPr/>
        </p:nvSpPr>
        <p:spPr>
          <a:xfrm>
            <a:off x="6753811" y="4574865"/>
            <a:ext cx="481652" cy="1441769"/>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黑名单主题库</a:t>
            </a:r>
            <a:endParaRPr lang="zh-CN" altLang="en-US" sz="1335" dirty="0">
              <a:solidFill>
                <a:schemeClr val="tx1"/>
              </a:solidFill>
            </a:endParaRPr>
          </a:p>
        </p:txBody>
      </p:sp>
      <p:sp>
        <p:nvSpPr>
          <p:cNvPr id="50" name="矩形 49"/>
          <p:cNvSpPr/>
          <p:nvPr/>
        </p:nvSpPr>
        <p:spPr>
          <a:xfrm>
            <a:off x="7212411" y="4574865"/>
            <a:ext cx="481652" cy="1441769"/>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335" dirty="0">
                <a:solidFill>
                  <a:schemeClr val="tx1"/>
                </a:solidFill>
              </a:rPr>
              <a:t>金融服务专题库</a:t>
            </a:r>
            <a:endParaRPr lang="zh-CN" altLang="en-US" sz="1335" dirty="0">
              <a:solidFill>
                <a:schemeClr val="tx1"/>
              </a:solidFill>
            </a:endParaRPr>
          </a:p>
        </p:txBody>
      </p:sp>
      <p:sp>
        <p:nvSpPr>
          <p:cNvPr id="51" name="文本框 50"/>
          <p:cNvSpPr txBox="1"/>
          <p:nvPr/>
        </p:nvSpPr>
        <p:spPr>
          <a:xfrm>
            <a:off x="8084861" y="1496611"/>
            <a:ext cx="3469077" cy="1902380"/>
          </a:xfrm>
          <a:prstGeom prst="rect">
            <a:avLst/>
          </a:prstGeom>
          <a:solidFill>
            <a:schemeClr val="bg1">
              <a:lumMod val="95000"/>
            </a:schemeClr>
          </a:solidFill>
        </p:spPr>
        <p:txBody>
          <a:bodyPr wrap="square" rtlCol="0">
            <a:spAutoFit/>
          </a:bodyPr>
          <a:lstStyle/>
          <a:p>
            <a:pPr>
              <a:lnSpc>
                <a:spcPct val="150000"/>
              </a:lnSpc>
            </a:pPr>
            <a:r>
              <a:rPr lang="zh-CN" altLang="en-US" sz="1335" dirty="0">
                <a:latin typeface="微软雅黑" panose="020B0503020204020204" charset="-122"/>
                <a:ea typeface="微软雅黑" panose="020B0503020204020204" charset="-122"/>
              </a:rPr>
              <a:t>       以数据资源中心中的数据作为基础成果物，借助数据支撑平台的数据服务及共享能力面向内部及外部提供数据服务，建立“数用分离、智能驱动”的服务支撑体系，通过数据与业务需求、业务应用的结合创造出新形应用。</a:t>
            </a:r>
            <a:endParaRPr lang="zh-CN" altLang="en-US" sz="1335" dirty="0">
              <a:latin typeface="微软雅黑" panose="020B0503020204020204" charset="-122"/>
              <a:ea typeface="微软雅黑" panose="020B0503020204020204" charset="-122"/>
            </a:endParaRPr>
          </a:p>
        </p:txBody>
      </p:sp>
      <p:sp>
        <p:nvSpPr>
          <p:cNvPr id="52" name="矩形 51"/>
          <p:cNvSpPr/>
          <p:nvPr/>
        </p:nvSpPr>
        <p:spPr>
          <a:xfrm>
            <a:off x="8577043" y="3347289"/>
            <a:ext cx="2959442" cy="967150"/>
          </a:xfrm>
          <a:prstGeom prst="rect">
            <a:avLst/>
          </a:pr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tlCol="0" anchor="ctr"/>
          <a:lstStyle/>
          <a:p>
            <a:r>
              <a:rPr lang="zh-CN" altLang="en-US" sz="1145" dirty="0">
                <a:solidFill>
                  <a:schemeClr val="tx1"/>
                </a:solidFill>
              </a:rPr>
              <a:t>基于基础库、主题库、专题库等建设企业全生命周期画像，一方面针对企业信息进行管理、一方面支撑金融机构有偿或有条件查询企业信息、企业信用、企业黑名单信息等。</a:t>
            </a:r>
            <a:endParaRPr lang="zh-CN" altLang="en-US" sz="1145" dirty="0">
              <a:solidFill>
                <a:schemeClr val="tx1"/>
              </a:solidFill>
            </a:endParaRPr>
          </a:p>
        </p:txBody>
      </p:sp>
      <p:sp>
        <p:nvSpPr>
          <p:cNvPr id="53" name="矩形 52"/>
          <p:cNvSpPr/>
          <p:nvPr/>
        </p:nvSpPr>
        <p:spPr>
          <a:xfrm>
            <a:off x="8577043" y="4259954"/>
            <a:ext cx="2959442" cy="967150"/>
          </a:xfrm>
          <a:prstGeom prst="rect">
            <a:avLst/>
          </a:prstGeom>
          <a:solidFill>
            <a:schemeClr val="accent5">
              <a:lumMod val="40000"/>
              <a:lumOff val="60000"/>
            </a:schemeClr>
          </a:solidFill>
        </p:spPr>
        <p:style>
          <a:lnRef idx="3">
            <a:schemeClr val="lt1"/>
          </a:lnRef>
          <a:fillRef idx="1">
            <a:schemeClr val="accent6"/>
          </a:fillRef>
          <a:effectRef idx="1">
            <a:schemeClr val="accent6"/>
          </a:effectRef>
          <a:fontRef idx="minor">
            <a:schemeClr val="lt1"/>
          </a:fontRef>
        </p:style>
        <p:txBody>
          <a:bodyPr rtlCol="0" anchor="ctr"/>
          <a:lstStyle/>
          <a:p>
            <a:r>
              <a:rPr lang="zh-CN" altLang="en-US" sz="1145" dirty="0">
                <a:solidFill>
                  <a:schemeClr val="tx1"/>
                </a:solidFill>
              </a:rPr>
              <a:t>基于基础库、主题库、专题库支撑金融服务平台企业注册或填报信息验证，快速验证用户资料真实性，或辅助企业进行快速注册、自动填表等。</a:t>
            </a:r>
            <a:endParaRPr lang="zh-CN" altLang="en-US" sz="1145" dirty="0">
              <a:solidFill>
                <a:schemeClr val="tx1"/>
              </a:solidFill>
            </a:endParaRPr>
          </a:p>
        </p:txBody>
      </p:sp>
      <p:sp>
        <p:nvSpPr>
          <p:cNvPr id="54" name="矩形 53"/>
          <p:cNvSpPr/>
          <p:nvPr/>
        </p:nvSpPr>
        <p:spPr>
          <a:xfrm>
            <a:off x="8577043" y="5172619"/>
            <a:ext cx="2959442" cy="967150"/>
          </a:xfrm>
          <a:prstGeom prst="rect">
            <a:avLst/>
          </a:prstGeom>
          <a:solidFill>
            <a:schemeClr val="accent5">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r>
              <a:rPr lang="zh-CN" altLang="en-US" sz="1145" dirty="0">
                <a:solidFill>
                  <a:schemeClr val="tx1"/>
                </a:solidFill>
              </a:rPr>
              <a:t>以专题指标信息支撑建设集分析、监控、预警等一体化的数据决策监管系统，辅助运营方发现产品与市场需求缺失、吸引多方金融机构、各行业企业入驻金融服务平台。</a:t>
            </a:r>
            <a:endParaRPr lang="zh-CN" altLang="en-US" sz="1145" dirty="0">
              <a:solidFill>
                <a:schemeClr val="tx1"/>
              </a:solidFill>
            </a:endParaRPr>
          </a:p>
        </p:txBody>
      </p:sp>
      <p:sp>
        <p:nvSpPr>
          <p:cNvPr id="55" name="椭圆 54"/>
          <p:cNvSpPr/>
          <p:nvPr/>
        </p:nvSpPr>
        <p:spPr>
          <a:xfrm>
            <a:off x="8081383" y="3574519"/>
            <a:ext cx="495660" cy="517107"/>
          </a:xfrm>
          <a:prstGeom prst="ellipse">
            <a:avLst/>
          </a:prstGeom>
          <a:solidFill>
            <a:schemeClr val="accent5">
              <a:lumMod val="20000"/>
              <a:lumOff val="80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1715" b="1" dirty="0">
                <a:solidFill>
                  <a:schemeClr val="tx1"/>
                </a:solidFill>
              </a:rPr>
              <a:t>查</a:t>
            </a:r>
            <a:endParaRPr lang="zh-CN" altLang="en-US" sz="1715" b="1" dirty="0">
              <a:solidFill>
                <a:schemeClr val="tx1"/>
              </a:solidFill>
            </a:endParaRPr>
          </a:p>
        </p:txBody>
      </p:sp>
      <p:sp>
        <p:nvSpPr>
          <p:cNvPr id="56" name="椭圆 55"/>
          <p:cNvSpPr/>
          <p:nvPr/>
        </p:nvSpPr>
        <p:spPr>
          <a:xfrm>
            <a:off x="8081383" y="4487184"/>
            <a:ext cx="495660" cy="517107"/>
          </a:xfrm>
          <a:prstGeom prst="ellipse">
            <a:avLst/>
          </a:prstGeom>
          <a:solidFill>
            <a:schemeClr val="accent5">
              <a:lumMod val="40000"/>
              <a:lumOff val="60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1715" b="1" dirty="0">
                <a:solidFill>
                  <a:schemeClr val="tx1"/>
                </a:solidFill>
              </a:rPr>
              <a:t>用</a:t>
            </a:r>
            <a:endParaRPr lang="zh-CN" altLang="en-US" sz="1715" b="1" dirty="0">
              <a:solidFill>
                <a:schemeClr val="tx1"/>
              </a:solidFill>
            </a:endParaRPr>
          </a:p>
        </p:txBody>
      </p:sp>
      <p:sp>
        <p:nvSpPr>
          <p:cNvPr id="57" name="椭圆 56"/>
          <p:cNvSpPr/>
          <p:nvPr/>
        </p:nvSpPr>
        <p:spPr>
          <a:xfrm>
            <a:off x="8081383" y="5399849"/>
            <a:ext cx="495660" cy="517107"/>
          </a:xfrm>
          <a:prstGeom prst="ellipse">
            <a:avLst/>
          </a:prstGeom>
          <a:solidFill>
            <a:schemeClr val="accent5">
              <a:lumMod val="60000"/>
              <a:lumOff val="40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1715" b="1" dirty="0">
                <a:solidFill>
                  <a:schemeClr val="tx1"/>
                </a:solidFill>
              </a:rPr>
              <a:t>管</a:t>
            </a:r>
            <a:endParaRPr lang="zh-CN" altLang="en-US" sz="1715" b="1" dirty="0">
              <a:solidFill>
                <a:schemeClr val="tx1"/>
              </a:solidFill>
            </a:endParaRPr>
          </a:p>
        </p:txBody>
      </p:sp>
    </p:spTree>
    <p:custDataLst>
      <p:tags r:id="rId1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a:spLocks noGrp="1"/>
          </p:cNvSpPr>
          <p:nvPr userDrawn="1">
            <p:custDataLst>
              <p:tags r:id="rId1"/>
            </p:custDataLst>
          </p:nvPr>
        </p:nvSpPr>
        <p:spPr>
          <a:xfrm>
            <a:off x="4505846" y="2741616"/>
            <a:ext cx="7247890" cy="1013460"/>
          </a:xfrm>
          <a:prstGeom prst="rect">
            <a:avLst/>
          </a:prstGeom>
        </p:spPr>
        <p:txBody>
          <a:bodyPr vert="horz" lIns="90000" tIns="46800" rIns="90000" bIns="46800" rtlCol="0" anchor="b" anchorCtr="0">
            <a:normAutofit/>
          </a:bodyPr>
          <a:lstStyle>
            <a:lvl1pPr algn="ctr">
              <a:defRPr sz="4800">
                <a:solidFill>
                  <a:schemeClr val="bg1"/>
                </a:solidFill>
              </a:defRPr>
            </a:lvl1pPr>
          </a:lstStyle>
          <a:p>
            <a:pPr algn="l"/>
            <a:r>
              <a:rPr lang="zh-CN" altLang="en-US" b="1" dirty="0">
                <a:solidFill>
                  <a:schemeClr val="tx1"/>
                </a:solidFill>
              </a:rPr>
              <a:t>一页胶片</a:t>
            </a:r>
            <a:endParaRPr lang="zh-CN" altLang="en-US" b="1"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94"/>
          <p:cNvSpPr/>
          <p:nvPr/>
        </p:nvSpPr>
        <p:spPr>
          <a:xfrm>
            <a:off x="614680" y="3773170"/>
            <a:ext cx="8866505" cy="2475230"/>
          </a:xfrm>
          <a:prstGeom prst="rect">
            <a:avLst/>
          </a:prstGeom>
          <a:solidFill>
            <a:schemeClr val="accent6">
              <a:lumMod val="40000"/>
              <a:lumOff val="60000"/>
            </a:schemeClr>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endParaRPr lang="zh-CN" altLang="en-US" sz="1715" dirty="0"/>
          </a:p>
        </p:txBody>
      </p:sp>
      <p:sp>
        <p:nvSpPr>
          <p:cNvPr id="2" name="标题 3"/>
          <p:cNvSpPr>
            <a:spLocks noGrp="1"/>
          </p:cNvSpPr>
          <p:nvPr>
            <p:ph type="title"/>
          </p:nvPr>
        </p:nvSpPr>
        <p:spPr>
          <a:xfrm>
            <a:off x="608400" y="212350"/>
            <a:ext cx="10969200" cy="705600"/>
          </a:xfrm>
        </p:spPr>
        <p:txBody>
          <a:bodyPr>
            <a:normAutofit/>
          </a:bodyPr>
          <a:lstStyle/>
          <a:p>
            <a:r>
              <a:rPr lang="zh-CN" altLang="en-US" dirty="0"/>
              <a:t>金融治数架构：金融治数优良实践</a:t>
            </a:r>
            <a:endParaRPr lang="zh-CN" altLang="en-US" dirty="0"/>
          </a:p>
        </p:txBody>
      </p:sp>
      <p:sp>
        <p:nvSpPr>
          <p:cNvPr id="4" name="矩形 3"/>
          <p:cNvSpPr/>
          <p:nvPr/>
        </p:nvSpPr>
        <p:spPr>
          <a:xfrm>
            <a:off x="609298" y="6243731"/>
            <a:ext cx="8866657" cy="465560"/>
          </a:xfrm>
          <a:prstGeom prst="rect">
            <a:avLst/>
          </a:pr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endParaRPr lang="zh-CN" altLang="en-US" sz="1715"/>
          </a:p>
        </p:txBody>
      </p:sp>
      <p:sp>
        <p:nvSpPr>
          <p:cNvPr id="5" name="矩形 4"/>
          <p:cNvSpPr/>
          <p:nvPr/>
        </p:nvSpPr>
        <p:spPr>
          <a:xfrm>
            <a:off x="1536335" y="6340154"/>
            <a:ext cx="1299591" cy="280853"/>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145" b="1" dirty="0">
                <a:latin typeface="+mn-ea"/>
              </a:rPr>
              <a:t>网络</a:t>
            </a:r>
            <a:endParaRPr lang="zh-CN" altLang="en-US" sz="1145" b="1" dirty="0">
              <a:latin typeface="+mn-ea"/>
            </a:endParaRPr>
          </a:p>
        </p:txBody>
      </p:sp>
      <p:sp>
        <p:nvSpPr>
          <p:cNvPr id="6" name="矩形 5"/>
          <p:cNvSpPr/>
          <p:nvPr/>
        </p:nvSpPr>
        <p:spPr>
          <a:xfrm>
            <a:off x="2825586" y="6340154"/>
            <a:ext cx="1299591" cy="280853"/>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145" b="1" dirty="0">
                <a:latin typeface="+mn-ea"/>
              </a:rPr>
              <a:t>存储</a:t>
            </a:r>
            <a:endParaRPr lang="zh-CN" altLang="en-US" sz="1145" b="1" dirty="0">
              <a:latin typeface="+mn-ea"/>
            </a:endParaRPr>
          </a:p>
        </p:txBody>
      </p:sp>
      <p:sp>
        <p:nvSpPr>
          <p:cNvPr id="7" name="矩形 6"/>
          <p:cNvSpPr/>
          <p:nvPr/>
        </p:nvSpPr>
        <p:spPr>
          <a:xfrm>
            <a:off x="4114836" y="6340154"/>
            <a:ext cx="1299591" cy="280853"/>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145" b="1" dirty="0">
                <a:latin typeface="+mn-ea"/>
              </a:rPr>
              <a:t>安全</a:t>
            </a:r>
            <a:endParaRPr lang="zh-CN" altLang="en-US" sz="1145" b="1" dirty="0">
              <a:latin typeface="+mn-ea"/>
            </a:endParaRPr>
          </a:p>
        </p:txBody>
      </p:sp>
      <p:sp>
        <p:nvSpPr>
          <p:cNvPr id="8" name="矩形 7"/>
          <p:cNvSpPr/>
          <p:nvPr/>
        </p:nvSpPr>
        <p:spPr>
          <a:xfrm>
            <a:off x="5404086" y="6340154"/>
            <a:ext cx="1299591" cy="280853"/>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145" b="1" dirty="0">
                <a:latin typeface="+mn-ea"/>
              </a:rPr>
              <a:t>计算</a:t>
            </a:r>
            <a:endParaRPr lang="zh-CN" altLang="en-US" sz="1145" b="1" dirty="0">
              <a:latin typeface="+mn-ea"/>
            </a:endParaRPr>
          </a:p>
        </p:txBody>
      </p:sp>
      <p:sp>
        <p:nvSpPr>
          <p:cNvPr id="9" name="矩形 8"/>
          <p:cNvSpPr/>
          <p:nvPr/>
        </p:nvSpPr>
        <p:spPr>
          <a:xfrm>
            <a:off x="7981316" y="6340154"/>
            <a:ext cx="1299591" cy="280853"/>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en-US" altLang="zh-CN" sz="1145" b="1" dirty="0">
                <a:latin typeface="+mn-ea"/>
              </a:rPr>
              <a:t>……</a:t>
            </a:r>
            <a:endParaRPr lang="zh-CN" altLang="en-US" sz="1145" b="1" dirty="0">
              <a:latin typeface="+mn-ea"/>
            </a:endParaRPr>
          </a:p>
        </p:txBody>
      </p:sp>
      <p:sp>
        <p:nvSpPr>
          <p:cNvPr id="10" name="矩形 9"/>
          <p:cNvSpPr/>
          <p:nvPr/>
        </p:nvSpPr>
        <p:spPr>
          <a:xfrm>
            <a:off x="6693337" y="6340154"/>
            <a:ext cx="1299591" cy="280853"/>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145" b="1" dirty="0">
                <a:latin typeface="+mn-ea"/>
              </a:rPr>
              <a:t>虚拟化</a:t>
            </a:r>
            <a:endParaRPr lang="zh-CN" altLang="en-US" sz="1145" b="1" dirty="0">
              <a:latin typeface="+mn-ea"/>
            </a:endParaRPr>
          </a:p>
        </p:txBody>
      </p:sp>
      <p:sp>
        <p:nvSpPr>
          <p:cNvPr id="11" name="文本框 10"/>
          <p:cNvSpPr txBox="1"/>
          <p:nvPr/>
        </p:nvSpPr>
        <p:spPr>
          <a:xfrm>
            <a:off x="609298" y="6263936"/>
            <a:ext cx="919896" cy="444096"/>
          </a:xfrm>
          <a:prstGeom prst="rect">
            <a:avLst/>
          </a:prstGeom>
          <a:noFill/>
        </p:spPr>
        <p:txBody>
          <a:bodyPr wrap="square" rtlCol="0">
            <a:spAutoFit/>
          </a:bodyPr>
          <a:lstStyle/>
          <a:p>
            <a:pPr algn="ctr"/>
            <a:r>
              <a:rPr lang="zh-CN" altLang="en-US" sz="1145" b="1" dirty="0">
                <a:latin typeface="微软雅黑" panose="020B0503020204020204" charset="-122"/>
                <a:ea typeface="微软雅黑" panose="020B0503020204020204" charset="-122"/>
              </a:rPr>
              <a:t>基础能</a:t>
            </a:r>
            <a:endParaRPr lang="en-US" altLang="zh-CN" sz="1145" b="1" dirty="0">
              <a:latin typeface="微软雅黑" panose="020B0503020204020204" charset="-122"/>
              <a:ea typeface="微软雅黑" panose="020B0503020204020204" charset="-122"/>
            </a:endParaRPr>
          </a:p>
          <a:p>
            <a:pPr algn="ctr"/>
            <a:r>
              <a:rPr lang="zh-CN" altLang="en-US" sz="1145" b="1" dirty="0">
                <a:latin typeface="微软雅黑" panose="020B0503020204020204" charset="-122"/>
                <a:ea typeface="微软雅黑" panose="020B0503020204020204" charset="-122"/>
              </a:rPr>
              <a:t>力平台</a:t>
            </a:r>
            <a:endParaRPr lang="zh-CN" altLang="en-US" sz="1145" b="1" dirty="0">
              <a:latin typeface="微软雅黑" panose="020B0503020204020204" charset="-122"/>
              <a:ea typeface="微软雅黑" panose="020B0503020204020204" charset="-122"/>
            </a:endParaRPr>
          </a:p>
        </p:txBody>
      </p:sp>
      <p:grpSp>
        <p:nvGrpSpPr>
          <p:cNvPr id="96" name="组合 95"/>
          <p:cNvGrpSpPr/>
          <p:nvPr/>
        </p:nvGrpSpPr>
        <p:grpSpPr>
          <a:xfrm>
            <a:off x="902970" y="4151630"/>
            <a:ext cx="8341360" cy="2096770"/>
            <a:chOff x="960" y="6538"/>
            <a:chExt cx="13963" cy="3302"/>
          </a:xfrm>
        </p:grpSpPr>
        <p:sp>
          <p:nvSpPr>
            <p:cNvPr id="3" name="矩形 2"/>
            <p:cNvSpPr/>
            <p:nvPr/>
          </p:nvSpPr>
          <p:spPr>
            <a:xfrm>
              <a:off x="3281" y="6549"/>
              <a:ext cx="9276" cy="3291"/>
            </a:xfrm>
            <a:prstGeom prst="rect">
              <a:avLst/>
            </a:prstGeom>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endParaRPr lang="zh-CN" altLang="en-US" sz="1600"/>
            </a:p>
          </p:txBody>
        </p:sp>
        <p:sp>
          <p:nvSpPr>
            <p:cNvPr id="12" name="矩形 11"/>
            <p:cNvSpPr/>
            <p:nvPr/>
          </p:nvSpPr>
          <p:spPr>
            <a:xfrm>
              <a:off x="12587" y="6538"/>
              <a:ext cx="2335" cy="3291"/>
            </a:xfrm>
            <a:prstGeom prst="rect">
              <a:avLst/>
            </a:prstGeom>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endParaRPr lang="zh-CN" altLang="en-US" sz="1600"/>
            </a:p>
          </p:txBody>
        </p:sp>
        <p:sp>
          <p:nvSpPr>
            <p:cNvPr id="13" name="矩形 12"/>
            <p:cNvSpPr/>
            <p:nvPr/>
          </p:nvSpPr>
          <p:spPr>
            <a:xfrm>
              <a:off x="12864" y="7188"/>
              <a:ext cx="1753"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增量采集</a:t>
              </a:r>
              <a:endParaRPr lang="zh-CN" altLang="en-US" sz="1000" dirty="0">
                <a:latin typeface="+mn-ea"/>
              </a:endParaRPr>
            </a:p>
          </p:txBody>
        </p:sp>
        <p:sp>
          <p:nvSpPr>
            <p:cNvPr id="14" name="矩形 13"/>
            <p:cNvSpPr/>
            <p:nvPr/>
          </p:nvSpPr>
          <p:spPr>
            <a:xfrm>
              <a:off x="12864" y="7826"/>
              <a:ext cx="1753"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全量采集</a:t>
              </a:r>
              <a:endParaRPr lang="zh-CN" altLang="en-US" sz="1000" dirty="0">
                <a:latin typeface="+mn-ea"/>
              </a:endParaRPr>
            </a:p>
          </p:txBody>
        </p:sp>
        <p:sp>
          <p:nvSpPr>
            <p:cNvPr id="15" name="矩形 14"/>
            <p:cNvSpPr/>
            <p:nvPr/>
          </p:nvSpPr>
          <p:spPr>
            <a:xfrm>
              <a:off x="12864" y="8464"/>
              <a:ext cx="1753"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数据填报</a:t>
              </a:r>
              <a:endParaRPr lang="zh-CN" altLang="en-US" sz="1000" dirty="0">
                <a:latin typeface="+mn-ea"/>
              </a:endParaRPr>
            </a:p>
          </p:txBody>
        </p:sp>
        <p:sp>
          <p:nvSpPr>
            <p:cNvPr id="16" name="文本框 15"/>
            <p:cNvSpPr txBox="1"/>
            <p:nvPr/>
          </p:nvSpPr>
          <p:spPr>
            <a:xfrm>
              <a:off x="13031" y="6602"/>
              <a:ext cx="1449" cy="434"/>
            </a:xfrm>
            <a:prstGeom prst="rect">
              <a:avLst/>
            </a:prstGeom>
            <a:noFill/>
          </p:spPr>
          <p:txBody>
            <a:bodyPr wrap="square" rtlCol="0">
              <a:spAutoFit/>
            </a:bodyPr>
            <a:lstStyle/>
            <a:p>
              <a:pPr algn="ctr"/>
              <a:r>
                <a:rPr lang="zh-CN" altLang="en-US" sz="1200" b="1" dirty="0">
                  <a:latin typeface="微软雅黑" panose="020B0503020204020204" charset="-122"/>
                  <a:ea typeface="微软雅黑" panose="020B0503020204020204" charset="-122"/>
                </a:rPr>
                <a:t>数据采集</a:t>
              </a:r>
              <a:endParaRPr lang="zh-CN" altLang="en-US" sz="1200" b="1" dirty="0">
                <a:latin typeface="微软雅黑" panose="020B0503020204020204" charset="-122"/>
                <a:ea typeface="微软雅黑" panose="020B0503020204020204" charset="-122"/>
              </a:endParaRPr>
            </a:p>
          </p:txBody>
        </p:sp>
        <p:sp>
          <p:nvSpPr>
            <p:cNvPr id="17" name="文本框 16"/>
            <p:cNvSpPr txBox="1"/>
            <p:nvPr/>
          </p:nvSpPr>
          <p:spPr>
            <a:xfrm>
              <a:off x="6683" y="6602"/>
              <a:ext cx="2499" cy="434"/>
            </a:xfrm>
            <a:prstGeom prst="rect">
              <a:avLst/>
            </a:prstGeom>
            <a:noFill/>
          </p:spPr>
          <p:txBody>
            <a:bodyPr wrap="square" rtlCol="0">
              <a:spAutoFit/>
            </a:bodyPr>
            <a:lstStyle/>
            <a:p>
              <a:pPr algn="ctr"/>
              <a:r>
                <a:rPr lang="zh-CN" altLang="en-US" sz="1200" b="1" dirty="0">
                  <a:latin typeface="微软雅黑" panose="020B0503020204020204" charset="-122"/>
                  <a:ea typeface="微软雅黑" panose="020B0503020204020204" charset="-122"/>
                </a:rPr>
                <a:t>数据治理与融合</a:t>
              </a:r>
              <a:endParaRPr lang="zh-CN" altLang="en-US" sz="1200" b="1" dirty="0">
                <a:latin typeface="微软雅黑" panose="020B0503020204020204" charset="-122"/>
                <a:ea typeface="微软雅黑" panose="020B0503020204020204" charset="-122"/>
              </a:endParaRPr>
            </a:p>
          </p:txBody>
        </p:sp>
        <p:sp>
          <p:nvSpPr>
            <p:cNvPr id="18" name="矩形 17"/>
            <p:cNvSpPr/>
            <p:nvPr/>
          </p:nvSpPr>
          <p:spPr>
            <a:xfrm>
              <a:off x="960" y="6538"/>
              <a:ext cx="2335" cy="3291"/>
            </a:xfrm>
            <a:prstGeom prst="rect">
              <a:avLst/>
            </a:prstGeom>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endParaRPr lang="zh-CN" altLang="en-US" sz="1600"/>
            </a:p>
          </p:txBody>
        </p:sp>
        <p:sp>
          <p:nvSpPr>
            <p:cNvPr id="19" name="文本框 18"/>
            <p:cNvSpPr txBox="1"/>
            <p:nvPr/>
          </p:nvSpPr>
          <p:spPr>
            <a:xfrm>
              <a:off x="1403" y="6602"/>
              <a:ext cx="1449" cy="434"/>
            </a:xfrm>
            <a:prstGeom prst="rect">
              <a:avLst/>
            </a:prstGeom>
            <a:noFill/>
          </p:spPr>
          <p:txBody>
            <a:bodyPr wrap="square" rtlCol="0">
              <a:spAutoFit/>
            </a:bodyPr>
            <a:lstStyle/>
            <a:p>
              <a:pPr algn="ctr"/>
              <a:r>
                <a:rPr lang="zh-CN" altLang="en-US" sz="1200" b="1" dirty="0">
                  <a:latin typeface="微软雅黑" panose="020B0503020204020204" charset="-122"/>
                  <a:ea typeface="微软雅黑" panose="020B0503020204020204" charset="-122"/>
                </a:rPr>
                <a:t>数据目录</a:t>
              </a:r>
              <a:endParaRPr lang="zh-CN" altLang="en-US" sz="1200" b="1" dirty="0">
                <a:latin typeface="微软雅黑" panose="020B0503020204020204" charset="-122"/>
                <a:ea typeface="微软雅黑" panose="020B0503020204020204" charset="-122"/>
              </a:endParaRPr>
            </a:p>
          </p:txBody>
        </p:sp>
        <p:sp>
          <p:nvSpPr>
            <p:cNvPr id="20" name="矩形 19"/>
            <p:cNvSpPr/>
            <p:nvPr/>
          </p:nvSpPr>
          <p:spPr>
            <a:xfrm>
              <a:off x="12864" y="9101"/>
              <a:ext cx="1753"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en-US" altLang="zh-CN" sz="1000" dirty="0">
                  <a:latin typeface="+mn-ea"/>
                </a:rPr>
                <a:t>……</a:t>
              </a:r>
              <a:endParaRPr lang="en-US" altLang="zh-CN" sz="1000" dirty="0">
                <a:latin typeface="+mn-ea"/>
              </a:endParaRPr>
            </a:p>
          </p:txBody>
        </p:sp>
        <p:sp>
          <p:nvSpPr>
            <p:cNvPr id="21" name="矩形 20"/>
            <p:cNvSpPr/>
            <p:nvPr/>
          </p:nvSpPr>
          <p:spPr>
            <a:xfrm>
              <a:off x="1262" y="7188"/>
              <a:ext cx="1753"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资源编目</a:t>
              </a:r>
              <a:endParaRPr lang="zh-CN" altLang="en-US" sz="1000" dirty="0">
                <a:latin typeface="+mn-ea"/>
              </a:endParaRPr>
            </a:p>
          </p:txBody>
        </p:sp>
        <p:sp>
          <p:nvSpPr>
            <p:cNvPr id="22" name="矩形 21"/>
            <p:cNvSpPr/>
            <p:nvPr/>
          </p:nvSpPr>
          <p:spPr>
            <a:xfrm>
              <a:off x="1262" y="7826"/>
              <a:ext cx="1753"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资源检索</a:t>
              </a:r>
              <a:endParaRPr lang="zh-CN" altLang="en-US" sz="1000" dirty="0">
                <a:latin typeface="+mn-ea"/>
              </a:endParaRPr>
            </a:p>
          </p:txBody>
        </p:sp>
        <p:sp>
          <p:nvSpPr>
            <p:cNvPr id="23" name="矩形 22"/>
            <p:cNvSpPr/>
            <p:nvPr/>
          </p:nvSpPr>
          <p:spPr>
            <a:xfrm>
              <a:off x="1262" y="8464"/>
              <a:ext cx="1753"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资源管理</a:t>
              </a:r>
              <a:endParaRPr lang="zh-CN" altLang="en-US" sz="1000" dirty="0">
                <a:latin typeface="+mn-ea"/>
              </a:endParaRPr>
            </a:p>
          </p:txBody>
        </p:sp>
        <p:sp>
          <p:nvSpPr>
            <p:cNvPr id="24" name="矩形 23"/>
            <p:cNvSpPr/>
            <p:nvPr/>
          </p:nvSpPr>
          <p:spPr>
            <a:xfrm>
              <a:off x="1262" y="9101"/>
              <a:ext cx="1753"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资源审核</a:t>
              </a:r>
              <a:endParaRPr lang="zh-CN" altLang="en-US" sz="1000" dirty="0">
                <a:latin typeface="+mn-ea"/>
              </a:endParaRPr>
            </a:p>
          </p:txBody>
        </p:sp>
        <p:sp>
          <p:nvSpPr>
            <p:cNvPr id="25" name="矩形 24"/>
            <p:cNvSpPr/>
            <p:nvPr/>
          </p:nvSpPr>
          <p:spPr>
            <a:xfrm>
              <a:off x="3616" y="7791"/>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标准管理</a:t>
              </a:r>
              <a:endParaRPr lang="zh-CN" altLang="en-US" sz="1000" dirty="0">
                <a:latin typeface="+mn-ea"/>
              </a:endParaRPr>
            </a:p>
          </p:txBody>
        </p:sp>
        <p:sp>
          <p:nvSpPr>
            <p:cNvPr id="26" name="矩形 25"/>
            <p:cNvSpPr/>
            <p:nvPr/>
          </p:nvSpPr>
          <p:spPr>
            <a:xfrm>
              <a:off x="3616" y="8429"/>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元数据管理</a:t>
              </a:r>
              <a:endParaRPr lang="zh-CN" altLang="en-US" sz="1000" dirty="0">
                <a:latin typeface="+mn-ea"/>
              </a:endParaRPr>
            </a:p>
          </p:txBody>
        </p:sp>
        <p:sp>
          <p:nvSpPr>
            <p:cNvPr id="27" name="矩形 26"/>
            <p:cNvSpPr/>
            <p:nvPr/>
          </p:nvSpPr>
          <p:spPr>
            <a:xfrm>
              <a:off x="3616" y="9067"/>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质量管理</a:t>
              </a:r>
              <a:endParaRPr lang="zh-CN" altLang="en-US" sz="1000" dirty="0">
                <a:latin typeface="+mn-ea"/>
              </a:endParaRPr>
            </a:p>
          </p:txBody>
        </p:sp>
        <p:sp>
          <p:nvSpPr>
            <p:cNvPr id="28" name="矩形 27"/>
            <p:cNvSpPr/>
            <p:nvPr/>
          </p:nvSpPr>
          <p:spPr>
            <a:xfrm>
              <a:off x="5153" y="7791"/>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质量管理</a:t>
              </a:r>
              <a:endParaRPr lang="zh-CN" altLang="en-US" sz="1000" dirty="0">
                <a:latin typeface="+mn-ea"/>
              </a:endParaRPr>
            </a:p>
          </p:txBody>
        </p:sp>
        <p:sp>
          <p:nvSpPr>
            <p:cNvPr id="29" name="矩形 28"/>
            <p:cNvSpPr/>
            <p:nvPr/>
          </p:nvSpPr>
          <p:spPr>
            <a:xfrm>
              <a:off x="5153" y="8429"/>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安全管理</a:t>
              </a:r>
              <a:endParaRPr lang="zh-CN" altLang="en-US" sz="1000" dirty="0">
                <a:latin typeface="+mn-ea"/>
              </a:endParaRPr>
            </a:p>
          </p:txBody>
        </p:sp>
        <p:sp>
          <p:nvSpPr>
            <p:cNvPr id="30" name="矩形 29"/>
            <p:cNvSpPr/>
            <p:nvPr/>
          </p:nvSpPr>
          <p:spPr>
            <a:xfrm>
              <a:off x="5153" y="9067"/>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规则管理</a:t>
              </a:r>
              <a:endParaRPr lang="zh-CN" altLang="en-US" sz="1000" dirty="0">
                <a:latin typeface="+mn-ea"/>
              </a:endParaRPr>
            </a:p>
          </p:txBody>
        </p:sp>
        <p:sp>
          <p:nvSpPr>
            <p:cNvPr id="31" name="矩形: 圆角 62"/>
            <p:cNvSpPr/>
            <p:nvPr/>
          </p:nvSpPr>
          <p:spPr>
            <a:xfrm>
              <a:off x="3496" y="7105"/>
              <a:ext cx="3188" cy="2644"/>
            </a:xfrm>
            <a:prstGeom prst="roundRect">
              <a:avLst>
                <a:gd name="adj" fmla="val 6500"/>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2" name="文本框 31"/>
            <p:cNvSpPr txBox="1"/>
            <p:nvPr/>
          </p:nvSpPr>
          <p:spPr>
            <a:xfrm>
              <a:off x="3496" y="7194"/>
              <a:ext cx="3188" cy="483"/>
            </a:xfrm>
            <a:prstGeom prst="rect">
              <a:avLst/>
            </a:prstGeom>
            <a:noFill/>
          </p:spPr>
          <p:txBody>
            <a:bodyPr wrap="square" rtlCol="0">
              <a:spAutoFit/>
            </a:bodyPr>
            <a:lstStyle/>
            <a:p>
              <a:pPr algn="ctr"/>
              <a:r>
                <a:rPr lang="zh-CN" altLang="en-US" sz="1400" b="1" spc="286" dirty="0">
                  <a:latin typeface="微软雅黑" panose="020B0503020204020204" charset="-122"/>
                  <a:ea typeface="微软雅黑" panose="020B0503020204020204" charset="-122"/>
                </a:rPr>
                <a:t>管控</a:t>
              </a:r>
              <a:endParaRPr lang="zh-CN" altLang="en-US" sz="1400" b="1" spc="286" dirty="0">
                <a:latin typeface="微软雅黑" panose="020B0503020204020204" charset="-122"/>
                <a:ea typeface="微软雅黑" panose="020B0503020204020204" charset="-122"/>
              </a:endParaRPr>
            </a:p>
          </p:txBody>
        </p:sp>
        <p:sp>
          <p:nvSpPr>
            <p:cNvPr id="33" name="矩形 32"/>
            <p:cNvSpPr/>
            <p:nvPr/>
          </p:nvSpPr>
          <p:spPr>
            <a:xfrm>
              <a:off x="7195" y="7791"/>
              <a:ext cx="153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标准文档</a:t>
              </a:r>
              <a:endParaRPr lang="zh-CN" altLang="en-US" sz="1000" dirty="0">
                <a:latin typeface="+mn-ea"/>
              </a:endParaRPr>
            </a:p>
          </p:txBody>
        </p:sp>
        <p:sp>
          <p:nvSpPr>
            <p:cNvPr id="34" name="矩形 33"/>
            <p:cNvSpPr/>
            <p:nvPr/>
          </p:nvSpPr>
          <p:spPr>
            <a:xfrm>
              <a:off x="7195" y="8429"/>
              <a:ext cx="153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参考规则</a:t>
              </a:r>
              <a:endParaRPr lang="zh-CN" altLang="en-US" sz="1000" dirty="0">
                <a:latin typeface="+mn-ea"/>
              </a:endParaRPr>
            </a:p>
          </p:txBody>
        </p:sp>
        <p:sp>
          <p:nvSpPr>
            <p:cNvPr id="35" name="矩形 34"/>
            <p:cNvSpPr/>
            <p:nvPr/>
          </p:nvSpPr>
          <p:spPr>
            <a:xfrm>
              <a:off x="7195" y="9067"/>
              <a:ext cx="153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参考代码</a:t>
              </a:r>
              <a:endParaRPr lang="zh-CN" altLang="en-US" sz="1000" dirty="0">
                <a:latin typeface="+mn-ea"/>
              </a:endParaRPr>
            </a:p>
          </p:txBody>
        </p:sp>
        <p:sp>
          <p:nvSpPr>
            <p:cNvPr id="36" name="矩形: 圆角 70"/>
            <p:cNvSpPr/>
            <p:nvPr/>
          </p:nvSpPr>
          <p:spPr>
            <a:xfrm>
              <a:off x="7093" y="7105"/>
              <a:ext cx="1735" cy="2644"/>
            </a:xfrm>
            <a:prstGeom prst="roundRect">
              <a:avLst>
                <a:gd name="adj" fmla="val 6500"/>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文本框 36"/>
            <p:cNvSpPr txBox="1"/>
            <p:nvPr/>
          </p:nvSpPr>
          <p:spPr>
            <a:xfrm>
              <a:off x="7093" y="7194"/>
              <a:ext cx="1735" cy="483"/>
            </a:xfrm>
            <a:prstGeom prst="rect">
              <a:avLst/>
            </a:prstGeom>
            <a:noFill/>
          </p:spPr>
          <p:txBody>
            <a:bodyPr wrap="square" rtlCol="0">
              <a:spAutoFit/>
            </a:bodyPr>
            <a:lstStyle/>
            <a:p>
              <a:pPr algn="ctr"/>
              <a:r>
                <a:rPr lang="zh-CN" altLang="en-US" sz="1400" b="1" spc="286" dirty="0">
                  <a:latin typeface="微软雅黑" panose="020B0503020204020204" charset="-122"/>
                  <a:ea typeface="微软雅黑" panose="020B0503020204020204" charset="-122"/>
                </a:rPr>
                <a:t>图书馆</a:t>
              </a:r>
              <a:endParaRPr lang="zh-CN" altLang="en-US" sz="1400" b="1" spc="286" dirty="0">
                <a:latin typeface="微软雅黑" panose="020B0503020204020204" charset="-122"/>
                <a:ea typeface="微软雅黑" panose="020B0503020204020204" charset="-122"/>
              </a:endParaRPr>
            </a:p>
          </p:txBody>
        </p:sp>
        <p:sp>
          <p:nvSpPr>
            <p:cNvPr id="38" name="矩形 37"/>
            <p:cNvSpPr/>
            <p:nvPr/>
          </p:nvSpPr>
          <p:spPr>
            <a:xfrm>
              <a:off x="9302" y="7791"/>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模型设计</a:t>
              </a:r>
              <a:endParaRPr lang="zh-CN" altLang="en-US" sz="1000" dirty="0">
                <a:latin typeface="+mn-ea"/>
              </a:endParaRPr>
            </a:p>
          </p:txBody>
        </p:sp>
        <p:sp>
          <p:nvSpPr>
            <p:cNvPr id="39" name="矩形 38"/>
            <p:cNvSpPr/>
            <p:nvPr/>
          </p:nvSpPr>
          <p:spPr>
            <a:xfrm>
              <a:off x="9302" y="8429"/>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规则开发</a:t>
              </a:r>
              <a:endParaRPr lang="zh-CN" altLang="en-US" sz="1000" dirty="0">
                <a:latin typeface="+mn-ea"/>
              </a:endParaRPr>
            </a:p>
          </p:txBody>
        </p:sp>
        <p:sp>
          <p:nvSpPr>
            <p:cNvPr id="40" name="矩形 39"/>
            <p:cNvSpPr/>
            <p:nvPr/>
          </p:nvSpPr>
          <p:spPr>
            <a:xfrm>
              <a:off x="9302" y="9067"/>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关联融合</a:t>
              </a:r>
              <a:endParaRPr lang="zh-CN" altLang="en-US" sz="1000" dirty="0">
                <a:latin typeface="+mn-ea"/>
              </a:endParaRPr>
            </a:p>
          </p:txBody>
        </p:sp>
        <p:sp>
          <p:nvSpPr>
            <p:cNvPr id="41" name="矩形 40"/>
            <p:cNvSpPr/>
            <p:nvPr/>
          </p:nvSpPr>
          <p:spPr>
            <a:xfrm>
              <a:off x="10840" y="7791"/>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模型物化</a:t>
              </a:r>
              <a:endParaRPr lang="zh-CN" altLang="en-US" sz="1000" dirty="0">
                <a:latin typeface="+mn-ea"/>
              </a:endParaRPr>
            </a:p>
          </p:txBody>
        </p:sp>
        <p:sp>
          <p:nvSpPr>
            <p:cNvPr id="42" name="矩形 41"/>
            <p:cNvSpPr/>
            <p:nvPr/>
          </p:nvSpPr>
          <p:spPr>
            <a:xfrm>
              <a:off x="10840" y="8429"/>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质量提升</a:t>
              </a:r>
              <a:endParaRPr lang="zh-CN" altLang="en-US" sz="1000" dirty="0">
                <a:latin typeface="+mn-ea"/>
              </a:endParaRPr>
            </a:p>
          </p:txBody>
        </p:sp>
        <p:sp>
          <p:nvSpPr>
            <p:cNvPr id="43" name="矩形 42"/>
            <p:cNvSpPr/>
            <p:nvPr/>
          </p:nvSpPr>
          <p:spPr>
            <a:xfrm>
              <a:off x="10840" y="9067"/>
              <a:ext cx="1440" cy="522"/>
            </a:xfrm>
            <a:prstGeom prst="rect">
              <a:avLst/>
            </a:prstGeom>
            <a:ln>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000" dirty="0">
                  <a:latin typeface="+mn-ea"/>
                </a:rPr>
                <a:t>流程调度</a:t>
              </a:r>
              <a:endParaRPr lang="zh-CN" altLang="en-US" sz="1000" dirty="0">
                <a:latin typeface="+mn-ea"/>
              </a:endParaRPr>
            </a:p>
          </p:txBody>
        </p:sp>
        <p:sp>
          <p:nvSpPr>
            <p:cNvPr id="44" name="矩形: 圆角 80"/>
            <p:cNvSpPr/>
            <p:nvPr/>
          </p:nvSpPr>
          <p:spPr>
            <a:xfrm>
              <a:off x="9183" y="7105"/>
              <a:ext cx="3188" cy="2644"/>
            </a:xfrm>
            <a:prstGeom prst="roundRect">
              <a:avLst>
                <a:gd name="adj" fmla="val 6500"/>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5" name="文本框 44"/>
            <p:cNvSpPr txBox="1"/>
            <p:nvPr/>
          </p:nvSpPr>
          <p:spPr>
            <a:xfrm>
              <a:off x="9183" y="7194"/>
              <a:ext cx="3188" cy="483"/>
            </a:xfrm>
            <a:prstGeom prst="rect">
              <a:avLst/>
            </a:prstGeom>
            <a:noFill/>
          </p:spPr>
          <p:txBody>
            <a:bodyPr wrap="square" rtlCol="0">
              <a:spAutoFit/>
            </a:bodyPr>
            <a:lstStyle/>
            <a:p>
              <a:pPr algn="ctr"/>
              <a:r>
                <a:rPr lang="zh-CN" altLang="en-US" sz="1400" b="1" spc="286" dirty="0">
                  <a:latin typeface="微软雅黑" panose="020B0503020204020204" charset="-122"/>
                  <a:ea typeface="微软雅黑" panose="020B0503020204020204" charset="-122"/>
                </a:rPr>
                <a:t>融合</a:t>
              </a:r>
              <a:endParaRPr lang="zh-CN" altLang="en-US" sz="1400" b="1" spc="286" dirty="0">
                <a:latin typeface="微软雅黑" panose="020B0503020204020204" charset="-122"/>
                <a:ea typeface="微软雅黑" panose="020B0503020204020204" charset="-122"/>
              </a:endParaRPr>
            </a:p>
          </p:txBody>
        </p:sp>
      </p:grpSp>
      <p:sp>
        <p:nvSpPr>
          <p:cNvPr id="46" name="矩形 45"/>
          <p:cNvSpPr/>
          <p:nvPr/>
        </p:nvSpPr>
        <p:spPr>
          <a:xfrm>
            <a:off x="617847" y="2106752"/>
            <a:ext cx="8866656" cy="1655104"/>
          </a:xfrm>
          <a:prstGeom prst="rect">
            <a:avLst/>
          </a:prstGeom>
          <a:solidFill>
            <a:schemeClr val="accent6">
              <a:lumMod val="40000"/>
              <a:lumOff val="60000"/>
            </a:schemeClr>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endParaRPr lang="zh-CN" altLang="en-US" sz="1600" dirty="0"/>
          </a:p>
        </p:txBody>
      </p:sp>
      <p:sp>
        <p:nvSpPr>
          <p:cNvPr id="47" name="文本框 46"/>
          <p:cNvSpPr txBox="1"/>
          <p:nvPr/>
        </p:nvSpPr>
        <p:spPr>
          <a:xfrm>
            <a:off x="4243920" y="2176756"/>
            <a:ext cx="1587070" cy="275590"/>
          </a:xfrm>
          <a:prstGeom prst="rect">
            <a:avLst/>
          </a:prstGeom>
          <a:noFill/>
        </p:spPr>
        <p:txBody>
          <a:bodyPr wrap="square" rtlCol="0">
            <a:spAutoFit/>
          </a:bodyPr>
          <a:lstStyle/>
          <a:p>
            <a:pPr algn="ctr"/>
            <a:r>
              <a:rPr lang="zh-CN" altLang="en-US" sz="1200" b="1" dirty="0">
                <a:latin typeface="微软雅黑" panose="020B0503020204020204" charset="-122"/>
                <a:ea typeface="微软雅黑" panose="020B0503020204020204" charset="-122"/>
              </a:rPr>
              <a:t>大数据资源中心</a:t>
            </a:r>
            <a:endParaRPr lang="zh-CN" altLang="en-US" sz="1200" b="1" dirty="0">
              <a:latin typeface="微软雅黑" panose="020B0503020204020204" charset="-122"/>
              <a:ea typeface="微软雅黑" panose="020B0503020204020204" charset="-122"/>
            </a:endParaRPr>
          </a:p>
        </p:txBody>
      </p:sp>
      <p:sp>
        <p:nvSpPr>
          <p:cNvPr id="48" name="流程图: 磁盘 99"/>
          <p:cNvSpPr/>
          <p:nvPr/>
        </p:nvSpPr>
        <p:spPr>
          <a:xfrm>
            <a:off x="894062" y="3403576"/>
            <a:ext cx="8300327" cy="283435"/>
          </a:xfrm>
          <a:prstGeom prst="flowChartMagneticDisk">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200" dirty="0">
                <a:solidFill>
                  <a:schemeClr val="tx1"/>
                </a:solidFill>
              </a:rPr>
              <a:t>原始数据归集库</a:t>
            </a:r>
            <a:endParaRPr lang="zh-CN" altLang="en-US" sz="1200" dirty="0">
              <a:solidFill>
                <a:schemeClr val="tx1"/>
              </a:solidFill>
            </a:endParaRPr>
          </a:p>
        </p:txBody>
      </p:sp>
      <p:sp>
        <p:nvSpPr>
          <p:cNvPr id="49" name="矩形: 圆角 101"/>
          <p:cNvSpPr/>
          <p:nvPr/>
        </p:nvSpPr>
        <p:spPr>
          <a:xfrm>
            <a:off x="902208" y="2493384"/>
            <a:ext cx="2024503" cy="836692"/>
          </a:xfrm>
          <a:prstGeom prst="roundRect">
            <a:avLst>
              <a:gd name="adj" fmla="val 6500"/>
            </a:avLst>
          </a:prstGeom>
          <a:solidFill>
            <a:schemeClr val="accent6"/>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矩形: 圆角 102"/>
          <p:cNvSpPr/>
          <p:nvPr/>
        </p:nvSpPr>
        <p:spPr>
          <a:xfrm>
            <a:off x="3047165" y="2493384"/>
            <a:ext cx="3973140" cy="836692"/>
          </a:xfrm>
          <a:prstGeom prst="roundRect">
            <a:avLst>
              <a:gd name="adj" fmla="val 6500"/>
            </a:avLst>
          </a:prstGeom>
          <a:solidFill>
            <a:schemeClr val="accent6"/>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矩形: 圆角 103"/>
          <p:cNvSpPr/>
          <p:nvPr/>
        </p:nvSpPr>
        <p:spPr>
          <a:xfrm>
            <a:off x="7156171" y="2493384"/>
            <a:ext cx="2024503" cy="836692"/>
          </a:xfrm>
          <a:prstGeom prst="roundRect">
            <a:avLst>
              <a:gd name="adj" fmla="val 6500"/>
            </a:avLst>
          </a:prstGeom>
          <a:solidFill>
            <a:schemeClr val="accent6"/>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2" name="文本框 51"/>
          <p:cNvSpPr txBox="1"/>
          <p:nvPr/>
        </p:nvSpPr>
        <p:spPr>
          <a:xfrm>
            <a:off x="884138" y="2498610"/>
            <a:ext cx="2024503" cy="275590"/>
          </a:xfrm>
          <a:prstGeom prst="rect">
            <a:avLst/>
          </a:prstGeom>
          <a:noFill/>
        </p:spPr>
        <p:txBody>
          <a:bodyPr wrap="square" rtlCol="0">
            <a:spAutoFit/>
          </a:bodyPr>
          <a:lstStyle/>
          <a:p>
            <a:pPr algn="ctr"/>
            <a:r>
              <a:rPr lang="zh-CN" altLang="en-US" sz="1200" b="1" spc="286" dirty="0">
                <a:latin typeface="微软雅黑" panose="020B0503020204020204" charset="-122"/>
                <a:ea typeface="微软雅黑" panose="020B0503020204020204" charset="-122"/>
              </a:rPr>
              <a:t>基础库</a:t>
            </a:r>
            <a:endParaRPr lang="zh-CN" altLang="en-US" sz="1200" b="1" spc="286" dirty="0">
              <a:latin typeface="微软雅黑" panose="020B0503020204020204" charset="-122"/>
              <a:ea typeface="微软雅黑" panose="020B0503020204020204" charset="-122"/>
            </a:endParaRPr>
          </a:p>
        </p:txBody>
      </p:sp>
      <p:sp>
        <p:nvSpPr>
          <p:cNvPr id="53" name="流程图: 磁盘 105"/>
          <p:cNvSpPr/>
          <p:nvPr/>
        </p:nvSpPr>
        <p:spPr>
          <a:xfrm>
            <a:off x="1055136" y="2766478"/>
            <a:ext cx="1756340" cy="237833"/>
          </a:xfrm>
          <a:prstGeom prst="flowChartMagneticDisk">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000" dirty="0">
                <a:solidFill>
                  <a:schemeClr val="tx1"/>
                </a:solidFill>
              </a:rPr>
              <a:t>企业基础信息库</a:t>
            </a:r>
            <a:endParaRPr lang="zh-CN" altLang="en-US" sz="1000" dirty="0">
              <a:solidFill>
                <a:schemeClr val="tx1"/>
              </a:solidFill>
            </a:endParaRPr>
          </a:p>
        </p:txBody>
      </p:sp>
      <p:sp>
        <p:nvSpPr>
          <p:cNvPr id="54" name="流程图: 磁盘 106"/>
          <p:cNvSpPr/>
          <p:nvPr/>
        </p:nvSpPr>
        <p:spPr>
          <a:xfrm>
            <a:off x="1055136" y="3035873"/>
            <a:ext cx="1756340" cy="237833"/>
          </a:xfrm>
          <a:prstGeom prst="flowChartMagneticDisk">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000" dirty="0">
                <a:solidFill>
                  <a:schemeClr val="tx1"/>
                </a:solidFill>
              </a:rPr>
              <a:t>产品基础信息库</a:t>
            </a:r>
            <a:endParaRPr lang="zh-CN" altLang="en-US" sz="1000" dirty="0">
              <a:solidFill>
                <a:schemeClr val="tx1"/>
              </a:solidFill>
            </a:endParaRPr>
          </a:p>
        </p:txBody>
      </p:sp>
      <p:sp>
        <p:nvSpPr>
          <p:cNvPr id="55" name="文本框 54"/>
          <p:cNvSpPr txBox="1"/>
          <p:nvPr/>
        </p:nvSpPr>
        <p:spPr>
          <a:xfrm>
            <a:off x="4021483" y="2498610"/>
            <a:ext cx="2024503" cy="275590"/>
          </a:xfrm>
          <a:prstGeom prst="rect">
            <a:avLst/>
          </a:prstGeom>
          <a:noFill/>
        </p:spPr>
        <p:txBody>
          <a:bodyPr wrap="square" rtlCol="0">
            <a:spAutoFit/>
          </a:bodyPr>
          <a:lstStyle/>
          <a:p>
            <a:pPr algn="ctr"/>
            <a:r>
              <a:rPr lang="zh-CN" altLang="en-US" sz="1200" b="1" spc="286" dirty="0">
                <a:latin typeface="微软雅黑" panose="020B0503020204020204" charset="-122"/>
                <a:ea typeface="微软雅黑" panose="020B0503020204020204" charset="-122"/>
              </a:rPr>
              <a:t>主题库</a:t>
            </a:r>
            <a:endParaRPr lang="zh-CN" altLang="en-US" sz="1200" b="1" spc="286" dirty="0">
              <a:latin typeface="微软雅黑" panose="020B0503020204020204" charset="-122"/>
              <a:ea typeface="微软雅黑" panose="020B0503020204020204" charset="-122"/>
            </a:endParaRPr>
          </a:p>
        </p:txBody>
      </p:sp>
      <p:sp>
        <p:nvSpPr>
          <p:cNvPr id="56" name="流程图: 磁盘 108"/>
          <p:cNvSpPr/>
          <p:nvPr/>
        </p:nvSpPr>
        <p:spPr>
          <a:xfrm>
            <a:off x="3210456" y="2766478"/>
            <a:ext cx="1756340" cy="237833"/>
          </a:xfrm>
          <a:prstGeom prst="flowChartMagneticDisk">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000" dirty="0">
                <a:solidFill>
                  <a:schemeClr val="tx1"/>
                </a:solidFill>
              </a:rPr>
              <a:t>产品需求主题库</a:t>
            </a:r>
            <a:endParaRPr lang="zh-CN" altLang="en-US" sz="1000" dirty="0">
              <a:solidFill>
                <a:schemeClr val="tx1"/>
              </a:solidFill>
            </a:endParaRPr>
          </a:p>
        </p:txBody>
      </p:sp>
      <p:sp>
        <p:nvSpPr>
          <p:cNvPr id="57" name="流程图: 磁盘 109"/>
          <p:cNvSpPr/>
          <p:nvPr/>
        </p:nvSpPr>
        <p:spPr>
          <a:xfrm>
            <a:off x="3210456" y="3035873"/>
            <a:ext cx="1756340" cy="237833"/>
          </a:xfrm>
          <a:prstGeom prst="flowChartMagneticDisk">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000" dirty="0">
                <a:solidFill>
                  <a:schemeClr val="tx1"/>
                </a:solidFill>
              </a:rPr>
              <a:t>信用信息主题库</a:t>
            </a:r>
            <a:endParaRPr lang="zh-CN" altLang="en-US" sz="1000" dirty="0">
              <a:solidFill>
                <a:schemeClr val="tx1"/>
              </a:solidFill>
            </a:endParaRPr>
          </a:p>
        </p:txBody>
      </p:sp>
      <p:sp>
        <p:nvSpPr>
          <p:cNvPr id="58" name="流程图: 磁盘 110"/>
          <p:cNvSpPr/>
          <p:nvPr/>
        </p:nvSpPr>
        <p:spPr>
          <a:xfrm>
            <a:off x="5106151" y="2766478"/>
            <a:ext cx="1756340" cy="237833"/>
          </a:xfrm>
          <a:prstGeom prst="flowChartMagneticDisk">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000" dirty="0">
                <a:solidFill>
                  <a:schemeClr val="tx1"/>
                </a:solidFill>
              </a:rPr>
              <a:t>企业关系主题库</a:t>
            </a:r>
            <a:endParaRPr lang="zh-CN" altLang="en-US" sz="1000" dirty="0">
              <a:solidFill>
                <a:schemeClr val="tx1"/>
              </a:solidFill>
            </a:endParaRPr>
          </a:p>
        </p:txBody>
      </p:sp>
      <p:sp>
        <p:nvSpPr>
          <p:cNvPr id="59" name="流程图: 磁盘 111"/>
          <p:cNvSpPr/>
          <p:nvPr/>
        </p:nvSpPr>
        <p:spPr>
          <a:xfrm>
            <a:off x="5106151" y="3035873"/>
            <a:ext cx="1756340" cy="237833"/>
          </a:xfrm>
          <a:prstGeom prst="flowChartMagneticDisk">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000" dirty="0">
                <a:solidFill>
                  <a:schemeClr val="tx1"/>
                </a:solidFill>
              </a:rPr>
              <a:t>黑名单主题库</a:t>
            </a:r>
            <a:endParaRPr lang="zh-CN" altLang="en-US" sz="1000" dirty="0">
              <a:solidFill>
                <a:schemeClr val="tx1"/>
              </a:solidFill>
            </a:endParaRPr>
          </a:p>
        </p:txBody>
      </p:sp>
      <p:sp>
        <p:nvSpPr>
          <p:cNvPr id="60" name="文本框 59"/>
          <p:cNvSpPr txBox="1"/>
          <p:nvPr/>
        </p:nvSpPr>
        <p:spPr>
          <a:xfrm>
            <a:off x="7163635" y="2498610"/>
            <a:ext cx="2024503" cy="275590"/>
          </a:xfrm>
          <a:prstGeom prst="rect">
            <a:avLst/>
          </a:prstGeom>
          <a:noFill/>
        </p:spPr>
        <p:txBody>
          <a:bodyPr wrap="square" rtlCol="0">
            <a:spAutoFit/>
          </a:bodyPr>
          <a:lstStyle/>
          <a:p>
            <a:pPr algn="ctr"/>
            <a:r>
              <a:rPr lang="zh-CN" altLang="en-US" sz="1200" b="1" spc="286" dirty="0">
                <a:latin typeface="微软雅黑" panose="020B0503020204020204" charset="-122"/>
                <a:ea typeface="微软雅黑" panose="020B0503020204020204" charset="-122"/>
              </a:rPr>
              <a:t>专题库</a:t>
            </a:r>
            <a:endParaRPr lang="zh-CN" altLang="en-US" sz="1200" b="1" spc="286" dirty="0">
              <a:latin typeface="微软雅黑" panose="020B0503020204020204" charset="-122"/>
              <a:ea typeface="微软雅黑" panose="020B0503020204020204" charset="-122"/>
            </a:endParaRPr>
          </a:p>
        </p:txBody>
      </p:sp>
      <p:sp>
        <p:nvSpPr>
          <p:cNvPr id="61" name="流程图: 磁盘 113"/>
          <p:cNvSpPr/>
          <p:nvPr/>
        </p:nvSpPr>
        <p:spPr>
          <a:xfrm>
            <a:off x="7334633" y="2766478"/>
            <a:ext cx="1756340" cy="237833"/>
          </a:xfrm>
          <a:prstGeom prst="flowChartMagneticDisk">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000" dirty="0">
                <a:solidFill>
                  <a:schemeClr val="tx1"/>
                </a:solidFill>
              </a:rPr>
              <a:t>金融服务专题库</a:t>
            </a:r>
            <a:endParaRPr lang="zh-CN" altLang="en-US" sz="1000" dirty="0">
              <a:solidFill>
                <a:schemeClr val="tx1"/>
              </a:solidFill>
            </a:endParaRPr>
          </a:p>
        </p:txBody>
      </p:sp>
      <p:sp>
        <p:nvSpPr>
          <p:cNvPr id="62" name="流程图: 磁盘 114"/>
          <p:cNvSpPr/>
          <p:nvPr/>
        </p:nvSpPr>
        <p:spPr>
          <a:xfrm>
            <a:off x="7334633" y="3035873"/>
            <a:ext cx="1756340" cy="237833"/>
          </a:xfrm>
          <a:prstGeom prst="flowChartMagneticDisk">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000" dirty="0">
                <a:solidFill>
                  <a:schemeClr val="tx1"/>
                </a:solidFill>
              </a:rPr>
              <a:t>数据资源专题库</a:t>
            </a:r>
            <a:endParaRPr lang="zh-CN" altLang="en-US" sz="1000" dirty="0">
              <a:solidFill>
                <a:schemeClr val="tx1"/>
              </a:solidFill>
            </a:endParaRPr>
          </a:p>
        </p:txBody>
      </p:sp>
      <p:sp>
        <p:nvSpPr>
          <p:cNvPr id="63" name="矩形 62"/>
          <p:cNvSpPr/>
          <p:nvPr/>
        </p:nvSpPr>
        <p:spPr>
          <a:xfrm>
            <a:off x="609298" y="1458114"/>
            <a:ext cx="8866656" cy="668832"/>
          </a:xfrm>
          <a:prstGeom prst="rect">
            <a:avLst/>
          </a:prstGeom>
          <a:solidFill>
            <a:schemeClr val="accent6">
              <a:lumMod val="40000"/>
              <a:lumOff val="60000"/>
            </a:schemeClr>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endParaRPr lang="zh-CN" altLang="en-US" sz="1600"/>
          </a:p>
        </p:txBody>
      </p:sp>
      <p:sp>
        <p:nvSpPr>
          <p:cNvPr id="64" name="文本框 63"/>
          <p:cNvSpPr txBox="1"/>
          <p:nvPr/>
        </p:nvSpPr>
        <p:spPr>
          <a:xfrm>
            <a:off x="4243920" y="1471958"/>
            <a:ext cx="1587070" cy="275590"/>
          </a:xfrm>
          <a:prstGeom prst="rect">
            <a:avLst/>
          </a:prstGeom>
          <a:noFill/>
        </p:spPr>
        <p:txBody>
          <a:bodyPr wrap="square" rtlCol="0">
            <a:spAutoFit/>
          </a:bodyPr>
          <a:lstStyle/>
          <a:p>
            <a:pPr algn="ctr"/>
            <a:r>
              <a:rPr lang="zh-CN" altLang="en-US" sz="1200" b="1" dirty="0">
                <a:latin typeface="微软雅黑" panose="020B0503020204020204" charset="-122"/>
                <a:ea typeface="微软雅黑" panose="020B0503020204020204" charset="-122"/>
              </a:rPr>
              <a:t>数据应用服务支撑</a:t>
            </a:r>
            <a:endParaRPr lang="zh-CN" altLang="en-US" sz="1200" b="1" dirty="0">
              <a:latin typeface="微软雅黑" panose="020B0503020204020204" charset="-122"/>
              <a:ea typeface="微软雅黑" panose="020B0503020204020204" charset="-122"/>
            </a:endParaRPr>
          </a:p>
        </p:txBody>
      </p:sp>
      <p:sp>
        <p:nvSpPr>
          <p:cNvPr id="65" name="矩形 64"/>
          <p:cNvSpPr/>
          <p:nvPr/>
        </p:nvSpPr>
        <p:spPr>
          <a:xfrm>
            <a:off x="801753" y="1761318"/>
            <a:ext cx="2107137" cy="298374"/>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000" dirty="0">
                <a:solidFill>
                  <a:schemeClr val="tx1"/>
                </a:solidFill>
                <a:latin typeface="+mn-ea"/>
              </a:rPr>
              <a:t>共享交换</a:t>
            </a:r>
            <a:endParaRPr lang="zh-CN" altLang="en-US" sz="1000" dirty="0">
              <a:solidFill>
                <a:schemeClr val="tx1"/>
              </a:solidFill>
              <a:latin typeface="+mn-ea"/>
            </a:endParaRPr>
          </a:p>
        </p:txBody>
      </p:sp>
      <p:sp>
        <p:nvSpPr>
          <p:cNvPr id="66" name="矩形 65"/>
          <p:cNvSpPr/>
          <p:nvPr/>
        </p:nvSpPr>
        <p:spPr>
          <a:xfrm>
            <a:off x="2936279" y="1761318"/>
            <a:ext cx="2107137" cy="298374"/>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000" dirty="0">
                <a:solidFill>
                  <a:schemeClr val="tx1"/>
                </a:solidFill>
                <a:latin typeface="+mn-ea"/>
              </a:rPr>
              <a:t>服务支撑</a:t>
            </a:r>
            <a:endParaRPr lang="zh-CN" altLang="en-US" sz="1000" dirty="0">
              <a:solidFill>
                <a:schemeClr val="tx1"/>
              </a:solidFill>
              <a:latin typeface="+mn-ea"/>
            </a:endParaRPr>
          </a:p>
        </p:txBody>
      </p:sp>
      <p:sp>
        <p:nvSpPr>
          <p:cNvPr id="67" name="矩形 66"/>
          <p:cNvSpPr/>
          <p:nvPr/>
        </p:nvSpPr>
        <p:spPr>
          <a:xfrm>
            <a:off x="5072075" y="1761318"/>
            <a:ext cx="2107137" cy="298374"/>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000" dirty="0">
                <a:solidFill>
                  <a:schemeClr val="tx1"/>
                </a:solidFill>
                <a:latin typeface="+mn-ea"/>
              </a:rPr>
              <a:t>数据查询</a:t>
            </a:r>
            <a:endParaRPr lang="zh-CN" altLang="en-US" sz="1000" dirty="0">
              <a:solidFill>
                <a:schemeClr val="tx1"/>
              </a:solidFill>
              <a:latin typeface="+mn-ea"/>
            </a:endParaRPr>
          </a:p>
        </p:txBody>
      </p:sp>
      <p:sp>
        <p:nvSpPr>
          <p:cNvPr id="68" name="矩形 67"/>
          <p:cNvSpPr/>
          <p:nvPr/>
        </p:nvSpPr>
        <p:spPr>
          <a:xfrm>
            <a:off x="7207871" y="1761318"/>
            <a:ext cx="2107137" cy="298374"/>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000" dirty="0">
                <a:solidFill>
                  <a:schemeClr val="tx1"/>
                </a:solidFill>
                <a:latin typeface="+mn-ea"/>
              </a:rPr>
              <a:t>数据开放</a:t>
            </a:r>
            <a:endParaRPr lang="zh-CN" altLang="en-US" sz="1000" dirty="0">
              <a:solidFill>
                <a:schemeClr val="tx1"/>
              </a:solidFill>
              <a:latin typeface="+mn-ea"/>
            </a:endParaRPr>
          </a:p>
        </p:txBody>
      </p:sp>
      <p:sp>
        <p:nvSpPr>
          <p:cNvPr id="69" name="矩形 68"/>
          <p:cNvSpPr/>
          <p:nvPr/>
        </p:nvSpPr>
        <p:spPr>
          <a:xfrm>
            <a:off x="609298" y="912072"/>
            <a:ext cx="8866657" cy="555510"/>
          </a:xfrm>
          <a:prstGeom prst="rect">
            <a:avLst/>
          </a:pr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endParaRPr lang="zh-CN" altLang="en-US" sz="1715" dirty="0"/>
          </a:p>
        </p:txBody>
      </p:sp>
      <p:sp>
        <p:nvSpPr>
          <p:cNvPr id="70" name="矩形 69"/>
          <p:cNvSpPr/>
          <p:nvPr/>
        </p:nvSpPr>
        <p:spPr>
          <a:xfrm>
            <a:off x="1536334" y="1022269"/>
            <a:ext cx="2468571" cy="335116"/>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145" b="1" dirty="0">
                <a:solidFill>
                  <a:schemeClr val="tx1"/>
                </a:solidFill>
                <a:latin typeface="+mn-ea"/>
              </a:rPr>
              <a:t>运营方服务</a:t>
            </a:r>
            <a:endParaRPr lang="zh-CN" altLang="en-US" sz="1145" b="1" dirty="0">
              <a:solidFill>
                <a:schemeClr val="tx1"/>
              </a:solidFill>
              <a:latin typeface="+mn-ea"/>
            </a:endParaRPr>
          </a:p>
        </p:txBody>
      </p:sp>
      <p:sp>
        <p:nvSpPr>
          <p:cNvPr id="71" name="矩形 70"/>
          <p:cNvSpPr/>
          <p:nvPr/>
        </p:nvSpPr>
        <p:spPr>
          <a:xfrm>
            <a:off x="4189786" y="1022269"/>
            <a:ext cx="2468571" cy="335116"/>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145" b="1" dirty="0">
                <a:solidFill>
                  <a:schemeClr val="tx1"/>
                </a:solidFill>
                <a:latin typeface="+mn-ea"/>
              </a:rPr>
              <a:t>企业服务</a:t>
            </a:r>
            <a:endParaRPr lang="zh-CN" altLang="en-US" sz="1145" b="1" dirty="0">
              <a:solidFill>
                <a:schemeClr val="tx1"/>
              </a:solidFill>
              <a:latin typeface="+mn-ea"/>
            </a:endParaRPr>
          </a:p>
        </p:txBody>
      </p:sp>
      <p:sp>
        <p:nvSpPr>
          <p:cNvPr id="72" name="文本框 71"/>
          <p:cNvSpPr txBox="1"/>
          <p:nvPr/>
        </p:nvSpPr>
        <p:spPr>
          <a:xfrm>
            <a:off x="609298" y="977251"/>
            <a:ext cx="919896" cy="444096"/>
          </a:xfrm>
          <a:prstGeom prst="rect">
            <a:avLst/>
          </a:prstGeom>
          <a:noFill/>
        </p:spPr>
        <p:txBody>
          <a:bodyPr wrap="square" rtlCol="0">
            <a:spAutoFit/>
          </a:bodyPr>
          <a:lstStyle/>
          <a:p>
            <a:pPr algn="ctr"/>
            <a:r>
              <a:rPr lang="zh-CN" altLang="en-US" sz="1145" b="1" dirty="0">
                <a:latin typeface="微软雅黑" panose="020B0503020204020204" charset="-122"/>
                <a:ea typeface="微软雅黑" panose="020B0503020204020204" charset="-122"/>
              </a:rPr>
              <a:t>金融服</a:t>
            </a:r>
            <a:endParaRPr lang="en-US" altLang="zh-CN" sz="1145" b="1" dirty="0">
              <a:latin typeface="微软雅黑" panose="020B0503020204020204" charset="-122"/>
              <a:ea typeface="微软雅黑" panose="020B0503020204020204" charset="-122"/>
            </a:endParaRPr>
          </a:p>
          <a:p>
            <a:pPr algn="ctr"/>
            <a:r>
              <a:rPr lang="zh-CN" altLang="en-US" sz="1145" b="1" dirty="0">
                <a:latin typeface="微软雅黑" panose="020B0503020204020204" charset="-122"/>
                <a:ea typeface="微软雅黑" panose="020B0503020204020204" charset="-122"/>
              </a:rPr>
              <a:t>务平台</a:t>
            </a:r>
            <a:endParaRPr lang="zh-CN" altLang="en-US" sz="1145" b="1" dirty="0">
              <a:latin typeface="微软雅黑" panose="020B0503020204020204" charset="-122"/>
              <a:ea typeface="微软雅黑" panose="020B0503020204020204" charset="-122"/>
            </a:endParaRPr>
          </a:p>
        </p:txBody>
      </p:sp>
      <p:sp>
        <p:nvSpPr>
          <p:cNvPr id="73" name="矩形 72"/>
          <p:cNvSpPr/>
          <p:nvPr/>
        </p:nvSpPr>
        <p:spPr>
          <a:xfrm>
            <a:off x="6843236" y="1022269"/>
            <a:ext cx="2468571" cy="335116"/>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r>
              <a:rPr lang="zh-CN" altLang="en-US" sz="1145" b="1" dirty="0">
                <a:solidFill>
                  <a:schemeClr val="tx1"/>
                </a:solidFill>
                <a:latin typeface="+mn-ea"/>
              </a:rPr>
              <a:t>金融机构服务</a:t>
            </a:r>
            <a:endParaRPr lang="zh-CN" altLang="en-US" sz="1145" b="1" dirty="0">
              <a:solidFill>
                <a:schemeClr val="tx1"/>
              </a:solidFill>
              <a:latin typeface="+mn-ea"/>
            </a:endParaRPr>
          </a:p>
        </p:txBody>
      </p:sp>
      <p:sp>
        <p:nvSpPr>
          <p:cNvPr id="74" name="矩形 73"/>
          <p:cNvSpPr/>
          <p:nvPr/>
        </p:nvSpPr>
        <p:spPr>
          <a:xfrm>
            <a:off x="609600" y="1467485"/>
            <a:ext cx="8877300" cy="4796155"/>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p>
        </p:txBody>
      </p:sp>
      <p:sp>
        <p:nvSpPr>
          <p:cNvPr id="75" name="矩形 74"/>
          <p:cNvSpPr/>
          <p:nvPr/>
        </p:nvSpPr>
        <p:spPr>
          <a:xfrm>
            <a:off x="9730588" y="928417"/>
            <a:ext cx="1852115" cy="2706315"/>
          </a:xfrm>
          <a:prstGeom prst="rect">
            <a:avLst/>
          </a:pr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endParaRPr lang="zh-CN" altLang="en-US" sz="1715"/>
          </a:p>
        </p:txBody>
      </p:sp>
      <p:sp>
        <p:nvSpPr>
          <p:cNvPr id="76" name="文本框 75"/>
          <p:cNvSpPr txBox="1"/>
          <p:nvPr/>
        </p:nvSpPr>
        <p:spPr>
          <a:xfrm>
            <a:off x="9863110" y="1016234"/>
            <a:ext cx="1587070" cy="297454"/>
          </a:xfrm>
          <a:prstGeom prst="rect">
            <a:avLst/>
          </a:prstGeom>
          <a:noFill/>
        </p:spPr>
        <p:txBody>
          <a:bodyPr wrap="square" rtlCol="0">
            <a:spAutoFit/>
          </a:bodyPr>
          <a:lstStyle/>
          <a:p>
            <a:pPr algn="ctr"/>
            <a:r>
              <a:rPr lang="zh-CN" altLang="en-US" sz="1335" b="1" dirty="0">
                <a:latin typeface="微软雅黑" panose="020B0503020204020204" charset="-122"/>
                <a:ea typeface="微软雅黑" panose="020B0503020204020204" charset="-122"/>
              </a:rPr>
              <a:t>数据应用</a:t>
            </a:r>
            <a:endParaRPr lang="zh-CN" altLang="en-US" sz="1335" b="1" dirty="0">
              <a:latin typeface="微软雅黑" panose="020B0503020204020204" charset="-122"/>
              <a:ea typeface="微软雅黑" panose="020B0503020204020204" charset="-122"/>
            </a:endParaRPr>
          </a:p>
        </p:txBody>
      </p:sp>
      <p:sp>
        <p:nvSpPr>
          <p:cNvPr id="77" name="矩形 76"/>
          <p:cNvSpPr/>
          <p:nvPr/>
        </p:nvSpPr>
        <p:spPr>
          <a:xfrm>
            <a:off x="9915494" y="1402403"/>
            <a:ext cx="1482303"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100" dirty="0"/>
              <a:t>企业生命周期画像</a:t>
            </a:r>
            <a:endParaRPr lang="zh-CN" altLang="en-US" sz="1100" dirty="0"/>
          </a:p>
        </p:txBody>
      </p:sp>
      <p:sp>
        <p:nvSpPr>
          <p:cNvPr id="78" name="矩形 77"/>
          <p:cNvSpPr/>
          <p:nvPr/>
        </p:nvSpPr>
        <p:spPr>
          <a:xfrm>
            <a:off x="9915494" y="1952410"/>
            <a:ext cx="1482303"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100" dirty="0"/>
              <a:t>企业注册自动填表</a:t>
            </a:r>
            <a:endParaRPr lang="zh-CN" altLang="en-US" sz="1100" dirty="0"/>
          </a:p>
        </p:txBody>
      </p:sp>
      <p:sp>
        <p:nvSpPr>
          <p:cNvPr id="79" name="矩形 78"/>
          <p:cNvSpPr/>
          <p:nvPr/>
        </p:nvSpPr>
        <p:spPr>
          <a:xfrm>
            <a:off x="9915494" y="2502418"/>
            <a:ext cx="1482303"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100" dirty="0"/>
              <a:t>企业填表信息核查</a:t>
            </a:r>
            <a:endParaRPr lang="zh-CN" altLang="en-US" sz="1100" dirty="0"/>
          </a:p>
        </p:txBody>
      </p:sp>
      <p:sp>
        <p:nvSpPr>
          <p:cNvPr id="80" name="矩形 79"/>
          <p:cNvSpPr/>
          <p:nvPr/>
        </p:nvSpPr>
        <p:spPr>
          <a:xfrm>
            <a:off x="9915494" y="3052424"/>
            <a:ext cx="1482303"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100" dirty="0"/>
              <a:t>分析监控预警可视化</a:t>
            </a:r>
            <a:endParaRPr lang="zh-CN" altLang="en-US" sz="1100" dirty="0"/>
          </a:p>
        </p:txBody>
      </p:sp>
      <p:sp>
        <p:nvSpPr>
          <p:cNvPr id="81" name="矩形 80"/>
          <p:cNvSpPr/>
          <p:nvPr/>
        </p:nvSpPr>
        <p:spPr>
          <a:xfrm>
            <a:off x="9730588" y="3634732"/>
            <a:ext cx="1852115" cy="2664296"/>
          </a:xfrm>
          <a:prstGeom prst="rect">
            <a:avLst/>
          </a:pr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87086" tIns="43543" rIns="87086" bIns="43543" numCol="1" spcCol="0" rtlCol="0" fromWordArt="0" anchor="ctr" anchorCtr="0" forceAA="0" compatLnSpc="1">
            <a:noAutofit/>
          </a:bodyPr>
          <a:lstStyle/>
          <a:p>
            <a:pPr algn="ctr"/>
            <a:endParaRPr lang="zh-CN" altLang="en-US" sz="1715"/>
          </a:p>
        </p:txBody>
      </p:sp>
      <p:sp>
        <p:nvSpPr>
          <p:cNvPr id="82" name="文本框 81"/>
          <p:cNvSpPr txBox="1"/>
          <p:nvPr/>
        </p:nvSpPr>
        <p:spPr>
          <a:xfrm>
            <a:off x="9863110" y="3700595"/>
            <a:ext cx="1587070" cy="297454"/>
          </a:xfrm>
          <a:prstGeom prst="rect">
            <a:avLst/>
          </a:prstGeom>
          <a:noFill/>
        </p:spPr>
        <p:txBody>
          <a:bodyPr wrap="square" rtlCol="0">
            <a:spAutoFit/>
          </a:bodyPr>
          <a:lstStyle/>
          <a:p>
            <a:pPr algn="ctr"/>
            <a:r>
              <a:rPr lang="zh-CN" altLang="en-US" sz="1335" b="1" dirty="0">
                <a:latin typeface="微软雅黑" panose="020B0503020204020204" charset="-122"/>
                <a:ea typeface="微软雅黑" panose="020B0503020204020204" charset="-122"/>
              </a:rPr>
              <a:t>数据源</a:t>
            </a:r>
            <a:endParaRPr lang="zh-CN" altLang="en-US" sz="1335" b="1" dirty="0">
              <a:latin typeface="微软雅黑" panose="020B0503020204020204" charset="-122"/>
              <a:ea typeface="微软雅黑" panose="020B0503020204020204" charset="-122"/>
            </a:endParaRPr>
          </a:p>
        </p:txBody>
      </p:sp>
      <p:sp>
        <p:nvSpPr>
          <p:cNvPr id="83" name="矩形 82"/>
          <p:cNvSpPr/>
          <p:nvPr/>
        </p:nvSpPr>
        <p:spPr>
          <a:xfrm>
            <a:off x="9822184" y="4049892"/>
            <a:ext cx="810828"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145" dirty="0"/>
              <a:t>金融机构</a:t>
            </a:r>
            <a:endParaRPr lang="zh-CN" altLang="en-US" sz="1145" dirty="0"/>
          </a:p>
        </p:txBody>
      </p:sp>
      <p:sp>
        <p:nvSpPr>
          <p:cNvPr id="84" name="矩形 83"/>
          <p:cNvSpPr/>
          <p:nvPr/>
        </p:nvSpPr>
        <p:spPr>
          <a:xfrm>
            <a:off x="9822184" y="4599900"/>
            <a:ext cx="810828"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145" dirty="0"/>
              <a:t>市监</a:t>
            </a:r>
            <a:endParaRPr lang="zh-CN" altLang="en-US" sz="1145" dirty="0"/>
          </a:p>
        </p:txBody>
      </p:sp>
      <p:sp>
        <p:nvSpPr>
          <p:cNvPr id="85" name="矩形 84"/>
          <p:cNvSpPr/>
          <p:nvPr/>
        </p:nvSpPr>
        <p:spPr>
          <a:xfrm>
            <a:off x="9822184" y="5149907"/>
            <a:ext cx="810828"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145" dirty="0"/>
              <a:t>工信</a:t>
            </a:r>
            <a:endParaRPr lang="zh-CN" altLang="en-US" sz="1145" dirty="0"/>
          </a:p>
        </p:txBody>
      </p:sp>
      <p:sp>
        <p:nvSpPr>
          <p:cNvPr id="86" name="矩形 85"/>
          <p:cNvSpPr/>
          <p:nvPr/>
        </p:nvSpPr>
        <p:spPr>
          <a:xfrm>
            <a:off x="9822184" y="5699914"/>
            <a:ext cx="810828"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145" dirty="0"/>
              <a:t>安监</a:t>
            </a:r>
            <a:endParaRPr lang="zh-CN" altLang="en-US" sz="1145" dirty="0"/>
          </a:p>
        </p:txBody>
      </p:sp>
      <p:sp>
        <p:nvSpPr>
          <p:cNvPr id="87" name="矩形 86"/>
          <p:cNvSpPr/>
          <p:nvPr/>
        </p:nvSpPr>
        <p:spPr>
          <a:xfrm>
            <a:off x="10708950" y="4049892"/>
            <a:ext cx="810828"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145" dirty="0"/>
              <a:t>税务</a:t>
            </a:r>
            <a:endParaRPr lang="zh-CN" altLang="en-US" sz="1145" dirty="0"/>
          </a:p>
        </p:txBody>
      </p:sp>
      <p:sp>
        <p:nvSpPr>
          <p:cNvPr id="88" name="矩形 87"/>
          <p:cNvSpPr/>
          <p:nvPr/>
        </p:nvSpPr>
        <p:spPr>
          <a:xfrm>
            <a:off x="10708950" y="4599900"/>
            <a:ext cx="810828"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145" dirty="0"/>
              <a:t>社保</a:t>
            </a:r>
            <a:endParaRPr lang="zh-CN" altLang="en-US" sz="1145" dirty="0"/>
          </a:p>
        </p:txBody>
      </p:sp>
      <p:sp>
        <p:nvSpPr>
          <p:cNvPr id="89" name="矩形 88"/>
          <p:cNvSpPr/>
          <p:nvPr/>
        </p:nvSpPr>
        <p:spPr>
          <a:xfrm>
            <a:off x="10708950" y="5149907"/>
            <a:ext cx="810828"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145" dirty="0"/>
              <a:t>住建</a:t>
            </a:r>
            <a:endParaRPr lang="zh-CN" altLang="en-US" sz="1145" dirty="0"/>
          </a:p>
        </p:txBody>
      </p:sp>
      <p:sp>
        <p:nvSpPr>
          <p:cNvPr id="90" name="矩形 89"/>
          <p:cNvSpPr/>
          <p:nvPr/>
        </p:nvSpPr>
        <p:spPr>
          <a:xfrm>
            <a:off x="10708950" y="5699914"/>
            <a:ext cx="810828" cy="4702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altLang="zh-CN" sz="1145" dirty="0"/>
              <a:t>……</a:t>
            </a:r>
            <a:endParaRPr lang="zh-CN" altLang="en-US" sz="1145" dirty="0"/>
          </a:p>
        </p:txBody>
      </p:sp>
      <p:sp>
        <p:nvSpPr>
          <p:cNvPr id="91" name="等腰三角形 164"/>
          <p:cNvSpPr/>
          <p:nvPr/>
        </p:nvSpPr>
        <p:spPr>
          <a:xfrm rot="16200000">
            <a:off x="9479068" y="4744585"/>
            <a:ext cx="265505" cy="21685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15"/>
          </a:p>
        </p:txBody>
      </p:sp>
      <p:sp>
        <p:nvSpPr>
          <p:cNvPr id="92" name="等腰三角形 165"/>
          <p:cNvSpPr/>
          <p:nvPr/>
        </p:nvSpPr>
        <p:spPr>
          <a:xfrm rot="5400000" flipH="1">
            <a:off x="9479068" y="2305900"/>
            <a:ext cx="265505" cy="21685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4" name="文本框 93"/>
          <p:cNvSpPr txBox="1"/>
          <p:nvPr/>
        </p:nvSpPr>
        <p:spPr>
          <a:xfrm>
            <a:off x="4189945" y="3854426"/>
            <a:ext cx="1587070" cy="275590"/>
          </a:xfrm>
          <a:prstGeom prst="rect">
            <a:avLst/>
          </a:prstGeom>
          <a:noFill/>
        </p:spPr>
        <p:txBody>
          <a:bodyPr wrap="square" rtlCol="0">
            <a:spAutoFit/>
          </a:bodyPr>
          <a:lstStyle/>
          <a:p>
            <a:pPr algn="ctr"/>
            <a:r>
              <a:rPr lang="zh-CN" altLang="en-US" sz="1200" b="1" dirty="0">
                <a:latin typeface="微软雅黑" panose="020B0503020204020204" charset="-122"/>
                <a:ea typeface="微软雅黑" panose="020B0503020204020204" charset="-122"/>
              </a:rPr>
              <a:t>数据支撑平台</a:t>
            </a:r>
            <a:endParaRPr lang="zh-CN" altLang="en-US" sz="1200" b="1" dirty="0">
              <a:latin typeface="微软雅黑" panose="020B0503020204020204" charset="-122"/>
              <a:ea typeface="微软雅黑" panose="020B0503020204020204"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330" y="212090"/>
            <a:ext cx="11393170" cy="705485"/>
          </a:xfrm>
        </p:spPr>
        <p:txBody>
          <a:bodyPr>
            <a:normAutofit fontScale="90000"/>
          </a:bodyPr>
          <a:lstStyle/>
          <a:p>
            <a:r>
              <a:rPr lang="zh-CN" altLang="en-US" dirty="0"/>
              <a:t>金融治数入口：纵横向采集数据，加强信用信息共享整合</a:t>
            </a:r>
            <a:endParaRPr lang="zh-CN" altLang="en-US" dirty="0"/>
          </a:p>
        </p:txBody>
      </p:sp>
      <p:sp>
        <p:nvSpPr>
          <p:cNvPr id="3" name="文本框 2"/>
          <p:cNvSpPr txBox="1"/>
          <p:nvPr/>
        </p:nvSpPr>
        <p:spPr>
          <a:xfrm>
            <a:off x="493552" y="5805698"/>
            <a:ext cx="4373034" cy="73866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rPr>
              <a:t>双调双融服务</a:t>
            </a:r>
            <a:endParaRPr kumimoji="0" lang="en-US" altLang="zh-CN" sz="14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rPr>
              <a:t>数据调研 助力 数据融合</a:t>
            </a:r>
            <a:endParaRPr kumimoji="0" lang="en-US" altLang="zh-CN" sz="14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rPr>
              <a:t>业务调研 助力 业务融合</a:t>
            </a:r>
            <a:endParaRPr kumimoji="0" lang="en-US" altLang="zh-CN" sz="14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4" name="文本框 3"/>
          <p:cNvSpPr txBox="1"/>
          <p:nvPr/>
        </p:nvSpPr>
        <p:spPr>
          <a:xfrm>
            <a:off x="4655849" y="5792227"/>
            <a:ext cx="4273297" cy="5232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rPr>
              <a:t>数据汇聚服务</a:t>
            </a:r>
            <a:endParaRPr kumimoji="0" lang="en-US" altLang="zh-CN" sz="14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rPr>
              <a:t>数据统一采集汇聚，提升采集效率，减少重复采集</a:t>
            </a:r>
            <a:endParaRPr kumimoji="0" lang="en-US" altLang="zh-CN" sz="14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5" name="文本框 4"/>
          <p:cNvSpPr txBox="1"/>
          <p:nvPr/>
        </p:nvSpPr>
        <p:spPr>
          <a:xfrm>
            <a:off x="9358015" y="5792227"/>
            <a:ext cx="2520210" cy="73866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rPr>
              <a:t>数据资源中心建设服务</a:t>
            </a:r>
            <a:endParaRPr kumimoji="0" lang="en-US" altLang="zh-CN" sz="14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rPr>
              <a:t>建设数据资源中心，支撑统一治数与数据共享</a:t>
            </a:r>
            <a:endParaRPr kumimoji="0" lang="en-US" altLang="zh-CN" sz="14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endParaRPr>
          </a:p>
        </p:txBody>
      </p:sp>
      <p:grpSp>
        <p:nvGrpSpPr>
          <p:cNvPr id="7" name="组合 6"/>
          <p:cNvGrpSpPr/>
          <p:nvPr/>
        </p:nvGrpSpPr>
        <p:grpSpPr>
          <a:xfrm>
            <a:off x="884695" y="4797047"/>
            <a:ext cx="531345" cy="541577"/>
            <a:chOff x="753155" y="890588"/>
            <a:chExt cx="540000" cy="540000"/>
          </a:xfrm>
        </p:grpSpPr>
        <p:sp>
          <p:nvSpPr>
            <p:cNvPr id="8" name="Rectangle 6"/>
            <p:cNvSpPr>
              <a:spLocks noChangeArrowheads="1"/>
            </p:cNvSpPr>
            <p:nvPr/>
          </p:nvSpPr>
          <p:spPr bwMode="auto">
            <a:xfrm>
              <a:off x="753155" y="890588"/>
              <a:ext cx="540000" cy="540000"/>
            </a:xfrm>
            <a:prstGeom prst="ellipse">
              <a:avLst/>
            </a:prstGeom>
            <a:solidFill>
              <a:srgbClr val="7030A0"/>
            </a:solidFill>
            <a:ln w="25400" cap="flat" cmpd="sng" algn="ctr">
              <a:noFill/>
              <a:prstDash val="solid"/>
            </a:ln>
            <a:effec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华文中宋" panose="02010600040101010101" charset="-122"/>
                <a:ea typeface="华文细黑" panose="02010600040101010101" charset="-122"/>
                <a:cs typeface="+mn-cs"/>
              </a:endParaRPr>
            </a:p>
          </p:txBody>
        </p:sp>
        <p:grpSp>
          <p:nvGrpSpPr>
            <p:cNvPr id="9" name="组合 8"/>
            <p:cNvGrpSpPr/>
            <p:nvPr/>
          </p:nvGrpSpPr>
          <p:grpSpPr>
            <a:xfrm>
              <a:off x="840284" y="980728"/>
              <a:ext cx="368300" cy="387396"/>
              <a:chOff x="2690813" y="1060451"/>
              <a:chExt cx="428626" cy="450850"/>
            </a:xfrm>
          </p:grpSpPr>
          <p:sp>
            <p:nvSpPr>
              <p:cNvPr id="10" name="Freeform 23"/>
              <p:cNvSpPr/>
              <p:nvPr/>
            </p:nvSpPr>
            <p:spPr bwMode="auto">
              <a:xfrm>
                <a:off x="3022601" y="1089026"/>
                <a:ext cx="96838" cy="169863"/>
              </a:xfrm>
              <a:custGeom>
                <a:avLst/>
                <a:gdLst>
                  <a:gd name="T0" fmla="*/ 3 w 27"/>
                  <a:gd name="T1" fmla="*/ 47 h 47"/>
                  <a:gd name="T2" fmla="*/ 25 w 27"/>
                  <a:gd name="T3" fmla="*/ 32 h 47"/>
                  <a:gd name="T4" fmla="*/ 15 w 27"/>
                  <a:gd name="T5" fmla="*/ 6 h 47"/>
                  <a:gd name="T6" fmla="*/ 0 w 27"/>
                  <a:gd name="T7" fmla="*/ 0 h 47"/>
                  <a:gd name="T8" fmla="*/ 4 w 27"/>
                  <a:gd name="T9" fmla="*/ 3 h 47"/>
                  <a:gd name="T10" fmla="*/ 3 w 27"/>
                  <a:gd name="T11" fmla="*/ 47 h 47"/>
                </a:gdLst>
                <a:ahLst/>
                <a:cxnLst>
                  <a:cxn ang="0">
                    <a:pos x="T0" y="T1"/>
                  </a:cxn>
                  <a:cxn ang="0">
                    <a:pos x="T2" y="T3"/>
                  </a:cxn>
                  <a:cxn ang="0">
                    <a:pos x="T4" y="T5"/>
                  </a:cxn>
                  <a:cxn ang="0">
                    <a:pos x="T6" y="T7"/>
                  </a:cxn>
                  <a:cxn ang="0">
                    <a:pos x="T8" y="T9"/>
                  </a:cxn>
                  <a:cxn ang="0">
                    <a:pos x="T10" y="T11"/>
                  </a:cxn>
                </a:cxnLst>
                <a:rect l="0" t="0" r="r" b="b"/>
                <a:pathLst>
                  <a:path w="27" h="47">
                    <a:moveTo>
                      <a:pt x="3" y="47"/>
                    </a:moveTo>
                    <a:cubicBezTo>
                      <a:pt x="13" y="45"/>
                      <a:pt x="21" y="37"/>
                      <a:pt x="25" y="32"/>
                    </a:cubicBezTo>
                    <a:cubicBezTo>
                      <a:pt x="27" y="30"/>
                      <a:pt x="24" y="16"/>
                      <a:pt x="15" y="6"/>
                    </a:cubicBezTo>
                    <a:cubicBezTo>
                      <a:pt x="10" y="1"/>
                      <a:pt x="4" y="0"/>
                      <a:pt x="0" y="0"/>
                    </a:cubicBezTo>
                    <a:cubicBezTo>
                      <a:pt x="4" y="3"/>
                      <a:pt x="4" y="3"/>
                      <a:pt x="4" y="3"/>
                    </a:cubicBezTo>
                    <a:cubicBezTo>
                      <a:pt x="27" y="8"/>
                      <a:pt x="3" y="47"/>
                      <a:pt x="3"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Arial" panose="020B0604020202020204" pitchFamily="34" charset="0"/>
                  <a:ea typeface="宋体" panose="02010600030101010101" pitchFamily="2" charset="-122"/>
                  <a:cs typeface="+mn-cs"/>
                </a:endParaRPr>
              </a:p>
            </p:txBody>
          </p:sp>
          <p:sp>
            <p:nvSpPr>
              <p:cNvPr id="11" name="Freeform 24"/>
              <p:cNvSpPr/>
              <p:nvPr/>
            </p:nvSpPr>
            <p:spPr bwMode="auto">
              <a:xfrm>
                <a:off x="2690813" y="1287463"/>
                <a:ext cx="241300" cy="158750"/>
              </a:xfrm>
              <a:custGeom>
                <a:avLst/>
                <a:gdLst>
                  <a:gd name="T0" fmla="*/ 48 w 67"/>
                  <a:gd name="T1" fmla="*/ 38 h 44"/>
                  <a:gd name="T2" fmla="*/ 56 w 67"/>
                  <a:gd name="T3" fmla="*/ 44 h 44"/>
                  <a:gd name="T4" fmla="*/ 67 w 67"/>
                  <a:gd name="T5" fmla="*/ 0 h 44"/>
                  <a:gd name="T6" fmla="*/ 23 w 67"/>
                  <a:gd name="T7" fmla="*/ 20 h 44"/>
                  <a:gd name="T8" fmla="*/ 31 w 67"/>
                  <a:gd name="T9" fmla="*/ 25 h 44"/>
                  <a:gd name="T10" fmla="*/ 18 w 67"/>
                  <a:gd name="T11" fmla="*/ 30 h 44"/>
                  <a:gd name="T12" fmla="*/ 3 w 67"/>
                  <a:gd name="T13" fmla="*/ 22 h 44"/>
                  <a:gd name="T14" fmla="*/ 22 w 67"/>
                  <a:gd name="T15" fmla="*/ 42 h 44"/>
                  <a:gd name="T16" fmla="*/ 48 w 67"/>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44">
                    <a:moveTo>
                      <a:pt x="48" y="38"/>
                    </a:moveTo>
                    <a:cubicBezTo>
                      <a:pt x="56" y="44"/>
                      <a:pt x="56" y="44"/>
                      <a:pt x="56" y="44"/>
                    </a:cubicBezTo>
                    <a:cubicBezTo>
                      <a:pt x="67" y="0"/>
                      <a:pt x="67" y="0"/>
                      <a:pt x="67" y="0"/>
                    </a:cubicBezTo>
                    <a:cubicBezTo>
                      <a:pt x="23" y="20"/>
                      <a:pt x="23" y="20"/>
                      <a:pt x="23" y="20"/>
                    </a:cubicBezTo>
                    <a:cubicBezTo>
                      <a:pt x="31" y="25"/>
                      <a:pt x="31" y="25"/>
                      <a:pt x="31" y="25"/>
                    </a:cubicBezTo>
                    <a:cubicBezTo>
                      <a:pt x="28" y="27"/>
                      <a:pt x="22" y="30"/>
                      <a:pt x="18" y="30"/>
                    </a:cubicBezTo>
                    <a:cubicBezTo>
                      <a:pt x="9" y="29"/>
                      <a:pt x="4" y="25"/>
                      <a:pt x="3" y="22"/>
                    </a:cubicBezTo>
                    <a:cubicBezTo>
                      <a:pt x="0" y="32"/>
                      <a:pt x="8" y="40"/>
                      <a:pt x="22" y="42"/>
                    </a:cubicBezTo>
                    <a:cubicBezTo>
                      <a:pt x="31" y="44"/>
                      <a:pt x="40" y="42"/>
                      <a:pt x="48"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Arial" panose="020B0604020202020204" pitchFamily="34" charset="0"/>
                  <a:ea typeface="宋体" panose="02010600030101010101" pitchFamily="2" charset="-122"/>
                  <a:cs typeface="+mn-cs"/>
                </a:endParaRPr>
              </a:p>
            </p:txBody>
          </p:sp>
          <p:sp>
            <p:nvSpPr>
              <p:cNvPr id="12" name="Freeform 25"/>
              <p:cNvSpPr>
                <a:spLocks noEditPoints="1"/>
              </p:cNvSpPr>
              <p:nvPr/>
            </p:nvSpPr>
            <p:spPr bwMode="auto">
              <a:xfrm>
                <a:off x="2770188" y="1230313"/>
                <a:ext cx="349250" cy="280988"/>
              </a:xfrm>
              <a:custGeom>
                <a:avLst/>
                <a:gdLst>
                  <a:gd name="T0" fmla="*/ 96 w 97"/>
                  <a:gd name="T1" fmla="*/ 0 h 78"/>
                  <a:gd name="T2" fmla="*/ 87 w 97"/>
                  <a:gd name="T3" fmla="*/ 7 h 78"/>
                  <a:gd name="T4" fmla="*/ 88 w 97"/>
                  <a:gd name="T5" fmla="*/ 13 h 78"/>
                  <a:gd name="T6" fmla="*/ 51 w 97"/>
                  <a:gd name="T7" fmla="*/ 13 h 78"/>
                  <a:gd name="T8" fmla="*/ 50 w 97"/>
                  <a:gd name="T9" fmla="*/ 19 h 78"/>
                  <a:gd name="T10" fmla="*/ 66 w 97"/>
                  <a:gd name="T11" fmla="*/ 19 h 78"/>
                  <a:gd name="T12" fmla="*/ 62 w 97"/>
                  <a:gd name="T13" fmla="*/ 45 h 78"/>
                  <a:gd name="T14" fmla="*/ 61 w 97"/>
                  <a:gd name="T15" fmla="*/ 47 h 78"/>
                  <a:gd name="T16" fmla="*/ 43 w 97"/>
                  <a:gd name="T17" fmla="*/ 45 h 78"/>
                  <a:gd name="T18" fmla="*/ 42 w 97"/>
                  <a:gd name="T19" fmla="*/ 50 h 78"/>
                  <a:gd name="T20" fmla="*/ 59 w 97"/>
                  <a:gd name="T21" fmla="*/ 52 h 78"/>
                  <a:gd name="T22" fmla="*/ 44 w 97"/>
                  <a:gd name="T23" fmla="*/ 69 h 78"/>
                  <a:gd name="T24" fmla="*/ 41 w 97"/>
                  <a:gd name="T25" fmla="*/ 69 h 78"/>
                  <a:gd name="T26" fmla="*/ 41 w 97"/>
                  <a:gd name="T27" fmla="*/ 53 h 78"/>
                  <a:gd name="T28" fmla="*/ 37 w 97"/>
                  <a:gd name="T29" fmla="*/ 69 h 78"/>
                  <a:gd name="T30" fmla="*/ 23 w 97"/>
                  <a:gd name="T31" fmla="*/ 61 h 78"/>
                  <a:gd name="T32" fmla="*/ 0 w 97"/>
                  <a:gd name="T33" fmla="*/ 64 h 78"/>
                  <a:gd name="T34" fmla="*/ 15 w 97"/>
                  <a:gd name="T35" fmla="*/ 73 h 78"/>
                  <a:gd name="T36" fmla="*/ 38 w 97"/>
                  <a:gd name="T37" fmla="*/ 78 h 78"/>
                  <a:gd name="T38" fmla="*/ 61 w 97"/>
                  <a:gd name="T39" fmla="*/ 73 h 78"/>
                  <a:gd name="T40" fmla="*/ 80 w 97"/>
                  <a:gd name="T41" fmla="*/ 60 h 78"/>
                  <a:gd name="T42" fmla="*/ 93 w 97"/>
                  <a:gd name="T43" fmla="*/ 40 h 78"/>
                  <a:gd name="T44" fmla="*/ 97 w 97"/>
                  <a:gd name="T45" fmla="*/ 16 h 78"/>
                  <a:gd name="T46" fmla="*/ 96 w 97"/>
                  <a:gd name="T47" fmla="*/ 0 h 78"/>
                  <a:gd name="T48" fmla="*/ 58 w 97"/>
                  <a:gd name="T49" fmla="*/ 65 h 78"/>
                  <a:gd name="T50" fmla="*/ 65 w 97"/>
                  <a:gd name="T51" fmla="*/ 53 h 78"/>
                  <a:gd name="T52" fmla="*/ 72 w 97"/>
                  <a:gd name="T53" fmla="*/ 55 h 78"/>
                  <a:gd name="T54" fmla="*/ 58 w 97"/>
                  <a:gd name="T55" fmla="*/ 65 h 78"/>
                  <a:gd name="T56" fmla="*/ 76 w 97"/>
                  <a:gd name="T57" fmla="*/ 50 h 78"/>
                  <a:gd name="T58" fmla="*/ 67 w 97"/>
                  <a:gd name="T59" fmla="*/ 48 h 78"/>
                  <a:gd name="T60" fmla="*/ 68 w 97"/>
                  <a:gd name="T61" fmla="*/ 45 h 78"/>
                  <a:gd name="T62" fmla="*/ 68 w 97"/>
                  <a:gd name="T63" fmla="*/ 45 h 78"/>
                  <a:gd name="T64" fmla="*/ 72 w 97"/>
                  <a:gd name="T65" fmla="*/ 19 h 78"/>
                  <a:gd name="T66" fmla="*/ 88 w 97"/>
                  <a:gd name="T67" fmla="*/ 19 h 78"/>
                  <a:gd name="T68" fmla="*/ 76 w 97"/>
                  <a:gd name="T69" fmla="*/ 5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7" h="78">
                    <a:moveTo>
                      <a:pt x="96" y="0"/>
                    </a:moveTo>
                    <a:cubicBezTo>
                      <a:pt x="93" y="2"/>
                      <a:pt x="91" y="5"/>
                      <a:pt x="87" y="7"/>
                    </a:cubicBezTo>
                    <a:cubicBezTo>
                      <a:pt x="88" y="9"/>
                      <a:pt x="88" y="11"/>
                      <a:pt x="88" y="13"/>
                    </a:cubicBezTo>
                    <a:cubicBezTo>
                      <a:pt x="51" y="13"/>
                      <a:pt x="51" y="13"/>
                      <a:pt x="51" y="13"/>
                    </a:cubicBezTo>
                    <a:cubicBezTo>
                      <a:pt x="50" y="19"/>
                      <a:pt x="50" y="19"/>
                      <a:pt x="50" y="19"/>
                    </a:cubicBezTo>
                    <a:cubicBezTo>
                      <a:pt x="66" y="19"/>
                      <a:pt x="66" y="19"/>
                      <a:pt x="66" y="19"/>
                    </a:cubicBezTo>
                    <a:cubicBezTo>
                      <a:pt x="66" y="28"/>
                      <a:pt x="64" y="37"/>
                      <a:pt x="62" y="45"/>
                    </a:cubicBezTo>
                    <a:cubicBezTo>
                      <a:pt x="61" y="47"/>
                      <a:pt x="61" y="47"/>
                      <a:pt x="61" y="47"/>
                    </a:cubicBezTo>
                    <a:cubicBezTo>
                      <a:pt x="55" y="46"/>
                      <a:pt x="49" y="45"/>
                      <a:pt x="43" y="45"/>
                    </a:cubicBezTo>
                    <a:cubicBezTo>
                      <a:pt x="42" y="50"/>
                      <a:pt x="42" y="50"/>
                      <a:pt x="42" y="50"/>
                    </a:cubicBezTo>
                    <a:cubicBezTo>
                      <a:pt x="48" y="50"/>
                      <a:pt x="53" y="51"/>
                      <a:pt x="59" y="52"/>
                    </a:cubicBezTo>
                    <a:cubicBezTo>
                      <a:pt x="55" y="60"/>
                      <a:pt x="50" y="66"/>
                      <a:pt x="44" y="69"/>
                    </a:cubicBezTo>
                    <a:cubicBezTo>
                      <a:pt x="43" y="69"/>
                      <a:pt x="42" y="69"/>
                      <a:pt x="41" y="69"/>
                    </a:cubicBezTo>
                    <a:cubicBezTo>
                      <a:pt x="41" y="53"/>
                      <a:pt x="41" y="53"/>
                      <a:pt x="41" y="53"/>
                    </a:cubicBezTo>
                    <a:cubicBezTo>
                      <a:pt x="37" y="69"/>
                      <a:pt x="37" y="69"/>
                      <a:pt x="37" y="69"/>
                    </a:cubicBezTo>
                    <a:cubicBezTo>
                      <a:pt x="36" y="69"/>
                      <a:pt x="29" y="66"/>
                      <a:pt x="23" y="61"/>
                    </a:cubicBezTo>
                    <a:cubicBezTo>
                      <a:pt x="18" y="64"/>
                      <a:pt x="5" y="65"/>
                      <a:pt x="0" y="64"/>
                    </a:cubicBezTo>
                    <a:cubicBezTo>
                      <a:pt x="4" y="68"/>
                      <a:pt x="10" y="71"/>
                      <a:pt x="15" y="73"/>
                    </a:cubicBezTo>
                    <a:cubicBezTo>
                      <a:pt x="22" y="77"/>
                      <a:pt x="30" y="78"/>
                      <a:pt x="38" y="78"/>
                    </a:cubicBezTo>
                    <a:cubicBezTo>
                      <a:pt x="46" y="78"/>
                      <a:pt x="54" y="77"/>
                      <a:pt x="61" y="73"/>
                    </a:cubicBezTo>
                    <a:cubicBezTo>
                      <a:pt x="68" y="70"/>
                      <a:pt x="75" y="66"/>
                      <a:pt x="80" y="60"/>
                    </a:cubicBezTo>
                    <a:cubicBezTo>
                      <a:pt x="86" y="54"/>
                      <a:pt x="90" y="48"/>
                      <a:pt x="93" y="40"/>
                    </a:cubicBezTo>
                    <a:cubicBezTo>
                      <a:pt x="96" y="32"/>
                      <a:pt x="97" y="24"/>
                      <a:pt x="97" y="16"/>
                    </a:cubicBezTo>
                    <a:cubicBezTo>
                      <a:pt x="97" y="10"/>
                      <a:pt x="97" y="5"/>
                      <a:pt x="96" y="0"/>
                    </a:cubicBezTo>
                    <a:close/>
                    <a:moveTo>
                      <a:pt x="58" y="65"/>
                    </a:moveTo>
                    <a:cubicBezTo>
                      <a:pt x="61" y="61"/>
                      <a:pt x="63" y="57"/>
                      <a:pt x="65" y="53"/>
                    </a:cubicBezTo>
                    <a:cubicBezTo>
                      <a:pt x="67" y="54"/>
                      <a:pt x="70" y="54"/>
                      <a:pt x="72" y="55"/>
                    </a:cubicBezTo>
                    <a:cubicBezTo>
                      <a:pt x="68" y="59"/>
                      <a:pt x="63" y="62"/>
                      <a:pt x="58" y="65"/>
                    </a:cubicBezTo>
                    <a:close/>
                    <a:moveTo>
                      <a:pt x="76" y="50"/>
                    </a:moveTo>
                    <a:cubicBezTo>
                      <a:pt x="73" y="49"/>
                      <a:pt x="70" y="49"/>
                      <a:pt x="67" y="48"/>
                    </a:cubicBezTo>
                    <a:cubicBezTo>
                      <a:pt x="68" y="45"/>
                      <a:pt x="68" y="45"/>
                      <a:pt x="68" y="45"/>
                    </a:cubicBezTo>
                    <a:cubicBezTo>
                      <a:pt x="68" y="45"/>
                      <a:pt x="68" y="45"/>
                      <a:pt x="68" y="45"/>
                    </a:cubicBezTo>
                    <a:cubicBezTo>
                      <a:pt x="71" y="37"/>
                      <a:pt x="72" y="28"/>
                      <a:pt x="72" y="19"/>
                    </a:cubicBezTo>
                    <a:cubicBezTo>
                      <a:pt x="88" y="19"/>
                      <a:pt x="88" y="19"/>
                      <a:pt x="88" y="19"/>
                    </a:cubicBezTo>
                    <a:cubicBezTo>
                      <a:pt x="87" y="30"/>
                      <a:pt x="83" y="42"/>
                      <a:pt x="76" y="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Arial" panose="020B0604020202020204" pitchFamily="34" charset="0"/>
                  <a:ea typeface="宋体" panose="02010600030101010101" pitchFamily="2" charset="-122"/>
                  <a:cs typeface="+mn-cs"/>
                </a:endParaRPr>
              </a:p>
            </p:txBody>
          </p:sp>
          <p:sp>
            <p:nvSpPr>
              <p:cNvPr id="13" name="Freeform 26"/>
              <p:cNvSpPr>
                <a:spLocks noEditPoints="1"/>
              </p:cNvSpPr>
              <p:nvPr/>
            </p:nvSpPr>
            <p:spPr bwMode="auto">
              <a:xfrm>
                <a:off x="2693988" y="1060451"/>
                <a:ext cx="365125" cy="325438"/>
              </a:xfrm>
              <a:custGeom>
                <a:avLst/>
                <a:gdLst>
                  <a:gd name="T0" fmla="*/ 16 w 101"/>
                  <a:gd name="T1" fmla="*/ 89 h 90"/>
                  <a:gd name="T2" fmla="*/ 12 w 101"/>
                  <a:gd name="T3" fmla="*/ 81 h 90"/>
                  <a:gd name="T4" fmla="*/ 9 w 101"/>
                  <a:gd name="T5" fmla="*/ 66 h 90"/>
                  <a:gd name="T6" fmla="*/ 25 w 101"/>
                  <a:gd name="T7" fmla="*/ 66 h 90"/>
                  <a:gd name="T8" fmla="*/ 26 w 101"/>
                  <a:gd name="T9" fmla="*/ 75 h 90"/>
                  <a:gd name="T10" fmla="*/ 32 w 101"/>
                  <a:gd name="T11" fmla="*/ 72 h 90"/>
                  <a:gd name="T12" fmla="*/ 31 w 101"/>
                  <a:gd name="T13" fmla="*/ 66 h 90"/>
                  <a:gd name="T14" fmla="*/ 47 w 101"/>
                  <a:gd name="T15" fmla="*/ 66 h 90"/>
                  <a:gd name="T16" fmla="*/ 62 w 101"/>
                  <a:gd name="T17" fmla="*/ 59 h 90"/>
                  <a:gd name="T18" fmla="*/ 62 w 101"/>
                  <a:gd name="T19" fmla="*/ 34 h 90"/>
                  <a:gd name="T20" fmla="*/ 82 w 101"/>
                  <a:gd name="T21" fmla="*/ 32 h 90"/>
                  <a:gd name="T22" fmla="*/ 83 w 101"/>
                  <a:gd name="T23" fmla="*/ 33 h 90"/>
                  <a:gd name="T24" fmla="*/ 87 w 101"/>
                  <a:gd name="T25" fmla="*/ 56 h 90"/>
                  <a:gd name="T26" fmla="*/ 92 w 101"/>
                  <a:gd name="T27" fmla="*/ 47 h 90"/>
                  <a:gd name="T28" fmla="*/ 89 w 101"/>
                  <a:gd name="T29" fmla="*/ 34 h 90"/>
                  <a:gd name="T30" fmla="*/ 88 w 101"/>
                  <a:gd name="T31" fmla="*/ 31 h 90"/>
                  <a:gd name="T32" fmla="*/ 97 w 101"/>
                  <a:gd name="T33" fmla="*/ 28 h 90"/>
                  <a:gd name="T34" fmla="*/ 99 w 101"/>
                  <a:gd name="T35" fmla="*/ 30 h 90"/>
                  <a:gd name="T36" fmla="*/ 101 w 101"/>
                  <a:gd name="T37" fmla="*/ 18 h 90"/>
                  <a:gd name="T38" fmla="*/ 82 w 101"/>
                  <a:gd name="T39" fmla="*/ 5 h 90"/>
                  <a:gd name="T40" fmla="*/ 59 w 101"/>
                  <a:gd name="T41" fmla="*/ 0 h 90"/>
                  <a:gd name="T42" fmla="*/ 36 w 101"/>
                  <a:gd name="T43" fmla="*/ 5 h 90"/>
                  <a:gd name="T44" fmla="*/ 17 w 101"/>
                  <a:gd name="T45" fmla="*/ 19 h 90"/>
                  <a:gd name="T46" fmla="*/ 5 w 101"/>
                  <a:gd name="T47" fmla="*/ 38 h 90"/>
                  <a:gd name="T48" fmla="*/ 0 w 101"/>
                  <a:gd name="T49" fmla="*/ 63 h 90"/>
                  <a:gd name="T50" fmla="*/ 4 w 101"/>
                  <a:gd name="T51" fmla="*/ 85 h 90"/>
                  <a:gd name="T52" fmla="*/ 16 w 101"/>
                  <a:gd name="T53" fmla="*/ 89 h 90"/>
                  <a:gd name="T54" fmla="*/ 93 w 101"/>
                  <a:gd name="T55" fmla="*/ 24 h 90"/>
                  <a:gd name="T56" fmla="*/ 86 w 101"/>
                  <a:gd name="T57" fmla="*/ 25 h 90"/>
                  <a:gd name="T58" fmla="*/ 79 w 101"/>
                  <a:gd name="T59" fmla="*/ 14 h 90"/>
                  <a:gd name="T60" fmla="*/ 93 w 101"/>
                  <a:gd name="T61" fmla="*/ 24 h 90"/>
                  <a:gd name="T62" fmla="*/ 62 w 101"/>
                  <a:gd name="T63" fmla="*/ 9 h 90"/>
                  <a:gd name="T64" fmla="*/ 65 w 101"/>
                  <a:gd name="T65" fmla="*/ 10 h 90"/>
                  <a:gd name="T66" fmla="*/ 80 w 101"/>
                  <a:gd name="T67" fmla="*/ 27 h 90"/>
                  <a:gd name="T68" fmla="*/ 62 w 101"/>
                  <a:gd name="T69" fmla="*/ 28 h 90"/>
                  <a:gd name="T70" fmla="*/ 62 w 101"/>
                  <a:gd name="T71" fmla="*/ 9 h 90"/>
                  <a:gd name="T72" fmla="*/ 56 w 101"/>
                  <a:gd name="T73" fmla="*/ 60 h 90"/>
                  <a:gd name="T74" fmla="*/ 31 w 101"/>
                  <a:gd name="T75" fmla="*/ 60 h 90"/>
                  <a:gd name="T76" fmla="*/ 36 w 101"/>
                  <a:gd name="T77" fmla="*/ 33 h 90"/>
                  <a:gd name="T78" fmla="*/ 36 w 101"/>
                  <a:gd name="T79" fmla="*/ 32 h 90"/>
                  <a:gd name="T80" fmla="*/ 56 w 101"/>
                  <a:gd name="T81" fmla="*/ 34 h 90"/>
                  <a:gd name="T82" fmla="*/ 56 w 101"/>
                  <a:gd name="T83" fmla="*/ 60 h 90"/>
                  <a:gd name="T84" fmla="*/ 53 w 101"/>
                  <a:gd name="T85" fmla="*/ 10 h 90"/>
                  <a:gd name="T86" fmla="*/ 56 w 101"/>
                  <a:gd name="T87" fmla="*/ 9 h 90"/>
                  <a:gd name="T88" fmla="*/ 56 w 101"/>
                  <a:gd name="T89" fmla="*/ 28 h 90"/>
                  <a:gd name="T90" fmla="*/ 38 w 101"/>
                  <a:gd name="T91" fmla="*/ 27 h 90"/>
                  <a:gd name="T92" fmla="*/ 53 w 101"/>
                  <a:gd name="T93" fmla="*/ 10 h 90"/>
                  <a:gd name="T94" fmla="*/ 39 w 101"/>
                  <a:gd name="T95" fmla="*/ 14 h 90"/>
                  <a:gd name="T96" fmla="*/ 32 w 101"/>
                  <a:gd name="T97" fmla="*/ 25 h 90"/>
                  <a:gd name="T98" fmla="*/ 25 w 101"/>
                  <a:gd name="T99" fmla="*/ 24 h 90"/>
                  <a:gd name="T100" fmla="*/ 39 w 101"/>
                  <a:gd name="T101" fmla="*/ 14 h 90"/>
                  <a:gd name="T102" fmla="*/ 21 w 101"/>
                  <a:gd name="T103" fmla="*/ 28 h 90"/>
                  <a:gd name="T104" fmla="*/ 31 w 101"/>
                  <a:gd name="T105" fmla="*/ 31 h 90"/>
                  <a:gd name="T106" fmla="*/ 30 w 101"/>
                  <a:gd name="T107" fmla="*/ 34 h 90"/>
                  <a:gd name="T108" fmla="*/ 29 w 101"/>
                  <a:gd name="T109" fmla="*/ 34 h 90"/>
                  <a:gd name="T110" fmla="*/ 25 w 101"/>
                  <a:gd name="T111" fmla="*/ 60 h 90"/>
                  <a:gd name="T112" fmla="*/ 9 w 101"/>
                  <a:gd name="T113" fmla="*/ 60 h 90"/>
                  <a:gd name="T114" fmla="*/ 21 w 101"/>
                  <a:gd name="T115" fmla="*/ 2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90">
                    <a:moveTo>
                      <a:pt x="16" y="89"/>
                    </a:moveTo>
                    <a:cubicBezTo>
                      <a:pt x="15" y="87"/>
                      <a:pt x="12" y="81"/>
                      <a:pt x="12" y="81"/>
                    </a:cubicBezTo>
                    <a:cubicBezTo>
                      <a:pt x="11" y="76"/>
                      <a:pt x="10" y="71"/>
                      <a:pt x="9" y="66"/>
                    </a:cubicBezTo>
                    <a:cubicBezTo>
                      <a:pt x="25" y="66"/>
                      <a:pt x="25" y="66"/>
                      <a:pt x="25" y="66"/>
                    </a:cubicBezTo>
                    <a:cubicBezTo>
                      <a:pt x="25" y="69"/>
                      <a:pt x="26" y="72"/>
                      <a:pt x="26" y="75"/>
                    </a:cubicBezTo>
                    <a:cubicBezTo>
                      <a:pt x="32" y="72"/>
                      <a:pt x="32" y="72"/>
                      <a:pt x="32" y="72"/>
                    </a:cubicBezTo>
                    <a:cubicBezTo>
                      <a:pt x="32" y="70"/>
                      <a:pt x="31" y="68"/>
                      <a:pt x="31" y="66"/>
                    </a:cubicBezTo>
                    <a:cubicBezTo>
                      <a:pt x="47" y="66"/>
                      <a:pt x="47" y="66"/>
                      <a:pt x="47" y="66"/>
                    </a:cubicBezTo>
                    <a:cubicBezTo>
                      <a:pt x="62" y="59"/>
                      <a:pt x="62" y="59"/>
                      <a:pt x="62" y="59"/>
                    </a:cubicBezTo>
                    <a:cubicBezTo>
                      <a:pt x="62" y="34"/>
                      <a:pt x="62" y="34"/>
                      <a:pt x="62" y="34"/>
                    </a:cubicBezTo>
                    <a:cubicBezTo>
                      <a:pt x="69" y="34"/>
                      <a:pt x="75" y="33"/>
                      <a:pt x="82" y="32"/>
                    </a:cubicBezTo>
                    <a:cubicBezTo>
                      <a:pt x="83" y="33"/>
                      <a:pt x="83" y="33"/>
                      <a:pt x="83" y="33"/>
                    </a:cubicBezTo>
                    <a:cubicBezTo>
                      <a:pt x="85" y="40"/>
                      <a:pt x="86" y="48"/>
                      <a:pt x="87" y="56"/>
                    </a:cubicBezTo>
                    <a:cubicBezTo>
                      <a:pt x="87" y="56"/>
                      <a:pt x="91" y="50"/>
                      <a:pt x="92" y="47"/>
                    </a:cubicBezTo>
                    <a:cubicBezTo>
                      <a:pt x="91" y="42"/>
                      <a:pt x="90" y="38"/>
                      <a:pt x="89" y="34"/>
                    </a:cubicBezTo>
                    <a:cubicBezTo>
                      <a:pt x="88" y="31"/>
                      <a:pt x="88" y="31"/>
                      <a:pt x="88" y="31"/>
                    </a:cubicBezTo>
                    <a:cubicBezTo>
                      <a:pt x="91" y="30"/>
                      <a:pt x="94" y="29"/>
                      <a:pt x="97" y="28"/>
                    </a:cubicBezTo>
                    <a:cubicBezTo>
                      <a:pt x="98" y="29"/>
                      <a:pt x="98" y="30"/>
                      <a:pt x="99" y="30"/>
                    </a:cubicBezTo>
                    <a:cubicBezTo>
                      <a:pt x="100" y="25"/>
                      <a:pt x="101" y="21"/>
                      <a:pt x="101" y="18"/>
                    </a:cubicBezTo>
                    <a:cubicBezTo>
                      <a:pt x="95" y="12"/>
                      <a:pt x="89" y="8"/>
                      <a:pt x="82" y="5"/>
                    </a:cubicBezTo>
                    <a:cubicBezTo>
                      <a:pt x="75" y="2"/>
                      <a:pt x="67" y="0"/>
                      <a:pt x="59" y="0"/>
                    </a:cubicBezTo>
                    <a:cubicBezTo>
                      <a:pt x="51" y="0"/>
                      <a:pt x="43" y="2"/>
                      <a:pt x="36" y="5"/>
                    </a:cubicBezTo>
                    <a:cubicBezTo>
                      <a:pt x="29" y="8"/>
                      <a:pt x="23" y="13"/>
                      <a:pt x="17" y="19"/>
                    </a:cubicBezTo>
                    <a:cubicBezTo>
                      <a:pt x="12" y="24"/>
                      <a:pt x="8" y="31"/>
                      <a:pt x="5" y="38"/>
                    </a:cubicBezTo>
                    <a:cubicBezTo>
                      <a:pt x="2" y="46"/>
                      <a:pt x="0" y="54"/>
                      <a:pt x="0" y="63"/>
                    </a:cubicBezTo>
                    <a:cubicBezTo>
                      <a:pt x="0" y="70"/>
                      <a:pt x="1" y="78"/>
                      <a:pt x="4" y="85"/>
                    </a:cubicBezTo>
                    <a:cubicBezTo>
                      <a:pt x="4" y="85"/>
                      <a:pt x="10" y="90"/>
                      <a:pt x="16" y="89"/>
                    </a:cubicBezTo>
                    <a:close/>
                    <a:moveTo>
                      <a:pt x="93" y="24"/>
                    </a:moveTo>
                    <a:cubicBezTo>
                      <a:pt x="91" y="24"/>
                      <a:pt x="88" y="25"/>
                      <a:pt x="86" y="25"/>
                    </a:cubicBezTo>
                    <a:cubicBezTo>
                      <a:pt x="84" y="21"/>
                      <a:pt x="82" y="17"/>
                      <a:pt x="79" y="14"/>
                    </a:cubicBezTo>
                    <a:cubicBezTo>
                      <a:pt x="84" y="16"/>
                      <a:pt x="89" y="20"/>
                      <a:pt x="93" y="24"/>
                    </a:cubicBezTo>
                    <a:close/>
                    <a:moveTo>
                      <a:pt x="62" y="9"/>
                    </a:moveTo>
                    <a:cubicBezTo>
                      <a:pt x="63" y="9"/>
                      <a:pt x="64" y="10"/>
                      <a:pt x="65" y="10"/>
                    </a:cubicBezTo>
                    <a:cubicBezTo>
                      <a:pt x="71" y="12"/>
                      <a:pt x="76" y="18"/>
                      <a:pt x="80" y="27"/>
                    </a:cubicBezTo>
                    <a:cubicBezTo>
                      <a:pt x="74" y="28"/>
                      <a:pt x="68" y="28"/>
                      <a:pt x="62" y="28"/>
                    </a:cubicBezTo>
                    <a:lnTo>
                      <a:pt x="62" y="9"/>
                    </a:lnTo>
                    <a:close/>
                    <a:moveTo>
                      <a:pt x="56" y="60"/>
                    </a:moveTo>
                    <a:cubicBezTo>
                      <a:pt x="31" y="60"/>
                      <a:pt x="31" y="60"/>
                      <a:pt x="31" y="60"/>
                    </a:cubicBezTo>
                    <a:cubicBezTo>
                      <a:pt x="32" y="50"/>
                      <a:pt x="33" y="41"/>
                      <a:pt x="36" y="33"/>
                    </a:cubicBezTo>
                    <a:cubicBezTo>
                      <a:pt x="36" y="32"/>
                      <a:pt x="36" y="32"/>
                      <a:pt x="36" y="32"/>
                    </a:cubicBezTo>
                    <a:cubicBezTo>
                      <a:pt x="43" y="33"/>
                      <a:pt x="50" y="34"/>
                      <a:pt x="56" y="34"/>
                    </a:cubicBezTo>
                    <a:lnTo>
                      <a:pt x="56" y="60"/>
                    </a:lnTo>
                    <a:close/>
                    <a:moveTo>
                      <a:pt x="53" y="10"/>
                    </a:moveTo>
                    <a:cubicBezTo>
                      <a:pt x="54" y="10"/>
                      <a:pt x="55" y="9"/>
                      <a:pt x="56" y="9"/>
                    </a:cubicBezTo>
                    <a:cubicBezTo>
                      <a:pt x="56" y="28"/>
                      <a:pt x="56" y="28"/>
                      <a:pt x="56" y="28"/>
                    </a:cubicBezTo>
                    <a:cubicBezTo>
                      <a:pt x="50" y="28"/>
                      <a:pt x="44" y="28"/>
                      <a:pt x="38" y="27"/>
                    </a:cubicBezTo>
                    <a:cubicBezTo>
                      <a:pt x="42" y="18"/>
                      <a:pt x="48" y="12"/>
                      <a:pt x="53" y="10"/>
                    </a:cubicBezTo>
                    <a:close/>
                    <a:moveTo>
                      <a:pt x="39" y="14"/>
                    </a:moveTo>
                    <a:cubicBezTo>
                      <a:pt x="37" y="17"/>
                      <a:pt x="34" y="21"/>
                      <a:pt x="32" y="25"/>
                    </a:cubicBezTo>
                    <a:cubicBezTo>
                      <a:pt x="30" y="25"/>
                      <a:pt x="28" y="24"/>
                      <a:pt x="25" y="24"/>
                    </a:cubicBezTo>
                    <a:cubicBezTo>
                      <a:pt x="29" y="20"/>
                      <a:pt x="34" y="16"/>
                      <a:pt x="39" y="14"/>
                    </a:cubicBezTo>
                    <a:close/>
                    <a:moveTo>
                      <a:pt x="21" y="28"/>
                    </a:moveTo>
                    <a:cubicBezTo>
                      <a:pt x="24" y="29"/>
                      <a:pt x="27" y="30"/>
                      <a:pt x="31" y="31"/>
                    </a:cubicBezTo>
                    <a:cubicBezTo>
                      <a:pt x="30" y="34"/>
                      <a:pt x="30" y="34"/>
                      <a:pt x="30" y="34"/>
                    </a:cubicBezTo>
                    <a:cubicBezTo>
                      <a:pt x="29" y="34"/>
                      <a:pt x="29" y="34"/>
                      <a:pt x="29" y="34"/>
                    </a:cubicBezTo>
                    <a:cubicBezTo>
                      <a:pt x="27" y="42"/>
                      <a:pt x="26" y="51"/>
                      <a:pt x="25" y="60"/>
                    </a:cubicBezTo>
                    <a:cubicBezTo>
                      <a:pt x="9" y="60"/>
                      <a:pt x="9" y="60"/>
                      <a:pt x="9" y="60"/>
                    </a:cubicBezTo>
                    <a:cubicBezTo>
                      <a:pt x="10" y="48"/>
                      <a:pt x="14" y="37"/>
                      <a:pt x="21"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dirty="0">
                  <a:ln>
                    <a:noFill/>
                  </a:ln>
                  <a:solidFill>
                    <a:srgbClr val="FFC000"/>
                  </a:solidFill>
                  <a:effectLst/>
                  <a:uLnTx/>
                  <a:uFillTx/>
                  <a:latin typeface="Arial" panose="020B0604020202020204" pitchFamily="34" charset="0"/>
                  <a:ea typeface="宋体" panose="02010600030101010101" pitchFamily="2" charset="-122"/>
                  <a:cs typeface="+mn-cs"/>
                </a:endParaRPr>
              </a:p>
            </p:txBody>
          </p:sp>
        </p:grpSp>
      </p:grpSp>
      <p:grpSp>
        <p:nvGrpSpPr>
          <p:cNvPr id="14" name="组合 13"/>
          <p:cNvGrpSpPr/>
          <p:nvPr/>
        </p:nvGrpSpPr>
        <p:grpSpPr>
          <a:xfrm>
            <a:off x="884695" y="3175060"/>
            <a:ext cx="531345" cy="541577"/>
            <a:chOff x="8600829" y="1124744"/>
            <a:chExt cx="540000" cy="540000"/>
          </a:xfrm>
        </p:grpSpPr>
        <p:sp>
          <p:nvSpPr>
            <p:cNvPr id="15" name="Rectangle 18"/>
            <p:cNvSpPr>
              <a:spLocks noChangeArrowheads="1"/>
            </p:cNvSpPr>
            <p:nvPr/>
          </p:nvSpPr>
          <p:spPr bwMode="auto">
            <a:xfrm>
              <a:off x="8600829" y="1124744"/>
              <a:ext cx="540000" cy="540000"/>
            </a:xfrm>
            <a:prstGeom prst="ellipse">
              <a:avLst/>
            </a:prstGeom>
            <a:solidFill>
              <a:srgbClr val="2290B3">
                <a:lumMod val="75000"/>
              </a:srgbClr>
            </a:solidFill>
            <a:ln w="25400" cap="flat" cmpd="sng" algn="ctr">
              <a:noFill/>
              <a:prstDash val="solid"/>
            </a:ln>
            <a:effec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华文中宋" panose="02010600040101010101" charset="-122"/>
                <a:ea typeface="华文细黑" panose="02010600040101010101" charset="-122"/>
                <a:cs typeface="+mn-cs"/>
              </a:endParaRPr>
            </a:p>
          </p:txBody>
        </p:sp>
        <p:grpSp>
          <p:nvGrpSpPr>
            <p:cNvPr id="16" name="组合 15"/>
            <p:cNvGrpSpPr/>
            <p:nvPr/>
          </p:nvGrpSpPr>
          <p:grpSpPr>
            <a:xfrm>
              <a:off x="8683198" y="1245303"/>
              <a:ext cx="391940" cy="329396"/>
              <a:chOff x="6099176" y="3792538"/>
              <a:chExt cx="447675" cy="376238"/>
            </a:xfrm>
          </p:grpSpPr>
          <p:sp>
            <p:nvSpPr>
              <p:cNvPr id="17" name="Freeform 53"/>
              <p:cNvSpPr>
                <a:spLocks noEditPoints="1"/>
              </p:cNvSpPr>
              <p:nvPr/>
            </p:nvSpPr>
            <p:spPr bwMode="auto">
              <a:xfrm>
                <a:off x="6178551" y="3803651"/>
                <a:ext cx="134938" cy="354013"/>
              </a:xfrm>
              <a:custGeom>
                <a:avLst/>
                <a:gdLst>
                  <a:gd name="T0" fmla="*/ 85 w 85"/>
                  <a:gd name="T1" fmla="*/ 0 h 223"/>
                  <a:gd name="T2" fmla="*/ 85 w 85"/>
                  <a:gd name="T3" fmla="*/ 223 h 223"/>
                  <a:gd name="T4" fmla="*/ 0 w 85"/>
                  <a:gd name="T5" fmla="*/ 223 h 223"/>
                  <a:gd name="T6" fmla="*/ 0 w 85"/>
                  <a:gd name="T7" fmla="*/ 0 h 223"/>
                  <a:gd name="T8" fmla="*/ 85 w 85"/>
                  <a:gd name="T9" fmla="*/ 0 h 223"/>
                  <a:gd name="T10" fmla="*/ 73 w 85"/>
                  <a:gd name="T11" fmla="*/ 218 h 223"/>
                  <a:gd name="T12" fmla="*/ 73 w 85"/>
                  <a:gd name="T13" fmla="*/ 214 h 223"/>
                  <a:gd name="T14" fmla="*/ 9 w 85"/>
                  <a:gd name="T15" fmla="*/ 214 h 223"/>
                  <a:gd name="T16" fmla="*/ 9 w 85"/>
                  <a:gd name="T17" fmla="*/ 218 h 223"/>
                  <a:gd name="T18" fmla="*/ 73 w 85"/>
                  <a:gd name="T19" fmla="*/ 218 h 223"/>
                  <a:gd name="T20" fmla="*/ 73 w 85"/>
                  <a:gd name="T21" fmla="*/ 212 h 223"/>
                  <a:gd name="T22" fmla="*/ 73 w 85"/>
                  <a:gd name="T23" fmla="*/ 207 h 223"/>
                  <a:gd name="T24" fmla="*/ 9 w 85"/>
                  <a:gd name="T25" fmla="*/ 207 h 223"/>
                  <a:gd name="T26" fmla="*/ 9 w 85"/>
                  <a:gd name="T27" fmla="*/ 212 h 223"/>
                  <a:gd name="T28" fmla="*/ 73 w 85"/>
                  <a:gd name="T29" fmla="*/ 212 h 223"/>
                  <a:gd name="T30" fmla="*/ 73 w 85"/>
                  <a:gd name="T31" fmla="*/ 202 h 223"/>
                  <a:gd name="T32" fmla="*/ 73 w 85"/>
                  <a:gd name="T33" fmla="*/ 198 h 223"/>
                  <a:gd name="T34" fmla="*/ 9 w 85"/>
                  <a:gd name="T35" fmla="*/ 198 h 223"/>
                  <a:gd name="T36" fmla="*/ 9 w 85"/>
                  <a:gd name="T37" fmla="*/ 202 h 223"/>
                  <a:gd name="T38" fmla="*/ 73 w 85"/>
                  <a:gd name="T39" fmla="*/ 202 h 223"/>
                  <a:gd name="T40" fmla="*/ 73 w 85"/>
                  <a:gd name="T41" fmla="*/ 189 h 223"/>
                  <a:gd name="T42" fmla="*/ 73 w 85"/>
                  <a:gd name="T43" fmla="*/ 4 h 223"/>
                  <a:gd name="T44" fmla="*/ 48 w 85"/>
                  <a:gd name="T45" fmla="*/ 4 h 223"/>
                  <a:gd name="T46" fmla="*/ 48 w 85"/>
                  <a:gd name="T47" fmla="*/ 189 h 223"/>
                  <a:gd name="T48" fmla="*/ 73 w 85"/>
                  <a:gd name="T49" fmla="*/ 189 h 223"/>
                  <a:gd name="T50" fmla="*/ 37 w 85"/>
                  <a:gd name="T51" fmla="*/ 189 h 223"/>
                  <a:gd name="T52" fmla="*/ 37 w 85"/>
                  <a:gd name="T53" fmla="*/ 4 h 223"/>
                  <a:gd name="T54" fmla="*/ 9 w 85"/>
                  <a:gd name="T55" fmla="*/ 4 h 223"/>
                  <a:gd name="T56" fmla="*/ 9 w 85"/>
                  <a:gd name="T57" fmla="*/ 189 h 223"/>
                  <a:gd name="T58" fmla="*/ 37 w 85"/>
                  <a:gd name="T59" fmla="*/ 18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223">
                    <a:moveTo>
                      <a:pt x="85" y="0"/>
                    </a:moveTo>
                    <a:lnTo>
                      <a:pt x="85" y="223"/>
                    </a:lnTo>
                    <a:lnTo>
                      <a:pt x="0" y="223"/>
                    </a:lnTo>
                    <a:lnTo>
                      <a:pt x="0" y="0"/>
                    </a:lnTo>
                    <a:lnTo>
                      <a:pt x="85" y="0"/>
                    </a:lnTo>
                    <a:close/>
                    <a:moveTo>
                      <a:pt x="73" y="218"/>
                    </a:moveTo>
                    <a:lnTo>
                      <a:pt x="73" y="214"/>
                    </a:lnTo>
                    <a:lnTo>
                      <a:pt x="9" y="214"/>
                    </a:lnTo>
                    <a:lnTo>
                      <a:pt x="9" y="218"/>
                    </a:lnTo>
                    <a:lnTo>
                      <a:pt x="73" y="218"/>
                    </a:lnTo>
                    <a:close/>
                    <a:moveTo>
                      <a:pt x="73" y="212"/>
                    </a:moveTo>
                    <a:lnTo>
                      <a:pt x="73" y="207"/>
                    </a:lnTo>
                    <a:lnTo>
                      <a:pt x="9" y="207"/>
                    </a:lnTo>
                    <a:lnTo>
                      <a:pt x="9" y="212"/>
                    </a:lnTo>
                    <a:lnTo>
                      <a:pt x="73" y="212"/>
                    </a:lnTo>
                    <a:close/>
                    <a:moveTo>
                      <a:pt x="73" y="202"/>
                    </a:moveTo>
                    <a:lnTo>
                      <a:pt x="73" y="198"/>
                    </a:lnTo>
                    <a:lnTo>
                      <a:pt x="9" y="198"/>
                    </a:lnTo>
                    <a:lnTo>
                      <a:pt x="9" y="202"/>
                    </a:lnTo>
                    <a:lnTo>
                      <a:pt x="73" y="202"/>
                    </a:lnTo>
                    <a:close/>
                    <a:moveTo>
                      <a:pt x="73" y="189"/>
                    </a:moveTo>
                    <a:lnTo>
                      <a:pt x="73" y="4"/>
                    </a:lnTo>
                    <a:lnTo>
                      <a:pt x="48" y="4"/>
                    </a:lnTo>
                    <a:lnTo>
                      <a:pt x="48" y="189"/>
                    </a:lnTo>
                    <a:lnTo>
                      <a:pt x="73" y="189"/>
                    </a:lnTo>
                    <a:close/>
                    <a:moveTo>
                      <a:pt x="37" y="189"/>
                    </a:moveTo>
                    <a:lnTo>
                      <a:pt x="37" y="4"/>
                    </a:lnTo>
                    <a:lnTo>
                      <a:pt x="9" y="4"/>
                    </a:lnTo>
                    <a:lnTo>
                      <a:pt x="9" y="189"/>
                    </a:lnTo>
                    <a:lnTo>
                      <a:pt x="37" y="1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Arial" panose="020B0604020202020204" pitchFamily="34" charset="0"/>
                  <a:ea typeface="宋体" panose="02010600030101010101" pitchFamily="2" charset="-122"/>
                  <a:cs typeface="+mn-cs"/>
                </a:endParaRPr>
              </a:p>
            </p:txBody>
          </p:sp>
          <p:sp>
            <p:nvSpPr>
              <p:cNvPr id="18" name="Freeform 54"/>
              <p:cNvSpPr>
                <a:spLocks noEditPoints="1"/>
              </p:cNvSpPr>
              <p:nvPr/>
            </p:nvSpPr>
            <p:spPr bwMode="auto">
              <a:xfrm>
                <a:off x="6099176" y="3792538"/>
                <a:ext cx="73025" cy="376238"/>
              </a:xfrm>
              <a:custGeom>
                <a:avLst/>
                <a:gdLst>
                  <a:gd name="T0" fmla="*/ 46 w 46"/>
                  <a:gd name="T1" fmla="*/ 0 h 237"/>
                  <a:gd name="T2" fmla="*/ 46 w 46"/>
                  <a:gd name="T3" fmla="*/ 237 h 237"/>
                  <a:gd name="T4" fmla="*/ 0 w 46"/>
                  <a:gd name="T5" fmla="*/ 175 h 237"/>
                  <a:gd name="T6" fmla="*/ 0 w 46"/>
                  <a:gd name="T7" fmla="*/ 59 h 237"/>
                  <a:gd name="T8" fmla="*/ 46 w 46"/>
                  <a:gd name="T9" fmla="*/ 0 h 237"/>
                  <a:gd name="T10" fmla="*/ 37 w 46"/>
                  <a:gd name="T11" fmla="*/ 173 h 237"/>
                  <a:gd name="T12" fmla="*/ 37 w 46"/>
                  <a:gd name="T13" fmla="*/ 52 h 237"/>
                  <a:gd name="T14" fmla="*/ 32 w 46"/>
                  <a:gd name="T15" fmla="*/ 52 h 237"/>
                  <a:gd name="T16" fmla="*/ 32 w 46"/>
                  <a:gd name="T17" fmla="*/ 173 h 237"/>
                  <a:gd name="T18" fmla="*/ 37 w 46"/>
                  <a:gd name="T19" fmla="*/ 173 h 237"/>
                  <a:gd name="T20" fmla="*/ 7 w 46"/>
                  <a:gd name="T21" fmla="*/ 157 h 237"/>
                  <a:gd name="T22" fmla="*/ 7 w 46"/>
                  <a:gd name="T23" fmla="*/ 71 h 237"/>
                  <a:gd name="T24" fmla="*/ 5 w 46"/>
                  <a:gd name="T25" fmla="*/ 71 h 237"/>
                  <a:gd name="T26" fmla="*/ 5 w 46"/>
                  <a:gd name="T27" fmla="*/ 157 h 237"/>
                  <a:gd name="T28" fmla="*/ 7 w 46"/>
                  <a:gd name="T29" fmla="*/ 15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237">
                    <a:moveTo>
                      <a:pt x="46" y="0"/>
                    </a:moveTo>
                    <a:lnTo>
                      <a:pt x="46" y="237"/>
                    </a:lnTo>
                    <a:lnTo>
                      <a:pt x="0" y="175"/>
                    </a:lnTo>
                    <a:lnTo>
                      <a:pt x="0" y="59"/>
                    </a:lnTo>
                    <a:lnTo>
                      <a:pt x="46" y="0"/>
                    </a:lnTo>
                    <a:close/>
                    <a:moveTo>
                      <a:pt x="37" y="173"/>
                    </a:moveTo>
                    <a:lnTo>
                      <a:pt x="37" y="52"/>
                    </a:lnTo>
                    <a:lnTo>
                      <a:pt x="32" y="52"/>
                    </a:lnTo>
                    <a:lnTo>
                      <a:pt x="32" y="173"/>
                    </a:lnTo>
                    <a:lnTo>
                      <a:pt x="37" y="173"/>
                    </a:lnTo>
                    <a:close/>
                    <a:moveTo>
                      <a:pt x="7" y="157"/>
                    </a:moveTo>
                    <a:lnTo>
                      <a:pt x="7" y="71"/>
                    </a:lnTo>
                    <a:lnTo>
                      <a:pt x="5" y="71"/>
                    </a:lnTo>
                    <a:lnTo>
                      <a:pt x="5" y="157"/>
                    </a:lnTo>
                    <a:lnTo>
                      <a:pt x="7" y="1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Arial" panose="020B0604020202020204" pitchFamily="34" charset="0"/>
                  <a:ea typeface="宋体" panose="02010600030101010101" pitchFamily="2" charset="-122"/>
                  <a:cs typeface="+mn-cs"/>
                </a:endParaRPr>
              </a:p>
            </p:txBody>
          </p:sp>
          <p:sp>
            <p:nvSpPr>
              <p:cNvPr id="19" name="Freeform 55"/>
              <p:cNvSpPr>
                <a:spLocks noEditPoints="1"/>
              </p:cNvSpPr>
              <p:nvPr/>
            </p:nvSpPr>
            <p:spPr bwMode="auto">
              <a:xfrm>
                <a:off x="6413501" y="3800476"/>
                <a:ext cx="133350" cy="357188"/>
              </a:xfrm>
              <a:custGeom>
                <a:avLst/>
                <a:gdLst>
                  <a:gd name="T0" fmla="*/ 84 w 84"/>
                  <a:gd name="T1" fmla="*/ 0 h 225"/>
                  <a:gd name="T2" fmla="*/ 84 w 84"/>
                  <a:gd name="T3" fmla="*/ 225 h 225"/>
                  <a:gd name="T4" fmla="*/ 0 w 84"/>
                  <a:gd name="T5" fmla="*/ 225 h 225"/>
                  <a:gd name="T6" fmla="*/ 0 w 84"/>
                  <a:gd name="T7" fmla="*/ 0 h 225"/>
                  <a:gd name="T8" fmla="*/ 84 w 84"/>
                  <a:gd name="T9" fmla="*/ 0 h 225"/>
                  <a:gd name="T10" fmla="*/ 73 w 84"/>
                  <a:gd name="T11" fmla="*/ 220 h 225"/>
                  <a:gd name="T12" fmla="*/ 73 w 84"/>
                  <a:gd name="T13" fmla="*/ 216 h 225"/>
                  <a:gd name="T14" fmla="*/ 9 w 84"/>
                  <a:gd name="T15" fmla="*/ 216 h 225"/>
                  <a:gd name="T16" fmla="*/ 9 w 84"/>
                  <a:gd name="T17" fmla="*/ 220 h 225"/>
                  <a:gd name="T18" fmla="*/ 73 w 84"/>
                  <a:gd name="T19" fmla="*/ 220 h 225"/>
                  <a:gd name="T20" fmla="*/ 73 w 84"/>
                  <a:gd name="T21" fmla="*/ 214 h 225"/>
                  <a:gd name="T22" fmla="*/ 73 w 84"/>
                  <a:gd name="T23" fmla="*/ 209 h 225"/>
                  <a:gd name="T24" fmla="*/ 9 w 84"/>
                  <a:gd name="T25" fmla="*/ 209 h 225"/>
                  <a:gd name="T26" fmla="*/ 9 w 84"/>
                  <a:gd name="T27" fmla="*/ 214 h 225"/>
                  <a:gd name="T28" fmla="*/ 73 w 84"/>
                  <a:gd name="T29" fmla="*/ 214 h 225"/>
                  <a:gd name="T30" fmla="*/ 73 w 84"/>
                  <a:gd name="T31" fmla="*/ 204 h 225"/>
                  <a:gd name="T32" fmla="*/ 73 w 84"/>
                  <a:gd name="T33" fmla="*/ 200 h 225"/>
                  <a:gd name="T34" fmla="*/ 9 w 84"/>
                  <a:gd name="T35" fmla="*/ 200 h 225"/>
                  <a:gd name="T36" fmla="*/ 9 w 84"/>
                  <a:gd name="T37" fmla="*/ 204 h 225"/>
                  <a:gd name="T38" fmla="*/ 73 w 84"/>
                  <a:gd name="T39" fmla="*/ 204 h 225"/>
                  <a:gd name="T40" fmla="*/ 73 w 84"/>
                  <a:gd name="T41" fmla="*/ 191 h 225"/>
                  <a:gd name="T42" fmla="*/ 73 w 84"/>
                  <a:gd name="T43" fmla="*/ 6 h 225"/>
                  <a:gd name="T44" fmla="*/ 46 w 84"/>
                  <a:gd name="T45" fmla="*/ 6 h 225"/>
                  <a:gd name="T46" fmla="*/ 46 w 84"/>
                  <a:gd name="T47" fmla="*/ 191 h 225"/>
                  <a:gd name="T48" fmla="*/ 73 w 84"/>
                  <a:gd name="T49" fmla="*/ 191 h 225"/>
                  <a:gd name="T50" fmla="*/ 37 w 84"/>
                  <a:gd name="T51" fmla="*/ 191 h 225"/>
                  <a:gd name="T52" fmla="*/ 37 w 84"/>
                  <a:gd name="T53" fmla="*/ 6 h 225"/>
                  <a:gd name="T54" fmla="*/ 9 w 84"/>
                  <a:gd name="T55" fmla="*/ 6 h 225"/>
                  <a:gd name="T56" fmla="*/ 9 w 84"/>
                  <a:gd name="T57" fmla="*/ 191 h 225"/>
                  <a:gd name="T58" fmla="*/ 37 w 84"/>
                  <a:gd name="T59" fmla="*/ 19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225">
                    <a:moveTo>
                      <a:pt x="84" y="0"/>
                    </a:moveTo>
                    <a:lnTo>
                      <a:pt x="84" y="225"/>
                    </a:lnTo>
                    <a:lnTo>
                      <a:pt x="0" y="225"/>
                    </a:lnTo>
                    <a:lnTo>
                      <a:pt x="0" y="0"/>
                    </a:lnTo>
                    <a:lnTo>
                      <a:pt x="84" y="0"/>
                    </a:lnTo>
                    <a:close/>
                    <a:moveTo>
                      <a:pt x="73" y="220"/>
                    </a:moveTo>
                    <a:lnTo>
                      <a:pt x="73" y="216"/>
                    </a:lnTo>
                    <a:lnTo>
                      <a:pt x="9" y="216"/>
                    </a:lnTo>
                    <a:lnTo>
                      <a:pt x="9" y="220"/>
                    </a:lnTo>
                    <a:lnTo>
                      <a:pt x="73" y="220"/>
                    </a:lnTo>
                    <a:close/>
                    <a:moveTo>
                      <a:pt x="73" y="214"/>
                    </a:moveTo>
                    <a:lnTo>
                      <a:pt x="73" y="209"/>
                    </a:lnTo>
                    <a:lnTo>
                      <a:pt x="9" y="209"/>
                    </a:lnTo>
                    <a:lnTo>
                      <a:pt x="9" y="214"/>
                    </a:lnTo>
                    <a:lnTo>
                      <a:pt x="73" y="214"/>
                    </a:lnTo>
                    <a:close/>
                    <a:moveTo>
                      <a:pt x="73" y="204"/>
                    </a:moveTo>
                    <a:lnTo>
                      <a:pt x="73" y="200"/>
                    </a:lnTo>
                    <a:lnTo>
                      <a:pt x="9" y="200"/>
                    </a:lnTo>
                    <a:lnTo>
                      <a:pt x="9" y="204"/>
                    </a:lnTo>
                    <a:lnTo>
                      <a:pt x="73" y="204"/>
                    </a:lnTo>
                    <a:close/>
                    <a:moveTo>
                      <a:pt x="73" y="191"/>
                    </a:moveTo>
                    <a:lnTo>
                      <a:pt x="73" y="6"/>
                    </a:lnTo>
                    <a:lnTo>
                      <a:pt x="46" y="6"/>
                    </a:lnTo>
                    <a:lnTo>
                      <a:pt x="46" y="191"/>
                    </a:lnTo>
                    <a:lnTo>
                      <a:pt x="73" y="191"/>
                    </a:lnTo>
                    <a:close/>
                    <a:moveTo>
                      <a:pt x="37" y="191"/>
                    </a:moveTo>
                    <a:lnTo>
                      <a:pt x="37" y="6"/>
                    </a:lnTo>
                    <a:lnTo>
                      <a:pt x="9" y="6"/>
                    </a:lnTo>
                    <a:lnTo>
                      <a:pt x="9" y="191"/>
                    </a:lnTo>
                    <a:lnTo>
                      <a:pt x="37" y="19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Arial" panose="020B0604020202020204" pitchFamily="34" charset="0"/>
                  <a:ea typeface="宋体" panose="02010600030101010101" pitchFamily="2" charset="-122"/>
                  <a:cs typeface="+mn-cs"/>
                </a:endParaRPr>
              </a:p>
            </p:txBody>
          </p:sp>
          <p:sp>
            <p:nvSpPr>
              <p:cNvPr id="20" name="Freeform 56"/>
              <p:cNvSpPr>
                <a:spLocks noEditPoints="1"/>
              </p:cNvSpPr>
              <p:nvPr/>
            </p:nvSpPr>
            <p:spPr bwMode="auto">
              <a:xfrm>
                <a:off x="6330951" y="3792538"/>
                <a:ext cx="76200" cy="376238"/>
              </a:xfrm>
              <a:custGeom>
                <a:avLst/>
                <a:gdLst>
                  <a:gd name="T0" fmla="*/ 48 w 48"/>
                  <a:gd name="T1" fmla="*/ 0 h 237"/>
                  <a:gd name="T2" fmla="*/ 48 w 48"/>
                  <a:gd name="T3" fmla="*/ 237 h 237"/>
                  <a:gd name="T4" fmla="*/ 0 w 48"/>
                  <a:gd name="T5" fmla="*/ 175 h 237"/>
                  <a:gd name="T6" fmla="*/ 0 w 48"/>
                  <a:gd name="T7" fmla="*/ 59 h 237"/>
                  <a:gd name="T8" fmla="*/ 48 w 48"/>
                  <a:gd name="T9" fmla="*/ 0 h 237"/>
                  <a:gd name="T10" fmla="*/ 36 w 48"/>
                  <a:gd name="T11" fmla="*/ 173 h 237"/>
                  <a:gd name="T12" fmla="*/ 36 w 48"/>
                  <a:gd name="T13" fmla="*/ 52 h 237"/>
                  <a:gd name="T14" fmla="*/ 34 w 48"/>
                  <a:gd name="T15" fmla="*/ 52 h 237"/>
                  <a:gd name="T16" fmla="*/ 34 w 48"/>
                  <a:gd name="T17" fmla="*/ 173 h 237"/>
                  <a:gd name="T18" fmla="*/ 36 w 48"/>
                  <a:gd name="T19" fmla="*/ 173 h 237"/>
                  <a:gd name="T20" fmla="*/ 9 w 48"/>
                  <a:gd name="T21" fmla="*/ 155 h 237"/>
                  <a:gd name="T22" fmla="*/ 9 w 48"/>
                  <a:gd name="T23" fmla="*/ 68 h 237"/>
                  <a:gd name="T24" fmla="*/ 4 w 48"/>
                  <a:gd name="T25" fmla="*/ 68 h 237"/>
                  <a:gd name="T26" fmla="*/ 4 w 48"/>
                  <a:gd name="T27" fmla="*/ 155 h 237"/>
                  <a:gd name="T28" fmla="*/ 9 w 48"/>
                  <a:gd name="T29" fmla="*/ 15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7">
                    <a:moveTo>
                      <a:pt x="48" y="0"/>
                    </a:moveTo>
                    <a:lnTo>
                      <a:pt x="48" y="237"/>
                    </a:lnTo>
                    <a:lnTo>
                      <a:pt x="0" y="175"/>
                    </a:lnTo>
                    <a:lnTo>
                      <a:pt x="0" y="59"/>
                    </a:lnTo>
                    <a:lnTo>
                      <a:pt x="48" y="0"/>
                    </a:lnTo>
                    <a:close/>
                    <a:moveTo>
                      <a:pt x="36" y="173"/>
                    </a:moveTo>
                    <a:lnTo>
                      <a:pt x="36" y="52"/>
                    </a:lnTo>
                    <a:lnTo>
                      <a:pt x="34" y="52"/>
                    </a:lnTo>
                    <a:lnTo>
                      <a:pt x="34" y="173"/>
                    </a:lnTo>
                    <a:lnTo>
                      <a:pt x="36" y="173"/>
                    </a:lnTo>
                    <a:close/>
                    <a:moveTo>
                      <a:pt x="9" y="155"/>
                    </a:moveTo>
                    <a:lnTo>
                      <a:pt x="9" y="68"/>
                    </a:lnTo>
                    <a:lnTo>
                      <a:pt x="4" y="68"/>
                    </a:lnTo>
                    <a:lnTo>
                      <a:pt x="4" y="155"/>
                    </a:lnTo>
                    <a:lnTo>
                      <a:pt x="9" y="1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Arial" panose="020B0604020202020204" pitchFamily="34" charset="0"/>
                  <a:ea typeface="宋体" panose="02010600030101010101" pitchFamily="2" charset="-122"/>
                  <a:cs typeface="+mn-cs"/>
                </a:endParaRPr>
              </a:p>
            </p:txBody>
          </p:sp>
        </p:grpSp>
      </p:grpSp>
      <p:grpSp>
        <p:nvGrpSpPr>
          <p:cNvPr id="21" name="组合 20"/>
          <p:cNvGrpSpPr/>
          <p:nvPr/>
        </p:nvGrpSpPr>
        <p:grpSpPr>
          <a:xfrm>
            <a:off x="884695" y="4059285"/>
            <a:ext cx="531345" cy="541577"/>
            <a:chOff x="704528" y="2176658"/>
            <a:chExt cx="540000" cy="540000"/>
          </a:xfrm>
        </p:grpSpPr>
        <p:sp>
          <p:nvSpPr>
            <p:cNvPr id="22" name="Rectangle 10"/>
            <p:cNvSpPr>
              <a:spLocks noChangeArrowheads="1"/>
            </p:cNvSpPr>
            <p:nvPr/>
          </p:nvSpPr>
          <p:spPr bwMode="auto">
            <a:xfrm>
              <a:off x="704528" y="2176658"/>
              <a:ext cx="540000" cy="540000"/>
            </a:xfrm>
            <a:prstGeom prst="ellipse">
              <a:avLst/>
            </a:prstGeom>
            <a:solidFill>
              <a:srgbClr val="00B050"/>
            </a:solidFill>
            <a:ln w="25400" cap="flat" cmpd="sng" algn="ctr">
              <a:noFill/>
              <a:prstDash val="solid"/>
            </a:ln>
            <a:effec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华文中宋" panose="02010600040101010101" charset="-122"/>
                <a:ea typeface="华文细黑" panose="02010600040101010101" charset="-122"/>
                <a:cs typeface="+mn-cs"/>
              </a:endParaRPr>
            </a:p>
          </p:txBody>
        </p:sp>
        <p:sp>
          <p:nvSpPr>
            <p:cNvPr id="23" name="Freeform 81"/>
            <p:cNvSpPr>
              <a:spLocks noEditPoints="1"/>
            </p:cNvSpPr>
            <p:nvPr/>
          </p:nvSpPr>
          <p:spPr bwMode="auto">
            <a:xfrm>
              <a:off x="761944" y="2284966"/>
              <a:ext cx="426186" cy="390776"/>
            </a:xfrm>
            <a:custGeom>
              <a:avLst/>
              <a:gdLst>
                <a:gd name="T0" fmla="*/ 74 w 148"/>
                <a:gd name="T1" fmla="*/ 121 h 136"/>
                <a:gd name="T2" fmla="*/ 112 w 148"/>
                <a:gd name="T3" fmla="*/ 90 h 136"/>
                <a:gd name="T4" fmla="*/ 113 w 148"/>
                <a:gd name="T5" fmla="*/ 71 h 136"/>
                <a:gd name="T6" fmla="*/ 124 w 148"/>
                <a:gd name="T7" fmla="*/ 71 h 136"/>
                <a:gd name="T8" fmla="*/ 123 w 148"/>
                <a:gd name="T9" fmla="*/ 95 h 136"/>
                <a:gd name="T10" fmla="*/ 74 w 148"/>
                <a:gd name="T11" fmla="*/ 136 h 136"/>
                <a:gd name="T12" fmla="*/ 25 w 148"/>
                <a:gd name="T13" fmla="*/ 95 h 136"/>
                <a:gd name="T14" fmla="*/ 24 w 148"/>
                <a:gd name="T15" fmla="*/ 71 h 136"/>
                <a:gd name="T16" fmla="*/ 50 w 148"/>
                <a:gd name="T17" fmla="*/ 71 h 136"/>
                <a:gd name="T18" fmla="*/ 74 w 148"/>
                <a:gd name="T19" fmla="*/ 85 h 136"/>
                <a:gd name="T20" fmla="*/ 74 w 148"/>
                <a:gd name="T21" fmla="*/ 121 h 136"/>
                <a:gd name="T22" fmla="*/ 114 w 148"/>
                <a:gd name="T23" fmla="*/ 46 h 136"/>
                <a:gd name="T24" fmla="*/ 115 w 148"/>
                <a:gd name="T25" fmla="*/ 20 h 136"/>
                <a:gd name="T26" fmla="*/ 74 w 148"/>
                <a:gd name="T27" fmla="*/ 12 h 136"/>
                <a:gd name="T28" fmla="*/ 74 w 148"/>
                <a:gd name="T29" fmla="*/ 31 h 136"/>
                <a:gd name="T30" fmla="*/ 50 w 148"/>
                <a:gd name="T31" fmla="*/ 46 h 136"/>
                <a:gd name="T32" fmla="*/ 23 w 148"/>
                <a:gd name="T33" fmla="*/ 46 h 136"/>
                <a:gd name="T34" fmla="*/ 22 w 148"/>
                <a:gd name="T35" fmla="*/ 11 h 136"/>
                <a:gd name="T36" fmla="*/ 74 w 148"/>
                <a:gd name="T37" fmla="*/ 0 h 136"/>
                <a:gd name="T38" fmla="*/ 126 w 148"/>
                <a:gd name="T39" fmla="*/ 11 h 136"/>
                <a:gd name="T40" fmla="*/ 125 w 148"/>
                <a:gd name="T41" fmla="*/ 46 h 136"/>
                <a:gd name="T42" fmla="*/ 114 w 148"/>
                <a:gd name="T43" fmla="*/ 46 h 136"/>
                <a:gd name="T44" fmla="*/ 74 w 148"/>
                <a:gd name="T45" fmla="*/ 39 h 136"/>
                <a:gd name="T46" fmla="*/ 56 w 148"/>
                <a:gd name="T47" fmla="*/ 53 h 136"/>
                <a:gd name="T48" fmla="*/ 0 w 148"/>
                <a:gd name="T49" fmla="*/ 53 h 136"/>
                <a:gd name="T50" fmla="*/ 0 w 148"/>
                <a:gd name="T51" fmla="*/ 63 h 136"/>
                <a:gd name="T52" fmla="*/ 56 w 148"/>
                <a:gd name="T53" fmla="*/ 63 h 136"/>
                <a:gd name="T54" fmla="*/ 74 w 148"/>
                <a:gd name="T55" fmla="*/ 77 h 136"/>
                <a:gd name="T56" fmla="*/ 93 w 148"/>
                <a:gd name="T57" fmla="*/ 63 h 136"/>
                <a:gd name="T58" fmla="*/ 148 w 148"/>
                <a:gd name="T59" fmla="*/ 63 h 136"/>
                <a:gd name="T60" fmla="*/ 148 w 148"/>
                <a:gd name="T61" fmla="*/ 53 h 136"/>
                <a:gd name="T62" fmla="*/ 93 w 148"/>
                <a:gd name="T63" fmla="*/ 53 h 136"/>
                <a:gd name="T64" fmla="*/ 74 w 148"/>
                <a:gd name="T65" fmla="*/ 3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8" h="136">
                  <a:moveTo>
                    <a:pt x="74" y="121"/>
                  </a:moveTo>
                  <a:cubicBezTo>
                    <a:pt x="112" y="90"/>
                    <a:pt x="112" y="90"/>
                    <a:pt x="112" y="90"/>
                  </a:cubicBezTo>
                  <a:cubicBezTo>
                    <a:pt x="113" y="71"/>
                    <a:pt x="113" y="71"/>
                    <a:pt x="113" y="71"/>
                  </a:cubicBezTo>
                  <a:cubicBezTo>
                    <a:pt x="124" y="71"/>
                    <a:pt x="124" y="71"/>
                    <a:pt x="124" y="71"/>
                  </a:cubicBezTo>
                  <a:cubicBezTo>
                    <a:pt x="123" y="95"/>
                    <a:pt x="123" y="95"/>
                    <a:pt x="123" y="95"/>
                  </a:cubicBezTo>
                  <a:cubicBezTo>
                    <a:pt x="74" y="136"/>
                    <a:pt x="74" y="136"/>
                    <a:pt x="74" y="136"/>
                  </a:cubicBezTo>
                  <a:cubicBezTo>
                    <a:pt x="25" y="95"/>
                    <a:pt x="25" y="95"/>
                    <a:pt x="25" y="95"/>
                  </a:cubicBezTo>
                  <a:cubicBezTo>
                    <a:pt x="24" y="71"/>
                    <a:pt x="24" y="71"/>
                    <a:pt x="24" y="71"/>
                  </a:cubicBezTo>
                  <a:cubicBezTo>
                    <a:pt x="50" y="71"/>
                    <a:pt x="50" y="71"/>
                    <a:pt x="50" y="71"/>
                  </a:cubicBezTo>
                  <a:cubicBezTo>
                    <a:pt x="55" y="79"/>
                    <a:pt x="64" y="85"/>
                    <a:pt x="74" y="85"/>
                  </a:cubicBezTo>
                  <a:cubicBezTo>
                    <a:pt x="74" y="121"/>
                    <a:pt x="74" y="121"/>
                    <a:pt x="74" y="121"/>
                  </a:cubicBezTo>
                  <a:close/>
                  <a:moveTo>
                    <a:pt x="114" y="46"/>
                  </a:moveTo>
                  <a:cubicBezTo>
                    <a:pt x="115" y="20"/>
                    <a:pt x="115" y="20"/>
                    <a:pt x="115" y="20"/>
                  </a:cubicBezTo>
                  <a:cubicBezTo>
                    <a:pt x="74" y="12"/>
                    <a:pt x="74" y="12"/>
                    <a:pt x="74" y="12"/>
                  </a:cubicBezTo>
                  <a:cubicBezTo>
                    <a:pt x="74" y="31"/>
                    <a:pt x="74" y="31"/>
                    <a:pt x="74" y="31"/>
                  </a:cubicBezTo>
                  <a:cubicBezTo>
                    <a:pt x="64" y="31"/>
                    <a:pt x="55" y="37"/>
                    <a:pt x="50" y="46"/>
                  </a:cubicBezTo>
                  <a:cubicBezTo>
                    <a:pt x="23" y="46"/>
                    <a:pt x="23" y="46"/>
                    <a:pt x="23" y="46"/>
                  </a:cubicBezTo>
                  <a:cubicBezTo>
                    <a:pt x="22" y="11"/>
                    <a:pt x="22" y="11"/>
                    <a:pt x="22" y="11"/>
                  </a:cubicBezTo>
                  <a:cubicBezTo>
                    <a:pt x="74" y="0"/>
                    <a:pt x="74" y="0"/>
                    <a:pt x="74" y="0"/>
                  </a:cubicBezTo>
                  <a:cubicBezTo>
                    <a:pt x="126" y="11"/>
                    <a:pt x="126" y="11"/>
                    <a:pt x="126" y="11"/>
                  </a:cubicBezTo>
                  <a:cubicBezTo>
                    <a:pt x="125" y="46"/>
                    <a:pt x="125" y="46"/>
                    <a:pt x="125" y="46"/>
                  </a:cubicBezTo>
                  <a:cubicBezTo>
                    <a:pt x="114" y="46"/>
                    <a:pt x="114" y="46"/>
                    <a:pt x="114" y="46"/>
                  </a:cubicBezTo>
                  <a:close/>
                  <a:moveTo>
                    <a:pt x="74" y="39"/>
                  </a:moveTo>
                  <a:cubicBezTo>
                    <a:pt x="65" y="39"/>
                    <a:pt x="58" y="45"/>
                    <a:pt x="56" y="53"/>
                  </a:cubicBezTo>
                  <a:cubicBezTo>
                    <a:pt x="0" y="53"/>
                    <a:pt x="0" y="53"/>
                    <a:pt x="0" y="53"/>
                  </a:cubicBezTo>
                  <a:cubicBezTo>
                    <a:pt x="0" y="63"/>
                    <a:pt x="0" y="63"/>
                    <a:pt x="0" y="63"/>
                  </a:cubicBezTo>
                  <a:cubicBezTo>
                    <a:pt x="56" y="63"/>
                    <a:pt x="56" y="63"/>
                    <a:pt x="56" y="63"/>
                  </a:cubicBezTo>
                  <a:cubicBezTo>
                    <a:pt x="58" y="71"/>
                    <a:pt x="65" y="77"/>
                    <a:pt x="74" y="77"/>
                  </a:cubicBezTo>
                  <a:cubicBezTo>
                    <a:pt x="83" y="77"/>
                    <a:pt x="91" y="71"/>
                    <a:pt x="93" y="63"/>
                  </a:cubicBezTo>
                  <a:cubicBezTo>
                    <a:pt x="148" y="63"/>
                    <a:pt x="148" y="63"/>
                    <a:pt x="148" y="63"/>
                  </a:cubicBezTo>
                  <a:cubicBezTo>
                    <a:pt x="148" y="53"/>
                    <a:pt x="148" y="53"/>
                    <a:pt x="148" y="53"/>
                  </a:cubicBezTo>
                  <a:cubicBezTo>
                    <a:pt x="93" y="53"/>
                    <a:pt x="93" y="53"/>
                    <a:pt x="93" y="53"/>
                  </a:cubicBezTo>
                  <a:cubicBezTo>
                    <a:pt x="91" y="45"/>
                    <a:pt x="83" y="39"/>
                    <a:pt x="74"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Arial" panose="020B0604020202020204" pitchFamily="34" charset="0"/>
                <a:ea typeface="宋体" panose="02010600030101010101" pitchFamily="2" charset="-122"/>
                <a:cs typeface="+mn-cs"/>
              </a:endParaRPr>
            </a:p>
          </p:txBody>
        </p:sp>
      </p:grpSp>
      <p:grpSp>
        <p:nvGrpSpPr>
          <p:cNvPr id="24" name="组合 23"/>
          <p:cNvGrpSpPr/>
          <p:nvPr/>
        </p:nvGrpSpPr>
        <p:grpSpPr>
          <a:xfrm>
            <a:off x="884695" y="2344517"/>
            <a:ext cx="531345" cy="541577"/>
            <a:chOff x="3241708" y="301678"/>
            <a:chExt cx="540000" cy="540000"/>
          </a:xfrm>
        </p:grpSpPr>
        <p:sp>
          <p:nvSpPr>
            <p:cNvPr id="25" name="Rectangle 10"/>
            <p:cNvSpPr>
              <a:spLocks noChangeArrowheads="1"/>
            </p:cNvSpPr>
            <p:nvPr/>
          </p:nvSpPr>
          <p:spPr bwMode="auto">
            <a:xfrm>
              <a:off x="3241708" y="301678"/>
              <a:ext cx="540000" cy="540000"/>
            </a:xfrm>
            <a:prstGeom prst="ellipse">
              <a:avLst/>
            </a:prstGeom>
            <a:solidFill>
              <a:srgbClr val="ADB378"/>
            </a:solidFill>
            <a:ln w="25400" cap="flat" cmpd="sng" algn="ctr">
              <a:noFill/>
              <a:prstDash val="solid"/>
            </a:ln>
            <a:effec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华文中宋" panose="02010600040101010101" charset="-122"/>
                <a:ea typeface="华文细黑" panose="02010600040101010101" charset="-122"/>
                <a:cs typeface="+mn-cs"/>
              </a:endParaRPr>
            </a:p>
          </p:txBody>
        </p:sp>
        <p:grpSp>
          <p:nvGrpSpPr>
            <p:cNvPr id="26" name="组合 25"/>
            <p:cNvGrpSpPr/>
            <p:nvPr/>
          </p:nvGrpSpPr>
          <p:grpSpPr>
            <a:xfrm>
              <a:off x="3361788" y="355592"/>
              <a:ext cx="277813" cy="382766"/>
              <a:chOff x="920751" y="2332038"/>
              <a:chExt cx="357187" cy="492126"/>
            </a:xfrm>
          </p:grpSpPr>
          <p:sp>
            <p:nvSpPr>
              <p:cNvPr id="27" name="Freeform 214"/>
              <p:cNvSpPr/>
              <p:nvPr/>
            </p:nvSpPr>
            <p:spPr bwMode="auto">
              <a:xfrm>
                <a:off x="1003301" y="2520951"/>
                <a:ext cx="195263" cy="303213"/>
              </a:xfrm>
              <a:custGeom>
                <a:avLst/>
                <a:gdLst>
                  <a:gd name="T0" fmla="*/ 54 w 54"/>
                  <a:gd name="T1" fmla="*/ 16 h 84"/>
                  <a:gd name="T2" fmla="*/ 54 w 54"/>
                  <a:gd name="T3" fmla="*/ 84 h 84"/>
                  <a:gd name="T4" fmla="*/ 0 w 54"/>
                  <a:gd name="T5" fmla="*/ 84 h 84"/>
                  <a:gd name="T6" fmla="*/ 0 w 54"/>
                  <a:gd name="T7" fmla="*/ 77 h 84"/>
                  <a:gd name="T8" fmla="*/ 19 w 54"/>
                  <a:gd name="T9" fmla="*/ 54 h 84"/>
                  <a:gd name="T10" fmla="*/ 0 w 54"/>
                  <a:gd name="T11" fmla="*/ 32 h 84"/>
                  <a:gd name="T12" fmla="*/ 0 w 54"/>
                  <a:gd name="T13" fmla="*/ 18 h 84"/>
                  <a:gd name="T14" fmla="*/ 25 w 54"/>
                  <a:gd name="T15" fmla="*/ 0 h 84"/>
                  <a:gd name="T16" fmla="*/ 25 w 54"/>
                  <a:gd name="T17" fmla="*/ 78 h 84"/>
                  <a:gd name="T18" fmla="*/ 27 w 54"/>
                  <a:gd name="T19" fmla="*/ 78 h 84"/>
                  <a:gd name="T20" fmla="*/ 27 w 54"/>
                  <a:gd name="T21" fmla="*/ 0 h 84"/>
                  <a:gd name="T22" fmla="*/ 32 w 54"/>
                  <a:gd name="T23" fmla="*/ 3 h 84"/>
                  <a:gd name="T24" fmla="*/ 32 w 54"/>
                  <a:gd name="T25" fmla="*/ 78 h 84"/>
                  <a:gd name="T26" fmla="*/ 34 w 54"/>
                  <a:gd name="T27" fmla="*/ 78 h 84"/>
                  <a:gd name="T28" fmla="*/ 34 w 54"/>
                  <a:gd name="T29" fmla="*/ 5 h 84"/>
                  <a:gd name="T30" fmla="*/ 40 w 54"/>
                  <a:gd name="T31" fmla="*/ 8 h 84"/>
                  <a:gd name="T32" fmla="*/ 40 w 54"/>
                  <a:gd name="T33" fmla="*/ 78 h 84"/>
                  <a:gd name="T34" fmla="*/ 42 w 54"/>
                  <a:gd name="T35" fmla="*/ 78 h 84"/>
                  <a:gd name="T36" fmla="*/ 42 w 54"/>
                  <a:gd name="T37" fmla="*/ 9 h 84"/>
                  <a:gd name="T38" fmla="*/ 47 w 54"/>
                  <a:gd name="T39" fmla="*/ 12 h 84"/>
                  <a:gd name="T40" fmla="*/ 47 w 54"/>
                  <a:gd name="T41" fmla="*/ 78 h 84"/>
                  <a:gd name="T42" fmla="*/ 49 w 54"/>
                  <a:gd name="T43" fmla="*/ 78 h 84"/>
                  <a:gd name="T44" fmla="*/ 49 w 54"/>
                  <a:gd name="T45" fmla="*/ 14 h 84"/>
                  <a:gd name="T46" fmla="*/ 54 w 54"/>
                  <a:gd name="T4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84">
                    <a:moveTo>
                      <a:pt x="54" y="16"/>
                    </a:moveTo>
                    <a:cubicBezTo>
                      <a:pt x="54" y="84"/>
                      <a:pt x="54" y="84"/>
                      <a:pt x="54" y="84"/>
                    </a:cubicBezTo>
                    <a:cubicBezTo>
                      <a:pt x="0" y="84"/>
                      <a:pt x="0" y="84"/>
                      <a:pt x="0" y="84"/>
                    </a:cubicBezTo>
                    <a:cubicBezTo>
                      <a:pt x="0" y="77"/>
                      <a:pt x="0" y="77"/>
                      <a:pt x="0" y="77"/>
                    </a:cubicBezTo>
                    <a:cubicBezTo>
                      <a:pt x="11" y="75"/>
                      <a:pt x="19" y="66"/>
                      <a:pt x="19" y="54"/>
                    </a:cubicBezTo>
                    <a:cubicBezTo>
                      <a:pt x="19" y="43"/>
                      <a:pt x="11" y="34"/>
                      <a:pt x="0" y="32"/>
                    </a:cubicBezTo>
                    <a:cubicBezTo>
                      <a:pt x="0" y="18"/>
                      <a:pt x="0" y="18"/>
                      <a:pt x="0" y="18"/>
                    </a:cubicBezTo>
                    <a:cubicBezTo>
                      <a:pt x="25" y="0"/>
                      <a:pt x="25" y="0"/>
                      <a:pt x="25" y="0"/>
                    </a:cubicBezTo>
                    <a:cubicBezTo>
                      <a:pt x="25" y="78"/>
                      <a:pt x="25" y="78"/>
                      <a:pt x="25" y="78"/>
                    </a:cubicBezTo>
                    <a:cubicBezTo>
                      <a:pt x="27" y="78"/>
                      <a:pt x="27" y="78"/>
                      <a:pt x="27" y="78"/>
                    </a:cubicBezTo>
                    <a:cubicBezTo>
                      <a:pt x="27" y="0"/>
                      <a:pt x="27" y="0"/>
                      <a:pt x="27" y="0"/>
                    </a:cubicBezTo>
                    <a:cubicBezTo>
                      <a:pt x="32" y="3"/>
                      <a:pt x="32" y="3"/>
                      <a:pt x="32" y="3"/>
                    </a:cubicBezTo>
                    <a:cubicBezTo>
                      <a:pt x="32" y="78"/>
                      <a:pt x="32" y="78"/>
                      <a:pt x="32" y="78"/>
                    </a:cubicBezTo>
                    <a:cubicBezTo>
                      <a:pt x="34" y="78"/>
                      <a:pt x="34" y="78"/>
                      <a:pt x="34" y="78"/>
                    </a:cubicBezTo>
                    <a:cubicBezTo>
                      <a:pt x="34" y="5"/>
                      <a:pt x="34" y="5"/>
                      <a:pt x="34" y="5"/>
                    </a:cubicBezTo>
                    <a:cubicBezTo>
                      <a:pt x="40" y="8"/>
                      <a:pt x="40" y="8"/>
                      <a:pt x="40" y="8"/>
                    </a:cubicBezTo>
                    <a:cubicBezTo>
                      <a:pt x="40" y="78"/>
                      <a:pt x="40" y="78"/>
                      <a:pt x="40" y="78"/>
                    </a:cubicBezTo>
                    <a:cubicBezTo>
                      <a:pt x="42" y="78"/>
                      <a:pt x="42" y="78"/>
                      <a:pt x="42" y="78"/>
                    </a:cubicBezTo>
                    <a:cubicBezTo>
                      <a:pt x="42" y="9"/>
                      <a:pt x="42" y="9"/>
                      <a:pt x="42" y="9"/>
                    </a:cubicBezTo>
                    <a:cubicBezTo>
                      <a:pt x="47" y="12"/>
                      <a:pt x="47" y="12"/>
                      <a:pt x="47" y="12"/>
                    </a:cubicBezTo>
                    <a:cubicBezTo>
                      <a:pt x="47" y="78"/>
                      <a:pt x="47" y="78"/>
                      <a:pt x="47" y="78"/>
                    </a:cubicBezTo>
                    <a:cubicBezTo>
                      <a:pt x="49" y="78"/>
                      <a:pt x="49" y="78"/>
                      <a:pt x="49" y="78"/>
                    </a:cubicBezTo>
                    <a:cubicBezTo>
                      <a:pt x="49" y="14"/>
                      <a:pt x="49" y="14"/>
                      <a:pt x="49" y="14"/>
                    </a:cubicBezTo>
                    <a:lnTo>
                      <a:pt x="54"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Arial" panose="020B0604020202020204" pitchFamily="34" charset="0"/>
                  <a:ea typeface="宋体" panose="02010600030101010101" pitchFamily="2" charset="-122"/>
                  <a:cs typeface="+mn-cs"/>
                </a:endParaRPr>
              </a:p>
            </p:txBody>
          </p:sp>
          <p:sp>
            <p:nvSpPr>
              <p:cNvPr id="28" name="Freeform 215"/>
              <p:cNvSpPr>
                <a:spLocks noEditPoints="1"/>
              </p:cNvSpPr>
              <p:nvPr/>
            </p:nvSpPr>
            <p:spPr bwMode="auto">
              <a:xfrm>
                <a:off x="1122363" y="2332038"/>
                <a:ext cx="155575" cy="492125"/>
              </a:xfrm>
              <a:custGeom>
                <a:avLst/>
                <a:gdLst>
                  <a:gd name="T0" fmla="*/ 5 w 98"/>
                  <a:gd name="T1" fmla="*/ 112 h 310"/>
                  <a:gd name="T2" fmla="*/ 34 w 98"/>
                  <a:gd name="T3" fmla="*/ 130 h 310"/>
                  <a:gd name="T4" fmla="*/ 34 w 98"/>
                  <a:gd name="T5" fmla="*/ 12 h 310"/>
                  <a:gd name="T6" fmla="*/ 5 w 98"/>
                  <a:gd name="T7" fmla="*/ 25 h 310"/>
                  <a:gd name="T8" fmla="*/ 5 w 98"/>
                  <a:gd name="T9" fmla="*/ 112 h 310"/>
                  <a:gd name="T10" fmla="*/ 0 w 98"/>
                  <a:gd name="T11" fmla="*/ 119 h 310"/>
                  <a:gd name="T12" fmla="*/ 0 w 98"/>
                  <a:gd name="T13" fmla="*/ 21 h 310"/>
                  <a:gd name="T14" fmla="*/ 34 w 98"/>
                  <a:gd name="T15" fmla="*/ 0 h 310"/>
                  <a:gd name="T16" fmla="*/ 98 w 98"/>
                  <a:gd name="T17" fmla="*/ 43 h 310"/>
                  <a:gd name="T18" fmla="*/ 98 w 98"/>
                  <a:gd name="T19" fmla="*/ 310 h 310"/>
                  <a:gd name="T20" fmla="*/ 57 w 98"/>
                  <a:gd name="T21" fmla="*/ 310 h 310"/>
                  <a:gd name="T22" fmla="*/ 57 w 98"/>
                  <a:gd name="T23" fmla="*/ 155 h 310"/>
                  <a:gd name="T24" fmla="*/ 0 w 98"/>
                  <a:gd name="T25" fmla="*/ 11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310">
                    <a:moveTo>
                      <a:pt x="5" y="112"/>
                    </a:moveTo>
                    <a:lnTo>
                      <a:pt x="34" y="130"/>
                    </a:lnTo>
                    <a:lnTo>
                      <a:pt x="34" y="12"/>
                    </a:lnTo>
                    <a:lnTo>
                      <a:pt x="5" y="25"/>
                    </a:lnTo>
                    <a:lnTo>
                      <a:pt x="5" y="112"/>
                    </a:lnTo>
                    <a:close/>
                    <a:moveTo>
                      <a:pt x="0" y="119"/>
                    </a:moveTo>
                    <a:lnTo>
                      <a:pt x="0" y="21"/>
                    </a:lnTo>
                    <a:lnTo>
                      <a:pt x="34" y="0"/>
                    </a:lnTo>
                    <a:lnTo>
                      <a:pt x="98" y="43"/>
                    </a:lnTo>
                    <a:lnTo>
                      <a:pt x="98" y="310"/>
                    </a:lnTo>
                    <a:lnTo>
                      <a:pt x="57" y="310"/>
                    </a:lnTo>
                    <a:lnTo>
                      <a:pt x="57" y="155"/>
                    </a:lnTo>
                    <a:lnTo>
                      <a:pt x="0"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Arial" panose="020B0604020202020204" pitchFamily="34" charset="0"/>
                  <a:ea typeface="宋体" panose="02010600030101010101" pitchFamily="2" charset="-122"/>
                  <a:cs typeface="+mn-cs"/>
                </a:endParaRPr>
              </a:p>
            </p:txBody>
          </p:sp>
          <p:sp>
            <p:nvSpPr>
              <p:cNvPr id="29" name="Freeform 216"/>
              <p:cNvSpPr>
                <a:spLocks noEditPoints="1"/>
              </p:cNvSpPr>
              <p:nvPr/>
            </p:nvSpPr>
            <p:spPr bwMode="auto">
              <a:xfrm>
                <a:off x="920751" y="2649538"/>
                <a:ext cx="133350" cy="134938"/>
              </a:xfrm>
              <a:custGeom>
                <a:avLst/>
                <a:gdLst>
                  <a:gd name="T0" fmla="*/ 19 w 37"/>
                  <a:gd name="T1" fmla="*/ 0 h 37"/>
                  <a:gd name="T2" fmla="*/ 37 w 37"/>
                  <a:gd name="T3" fmla="*/ 18 h 37"/>
                  <a:gd name="T4" fmla="*/ 19 w 37"/>
                  <a:gd name="T5" fmla="*/ 37 h 37"/>
                  <a:gd name="T6" fmla="*/ 0 w 37"/>
                  <a:gd name="T7" fmla="*/ 18 h 37"/>
                  <a:gd name="T8" fmla="*/ 19 w 37"/>
                  <a:gd name="T9" fmla="*/ 0 h 37"/>
                  <a:gd name="T10" fmla="*/ 31 w 37"/>
                  <a:gd name="T11" fmla="*/ 11 h 37"/>
                  <a:gd name="T12" fmla="*/ 28 w 37"/>
                  <a:gd name="T13" fmla="*/ 10 h 37"/>
                  <a:gd name="T14" fmla="*/ 12 w 37"/>
                  <a:gd name="T15" fmla="*/ 22 h 37"/>
                  <a:gd name="T16" fmla="*/ 12 w 37"/>
                  <a:gd name="T17" fmla="*/ 14 h 37"/>
                  <a:gd name="T18" fmla="*/ 10 w 37"/>
                  <a:gd name="T19" fmla="*/ 12 h 37"/>
                  <a:gd name="T20" fmla="*/ 9 w 37"/>
                  <a:gd name="T21" fmla="*/ 14 h 37"/>
                  <a:gd name="T22" fmla="*/ 9 w 37"/>
                  <a:gd name="T23" fmla="*/ 25 h 37"/>
                  <a:gd name="T24" fmla="*/ 9 w 37"/>
                  <a:gd name="T25" fmla="*/ 26 h 37"/>
                  <a:gd name="T26" fmla="*/ 9 w 37"/>
                  <a:gd name="T27" fmla="*/ 27 h 37"/>
                  <a:gd name="T28" fmla="*/ 12 w 37"/>
                  <a:gd name="T29" fmla="*/ 27 h 37"/>
                  <a:gd name="T30" fmla="*/ 31 w 37"/>
                  <a:gd name="T31" fmla="*/ 13 h 37"/>
                  <a:gd name="T32" fmla="*/ 31 w 37"/>
                  <a:gd name="T3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7">
                    <a:moveTo>
                      <a:pt x="19" y="0"/>
                    </a:moveTo>
                    <a:cubicBezTo>
                      <a:pt x="29" y="0"/>
                      <a:pt x="37" y="8"/>
                      <a:pt x="37" y="18"/>
                    </a:cubicBezTo>
                    <a:cubicBezTo>
                      <a:pt x="37" y="28"/>
                      <a:pt x="29" y="37"/>
                      <a:pt x="19" y="37"/>
                    </a:cubicBezTo>
                    <a:cubicBezTo>
                      <a:pt x="9" y="37"/>
                      <a:pt x="0" y="28"/>
                      <a:pt x="0" y="18"/>
                    </a:cubicBezTo>
                    <a:cubicBezTo>
                      <a:pt x="0" y="8"/>
                      <a:pt x="9" y="0"/>
                      <a:pt x="19" y="0"/>
                    </a:cubicBezTo>
                    <a:close/>
                    <a:moveTo>
                      <a:pt x="31" y="11"/>
                    </a:moveTo>
                    <a:cubicBezTo>
                      <a:pt x="30" y="10"/>
                      <a:pt x="29" y="10"/>
                      <a:pt x="28" y="10"/>
                    </a:cubicBezTo>
                    <a:cubicBezTo>
                      <a:pt x="12" y="22"/>
                      <a:pt x="12" y="22"/>
                      <a:pt x="12" y="22"/>
                    </a:cubicBezTo>
                    <a:cubicBezTo>
                      <a:pt x="12" y="14"/>
                      <a:pt x="12" y="14"/>
                      <a:pt x="12" y="14"/>
                    </a:cubicBezTo>
                    <a:cubicBezTo>
                      <a:pt x="12" y="13"/>
                      <a:pt x="11" y="12"/>
                      <a:pt x="10" y="12"/>
                    </a:cubicBezTo>
                    <a:cubicBezTo>
                      <a:pt x="9" y="12"/>
                      <a:pt x="9" y="13"/>
                      <a:pt x="9" y="14"/>
                    </a:cubicBezTo>
                    <a:cubicBezTo>
                      <a:pt x="9" y="25"/>
                      <a:pt x="9" y="25"/>
                      <a:pt x="9" y="25"/>
                    </a:cubicBezTo>
                    <a:cubicBezTo>
                      <a:pt x="9" y="25"/>
                      <a:pt x="9" y="26"/>
                      <a:pt x="9" y="26"/>
                    </a:cubicBezTo>
                    <a:cubicBezTo>
                      <a:pt x="8" y="26"/>
                      <a:pt x="9" y="27"/>
                      <a:pt x="9" y="27"/>
                    </a:cubicBezTo>
                    <a:cubicBezTo>
                      <a:pt x="10" y="28"/>
                      <a:pt x="11" y="28"/>
                      <a:pt x="12" y="27"/>
                    </a:cubicBezTo>
                    <a:cubicBezTo>
                      <a:pt x="31" y="13"/>
                      <a:pt x="31" y="13"/>
                      <a:pt x="31" y="13"/>
                    </a:cubicBezTo>
                    <a:cubicBezTo>
                      <a:pt x="32" y="13"/>
                      <a:pt x="32" y="12"/>
                      <a:pt x="31"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1960" b="0" i="0" u="none" strike="noStrike" kern="0" cap="none" spc="0" normalizeH="0" baseline="0" noProof="0">
                  <a:ln>
                    <a:noFill/>
                  </a:ln>
                  <a:solidFill>
                    <a:srgbClr val="FFC000"/>
                  </a:solidFill>
                  <a:effectLst/>
                  <a:uLnTx/>
                  <a:uFillTx/>
                  <a:latin typeface="Arial" panose="020B0604020202020204" pitchFamily="34" charset="0"/>
                  <a:ea typeface="宋体" panose="02010600030101010101" pitchFamily="2" charset="-122"/>
                  <a:cs typeface="+mn-cs"/>
                </a:endParaRPr>
              </a:p>
            </p:txBody>
          </p:sp>
        </p:grpSp>
      </p:grpSp>
      <p:sp>
        <p:nvSpPr>
          <p:cNvPr id="30" name="矩形 29"/>
          <p:cNvSpPr/>
          <p:nvPr/>
        </p:nvSpPr>
        <p:spPr>
          <a:xfrm>
            <a:off x="547237" y="1865480"/>
            <a:ext cx="3651583" cy="3807701"/>
          </a:xfrm>
          <a:prstGeom prst="rect">
            <a:avLst/>
          </a:prstGeom>
          <a:noFill/>
          <a:ln w="19050" cap="flat">
            <a:solidFill>
              <a:srgbClr val="C00000"/>
            </a:solidFill>
            <a:prstDash val="lgDash"/>
            <a:round/>
          </a:ln>
          <a:effectLst/>
          <a:sp3d/>
        </p:spPr>
        <p:txBody>
          <a:bodyPr rot="0" spcFirstLastPara="1" vertOverflow="overflow" horzOverflow="overflow" vert="horz" wrap="square" lIns="64005" tIns="64005" rIns="64005" bIns="64005" numCol="1" spcCol="38100" rtlCol="0" anchor="t">
            <a:noAutofit/>
          </a:bodyPr>
          <a:lstStyle/>
          <a:p>
            <a:pPr marL="0" marR="0" lvl="0" indent="0" algn="ctr" defTabSz="1280160" rtl="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rgbClr val="262626"/>
                </a:solidFill>
                <a:effectLst/>
                <a:uLnTx/>
                <a:uFillTx/>
                <a:latin typeface="微软雅黑" panose="020B0503020204020204" charset="-122"/>
                <a:ea typeface="微软雅黑" panose="020B0503020204020204" charset="-122"/>
                <a:cs typeface="+mn-cs"/>
                <a:sym typeface="Helvetica"/>
              </a:rPr>
              <a:t>数据源</a:t>
            </a:r>
            <a:endParaRPr kumimoji="0" lang="zh-CN" altLang="en-US" sz="1800" b="1" i="0" u="none" strike="noStrike" kern="0" cap="none" spc="0" normalizeH="0" baseline="0" noProof="0" dirty="0">
              <a:ln>
                <a:noFill/>
              </a:ln>
              <a:solidFill>
                <a:srgbClr val="262626"/>
              </a:solidFill>
              <a:effectLst/>
              <a:uLnTx/>
              <a:uFillTx/>
              <a:latin typeface="微软雅黑" panose="020B0503020204020204" charset="-122"/>
              <a:ea typeface="微软雅黑" panose="020B0503020204020204" charset="-122"/>
              <a:cs typeface="+mn-cs"/>
              <a:sym typeface="Helvetica"/>
            </a:endParaRPr>
          </a:p>
        </p:txBody>
      </p:sp>
      <p:sp>
        <p:nvSpPr>
          <p:cNvPr id="31" name="矩形 30"/>
          <p:cNvSpPr/>
          <p:nvPr/>
        </p:nvSpPr>
        <p:spPr>
          <a:xfrm>
            <a:off x="4763073" y="1865480"/>
            <a:ext cx="4102492" cy="3807701"/>
          </a:xfrm>
          <a:prstGeom prst="rect">
            <a:avLst/>
          </a:prstGeom>
          <a:noFill/>
          <a:ln w="19050" cap="flat">
            <a:solidFill>
              <a:srgbClr val="C00000"/>
            </a:solidFill>
            <a:prstDash val="lgDash"/>
            <a:round/>
          </a:ln>
          <a:effectLst/>
          <a:sp3d/>
        </p:spPr>
        <p:txBody>
          <a:bodyPr rot="0" spcFirstLastPara="1" vertOverflow="overflow" horzOverflow="overflow" vert="horz" wrap="square" lIns="64005" tIns="64005" rIns="64005" bIns="64005" numCol="1" spcCol="38100" rtlCol="0" anchor="t">
            <a:noAutofit/>
          </a:bodyPr>
          <a:lstStyle/>
          <a:p>
            <a:pPr marL="0" marR="0" lvl="0" indent="0" algn="ctr" defTabSz="1280160" rtl="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rgbClr val="262626"/>
                </a:solidFill>
                <a:effectLst/>
                <a:uLnTx/>
                <a:uFillTx/>
                <a:latin typeface="微软雅黑" panose="020B0503020204020204" charset="-122"/>
                <a:ea typeface="微软雅黑" panose="020B0503020204020204" charset="-122"/>
                <a:cs typeface="+mn-cs"/>
                <a:sym typeface="Helvetica"/>
              </a:rPr>
              <a:t>    数据采集</a:t>
            </a:r>
            <a:endParaRPr kumimoji="0" lang="zh-CN" altLang="en-US" sz="1800" b="1" i="0" u="none" strike="noStrike" kern="0" cap="none" spc="0" normalizeH="0" baseline="0" noProof="0" dirty="0">
              <a:ln>
                <a:noFill/>
              </a:ln>
              <a:solidFill>
                <a:srgbClr val="262626"/>
              </a:solidFill>
              <a:effectLst/>
              <a:uLnTx/>
              <a:uFillTx/>
              <a:latin typeface="微软雅黑" panose="020B0503020204020204" charset="-122"/>
              <a:ea typeface="微软雅黑" panose="020B0503020204020204" charset="-122"/>
              <a:cs typeface="+mn-cs"/>
              <a:sym typeface="Helvetica"/>
            </a:endParaRPr>
          </a:p>
        </p:txBody>
      </p:sp>
      <p:sp>
        <p:nvSpPr>
          <p:cNvPr id="32" name="矩形 31"/>
          <p:cNvSpPr/>
          <p:nvPr/>
        </p:nvSpPr>
        <p:spPr>
          <a:xfrm>
            <a:off x="9591478" y="1865480"/>
            <a:ext cx="1871938" cy="3807701"/>
          </a:xfrm>
          <a:prstGeom prst="rect">
            <a:avLst/>
          </a:prstGeom>
          <a:noFill/>
          <a:ln w="19050" cap="flat">
            <a:solidFill>
              <a:srgbClr val="C00000"/>
            </a:solidFill>
            <a:prstDash val="lgDash"/>
            <a:round/>
          </a:ln>
          <a:effectLst/>
          <a:sp3d/>
        </p:spPr>
        <p:txBody>
          <a:bodyPr rot="0" spcFirstLastPara="1" vertOverflow="overflow" horzOverflow="overflow" vert="horz" wrap="square" lIns="64005" tIns="64005" rIns="64005" bIns="64005" numCol="1" spcCol="38100" rtlCol="0" anchor="t">
            <a:noAutofit/>
          </a:bodyPr>
          <a:lstStyle/>
          <a:p>
            <a:pPr marL="0" marR="0" lvl="0" indent="0" algn="ctr" defTabSz="1280160" rtl="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rgbClr val="262626"/>
                </a:solidFill>
                <a:effectLst/>
                <a:uLnTx/>
                <a:uFillTx/>
                <a:latin typeface="微软雅黑" panose="020B0503020204020204" charset="-122"/>
                <a:ea typeface="微软雅黑" panose="020B0503020204020204" charset="-122"/>
                <a:cs typeface="+mn-cs"/>
                <a:sym typeface="Helvetica"/>
              </a:rPr>
              <a:t>数据资源中心</a:t>
            </a:r>
            <a:endParaRPr kumimoji="0" lang="zh-CN" altLang="en-US" sz="1800" b="1" i="0" u="none" strike="noStrike" kern="0" cap="none" spc="0" normalizeH="0" baseline="0" noProof="0" dirty="0">
              <a:ln>
                <a:noFill/>
              </a:ln>
              <a:solidFill>
                <a:srgbClr val="262626"/>
              </a:solidFill>
              <a:effectLst/>
              <a:uLnTx/>
              <a:uFillTx/>
              <a:latin typeface="微软雅黑" panose="020B0503020204020204" charset="-122"/>
              <a:ea typeface="微软雅黑" panose="020B0503020204020204" charset="-122"/>
              <a:cs typeface="+mn-cs"/>
              <a:sym typeface="Helvetica"/>
            </a:endParaRPr>
          </a:p>
        </p:txBody>
      </p:sp>
      <p:grpSp>
        <p:nvGrpSpPr>
          <p:cNvPr id="33" name="组合 32"/>
          <p:cNvGrpSpPr/>
          <p:nvPr/>
        </p:nvGrpSpPr>
        <p:grpSpPr>
          <a:xfrm>
            <a:off x="10208698" y="4753367"/>
            <a:ext cx="527524" cy="397758"/>
            <a:chOff x="6112473" y="979488"/>
            <a:chExt cx="439739" cy="455613"/>
          </a:xfrm>
          <a:solidFill>
            <a:srgbClr val="00B0F0"/>
          </a:solidFill>
        </p:grpSpPr>
        <p:sp>
          <p:nvSpPr>
            <p:cNvPr id="34" name="Freeform 13"/>
            <p:cNvSpPr>
              <a:spLocks noEditPoints="1"/>
            </p:cNvSpPr>
            <p:nvPr/>
          </p:nvSpPr>
          <p:spPr bwMode="auto">
            <a:xfrm>
              <a:off x="6314087" y="1192212"/>
              <a:ext cx="238125" cy="234950"/>
            </a:xfrm>
            <a:custGeom>
              <a:avLst/>
              <a:gdLst>
                <a:gd name="T0" fmla="*/ 17 w 66"/>
                <a:gd name="T1" fmla="*/ 54 h 65"/>
                <a:gd name="T2" fmla="*/ 17 w 66"/>
                <a:gd name="T3" fmla="*/ 44 h 65"/>
                <a:gd name="T4" fmla="*/ 9 w 66"/>
                <a:gd name="T5" fmla="*/ 44 h 65"/>
                <a:gd name="T6" fmla="*/ 9 w 66"/>
                <a:gd name="T7" fmla="*/ 54 h 65"/>
                <a:gd name="T8" fmla="*/ 17 w 66"/>
                <a:gd name="T9" fmla="*/ 54 h 65"/>
                <a:gd name="T10" fmla="*/ 19 w 66"/>
                <a:gd name="T11" fmla="*/ 0 h 65"/>
                <a:gd name="T12" fmla="*/ 47 w 66"/>
                <a:gd name="T13" fmla="*/ 0 h 65"/>
                <a:gd name="T14" fmla="*/ 66 w 66"/>
                <a:gd name="T15" fmla="*/ 19 h 65"/>
                <a:gd name="T16" fmla="*/ 66 w 66"/>
                <a:gd name="T17" fmla="*/ 46 h 65"/>
                <a:gd name="T18" fmla="*/ 47 w 66"/>
                <a:gd name="T19" fmla="*/ 65 h 65"/>
                <a:gd name="T20" fmla="*/ 19 w 66"/>
                <a:gd name="T21" fmla="*/ 65 h 65"/>
                <a:gd name="T22" fmla="*/ 0 w 66"/>
                <a:gd name="T23" fmla="*/ 46 h 65"/>
                <a:gd name="T24" fmla="*/ 0 w 66"/>
                <a:gd name="T25" fmla="*/ 19 h 65"/>
                <a:gd name="T26" fmla="*/ 19 w 66"/>
                <a:gd name="T27" fmla="*/ 0 h 65"/>
                <a:gd name="T28" fmla="*/ 27 w 66"/>
                <a:gd name="T29" fmla="*/ 54 h 65"/>
                <a:gd name="T30" fmla="*/ 27 w 66"/>
                <a:gd name="T31" fmla="*/ 27 h 65"/>
                <a:gd name="T32" fmla="*/ 19 w 66"/>
                <a:gd name="T33" fmla="*/ 27 h 65"/>
                <a:gd name="T34" fmla="*/ 19 w 66"/>
                <a:gd name="T35" fmla="*/ 54 h 65"/>
                <a:gd name="T36" fmla="*/ 27 w 66"/>
                <a:gd name="T37" fmla="*/ 54 h 65"/>
                <a:gd name="T38" fmla="*/ 36 w 66"/>
                <a:gd name="T39" fmla="*/ 54 h 65"/>
                <a:gd name="T40" fmla="*/ 36 w 66"/>
                <a:gd name="T41" fmla="*/ 33 h 65"/>
                <a:gd name="T42" fmla="*/ 29 w 66"/>
                <a:gd name="T43" fmla="*/ 33 h 65"/>
                <a:gd name="T44" fmla="*/ 29 w 66"/>
                <a:gd name="T45" fmla="*/ 54 h 65"/>
                <a:gd name="T46" fmla="*/ 36 w 66"/>
                <a:gd name="T47" fmla="*/ 54 h 65"/>
                <a:gd name="T48" fmla="*/ 46 w 66"/>
                <a:gd name="T49" fmla="*/ 54 h 65"/>
                <a:gd name="T50" fmla="*/ 46 w 66"/>
                <a:gd name="T51" fmla="*/ 27 h 65"/>
                <a:gd name="T52" fmla="*/ 39 w 66"/>
                <a:gd name="T53" fmla="*/ 27 h 65"/>
                <a:gd name="T54" fmla="*/ 39 w 66"/>
                <a:gd name="T55" fmla="*/ 54 h 65"/>
                <a:gd name="T56" fmla="*/ 46 w 66"/>
                <a:gd name="T57" fmla="*/ 54 h 65"/>
                <a:gd name="T58" fmla="*/ 56 w 66"/>
                <a:gd name="T59" fmla="*/ 54 h 65"/>
                <a:gd name="T60" fmla="*/ 56 w 66"/>
                <a:gd name="T61" fmla="*/ 12 h 65"/>
                <a:gd name="T62" fmla="*/ 49 w 66"/>
                <a:gd name="T63" fmla="*/ 12 h 65"/>
                <a:gd name="T64" fmla="*/ 49 w 66"/>
                <a:gd name="T65" fmla="*/ 54 h 65"/>
                <a:gd name="T66" fmla="*/ 56 w 66"/>
                <a:gd name="T67" fmla="*/ 5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 h="65">
                  <a:moveTo>
                    <a:pt x="17" y="54"/>
                  </a:moveTo>
                  <a:cubicBezTo>
                    <a:pt x="17" y="44"/>
                    <a:pt x="17" y="44"/>
                    <a:pt x="17" y="44"/>
                  </a:cubicBezTo>
                  <a:cubicBezTo>
                    <a:pt x="9" y="44"/>
                    <a:pt x="9" y="44"/>
                    <a:pt x="9" y="44"/>
                  </a:cubicBezTo>
                  <a:cubicBezTo>
                    <a:pt x="9" y="54"/>
                    <a:pt x="9" y="54"/>
                    <a:pt x="9" y="54"/>
                  </a:cubicBezTo>
                  <a:lnTo>
                    <a:pt x="17" y="54"/>
                  </a:lnTo>
                  <a:close/>
                  <a:moveTo>
                    <a:pt x="19" y="0"/>
                  </a:moveTo>
                  <a:cubicBezTo>
                    <a:pt x="47" y="0"/>
                    <a:pt x="47" y="0"/>
                    <a:pt x="47" y="0"/>
                  </a:cubicBezTo>
                  <a:cubicBezTo>
                    <a:pt x="57" y="0"/>
                    <a:pt x="66" y="8"/>
                    <a:pt x="66" y="19"/>
                  </a:cubicBezTo>
                  <a:cubicBezTo>
                    <a:pt x="66" y="46"/>
                    <a:pt x="66" y="46"/>
                    <a:pt x="66" y="46"/>
                  </a:cubicBezTo>
                  <a:cubicBezTo>
                    <a:pt x="66" y="57"/>
                    <a:pt x="57" y="65"/>
                    <a:pt x="47" y="65"/>
                  </a:cubicBezTo>
                  <a:cubicBezTo>
                    <a:pt x="19" y="65"/>
                    <a:pt x="19" y="65"/>
                    <a:pt x="19" y="65"/>
                  </a:cubicBezTo>
                  <a:cubicBezTo>
                    <a:pt x="9" y="65"/>
                    <a:pt x="0" y="57"/>
                    <a:pt x="0" y="46"/>
                  </a:cubicBezTo>
                  <a:cubicBezTo>
                    <a:pt x="0" y="19"/>
                    <a:pt x="0" y="19"/>
                    <a:pt x="0" y="19"/>
                  </a:cubicBezTo>
                  <a:cubicBezTo>
                    <a:pt x="0" y="8"/>
                    <a:pt x="9" y="0"/>
                    <a:pt x="19" y="0"/>
                  </a:cubicBezTo>
                  <a:close/>
                  <a:moveTo>
                    <a:pt x="27" y="54"/>
                  </a:moveTo>
                  <a:cubicBezTo>
                    <a:pt x="27" y="27"/>
                    <a:pt x="27" y="27"/>
                    <a:pt x="27" y="27"/>
                  </a:cubicBezTo>
                  <a:cubicBezTo>
                    <a:pt x="19" y="27"/>
                    <a:pt x="19" y="27"/>
                    <a:pt x="19" y="27"/>
                  </a:cubicBezTo>
                  <a:cubicBezTo>
                    <a:pt x="19" y="54"/>
                    <a:pt x="19" y="54"/>
                    <a:pt x="19" y="54"/>
                  </a:cubicBezTo>
                  <a:lnTo>
                    <a:pt x="27" y="54"/>
                  </a:lnTo>
                  <a:close/>
                  <a:moveTo>
                    <a:pt x="36" y="54"/>
                  </a:moveTo>
                  <a:cubicBezTo>
                    <a:pt x="36" y="33"/>
                    <a:pt x="36" y="33"/>
                    <a:pt x="36" y="33"/>
                  </a:cubicBezTo>
                  <a:cubicBezTo>
                    <a:pt x="29" y="33"/>
                    <a:pt x="29" y="33"/>
                    <a:pt x="29" y="33"/>
                  </a:cubicBezTo>
                  <a:cubicBezTo>
                    <a:pt x="29" y="54"/>
                    <a:pt x="29" y="54"/>
                    <a:pt x="29" y="54"/>
                  </a:cubicBezTo>
                  <a:lnTo>
                    <a:pt x="36" y="54"/>
                  </a:lnTo>
                  <a:close/>
                  <a:moveTo>
                    <a:pt x="46" y="54"/>
                  </a:moveTo>
                  <a:cubicBezTo>
                    <a:pt x="46" y="27"/>
                    <a:pt x="46" y="27"/>
                    <a:pt x="46" y="27"/>
                  </a:cubicBezTo>
                  <a:cubicBezTo>
                    <a:pt x="39" y="27"/>
                    <a:pt x="39" y="27"/>
                    <a:pt x="39" y="27"/>
                  </a:cubicBezTo>
                  <a:cubicBezTo>
                    <a:pt x="39" y="54"/>
                    <a:pt x="39" y="54"/>
                    <a:pt x="39" y="54"/>
                  </a:cubicBezTo>
                  <a:lnTo>
                    <a:pt x="46" y="54"/>
                  </a:lnTo>
                  <a:close/>
                  <a:moveTo>
                    <a:pt x="56" y="54"/>
                  </a:moveTo>
                  <a:cubicBezTo>
                    <a:pt x="56" y="12"/>
                    <a:pt x="56" y="12"/>
                    <a:pt x="56" y="12"/>
                  </a:cubicBezTo>
                  <a:cubicBezTo>
                    <a:pt x="49" y="12"/>
                    <a:pt x="49" y="12"/>
                    <a:pt x="49" y="12"/>
                  </a:cubicBezTo>
                  <a:cubicBezTo>
                    <a:pt x="49" y="54"/>
                    <a:pt x="49" y="54"/>
                    <a:pt x="49" y="54"/>
                  </a:cubicBezTo>
                  <a:lnTo>
                    <a:pt x="5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2520" b="0" i="0" u="none" strike="noStrike" kern="0" cap="none" spc="0" normalizeH="0" baseline="0" noProof="0">
                <a:ln>
                  <a:noFill/>
                </a:ln>
                <a:solidFill>
                  <a:srgbClr val="262626"/>
                </a:solidFill>
                <a:effectLst/>
                <a:uLnTx/>
                <a:uFillTx/>
                <a:latin typeface="Arial" panose="020B0604020202020204" pitchFamily="34" charset="0"/>
                <a:ea typeface="宋体" panose="02010600030101010101" pitchFamily="2" charset="-122"/>
                <a:cs typeface="+mn-cs"/>
              </a:endParaRPr>
            </a:p>
          </p:txBody>
        </p:sp>
        <p:sp>
          <p:nvSpPr>
            <p:cNvPr id="35" name="Freeform 14"/>
            <p:cNvSpPr>
              <a:spLocks noEditPoints="1"/>
            </p:cNvSpPr>
            <p:nvPr/>
          </p:nvSpPr>
          <p:spPr bwMode="auto">
            <a:xfrm>
              <a:off x="6112473" y="979488"/>
              <a:ext cx="374650" cy="455613"/>
            </a:xfrm>
            <a:custGeom>
              <a:avLst/>
              <a:gdLst>
                <a:gd name="T0" fmla="*/ 52 w 104"/>
                <a:gd name="T1" fmla="*/ 40 h 126"/>
                <a:gd name="T2" fmla="*/ 89 w 104"/>
                <a:gd name="T3" fmla="*/ 23 h 126"/>
                <a:gd name="T4" fmla="*/ 52 w 104"/>
                <a:gd name="T5" fmla="*/ 7 h 126"/>
                <a:gd name="T6" fmla="*/ 15 w 104"/>
                <a:gd name="T7" fmla="*/ 23 h 126"/>
                <a:gd name="T8" fmla="*/ 52 w 104"/>
                <a:gd name="T9" fmla="*/ 40 h 126"/>
                <a:gd name="T10" fmla="*/ 104 w 104"/>
                <a:gd name="T11" fmla="*/ 55 h 126"/>
                <a:gd name="T12" fmla="*/ 73 w 104"/>
                <a:gd name="T13" fmla="*/ 55 h 126"/>
                <a:gd name="T14" fmla="*/ 52 w 104"/>
                <a:gd name="T15" fmla="*/ 76 h 126"/>
                <a:gd name="T16" fmla="*/ 52 w 104"/>
                <a:gd name="T17" fmla="*/ 107 h 126"/>
                <a:gd name="T18" fmla="*/ 63 w 104"/>
                <a:gd name="T19" fmla="*/ 125 h 126"/>
                <a:gd name="T20" fmla="*/ 52 w 104"/>
                <a:gd name="T21" fmla="*/ 126 h 126"/>
                <a:gd name="T22" fmla="*/ 0 w 104"/>
                <a:gd name="T23" fmla="*/ 103 h 126"/>
                <a:gd name="T24" fmla="*/ 0 w 104"/>
                <a:gd name="T25" fmla="*/ 23 h 126"/>
                <a:gd name="T26" fmla="*/ 52 w 104"/>
                <a:gd name="T27" fmla="*/ 0 h 126"/>
                <a:gd name="T28" fmla="*/ 104 w 104"/>
                <a:gd name="T29" fmla="*/ 23 h 126"/>
                <a:gd name="T30" fmla="*/ 104 w 104"/>
                <a:gd name="T31"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26">
                  <a:moveTo>
                    <a:pt x="52" y="40"/>
                  </a:moveTo>
                  <a:cubicBezTo>
                    <a:pt x="73" y="40"/>
                    <a:pt x="89" y="32"/>
                    <a:pt x="89" y="23"/>
                  </a:cubicBezTo>
                  <a:cubicBezTo>
                    <a:pt x="89" y="15"/>
                    <a:pt x="73" y="7"/>
                    <a:pt x="52" y="7"/>
                  </a:cubicBezTo>
                  <a:cubicBezTo>
                    <a:pt x="32" y="7"/>
                    <a:pt x="15" y="15"/>
                    <a:pt x="15" y="23"/>
                  </a:cubicBezTo>
                  <a:cubicBezTo>
                    <a:pt x="15" y="32"/>
                    <a:pt x="32" y="40"/>
                    <a:pt x="52" y="40"/>
                  </a:cubicBezTo>
                  <a:close/>
                  <a:moveTo>
                    <a:pt x="104" y="55"/>
                  </a:moveTo>
                  <a:cubicBezTo>
                    <a:pt x="73" y="55"/>
                    <a:pt x="73" y="55"/>
                    <a:pt x="73" y="55"/>
                  </a:cubicBezTo>
                  <a:cubicBezTo>
                    <a:pt x="62" y="55"/>
                    <a:pt x="52" y="64"/>
                    <a:pt x="52" y="76"/>
                  </a:cubicBezTo>
                  <a:cubicBezTo>
                    <a:pt x="52" y="107"/>
                    <a:pt x="52" y="107"/>
                    <a:pt x="52" y="107"/>
                  </a:cubicBezTo>
                  <a:cubicBezTo>
                    <a:pt x="52" y="115"/>
                    <a:pt x="57" y="122"/>
                    <a:pt x="63" y="125"/>
                  </a:cubicBezTo>
                  <a:cubicBezTo>
                    <a:pt x="59" y="126"/>
                    <a:pt x="56" y="126"/>
                    <a:pt x="52" y="126"/>
                  </a:cubicBezTo>
                  <a:cubicBezTo>
                    <a:pt x="23" y="126"/>
                    <a:pt x="0" y="115"/>
                    <a:pt x="0" y="103"/>
                  </a:cubicBezTo>
                  <a:cubicBezTo>
                    <a:pt x="0" y="23"/>
                    <a:pt x="0" y="23"/>
                    <a:pt x="0" y="23"/>
                  </a:cubicBezTo>
                  <a:cubicBezTo>
                    <a:pt x="0" y="11"/>
                    <a:pt x="23" y="0"/>
                    <a:pt x="52" y="0"/>
                  </a:cubicBezTo>
                  <a:cubicBezTo>
                    <a:pt x="81" y="0"/>
                    <a:pt x="104" y="11"/>
                    <a:pt x="104" y="23"/>
                  </a:cubicBezTo>
                  <a:lnTo>
                    <a:pt x="104"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2520" b="0" i="0" u="none" strike="noStrike" kern="0" cap="none" spc="0" normalizeH="0" baseline="0" noProof="0">
                <a:ln>
                  <a:noFill/>
                </a:ln>
                <a:solidFill>
                  <a:srgbClr val="262626"/>
                </a:solidFill>
                <a:effectLst/>
                <a:uLnTx/>
                <a:uFillTx/>
                <a:latin typeface="Arial" panose="020B0604020202020204" pitchFamily="34" charset="0"/>
                <a:ea typeface="宋体" panose="02010600030101010101" pitchFamily="2" charset="-122"/>
                <a:cs typeface="+mn-cs"/>
              </a:endParaRPr>
            </a:p>
          </p:txBody>
        </p:sp>
      </p:grpSp>
      <p:sp>
        <p:nvSpPr>
          <p:cNvPr id="36" name="TextBox 37"/>
          <p:cNvSpPr txBox="1"/>
          <p:nvPr/>
        </p:nvSpPr>
        <p:spPr>
          <a:xfrm>
            <a:off x="9591478" y="5207221"/>
            <a:ext cx="2053284" cy="338554"/>
          </a:xfrm>
          <a:prstGeom prst="rect">
            <a:avLst/>
          </a:prstGeom>
          <a:noFill/>
        </p:spPr>
        <p:txBody>
          <a:bodyPr wrap="square" rtlCol="0">
            <a:spAutoFit/>
          </a:bodyPr>
          <a:lstStyle/>
          <a:p>
            <a:pPr marL="0" marR="0" lvl="0" indent="0" algn="ctr" defTabSz="128016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2"/>
                </a:solidFill>
                <a:effectLst/>
                <a:uLnTx/>
                <a:uFillTx/>
                <a:latin typeface="微软雅黑" panose="020B0503020204020204" charset="-122"/>
                <a:ea typeface="微软雅黑" panose="020B0503020204020204" charset="-122"/>
                <a:cs typeface="+mn-cs"/>
              </a:rPr>
              <a:t>归集库建设服务</a:t>
            </a:r>
            <a:endParaRPr kumimoji="0" lang="zh-CN" altLang="en-US" sz="1600" b="0" i="0" u="none" strike="noStrike" kern="0" cap="none" spc="0" normalizeH="0" baseline="0" noProof="0" dirty="0">
              <a:ln>
                <a:noFill/>
              </a:ln>
              <a:solidFill>
                <a:schemeClr val="bg2"/>
              </a:solidFill>
              <a:effectLst/>
              <a:uLnTx/>
              <a:uFillTx/>
              <a:latin typeface="微软雅黑" panose="020B0503020204020204" charset="-122"/>
              <a:ea typeface="微软雅黑" panose="020B0503020204020204" charset="-122"/>
              <a:cs typeface="+mn-cs"/>
            </a:endParaRPr>
          </a:p>
        </p:txBody>
      </p:sp>
      <p:sp>
        <p:nvSpPr>
          <p:cNvPr id="37" name="Freeform 6"/>
          <p:cNvSpPr>
            <a:spLocks noEditPoints="1"/>
          </p:cNvSpPr>
          <p:nvPr/>
        </p:nvSpPr>
        <p:spPr bwMode="auto">
          <a:xfrm>
            <a:off x="10255474" y="2416145"/>
            <a:ext cx="467545" cy="558482"/>
          </a:xfrm>
          <a:custGeom>
            <a:avLst/>
            <a:gdLst>
              <a:gd name="T0" fmla="*/ 78 w 95"/>
              <a:gd name="T1" fmla="*/ 0 h 126"/>
              <a:gd name="T2" fmla="*/ 93 w 95"/>
              <a:gd name="T3" fmla="*/ 14 h 126"/>
              <a:gd name="T4" fmla="*/ 89 w 95"/>
              <a:gd name="T5" fmla="*/ 69 h 126"/>
              <a:gd name="T6" fmla="*/ 82 w 95"/>
              <a:gd name="T7" fmla="*/ 14 h 126"/>
              <a:gd name="T8" fmla="*/ 78 w 95"/>
              <a:gd name="T9" fmla="*/ 11 h 126"/>
              <a:gd name="T10" fmla="*/ 33 w 95"/>
              <a:gd name="T11" fmla="*/ 14 h 126"/>
              <a:gd name="T12" fmla="*/ 33 w 95"/>
              <a:gd name="T13" fmla="*/ 23 h 126"/>
              <a:gd name="T14" fmla="*/ 25 w 95"/>
              <a:gd name="T15" fmla="*/ 31 h 126"/>
              <a:gd name="T16" fmla="*/ 16 w 95"/>
              <a:gd name="T17" fmla="*/ 31 h 126"/>
              <a:gd name="T18" fmla="*/ 11 w 95"/>
              <a:gd name="T19" fmla="*/ 102 h 126"/>
              <a:gd name="T20" fmla="*/ 12 w 95"/>
              <a:gd name="T21" fmla="*/ 105 h 126"/>
              <a:gd name="T22" fmla="*/ 37 w 95"/>
              <a:gd name="T23" fmla="*/ 106 h 126"/>
              <a:gd name="T24" fmla="*/ 50 w 95"/>
              <a:gd name="T25" fmla="*/ 117 h 126"/>
              <a:gd name="T26" fmla="*/ 4 w 95"/>
              <a:gd name="T27" fmla="*/ 112 h 126"/>
              <a:gd name="T28" fmla="*/ 4 w 95"/>
              <a:gd name="T29" fmla="*/ 112 h 126"/>
              <a:gd name="T30" fmla="*/ 0 w 95"/>
              <a:gd name="T31" fmla="*/ 26 h 126"/>
              <a:gd name="T32" fmla="*/ 1 w 95"/>
              <a:gd name="T33" fmla="*/ 22 h 126"/>
              <a:gd name="T34" fmla="*/ 25 w 95"/>
              <a:gd name="T35" fmla="*/ 0 h 126"/>
              <a:gd name="T36" fmla="*/ 21 w 95"/>
              <a:gd name="T37" fmla="*/ 67 h 126"/>
              <a:gd name="T38" fmla="*/ 35 w 95"/>
              <a:gd name="T39" fmla="*/ 73 h 126"/>
              <a:gd name="T40" fmla="*/ 21 w 95"/>
              <a:gd name="T41" fmla="*/ 67 h 126"/>
              <a:gd name="T42" fmla="*/ 21 w 95"/>
              <a:gd name="T43" fmla="*/ 57 h 126"/>
              <a:gd name="T44" fmla="*/ 72 w 95"/>
              <a:gd name="T45" fmla="*/ 52 h 126"/>
              <a:gd name="T46" fmla="*/ 21 w 95"/>
              <a:gd name="T47" fmla="*/ 37 h 126"/>
              <a:gd name="T48" fmla="*/ 72 w 95"/>
              <a:gd name="T49" fmla="*/ 43 h 126"/>
              <a:gd name="T50" fmla="*/ 21 w 95"/>
              <a:gd name="T51" fmla="*/ 37 h 126"/>
              <a:gd name="T52" fmla="*/ 44 w 95"/>
              <a:gd name="T53" fmla="*/ 28 h 126"/>
              <a:gd name="T54" fmla="*/ 72 w 95"/>
              <a:gd name="T55" fmla="*/ 23 h 126"/>
              <a:gd name="T56" fmla="*/ 52 w 95"/>
              <a:gd name="T57" fmla="*/ 90 h 126"/>
              <a:gd name="T58" fmla="*/ 52 w 95"/>
              <a:gd name="T59" fmla="*/ 90 h 126"/>
              <a:gd name="T60" fmla="*/ 40 w 95"/>
              <a:gd name="T61" fmla="*/ 85 h 126"/>
              <a:gd name="T62" fmla="*/ 61 w 95"/>
              <a:gd name="T63" fmla="*/ 112 h 126"/>
              <a:gd name="T64" fmla="*/ 76 w 95"/>
              <a:gd name="T65" fmla="*/ 113 h 126"/>
              <a:gd name="T66" fmla="*/ 92 w 95"/>
              <a:gd name="T67" fmla="*/ 124 h 126"/>
              <a:gd name="T68" fmla="*/ 93 w 95"/>
              <a:gd name="T69" fmla="*/ 116 h 126"/>
              <a:gd name="T70" fmla="*/ 81 w 95"/>
              <a:gd name="T71" fmla="*/ 104 h 126"/>
              <a:gd name="T72" fmla="*/ 82 w 95"/>
              <a:gd name="T73" fmla="*/ 74 h 126"/>
              <a:gd name="T74" fmla="*/ 49 w 95"/>
              <a:gd name="T75" fmla="*/ 70 h 126"/>
              <a:gd name="T76" fmla="*/ 54 w 95"/>
              <a:gd name="T77" fmla="*/ 76 h 126"/>
              <a:gd name="T78" fmla="*/ 51 w 95"/>
              <a:gd name="T79" fmla="*/ 98 h 126"/>
              <a:gd name="T80" fmla="*/ 73 w 95"/>
              <a:gd name="T81" fmla="*/ 101 h 126"/>
              <a:gd name="T82" fmla="*/ 76 w 95"/>
              <a:gd name="T83" fmla="*/ 79 h 126"/>
              <a:gd name="T84" fmla="*/ 27 w 95"/>
              <a:gd name="T85" fmla="*/ 12 h 126"/>
              <a:gd name="T86" fmla="*/ 17 w 95"/>
              <a:gd name="T87" fmla="*/ 25 h 126"/>
              <a:gd name="T88" fmla="*/ 21 w 95"/>
              <a:gd name="T89" fmla="*/ 26 h 126"/>
              <a:gd name="T90" fmla="*/ 24 w 95"/>
              <a:gd name="T91" fmla="*/ 26 h 126"/>
              <a:gd name="T92" fmla="*/ 28 w 95"/>
              <a:gd name="T93" fmla="*/ 22 h 126"/>
              <a:gd name="T94" fmla="*/ 28 w 95"/>
              <a:gd name="T95" fmla="*/ 20 h 126"/>
              <a:gd name="T96" fmla="*/ 28 w 95"/>
              <a:gd name="T97" fmla="*/ 15 h 126"/>
              <a:gd name="T98" fmla="*/ 93 w 95"/>
              <a:gd name="T99" fmla="*/ 101 h 126"/>
              <a:gd name="T100" fmla="*/ 93 w 95"/>
              <a:gd name="T101" fmla="*/ 102 h 126"/>
              <a:gd name="T102" fmla="*/ 93 w 95"/>
              <a:gd name="T103" fmla="*/ 10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 h="126">
                <a:moveTo>
                  <a:pt x="27" y="0"/>
                </a:moveTo>
                <a:cubicBezTo>
                  <a:pt x="78" y="0"/>
                  <a:pt x="78" y="0"/>
                  <a:pt x="78" y="0"/>
                </a:cubicBezTo>
                <a:cubicBezTo>
                  <a:pt x="82" y="0"/>
                  <a:pt x="86" y="1"/>
                  <a:pt x="88" y="4"/>
                </a:cubicBezTo>
                <a:cubicBezTo>
                  <a:pt x="91" y="7"/>
                  <a:pt x="93" y="10"/>
                  <a:pt x="93" y="14"/>
                </a:cubicBezTo>
                <a:cubicBezTo>
                  <a:pt x="93" y="75"/>
                  <a:pt x="93" y="75"/>
                  <a:pt x="93" y="75"/>
                </a:cubicBezTo>
                <a:cubicBezTo>
                  <a:pt x="92" y="73"/>
                  <a:pt x="90" y="71"/>
                  <a:pt x="89" y="69"/>
                </a:cubicBezTo>
                <a:cubicBezTo>
                  <a:pt x="87" y="66"/>
                  <a:pt x="84" y="64"/>
                  <a:pt x="82" y="62"/>
                </a:cubicBezTo>
                <a:cubicBezTo>
                  <a:pt x="82" y="14"/>
                  <a:pt x="82" y="14"/>
                  <a:pt x="82" y="14"/>
                </a:cubicBezTo>
                <a:cubicBezTo>
                  <a:pt x="82" y="13"/>
                  <a:pt x="81" y="12"/>
                  <a:pt x="81" y="12"/>
                </a:cubicBezTo>
                <a:cubicBezTo>
                  <a:pt x="80" y="11"/>
                  <a:pt x="79" y="11"/>
                  <a:pt x="78" y="11"/>
                </a:cubicBezTo>
                <a:cubicBezTo>
                  <a:pt x="33" y="11"/>
                  <a:pt x="33" y="11"/>
                  <a:pt x="33" y="11"/>
                </a:cubicBezTo>
                <a:cubicBezTo>
                  <a:pt x="33" y="14"/>
                  <a:pt x="33" y="14"/>
                  <a:pt x="33" y="14"/>
                </a:cubicBezTo>
                <a:cubicBezTo>
                  <a:pt x="33" y="19"/>
                  <a:pt x="33" y="19"/>
                  <a:pt x="33" y="19"/>
                </a:cubicBezTo>
                <a:cubicBezTo>
                  <a:pt x="34" y="20"/>
                  <a:pt x="34" y="22"/>
                  <a:pt x="33" y="23"/>
                </a:cubicBezTo>
                <a:cubicBezTo>
                  <a:pt x="33" y="25"/>
                  <a:pt x="32" y="27"/>
                  <a:pt x="30" y="28"/>
                </a:cubicBezTo>
                <a:cubicBezTo>
                  <a:pt x="29" y="30"/>
                  <a:pt x="27" y="31"/>
                  <a:pt x="25" y="31"/>
                </a:cubicBezTo>
                <a:cubicBezTo>
                  <a:pt x="23" y="32"/>
                  <a:pt x="22" y="32"/>
                  <a:pt x="21" y="31"/>
                </a:cubicBezTo>
                <a:cubicBezTo>
                  <a:pt x="16" y="31"/>
                  <a:pt x="16" y="31"/>
                  <a:pt x="16" y="31"/>
                </a:cubicBezTo>
                <a:cubicBezTo>
                  <a:pt x="11" y="30"/>
                  <a:pt x="11" y="30"/>
                  <a:pt x="11" y="30"/>
                </a:cubicBezTo>
                <a:cubicBezTo>
                  <a:pt x="11" y="102"/>
                  <a:pt x="11" y="102"/>
                  <a:pt x="11" y="102"/>
                </a:cubicBezTo>
                <a:cubicBezTo>
                  <a:pt x="11" y="103"/>
                  <a:pt x="11" y="104"/>
                  <a:pt x="12" y="105"/>
                </a:cubicBezTo>
                <a:cubicBezTo>
                  <a:pt x="12" y="105"/>
                  <a:pt x="12" y="105"/>
                  <a:pt x="12" y="105"/>
                </a:cubicBezTo>
                <a:cubicBezTo>
                  <a:pt x="12" y="105"/>
                  <a:pt x="13" y="106"/>
                  <a:pt x="14" y="106"/>
                </a:cubicBezTo>
                <a:cubicBezTo>
                  <a:pt x="37" y="106"/>
                  <a:pt x="37" y="106"/>
                  <a:pt x="37" y="106"/>
                </a:cubicBezTo>
                <a:cubicBezTo>
                  <a:pt x="38" y="106"/>
                  <a:pt x="38" y="107"/>
                  <a:pt x="39" y="108"/>
                </a:cubicBezTo>
                <a:cubicBezTo>
                  <a:pt x="42" y="112"/>
                  <a:pt x="46" y="115"/>
                  <a:pt x="50" y="117"/>
                </a:cubicBezTo>
                <a:cubicBezTo>
                  <a:pt x="14" y="117"/>
                  <a:pt x="14" y="117"/>
                  <a:pt x="14" y="117"/>
                </a:cubicBezTo>
                <a:cubicBezTo>
                  <a:pt x="10" y="117"/>
                  <a:pt x="7" y="115"/>
                  <a:pt x="4" y="112"/>
                </a:cubicBezTo>
                <a:cubicBezTo>
                  <a:pt x="4" y="112"/>
                  <a:pt x="4" y="112"/>
                  <a:pt x="4" y="112"/>
                </a:cubicBezTo>
                <a:cubicBezTo>
                  <a:pt x="4" y="112"/>
                  <a:pt x="4" y="112"/>
                  <a:pt x="4" y="112"/>
                </a:cubicBezTo>
                <a:cubicBezTo>
                  <a:pt x="1" y="110"/>
                  <a:pt x="0" y="106"/>
                  <a:pt x="0" y="102"/>
                </a:cubicBezTo>
                <a:cubicBezTo>
                  <a:pt x="0" y="26"/>
                  <a:pt x="0" y="26"/>
                  <a:pt x="0" y="26"/>
                </a:cubicBezTo>
                <a:cubicBezTo>
                  <a:pt x="0" y="24"/>
                  <a:pt x="0" y="24"/>
                  <a:pt x="0" y="24"/>
                </a:cubicBezTo>
                <a:cubicBezTo>
                  <a:pt x="1" y="22"/>
                  <a:pt x="1" y="22"/>
                  <a:pt x="1" y="22"/>
                </a:cubicBezTo>
                <a:cubicBezTo>
                  <a:pt x="23" y="1"/>
                  <a:pt x="23" y="1"/>
                  <a:pt x="23" y="1"/>
                </a:cubicBezTo>
                <a:cubicBezTo>
                  <a:pt x="25" y="0"/>
                  <a:pt x="25" y="0"/>
                  <a:pt x="25" y="0"/>
                </a:cubicBezTo>
                <a:cubicBezTo>
                  <a:pt x="27" y="0"/>
                  <a:pt x="27" y="0"/>
                  <a:pt x="27" y="0"/>
                </a:cubicBezTo>
                <a:close/>
                <a:moveTo>
                  <a:pt x="21" y="67"/>
                </a:moveTo>
                <a:cubicBezTo>
                  <a:pt x="21" y="73"/>
                  <a:pt x="21" y="73"/>
                  <a:pt x="21" y="73"/>
                </a:cubicBezTo>
                <a:cubicBezTo>
                  <a:pt x="35" y="73"/>
                  <a:pt x="35" y="73"/>
                  <a:pt x="35" y="73"/>
                </a:cubicBezTo>
                <a:cubicBezTo>
                  <a:pt x="35" y="67"/>
                  <a:pt x="35" y="67"/>
                  <a:pt x="35" y="67"/>
                </a:cubicBezTo>
                <a:cubicBezTo>
                  <a:pt x="21" y="67"/>
                  <a:pt x="21" y="67"/>
                  <a:pt x="21" y="67"/>
                </a:cubicBezTo>
                <a:close/>
                <a:moveTo>
                  <a:pt x="21" y="52"/>
                </a:moveTo>
                <a:cubicBezTo>
                  <a:pt x="21" y="57"/>
                  <a:pt x="21" y="57"/>
                  <a:pt x="21" y="57"/>
                </a:cubicBezTo>
                <a:cubicBezTo>
                  <a:pt x="72" y="57"/>
                  <a:pt x="72" y="57"/>
                  <a:pt x="72" y="57"/>
                </a:cubicBezTo>
                <a:cubicBezTo>
                  <a:pt x="72" y="52"/>
                  <a:pt x="72" y="52"/>
                  <a:pt x="72" y="52"/>
                </a:cubicBezTo>
                <a:cubicBezTo>
                  <a:pt x="21" y="52"/>
                  <a:pt x="21" y="52"/>
                  <a:pt x="21" y="52"/>
                </a:cubicBezTo>
                <a:close/>
                <a:moveTo>
                  <a:pt x="21" y="37"/>
                </a:moveTo>
                <a:cubicBezTo>
                  <a:pt x="21" y="43"/>
                  <a:pt x="21" y="43"/>
                  <a:pt x="21" y="43"/>
                </a:cubicBezTo>
                <a:cubicBezTo>
                  <a:pt x="72" y="43"/>
                  <a:pt x="72" y="43"/>
                  <a:pt x="72" y="43"/>
                </a:cubicBezTo>
                <a:cubicBezTo>
                  <a:pt x="72" y="37"/>
                  <a:pt x="72" y="37"/>
                  <a:pt x="72" y="37"/>
                </a:cubicBezTo>
                <a:cubicBezTo>
                  <a:pt x="21" y="37"/>
                  <a:pt x="21" y="37"/>
                  <a:pt x="21" y="37"/>
                </a:cubicBezTo>
                <a:close/>
                <a:moveTo>
                  <a:pt x="44" y="23"/>
                </a:moveTo>
                <a:cubicBezTo>
                  <a:pt x="44" y="28"/>
                  <a:pt x="44" y="28"/>
                  <a:pt x="44" y="28"/>
                </a:cubicBezTo>
                <a:cubicBezTo>
                  <a:pt x="72" y="28"/>
                  <a:pt x="72" y="28"/>
                  <a:pt x="72" y="28"/>
                </a:cubicBezTo>
                <a:cubicBezTo>
                  <a:pt x="72" y="23"/>
                  <a:pt x="72" y="23"/>
                  <a:pt x="72" y="23"/>
                </a:cubicBezTo>
                <a:cubicBezTo>
                  <a:pt x="44" y="23"/>
                  <a:pt x="44" y="23"/>
                  <a:pt x="44" y="23"/>
                </a:cubicBezTo>
                <a:close/>
                <a:moveTo>
                  <a:pt x="52" y="90"/>
                </a:moveTo>
                <a:cubicBezTo>
                  <a:pt x="56" y="83"/>
                  <a:pt x="62" y="79"/>
                  <a:pt x="70" y="78"/>
                </a:cubicBezTo>
                <a:cubicBezTo>
                  <a:pt x="62" y="72"/>
                  <a:pt x="51" y="80"/>
                  <a:pt x="52" y="90"/>
                </a:cubicBezTo>
                <a:close/>
                <a:moveTo>
                  <a:pt x="49" y="70"/>
                </a:moveTo>
                <a:cubicBezTo>
                  <a:pt x="44" y="74"/>
                  <a:pt x="41" y="79"/>
                  <a:pt x="40" y="85"/>
                </a:cubicBezTo>
                <a:cubicBezTo>
                  <a:pt x="39" y="91"/>
                  <a:pt x="41" y="98"/>
                  <a:pt x="45" y="103"/>
                </a:cubicBezTo>
                <a:cubicBezTo>
                  <a:pt x="49" y="108"/>
                  <a:pt x="55" y="111"/>
                  <a:pt x="61" y="112"/>
                </a:cubicBezTo>
                <a:cubicBezTo>
                  <a:pt x="66" y="112"/>
                  <a:pt x="71" y="111"/>
                  <a:pt x="75" y="109"/>
                </a:cubicBezTo>
                <a:cubicBezTo>
                  <a:pt x="75" y="111"/>
                  <a:pt x="75" y="112"/>
                  <a:pt x="76" y="113"/>
                </a:cubicBezTo>
                <a:cubicBezTo>
                  <a:pt x="84" y="123"/>
                  <a:pt x="84" y="123"/>
                  <a:pt x="84" y="123"/>
                </a:cubicBezTo>
                <a:cubicBezTo>
                  <a:pt x="86" y="126"/>
                  <a:pt x="90" y="126"/>
                  <a:pt x="92" y="124"/>
                </a:cubicBezTo>
                <a:cubicBezTo>
                  <a:pt x="92" y="124"/>
                  <a:pt x="92" y="124"/>
                  <a:pt x="92" y="124"/>
                </a:cubicBezTo>
                <a:cubicBezTo>
                  <a:pt x="95" y="122"/>
                  <a:pt x="95" y="119"/>
                  <a:pt x="93" y="116"/>
                </a:cubicBezTo>
                <a:cubicBezTo>
                  <a:pt x="85" y="106"/>
                  <a:pt x="85" y="106"/>
                  <a:pt x="85" y="106"/>
                </a:cubicBezTo>
                <a:cubicBezTo>
                  <a:pt x="84" y="105"/>
                  <a:pt x="83" y="104"/>
                  <a:pt x="81" y="104"/>
                </a:cubicBezTo>
                <a:cubicBezTo>
                  <a:pt x="85" y="100"/>
                  <a:pt x="87" y="96"/>
                  <a:pt x="87" y="91"/>
                </a:cubicBezTo>
                <a:cubicBezTo>
                  <a:pt x="88" y="85"/>
                  <a:pt x="86" y="79"/>
                  <a:pt x="82" y="74"/>
                </a:cubicBezTo>
                <a:cubicBezTo>
                  <a:pt x="78" y="68"/>
                  <a:pt x="73" y="65"/>
                  <a:pt x="67" y="65"/>
                </a:cubicBezTo>
                <a:cubicBezTo>
                  <a:pt x="61" y="64"/>
                  <a:pt x="54" y="66"/>
                  <a:pt x="49" y="70"/>
                </a:cubicBezTo>
                <a:close/>
                <a:moveTo>
                  <a:pt x="66" y="73"/>
                </a:moveTo>
                <a:cubicBezTo>
                  <a:pt x="62" y="72"/>
                  <a:pt x="57" y="73"/>
                  <a:pt x="54" y="76"/>
                </a:cubicBezTo>
                <a:cubicBezTo>
                  <a:pt x="51" y="79"/>
                  <a:pt x="49" y="82"/>
                  <a:pt x="48" y="86"/>
                </a:cubicBezTo>
                <a:cubicBezTo>
                  <a:pt x="48" y="90"/>
                  <a:pt x="49" y="95"/>
                  <a:pt x="51" y="98"/>
                </a:cubicBezTo>
                <a:cubicBezTo>
                  <a:pt x="54" y="101"/>
                  <a:pt x="58" y="103"/>
                  <a:pt x="62" y="104"/>
                </a:cubicBezTo>
                <a:cubicBezTo>
                  <a:pt x="66" y="104"/>
                  <a:pt x="70" y="103"/>
                  <a:pt x="73" y="101"/>
                </a:cubicBezTo>
                <a:cubicBezTo>
                  <a:pt x="77" y="98"/>
                  <a:pt x="79" y="94"/>
                  <a:pt x="79" y="90"/>
                </a:cubicBezTo>
                <a:cubicBezTo>
                  <a:pt x="80" y="86"/>
                  <a:pt x="79" y="82"/>
                  <a:pt x="76" y="79"/>
                </a:cubicBezTo>
                <a:cubicBezTo>
                  <a:pt x="73" y="75"/>
                  <a:pt x="70" y="73"/>
                  <a:pt x="66" y="73"/>
                </a:cubicBezTo>
                <a:close/>
                <a:moveTo>
                  <a:pt x="27" y="12"/>
                </a:moveTo>
                <a:cubicBezTo>
                  <a:pt x="14" y="25"/>
                  <a:pt x="14" y="25"/>
                  <a:pt x="14" y="25"/>
                </a:cubicBezTo>
                <a:cubicBezTo>
                  <a:pt x="17" y="25"/>
                  <a:pt x="17" y="25"/>
                  <a:pt x="17" y="25"/>
                </a:cubicBezTo>
                <a:cubicBezTo>
                  <a:pt x="21" y="26"/>
                  <a:pt x="21" y="26"/>
                  <a:pt x="21" y="26"/>
                </a:cubicBezTo>
                <a:cubicBezTo>
                  <a:pt x="21" y="26"/>
                  <a:pt x="21" y="26"/>
                  <a:pt x="21" y="26"/>
                </a:cubicBezTo>
                <a:cubicBezTo>
                  <a:pt x="22" y="26"/>
                  <a:pt x="22" y="26"/>
                  <a:pt x="22" y="26"/>
                </a:cubicBezTo>
                <a:cubicBezTo>
                  <a:pt x="22" y="26"/>
                  <a:pt x="23" y="26"/>
                  <a:pt x="24" y="26"/>
                </a:cubicBezTo>
                <a:cubicBezTo>
                  <a:pt x="25" y="26"/>
                  <a:pt x="26" y="25"/>
                  <a:pt x="26" y="24"/>
                </a:cubicBezTo>
                <a:cubicBezTo>
                  <a:pt x="27" y="24"/>
                  <a:pt x="28" y="23"/>
                  <a:pt x="28" y="22"/>
                </a:cubicBezTo>
                <a:cubicBezTo>
                  <a:pt x="28" y="21"/>
                  <a:pt x="28" y="21"/>
                  <a:pt x="28" y="20"/>
                </a:cubicBezTo>
                <a:cubicBezTo>
                  <a:pt x="28" y="20"/>
                  <a:pt x="28" y="20"/>
                  <a:pt x="28" y="20"/>
                </a:cubicBezTo>
                <a:cubicBezTo>
                  <a:pt x="28" y="19"/>
                  <a:pt x="28" y="19"/>
                  <a:pt x="28" y="19"/>
                </a:cubicBezTo>
                <a:cubicBezTo>
                  <a:pt x="28" y="15"/>
                  <a:pt x="28" y="15"/>
                  <a:pt x="28" y="15"/>
                </a:cubicBezTo>
                <a:cubicBezTo>
                  <a:pt x="27" y="12"/>
                  <a:pt x="27" y="12"/>
                  <a:pt x="27" y="12"/>
                </a:cubicBezTo>
                <a:close/>
                <a:moveTo>
                  <a:pt x="93" y="101"/>
                </a:moveTo>
                <a:cubicBezTo>
                  <a:pt x="93" y="101"/>
                  <a:pt x="92" y="102"/>
                  <a:pt x="92" y="102"/>
                </a:cubicBezTo>
                <a:cubicBezTo>
                  <a:pt x="93" y="102"/>
                  <a:pt x="93" y="102"/>
                  <a:pt x="93" y="102"/>
                </a:cubicBezTo>
                <a:cubicBezTo>
                  <a:pt x="93" y="102"/>
                  <a:pt x="93" y="102"/>
                  <a:pt x="93" y="102"/>
                </a:cubicBezTo>
                <a:lnTo>
                  <a:pt x="93" y="101"/>
                </a:lnTo>
                <a:close/>
              </a:path>
            </a:pathLst>
          </a:custGeom>
          <a:solidFill>
            <a:srgbClr val="00B0F0"/>
          </a:solidFill>
          <a:ln>
            <a:noFill/>
          </a:ln>
        </p:spPr>
        <p:txBody>
          <a:bodyPr vert="horz" wrap="square" lIns="128016" tIns="64008" rIns="128016" bIns="64008"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zh-CN" altLang="en-US" sz="2520" b="0" i="0" u="none" strike="noStrike" kern="0" cap="none" spc="0" normalizeH="0" baseline="0" noProof="0">
              <a:ln>
                <a:noFill/>
              </a:ln>
              <a:solidFill>
                <a:srgbClr val="262626"/>
              </a:solidFill>
              <a:effectLst/>
              <a:uLnTx/>
              <a:uFillTx/>
              <a:latin typeface="Arial" panose="020B0604020202020204" pitchFamily="34" charset="0"/>
              <a:ea typeface="宋体" panose="02010600030101010101" pitchFamily="2" charset="-122"/>
              <a:cs typeface="+mn-cs"/>
            </a:endParaRPr>
          </a:p>
        </p:txBody>
      </p:sp>
      <p:sp>
        <p:nvSpPr>
          <p:cNvPr id="38" name="TextBox 33"/>
          <p:cNvSpPr txBox="1"/>
          <p:nvPr/>
        </p:nvSpPr>
        <p:spPr>
          <a:xfrm>
            <a:off x="9486206" y="2916503"/>
            <a:ext cx="2198700" cy="338554"/>
          </a:xfrm>
          <a:prstGeom prst="rect">
            <a:avLst/>
          </a:prstGeom>
          <a:noFill/>
        </p:spPr>
        <p:txBody>
          <a:bodyPr wrap="square" rtlCol="0">
            <a:spAutoFit/>
          </a:bodyPr>
          <a:lstStyle/>
          <a:p>
            <a:pPr marL="0" marR="0" lvl="0" indent="0" algn="ctr" defTabSz="1280160" rtl="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2"/>
                </a:solidFill>
                <a:effectLst/>
                <a:uLnTx/>
                <a:uFillTx/>
                <a:latin typeface="微软雅黑" panose="020B0503020204020204" charset="-122"/>
                <a:ea typeface="微软雅黑" panose="020B0503020204020204" charset="-122"/>
                <a:cs typeface="+mn-cs"/>
              </a:rPr>
              <a:t>数据双融双调服务</a:t>
            </a:r>
            <a:endParaRPr kumimoji="0" lang="zh-CN" altLang="en-US" sz="1600" b="0" i="0" u="none" strike="noStrike" kern="0" cap="none" spc="0" normalizeH="0" baseline="0" noProof="0" dirty="0">
              <a:ln>
                <a:noFill/>
              </a:ln>
              <a:solidFill>
                <a:schemeClr val="bg2"/>
              </a:solidFill>
              <a:effectLst/>
              <a:uLnTx/>
              <a:uFillTx/>
              <a:latin typeface="微软雅黑" panose="020B0503020204020204" charset="-122"/>
              <a:ea typeface="微软雅黑" panose="020B0503020204020204" charset="-122"/>
              <a:cs typeface="+mn-cs"/>
            </a:endParaRPr>
          </a:p>
        </p:txBody>
      </p:sp>
      <p:grpSp>
        <p:nvGrpSpPr>
          <p:cNvPr id="39" name="组合 38"/>
          <p:cNvGrpSpPr/>
          <p:nvPr/>
        </p:nvGrpSpPr>
        <p:grpSpPr>
          <a:xfrm rot="16200000">
            <a:off x="5682324" y="1583385"/>
            <a:ext cx="3381836" cy="4675933"/>
            <a:chOff x="349198" y="2762956"/>
            <a:chExt cx="9372107" cy="5544616"/>
          </a:xfrm>
        </p:grpSpPr>
        <p:grpSp>
          <p:nvGrpSpPr>
            <p:cNvPr id="40" name="组合 39"/>
            <p:cNvGrpSpPr/>
            <p:nvPr/>
          </p:nvGrpSpPr>
          <p:grpSpPr>
            <a:xfrm>
              <a:off x="658145" y="2762956"/>
              <a:ext cx="8316923" cy="5544616"/>
              <a:chOff x="1568624" y="1124744"/>
              <a:chExt cx="6974408" cy="4649606"/>
            </a:xfrm>
          </p:grpSpPr>
          <p:sp>
            <p:nvSpPr>
              <p:cNvPr id="71" name="矩形 70"/>
              <p:cNvSpPr/>
              <p:nvPr/>
            </p:nvSpPr>
            <p:spPr>
              <a:xfrm>
                <a:off x="1568624" y="1124744"/>
                <a:ext cx="6974408" cy="4649606"/>
              </a:xfrm>
              <a:prstGeom prst="rect">
                <a:avLst/>
              </a:prstGeom>
              <a:ln w="12700"/>
            </p:spPr>
            <p:txBody>
              <a:bodyPr/>
              <a:lstStyle/>
              <a:p>
                <a:endParaRPr lang="zh-CN" altLang="en-US"/>
              </a:p>
            </p:txBody>
          </p:sp>
          <p:sp>
            <p:nvSpPr>
              <p:cNvPr id="72" name="椭圆 71"/>
              <p:cNvSpPr/>
              <p:nvPr/>
            </p:nvSpPr>
            <p:spPr>
              <a:xfrm>
                <a:off x="3224789" y="1268761"/>
                <a:ext cx="3748744" cy="1368152"/>
              </a:xfrm>
              <a:prstGeom prst="ellipse">
                <a:avLst/>
              </a:prstGeom>
              <a:solidFill>
                <a:srgbClr val="262626">
                  <a:lumMod val="20000"/>
                  <a:lumOff val="80000"/>
                  <a:alpha val="40000"/>
                </a:srgbClr>
              </a:solidFill>
              <a:ln>
                <a:noFill/>
              </a:ln>
              <a:effectLst/>
            </p:spPr>
            <p:txBody>
              <a:bodyPr/>
              <a:lstStyle/>
              <a:p>
                <a:endParaRPr lang="zh-CN" altLang="en-US"/>
              </a:p>
            </p:txBody>
          </p:sp>
          <p:sp>
            <p:nvSpPr>
              <p:cNvPr id="73" name="任意多边形 139"/>
              <p:cNvSpPr/>
              <p:nvPr/>
            </p:nvSpPr>
            <p:spPr>
              <a:xfrm>
                <a:off x="3312225" y="4873488"/>
                <a:ext cx="3487204" cy="871801"/>
              </a:xfrm>
              <a:custGeom>
                <a:avLst/>
                <a:gdLst>
                  <a:gd name="connsiteX0" fmla="*/ 0 w 3487204"/>
                  <a:gd name="connsiteY0" fmla="*/ 0 h 871801"/>
                  <a:gd name="connsiteX1" fmla="*/ 3487204 w 3487204"/>
                  <a:gd name="connsiteY1" fmla="*/ 0 h 871801"/>
                  <a:gd name="connsiteX2" fmla="*/ 3487204 w 3487204"/>
                  <a:gd name="connsiteY2" fmla="*/ 871801 h 871801"/>
                  <a:gd name="connsiteX3" fmla="*/ 0 w 3487204"/>
                  <a:gd name="connsiteY3" fmla="*/ 871801 h 871801"/>
                  <a:gd name="connsiteX4" fmla="*/ 0 w 3487204"/>
                  <a:gd name="connsiteY4" fmla="*/ 0 h 871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7204" h="871801">
                    <a:moveTo>
                      <a:pt x="0" y="0"/>
                    </a:moveTo>
                    <a:lnTo>
                      <a:pt x="3487204" y="0"/>
                    </a:lnTo>
                    <a:lnTo>
                      <a:pt x="3487204" y="871801"/>
                    </a:lnTo>
                    <a:lnTo>
                      <a:pt x="0" y="871801"/>
                    </a:lnTo>
                    <a:lnTo>
                      <a:pt x="0" y="0"/>
                    </a:lnTo>
                    <a:close/>
                  </a:path>
                </a:pathLst>
              </a:custGeom>
              <a:noFill/>
              <a:ln>
                <a:noFill/>
              </a:ln>
              <a:effectLst/>
            </p:spPr>
            <p:txBody>
              <a:bodyPr spcFirstLastPara="0" vert="horz" wrap="square" lIns="288747" tIns="288747" rIns="288747" bIns="288747" numCol="1" spcCol="1270" anchor="ctr" anchorCtr="0">
                <a:noAutofit/>
              </a:bodyPr>
              <a:lstStyle/>
              <a:p>
                <a:pPr marL="0" marR="0" lvl="0" indent="0" algn="ctr" defTabSz="1804670" rtl="0" eaLnBrk="1" fontAlgn="auto" latinLnBrk="0" hangingPunct="1">
                  <a:lnSpc>
                    <a:spcPct val="90000"/>
                  </a:lnSpc>
                  <a:spcBef>
                    <a:spcPts val="0"/>
                  </a:spcBef>
                  <a:spcAft>
                    <a:spcPct val="35000"/>
                  </a:spcAft>
                  <a:buClrTx/>
                  <a:buSzTx/>
                  <a:buFontTx/>
                  <a:buNone/>
                  <a:defRPr/>
                </a:pPr>
                <a:endParaRPr kumimoji="0" lang="zh-CN" altLang="en-US" sz="1540" b="1" i="0" u="none" strike="noStrike" kern="0" cap="none" spc="0" normalizeH="0" baseline="0" noProof="0">
                  <a:ln>
                    <a:noFill/>
                  </a:ln>
                  <a:solidFill>
                    <a:srgbClr val="262626">
                      <a:hueOff val="0"/>
                      <a:satOff val="0"/>
                      <a:lumOff val="0"/>
                      <a:alphaOff val="0"/>
                    </a:srgbClr>
                  </a:solidFill>
                  <a:effectLst/>
                  <a:uLnTx/>
                  <a:uFillTx/>
                  <a:latin typeface="华文中宋" panose="02010600040101010101" charset="-122"/>
                  <a:ea typeface="华文细黑" panose="02010600040101010101" charset="-122"/>
                  <a:cs typeface="+mn-cs"/>
                </a:endParaRPr>
              </a:p>
            </p:txBody>
          </p:sp>
          <p:sp>
            <p:nvSpPr>
              <p:cNvPr id="74" name="形状 73"/>
              <p:cNvSpPr/>
              <p:nvPr/>
            </p:nvSpPr>
            <p:spPr>
              <a:xfrm>
                <a:off x="3080779" y="1124744"/>
                <a:ext cx="4068405" cy="3376776"/>
              </a:xfrm>
              <a:prstGeom prst="funnel">
                <a:avLst/>
              </a:prstGeom>
              <a:solidFill>
                <a:srgbClr val="FFFFFF">
                  <a:alpha val="40000"/>
                  <a:hueOff val="0"/>
                  <a:satOff val="0"/>
                  <a:lumOff val="0"/>
                  <a:alphaOff val="0"/>
                </a:srgbClr>
              </a:solidFill>
              <a:ln w="19050" cap="flat" cmpd="sng" algn="ctr">
                <a:solidFill>
                  <a:srgbClr val="0070C0"/>
                </a:solidFill>
                <a:prstDash val="solid"/>
              </a:ln>
              <a:effectLst/>
            </p:spPr>
            <p:txBody>
              <a:bodyPr/>
              <a:lstStyle/>
              <a:p>
                <a:endParaRPr lang="zh-CN" altLang="en-US"/>
              </a:p>
            </p:txBody>
          </p:sp>
        </p:grpSp>
        <p:grpSp>
          <p:nvGrpSpPr>
            <p:cNvPr id="41" name="组合 40"/>
            <p:cNvGrpSpPr/>
            <p:nvPr/>
          </p:nvGrpSpPr>
          <p:grpSpPr>
            <a:xfrm>
              <a:off x="6913305" y="3883125"/>
              <a:ext cx="2808000" cy="540000"/>
              <a:chOff x="6753200" y="1988840"/>
              <a:chExt cx="3009491" cy="670850"/>
            </a:xfrm>
            <a:solidFill>
              <a:srgbClr val="EB6161"/>
            </a:solidFill>
          </p:grpSpPr>
          <p:grpSp>
            <p:nvGrpSpPr>
              <p:cNvPr id="67" name="Group 48"/>
              <p:cNvGrpSpPr/>
              <p:nvPr/>
            </p:nvGrpSpPr>
            <p:grpSpPr>
              <a:xfrm flipV="1">
                <a:off x="7149184" y="1988840"/>
                <a:ext cx="2613507" cy="670850"/>
                <a:chOff x="8749959" y="4018532"/>
                <a:chExt cx="2976849" cy="764115"/>
              </a:xfrm>
              <a:grpFill/>
            </p:grpSpPr>
            <p:sp>
              <p:nvSpPr>
                <p:cNvPr id="69" name="Rectangle 6"/>
                <p:cNvSpPr>
                  <a:spLocks noChangeArrowheads="1"/>
                </p:cNvSpPr>
                <p:nvPr/>
              </p:nvSpPr>
              <p:spPr bwMode="auto">
                <a:xfrm flipV="1">
                  <a:off x="8749959" y="4018532"/>
                  <a:ext cx="2589255" cy="764115"/>
                </a:xfrm>
                <a:prstGeom prst="rect">
                  <a:avLst/>
                </a:prstGeom>
                <a:solidFill>
                  <a:srgbClr val="CF7B0F">
                    <a:lumMod val="60000"/>
                    <a:lumOff val="40000"/>
                  </a:srgbClr>
                </a:solidFill>
                <a:ln>
                  <a:noFill/>
                </a:ln>
              </p:spPr>
              <p:txBody>
                <a:bodyPr vert="vert" wrap="square" lIns="96012" tIns="48006" rIns="96012" bIns="48006" numCol="1" anchor="ctr" anchorCtr="0" compatLnSpc="1"/>
                <a:lstStyle/>
                <a:p>
                  <a:pPr marL="0" marR="0" lvl="0" indent="0" algn="ctr" defTabSz="1280160" rtl="0" eaLnBrk="1" fontAlgn="auto" latinLnBrk="0" hangingPunct="1">
                    <a:lnSpc>
                      <a:spcPct val="100000"/>
                    </a:lnSpc>
                    <a:spcBef>
                      <a:spcPts val="0"/>
                    </a:spcBef>
                    <a:spcAft>
                      <a:spcPts val="0"/>
                    </a:spcAft>
                    <a:buClrTx/>
                    <a:buSzTx/>
                    <a:buFontTx/>
                    <a:buNone/>
                    <a:defRPr/>
                  </a:pPr>
                  <a:r>
                    <a:rPr kumimoji="0" lang="zh-CN" altLang="en-US" sz="112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批量数据采集</a:t>
                  </a:r>
                  <a:endParaRPr kumimoji="0" lang="id-ID" sz="112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70" name="Freeform 5"/>
                <p:cNvSpPr/>
                <p:nvPr/>
              </p:nvSpPr>
              <p:spPr bwMode="auto">
                <a:xfrm>
                  <a:off x="11339214" y="4018532"/>
                  <a:ext cx="387594" cy="764115"/>
                </a:xfrm>
                <a:custGeom>
                  <a:avLst/>
                  <a:gdLst>
                    <a:gd name="T0" fmla="*/ 15 w 58"/>
                    <a:gd name="T1" fmla="*/ 107 h 114"/>
                    <a:gd name="T2" fmla="*/ 55 w 58"/>
                    <a:gd name="T3" fmla="*/ 64 h 114"/>
                    <a:gd name="T4" fmla="*/ 55 w 58"/>
                    <a:gd name="T5" fmla="*/ 50 h 114"/>
                    <a:gd name="T6" fmla="*/ 15 w 58"/>
                    <a:gd name="T7" fmla="*/ 7 h 114"/>
                    <a:gd name="T8" fmla="*/ 0 w 58"/>
                    <a:gd name="T9" fmla="*/ 0 h 114"/>
                    <a:gd name="T10" fmla="*/ 0 w 58"/>
                    <a:gd name="T11" fmla="*/ 114 h 114"/>
                    <a:gd name="T12" fmla="*/ 15 w 58"/>
                    <a:gd name="T13" fmla="*/ 107 h 114"/>
                  </a:gdLst>
                  <a:ahLst/>
                  <a:cxnLst>
                    <a:cxn ang="0">
                      <a:pos x="T0" y="T1"/>
                    </a:cxn>
                    <a:cxn ang="0">
                      <a:pos x="T2" y="T3"/>
                    </a:cxn>
                    <a:cxn ang="0">
                      <a:pos x="T4" y="T5"/>
                    </a:cxn>
                    <a:cxn ang="0">
                      <a:pos x="T6" y="T7"/>
                    </a:cxn>
                    <a:cxn ang="0">
                      <a:pos x="T8" y="T9"/>
                    </a:cxn>
                    <a:cxn ang="0">
                      <a:pos x="T10" y="T11"/>
                    </a:cxn>
                    <a:cxn ang="0">
                      <a:pos x="T12" y="T13"/>
                    </a:cxn>
                  </a:cxnLst>
                  <a:rect l="0" t="0" r="r" b="b"/>
                  <a:pathLst>
                    <a:path w="58" h="114">
                      <a:moveTo>
                        <a:pt x="15" y="107"/>
                      </a:moveTo>
                      <a:cubicBezTo>
                        <a:pt x="55" y="64"/>
                        <a:pt x="55" y="64"/>
                        <a:pt x="55" y="64"/>
                      </a:cubicBezTo>
                      <a:cubicBezTo>
                        <a:pt x="58" y="60"/>
                        <a:pt x="58" y="54"/>
                        <a:pt x="55" y="50"/>
                      </a:cubicBezTo>
                      <a:cubicBezTo>
                        <a:pt x="15" y="7"/>
                        <a:pt x="15" y="7"/>
                        <a:pt x="15" y="7"/>
                      </a:cubicBezTo>
                      <a:cubicBezTo>
                        <a:pt x="11" y="3"/>
                        <a:pt x="4" y="0"/>
                        <a:pt x="0" y="0"/>
                      </a:cubicBezTo>
                      <a:cubicBezTo>
                        <a:pt x="0" y="114"/>
                        <a:pt x="0" y="114"/>
                        <a:pt x="0" y="114"/>
                      </a:cubicBezTo>
                      <a:cubicBezTo>
                        <a:pt x="4" y="114"/>
                        <a:pt x="11" y="110"/>
                        <a:pt x="15" y="107"/>
                      </a:cubicBezTo>
                      <a:close/>
                    </a:path>
                  </a:pathLst>
                </a:custGeom>
                <a:solidFill>
                  <a:srgbClr val="CF7B0F">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vert" wrap="square" lIns="96012" tIns="48006" rIns="96012" bIns="48006"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id-ID" sz="840" b="1" i="0" u="none" strike="noStrike" kern="0" cap="none" spc="0" normalizeH="0" baseline="0" noProof="0">
                    <a:ln>
                      <a:noFill/>
                    </a:ln>
                    <a:solidFill>
                      <a:srgbClr val="262626"/>
                    </a:solidFill>
                    <a:effectLst/>
                    <a:uLnTx/>
                    <a:uFillTx/>
                    <a:latin typeface="Arial" panose="020B0604020202020204" pitchFamily="34" charset="0"/>
                    <a:ea typeface="宋体" panose="02010600030101010101" pitchFamily="2" charset="-122"/>
                    <a:cs typeface="+mn-cs"/>
                  </a:endParaRPr>
                </a:p>
              </p:txBody>
            </p:sp>
          </p:grpSp>
          <p:sp>
            <p:nvSpPr>
              <p:cNvPr id="68" name="等腰三角形 736"/>
              <p:cNvSpPr/>
              <p:nvPr/>
            </p:nvSpPr>
            <p:spPr>
              <a:xfrm>
                <a:off x="6753200" y="2006163"/>
                <a:ext cx="419087" cy="653527"/>
              </a:xfrm>
              <a:prstGeom prst="triangle">
                <a:avLst>
                  <a:gd name="adj" fmla="val 97249"/>
                </a:avLst>
              </a:prstGeom>
              <a:solidFill>
                <a:srgbClr val="CF7B0F">
                  <a:lumMod val="60000"/>
                  <a:lumOff val="40000"/>
                </a:srgbClr>
              </a:solidFill>
              <a:ln w="25400" cap="flat" cmpd="sng" algn="ctr">
                <a:noFill/>
                <a:prstDash val="solid"/>
              </a:ln>
              <a:effectLst/>
            </p:spPr>
            <p:txBody>
              <a:bodyPr vert="vert" rtlCol="0" anchor="ctr"/>
              <a:lstStyle/>
              <a:p>
                <a:pPr marL="0" marR="0" lvl="0" indent="0" algn="ctr" defTabSz="1280160" rtl="0" eaLnBrk="1" fontAlgn="auto" latinLnBrk="0" hangingPunct="1">
                  <a:lnSpc>
                    <a:spcPct val="100000"/>
                  </a:lnSpc>
                  <a:spcBef>
                    <a:spcPts val="0"/>
                  </a:spcBef>
                  <a:spcAft>
                    <a:spcPts val="0"/>
                  </a:spcAft>
                  <a:buClrTx/>
                  <a:buSzTx/>
                  <a:buFontTx/>
                  <a:buNone/>
                  <a:defRPr/>
                </a:pPr>
                <a:endParaRPr kumimoji="0" lang="zh-CN" altLang="en-US" sz="1120" b="1" i="0" u="none" strike="noStrike" kern="0" cap="none" spc="0" normalizeH="0" baseline="0" noProof="0">
                  <a:ln>
                    <a:noFill/>
                  </a:ln>
                  <a:solidFill>
                    <a:srgbClr val="FFFFFF"/>
                  </a:solidFill>
                  <a:effectLst/>
                  <a:uLnTx/>
                  <a:uFillTx/>
                  <a:latin typeface="华文中宋" panose="02010600040101010101" charset="-122"/>
                  <a:ea typeface="华文细黑" panose="02010600040101010101" charset="-122"/>
                  <a:cs typeface="+mn-cs"/>
                </a:endParaRPr>
              </a:p>
            </p:txBody>
          </p:sp>
        </p:grpSp>
        <p:cxnSp>
          <p:nvCxnSpPr>
            <p:cNvPr id="42" name="肘形连接符 108"/>
            <p:cNvCxnSpPr>
              <a:stCxn id="77" idx="0"/>
              <a:endCxn id="69" idx="0"/>
            </p:cNvCxnSpPr>
            <p:nvPr/>
          </p:nvCxnSpPr>
          <p:spPr>
            <a:xfrm rot="10800000" flipH="1" flipV="1">
              <a:off x="5294081" y="3095090"/>
              <a:ext cx="3049206" cy="788037"/>
            </a:xfrm>
            <a:prstGeom prst="bentConnector2">
              <a:avLst/>
            </a:prstGeom>
            <a:noFill/>
            <a:ln w="12700" cap="flat" cmpd="sng" algn="ctr">
              <a:solidFill>
                <a:srgbClr val="CF7B0F">
                  <a:lumMod val="60000"/>
                  <a:lumOff val="40000"/>
                </a:srgbClr>
              </a:solidFill>
              <a:prstDash val="solid"/>
            </a:ln>
            <a:effectLst/>
          </p:spPr>
        </p:cxnSp>
        <p:grpSp>
          <p:nvGrpSpPr>
            <p:cNvPr id="43" name="组合 42"/>
            <p:cNvGrpSpPr/>
            <p:nvPr/>
          </p:nvGrpSpPr>
          <p:grpSpPr>
            <a:xfrm flipH="1">
              <a:off x="349198" y="4393910"/>
              <a:ext cx="2807987" cy="540000"/>
              <a:chOff x="6666350" y="1988840"/>
              <a:chExt cx="3096338" cy="670850"/>
            </a:xfrm>
            <a:solidFill>
              <a:srgbClr val="5767B4"/>
            </a:solidFill>
          </p:grpSpPr>
          <p:grpSp>
            <p:nvGrpSpPr>
              <p:cNvPr id="63" name="Group 48"/>
              <p:cNvGrpSpPr/>
              <p:nvPr/>
            </p:nvGrpSpPr>
            <p:grpSpPr>
              <a:xfrm flipV="1">
                <a:off x="7066828" y="1988840"/>
                <a:ext cx="2695860" cy="670850"/>
                <a:chOff x="8656156" y="4018532"/>
                <a:chExt cx="3070652" cy="764115"/>
              </a:xfrm>
              <a:grpFill/>
            </p:grpSpPr>
            <p:sp>
              <p:nvSpPr>
                <p:cNvPr id="65" name="Rectangle 6"/>
                <p:cNvSpPr>
                  <a:spLocks noChangeArrowheads="1"/>
                </p:cNvSpPr>
                <p:nvPr/>
              </p:nvSpPr>
              <p:spPr bwMode="auto">
                <a:xfrm flipV="1">
                  <a:off x="8656156" y="4018532"/>
                  <a:ext cx="2683060" cy="764115"/>
                </a:xfrm>
                <a:prstGeom prst="rect">
                  <a:avLst/>
                </a:prstGeom>
                <a:solidFill>
                  <a:srgbClr val="00B0F0"/>
                </a:solidFill>
                <a:ln>
                  <a:noFill/>
                </a:ln>
              </p:spPr>
              <p:txBody>
                <a:bodyPr vert="vert" wrap="square" lIns="96012" tIns="48006" rIns="96012" bIns="48006" numCol="1" anchor="ctr" anchorCtr="0" compatLnSpc="1"/>
                <a:lstStyle/>
                <a:p>
                  <a:pPr marL="0" marR="0" lvl="0" indent="0" algn="ctr" defTabSz="1280160" rtl="0" eaLnBrk="1" fontAlgn="auto" latinLnBrk="0" hangingPunct="1">
                    <a:lnSpc>
                      <a:spcPct val="100000"/>
                    </a:lnSpc>
                    <a:spcBef>
                      <a:spcPts val="0"/>
                    </a:spcBef>
                    <a:spcAft>
                      <a:spcPts val="0"/>
                    </a:spcAft>
                    <a:buClrTx/>
                    <a:buSzTx/>
                    <a:buFontTx/>
                    <a:buNone/>
                    <a:defRPr/>
                  </a:pPr>
                  <a:r>
                    <a:rPr kumimoji="0" lang="zh-CN" altLang="en-US" sz="98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实时数据采集</a:t>
                  </a:r>
                  <a:endParaRPr kumimoji="0" lang="id-ID" sz="98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66" name="Freeform 5"/>
                <p:cNvSpPr/>
                <p:nvPr/>
              </p:nvSpPr>
              <p:spPr bwMode="auto">
                <a:xfrm>
                  <a:off x="11339214" y="4018532"/>
                  <a:ext cx="387594" cy="764115"/>
                </a:xfrm>
                <a:custGeom>
                  <a:avLst/>
                  <a:gdLst>
                    <a:gd name="T0" fmla="*/ 15 w 58"/>
                    <a:gd name="T1" fmla="*/ 107 h 114"/>
                    <a:gd name="T2" fmla="*/ 55 w 58"/>
                    <a:gd name="T3" fmla="*/ 64 h 114"/>
                    <a:gd name="T4" fmla="*/ 55 w 58"/>
                    <a:gd name="T5" fmla="*/ 50 h 114"/>
                    <a:gd name="T6" fmla="*/ 15 w 58"/>
                    <a:gd name="T7" fmla="*/ 7 h 114"/>
                    <a:gd name="T8" fmla="*/ 0 w 58"/>
                    <a:gd name="T9" fmla="*/ 0 h 114"/>
                    <a:gd name="T10" fmla="*/ 0 w 58"/>
                    <a:gd name="T11" fmla="*/ 114 h 114"/>
                    <a:gd name="T12" fmla="*/ 15 w 58"/>
                    <a:gd name="T13" fmla="*/ 107 h 114"/>
                  </a:gdLst>
                  <a:ahLst/>
                  <a:cxnLst>
                    <a:cxn ang="0">
                      <a:pos x="T0" y="T1"/>
                    </a:cxn>
                    <a:cxn ang="0">
                      <a:pos x="T2" y="T3"/>
                    </a:cxn>
                    <a:cxn ang="0">
                      <a:pos x="T4" y="T5"/>
                    </a:cxn>
                    <a:cxn ang="0">
                      <a:pos x="T6" y="T7"/>
                    </a:cxn>
                    <a:cxn ang="0">
                      <a:pos x="T8" y="T9"/>
                    </a:cxn>
                    <a:cxn ang="0">
                      <a:pos x="T10" y="T11"/>
                    </a:cxn>
                    <a:cxn ang="0">
                      <a:pos x="T12" y="T13"/>
                    </a:cxn>
                  </a:cxnLst>
                  <a:rect l="0" t="0" r="r" b="b"/>
                  <a:pathLst>
                    <a:path w="58" h="114">
                      <a:moveTo>
                        <a:pt x="15" y="107"/>
                      </a:moveTo>
                      <a:cubicBezTo>
                        <a:pt x="55" y="64"/>
                        <a:pt x="55" y="64"/>
                        <a:pt x="55" y="64"/>
                      </a:cubicBezTo>
                      <a:cubicBezTo>
                        <a:pt x="58" y="60"/>
                        <a:pt x="58" y="54"/>
                        <a:pt x="55" y="50"/>
                      </a:cubicBezTo>
                      <a:cubicBezTo>
                        <a:pt x="15" y="7"/>
                        <a:pt x="15" y="7"/>
                        <a:pt x="15" y="7"/>
                      </a:cubicBezTo>
                      <a:cubicBezTo>
                        <a:pt x="11" y="3"/>
                        <a:pt x="4" y="0"/>
                        <a:pt x="0" y="0"/>
                      </a:cubicBezTo>
                      <a:cubicBezTo>
                        <a:pt x="0" y="114"/>
                        <a:pt x="0" y="114"/>
                        <a:pt x="0" y="114"/>
                      </a:cubicBezTo>
                      <a:cubicBezTo>
                        <a:pt x="4" y="114"/>
                        <a:pt x="11" y="110"/>
                        <a:pt x="15" y="107"/>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vert" wrap="square" lIns="96012" tIns="48006" rIns="96012" bIns="48006"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id-ID" sz="840" b="1" i="0" u="none" strike="noStrike" kern="0" cap="none" spc="0" normalizeH="0" baseline="0" noProof="0">
                    <a:ln>
                      <a:noFill/>
                    </a:ln>
                    <a:solidFill>
                      <a:srgbClr val="262626"/>
                    </a:solidFill>
                    <a:effectLst/>
                    <a:uLnTx/>
                    <a:uFillTx/>
                    <a:latin typeface="Arial" panose="020B0604020202020204" pitchFamily="34" charset="0"/>
                    <a:ea typeface="宋体" panose="02010600030101010101" pitchFamily="2" charset="-122"/>
                    <a:cs typeface="+mn-cs"/>
                  </a:endParaRPr>
                </a:p>
              </p:txBody>
            </p:sp>
          </p:grpSp>
          <p:sp>
            <p:nvSpPr>
              <p:cNvPr id="64" name="等腰三角形 732"/>
              <p:cNvSpPr/>
              <p:nvPr/>
            </p:nvSpPr>
            <p:spPr>
              <a:xfrm>
                <a:off x="6666350" y="1988840"/>
                <a:ext cx="482838" cy="670849"/>
              </a:xfrm>
              <a:prstGeom prst="triangle">
                <a:avLst>
                  <a:gd name="adj" fmla="val 82802"/>
                </a:avLst>
              </a:prstGeom>
              <a:solidFill>
                <a:srgbClr val="00B0F0"/>
              </a:solidFill>
              <a:ln w="25400" cap="flat" cmpd="sng" algn="ctr">
                <a:noFill/>
                <a:prstDash val="solid"/>
              </a:ln>
              <a:effectLst/>
            </p:spPr>
            <p:txBody>
              <a:bodyPr vert="vert" rtlCol="0" anchor="ctr"/>
              <a:lstStyle/>
              <a:p>
                <a:pPr marL="0" marR="0" lvl="0" indent="0" algn="ctr" defTabSz="1280160" rtl="0" eaLnBrk="1" fontAlgn="auto" latinLnBrk="0" hangingPunct="1">
                  <a:lnSpc>
                    <a:spcPct val="100000"/>
                  </a:lnSpc>
                  <a:spcBef>
                    <a:spcPts val="0"/>
                  </a:spcBef>
                  <a:spcAft>
                    <a:spcPts val="0"/>
                  </a:spcAft>
                  <a:buClrTx/>
                  <a:buSzTx/>
                  <a:buFontTx/>
                  <a:buNone/>
                  <a:defRPr/>
                </a:pPr>
                <a:endParaRPr kumimoji="0" lang="zh-CN" altLang="en-US" sz="1120" b="1" i="0" u="none" strike="noStrike" kern="0" cap="none" spc="0" normalizeH="0" baseline="0" noProof="0">
                  <a:ln>
                    <a:noFill/>
                  </a:ln>
                  <a:solidFill>
                    <a:srgbClr val="FFFFFF"/>
                  </a:solidFill>
                  <a:effectLst/>
                  <a:uLnTx/>
                  <a:uFillTx/>
                  <a:latin typeface="华文中宋" panose="02010600040101010101" charset="-122"/>
                  <a:ea typeface="华文细黑" panose="02010600040101010101" charset="-122"/>
                  <a:cs typeface="+mn-cs"/>
                </a:endParaRPr>
              </a:p>
            </p:txBody>
          </p:sp>
        </p:grpSp>
        <p:cxnSp>
          <p:nvCxnSpPr>
            <p:cNvPr id="44" name="肘形连接符 110"/>
            <p:cNvCxnSpPr/>
            <p:nvPr/>
          </p:nvCxnSpPr>
          <p:spPr>
            <a:xfrm flipH="1">
              <a:off x="1264759" y="3862022"/>
              <a:ext cx="2157502" cy="673192"/>
            </a:xfrm>
            <a:prstGeom prst="bentConnector5">
              <a:avLst>
                <a:gd name="adj1" fmla="val 3882"/>
                <a:gd name="adj2" fmla="val -147"/>
                <a:gd name="adj3" fmla="val 102372"/>
              </a:avLst>
            </a:prstGeom>
            <a:noFill/>
            <a:ln w="12700" cap="flat" cmpd="sng" algn="ctr">
              <a:solidFill>
                <a:srgbClr val="00B0F0"/>
              </a:solidFill>
              <a:prstDash val="solid"/>
            </a:ln>
            <a:effectLst/>
          </p:spPr>
        </p:cxnSp>
        <p:grpSp>
          <p:nvGrpSpPr>
            <p:cNvPr id="45" name="组合 44"/>
            <p:cNvGrpSpPr/>
            <p:nvPr/>
          </p:nvGrpSpPr>
          <p:grpSpPr>
            <a:xfrm>
              <a:off x="6209695" y="4947811"/>
              <a:ext cx="2773706" cy="540000"/>
              <a:chOff x="6775289" y="1988840"/>
              <a:chExt cx="2987401" cy="670850"/>
            </a:xfrm>
            <a:solidFill>
              <a:srgbClr val="ADB378"/>
            </a:solidFill>
          </p:grpSpPr>
          <p:grpSp>
            <p:nvGrpSpPr>
              <p:cNvPr id="59" name="Group 48"/>
              <p:cNvGrpSpPr/>
              <p:nvPr/>
            </p:nvGrpSpPr>
            <p:grpSpPr>
              <a:xfrm flipV="1">
                <a:off x="7194905" y="1988840"/>
                <a:ext cx="2567785" cy="670850"/>
                <a:chOff x="8802037" y="4018532"/>
                <a:chExt cx="2924771" cy="764115"/>
              </a:xfrm>
              <a:grpFill/>
            </p:grpSpPr>
            <p:sp>
              <p:nvSpPr>
                <p:cNvPr id="61" name="Rectangle 6"/>
                <p:cNvSpPr>
                  <a:spLocks noChangeArrowheads="1"/>
                </p:cNvSpPr>
                <p:nvPr/>
              </p:nvSpPr>
              <p:spPr bwMode="auto">
                <a:xfrm flipV="1">
                  <a:off x="8802037" y="4018532"/>
                  <a:ext cx="2589255" cy="764115"/>
                </a:xfrm>
                <a:prstGeom prst="rect">
                  <a:avLst/>
                </a:prstGeom>
                <a:solidFill>
                  <a:srgbClr val="CC6600"/>
                </a:solidFill>
                <a:ln>
                  <a:noFill/>
                </a:ln>
              </p:spPr>
              <p:txBody>
                <a:bodyPr vert="vert" wrap="square" lIns="96012" tIns="48006" rIns="96012" bIns="48006" numCol="1" anchor="ctr" anchorCtr="0" compatLnSpc="1"/>
                <a:lstStyle/>
                <a:p>
                  <a:pPr marL="0" marR="0" lvl="0" indent="0" algn="ctr" defTabSz="1280160" rtl="0" eaLnBrk="1" fontAlgn="auto" latinLnBrk="0" hangingPunct="1">
                    <a:lnSpc>
                      <a:spcPct val="100000"/>
                    </a:lnSpc>
                    <a:spcBef>
                      <a:spcPts val="0"/>
                    </a:spcBef>
                    <a:spcAft>
                      <a:spcPts val="0"/>
                    </a:spcAft>
                    <a:buClrTx/>
                    <a:buSzTx/>
                    <a:buFontTx/>
                    <a:buNone/>
                    <a:defRPr/>
                  </a:pPr>
                  <a:r>
                    <a:rPr kumimoji="0" lang="zh-CN" altLang="en-US" sz="112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数据填报采集</a:t>
                  </a:r>
                  <a:endParaRPr kumimoji="0" lang="id-ID" sz="112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62" name="Freeform 5"/>
                <p:cNvSpPr/>
                <p:nvPr/>
              </p:nvSpPr>
              <p:spPr bwMode="auto">
                <a:xfrm>
                  <a:off x="11339214" y="4018532"/>
                  <a:ext cx="387594" cy="764115"/>
                </a:xfrm>
                <a:custGeom>
                  <a:avLst/>
                  <a:gdLst>
                    <a:gd name="T0" fmla="*/ 15 w 58"/>
                    <a:gd name="T1" fmla="*/ 107 h 114"/>
                    <a:gd name="T2" fmla="*/ 55 w 58"/>
                    <a:gd name="T3" fmla="*/ 64 h 114"/>
                    <a:gd name="T4" fmla="*/ 55 w 58"/>
                    <a:gd name="T5" fmla="*/ 50 h 114"/>
                    <a:gd name="T6" fmla="*/ 15 w 58"/>
                    <a:gd name="T7" fmla="*/ 7 h 114"/>
                    <a:gd name="T8" fmla="*/ 0 w 58"/>
                    <a:gd name="T9" fmla="*/ 0 h 114"/>
                    <a:gd name="T10" fmla="*/ 0 w 58"/>
                    <a:gd name="T11" fmla="*/ 114 h 114"/>
                    <a:gd name="T12" fmla="*/ 15 w 58"/>
                    <a:gd name="T13" fmla="*/ 107 h 114"/>
                  </a:gdLst>
                  <a:ahLst/>
                  <a:cxnLst>
                    <a:cxn ang="0">
                      <a:pos x="T0" y="T1"/>
                    </a:cxn>
                    <a:cxn ang="0">
                      <a:pos x="T2" y="T3"/>
                    </a:cxn>
                    <a:cxn ang="0">
                      <a:pos x="T4" y="T5"/>
                    </a:cxn>
                    <a:cxn ang="0">
                      <a:pos x="T6" y="T7"/>
                    </a:cxn>
                    <a:cxn ang="0">
                      <a:pos x="T8" y="T9"/>
                    </a:cxn>
                    <a:cxn ang="0">
                      <a:pos x="T10" y="T11"/>
                    </a:cxn>
                    <a:cxn ang="0">
                      <a:pos x="T12" y="T13"/>
                    </a:cxn>
                  </a:cxnLst>
                  <a:rect l="0" t="0" r="r" b="b"/>
                  <a:pathLst>
                    <a:path w="58" h="114">
                      <a:moveTo>
                        <a:pt x="15" y="107"/>
                      </a:moveTo>
                      <a:cubicBezTo>
                        <a:pt x="55" y="64"/>
                        <a:pt x="55" y="64"/>
                        <a:pt x="55" y="64"/>
                      </a:cubicBezTo>
                      <a:cubicBezTo>
                        <a:pt x="58" y="60"/>
                        <a:pt x="58" y="54"/>
                        <a:pt x="55" y="50"/>
                      </a:cubicBezTo>
                      <a:cubicBezTo>
                        <a:pt x="15" y="7"/>
                        <a:pt x="15" y="7"/>
                        <a:pt x="15" y="7"/>
                      </a:cubicBezTo>
                      <a:cubicBezTo>
                        <a:pt x="11" y="3"/>
                        <a:pt x="4" y="0"/>
                        <a:pt x="0" y="0"/>
                      </a:cubicBezTo>
                      <a:cubicBezTo>
                        <a:pt x="0" y="114"/>
                        <a:pt x="0" y="114"/>
                        <a:pt x="0" y="114"/>
                      </a:cubicBezTo>
                      <a:cubicBezTo>
                        <a:pt x="4" y="114"/>
                        <a:pt x="11" y="110"/>
                        <a:pt x="15" y="107"/>
                      </a:cubicBezTo>
                      <a:close/>
                    </a:path>
                  </a:pathLst>
                </a:custGeom>
                <a:solidFill>
                  <a:srgbClr val="CC6600"/>
                </a:solidFill>
                <a:ln>
                  <a:noFill/>
                </a:ln>
                <a:extLst>
                  <a:ext uri="{91240B29-F687-4F45-9708-019B960494DF}">
                    <a14:hiddenLine xmlns:a14="http://schemas.microsoft.com/office/drawing/2010/main" w="9525">
                      <a:solidFill>
                        <a:srgbClr val="000000"/>
                      </a:solidFill>
                      <a:round/>
                    </a14:hiddenLine>
                  </a:ext>
                </a:extLst>
              </p:spPr>
              <p:txBody>
                <a:bodyPr vert="vert" wrap="square" lIns="96012" tIns="48006" rIns="96012" bIns="48006"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id-ID" sz="840" b="1" i="0" u="none" strike="noStrike" kern="0" cap="none" spc="0" normalizeH="0" baseline="0" noProof="0">
                    <a:ln>
                      <a:noFill/>
                    </a:ln>
                    <a:solidFill>
                      <a:srgbClr val="262626"/>
                    </a:solidFill>
                    <a:effectLst/>
                    <a:uLnTx/>
                    <a:uFillTx/>
                    <a:latin typeface="Arial" panose="020B0604020202020204" pitchFamily="34" charset="0"/>
                    <a:ea typeface="宋体" panose="02010600030101010101" pitchFamily="2" charset="-122"/>
                    <a:cs typeface="+mn-cs"/>
                  </a:endParaRPr>
                </a:p>
              </p:txBody>
            </p:sp>
          </p:grpSp>
          <p:sp>
            <p:nvSpPr>
              <p:cNvPr id="60" name="等腰三角形 728"/>
              <p:cNvSpPr/>
              <p:nvPr/>
            </p:nvSpPr>
            <p:spPr>
              <a:xfrm>
                <a:off x="6775289" y="1988840"/>
                <a:ext cx="419615" cy="670850"/>
              </a:xfrm>
              <a:prstGeom prst="triangle">
                <a:avLst>
                  <a:gd name="adj" fmla="val 100000"/>
                </a:avLst>
              </a:prstGeom>
              <a:solidFill>
                <a:srgbClr val="CC6600"/>
              </a:solidFill>
              <a:ln w="25400" cap="flat" cmpd="sng" algn="ctr">
                <a:noFill/>
                <a:prstDash val="solid"/>
              </a:ln>
              <a:effectLst/>
            </p:spPr>
            <p:txBody>
              <a:bodyPr vert="vert" rtlCol="0" anchor="ctr"/>
              <a:lstStyle/>
              <a:p>
                <a:pPr marL="0" marR="0" lvl="0" indent="0" algn="ctr" defTabSz="1280160" rtl="0" eaLnBrk="1" fontAlgn="auto" latinLnBrk="0" hangingPunct="1">
                  <a:lnSpc>
                    <a:spcPct val="100000"/>
                  </a:lnSpc>
                  <a:spcBef>
                    <a:spcPts val="0"/>
                  </a:spcBef>
                  <a:spcAft>
                    <a:spcPts val="0"/>
                  </a:spcAft>
                  <a:buClrTx/>
                  <a:buSzTx/>
                  <a:buFontTx/>
                  <a:buNone/>
                  <a:defRPr/>
                </a:pPr>
                <a:endParaRPr kumimoji="0" lang="zh-CN" altLang="en-US" sz="1120" b="1" i="0" u="none" strike="noStrike" kern="0" cap="none" spc="0" normalizeH="0" baseline="0" noProof="0">
                  <a:ln>
                    <a:noFill/>
                  </a:ln>
                  <a:solidFill>
                    <a:srgbClr val="FFFFFF"/>
                  </a:solidFill>
                  <a:effectLst/>
                  <a:uLnTx/>
                  <a:uFillTx/>
                  <a:latin typeface="华文中宋" panose="02010600040101010101" charset="-122"/>
                  <a:ea typeface="华文细黑" panose="02010600040101010101" charset="-122"/>
                  <a:cs typeface="+mn-cs"/>
                </a:endParaRPr>
              </a:p>
            </p:txBody>
          </p:sp>
        </p:grpSp>
        <p:cxnSp>
          <p:nvCxnSpPr>
            <p:cNvPr id="46" name="肘形连接符 112"/>
            <p:cNvCxnSpPr>
              <a:endCxn id="61" idx="0"/>
            </p:cNvCxnSpPr>
            <p:nvPr/>
          </p:nvCxnSpPr>
          <p:spPr>
            <a:xfrm>
              <a:off x="6028689" y="4566205"/>
              <a:ext cx="1625913" cy="381606"/>
            </a:xfrm>
            <a:prstGeom prst="bentConnector2">
              <a:avLst/>
            </a:prstGeom>
            <a:noFill/>
            <a:ln w="12700" cap="flat" cmpd="sng" algn="ctr">
              <a:solidFill>
                <a:srgbClr val="CC6600"/>
              </a:solidFill>
              <a:prstDash val="solid"/>
            </a:ln>
            <a:effectLst/>
          </p:spPr>
        </p:cxnSp>
        <p:grpSp>
          <p:nvGrpSpPr>
            <p:cNvPr id="47" name="组合 46"/>
            <p:cNvGrpSpPr/>
            <p:nvPr/>
          </p:nvGrpSpPr>
          <p:grpSpPr>
            <a:xfrm flipH="1">
              <a:off x="1127012" y="5535324"/>
              <a:ext cx="2807987" cy="540000"/>
              <a:chOff x="6666350" y="1988840"/>
              <a:chExt cx="3096338" cy="670850"/>
            </a:xfrm>
            <a:solidFill>
              <a:srgbClr val="5EAFA6"/>
            </a:solidFill>
          </p:grpSpPr>
          <p:grpSp>
            <p:nvGrpSpPr>
              <p:cNvPr id="55" name="Group 48"/>
              <p:cNvGrpSpPr/>
              <p:nvPr/>
            </p:nvGrpSpPr>
            <p:grpSpPr>
              <a:xfrm flipV="1">
                <a:off x="7066828" y="1988840"/>
                <a:ext cx="2695860" cy="670850"/>
                <a:chOff x="8656156" y="4018532"/>
                <a:chExt cx="3070652" cy="764115"/>
              </a:xfrm>
              <a:grpFill/>
            </p:grpSpPr>
            <p:sp>
              <p:nvSpPr>
                <p:cNvPr id="57" name="Rectangle 6"/>
                <p:cNvSpPr>
                  <a:spLocks noChangeArrowheads="1"/>
                </p:cNvSpPr>
                <p:nvPr/>
              </p:nvSpPr>
              <p:spPr bwMode="auto">
                <a:xfrm flipV="1">
                  <a:off x="8656156" y="4018532"/>
                  <a:ext cx="2683060" cy="764115"/>
                </a:xfrm>
                <a:prstGeom prst="rect">
                  <a:avLst/>
                </a:prstGeom>
                <a:grpFill/>
                <a:ln>
                  <a:noFill/>
                </a:ln>
              </p:spPr>
              <p:txBody>
                <a:bodyPr vert="vert" wrap="square" lIns="96012" tIns="48006" rIns="96012" bIns="48006" numCol="1" anchor="ctr" anchorCtr="0" compatLnSpc="1"/>
                <a:lstStyle/>
                <a:p>
                  <a:pPr marL="0" marR="0" lvl="0" indent="0" algn="ctr" defTabSz="1280160" rtl="0" eaLnBrk="1" fontAlgn="auto" latinLnBrk="0" hangingPunct="1">
                    <a:lnSpc>
                      <a:spcPct val="100000"/>
                    </a:lnSpc>
                    <a:spcBef>
                      <a:spcPts val="0"/>
                    </a:spcBef>
                    <a:spcAft>
                      <a:spcPts val="0"/>
                    </a:spcAft>
                    <a:buClrTx/>
                    <a:buSzTx/>
                    <a:buFontTx/>
                    <a:buNone/>
                    <a:defRPr/>
                  </a:pPr>
                  <a:r>
                    <a:rPr kumimoji="0" lang="zh-CN" altLang="en-US" sz="98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文件数据采集</a:t>
                  </a:r>
                  <a:endParaRPr kumimoji="0" lang="id-ID" sz="98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8" name="Freeform 5"/>
                <p:cNvSpPr/>
                <p:nvPr/>
              </p:nvSpPr>
              <p:spPr bwMode="auto">
                <a:xfrm>
                  <a:off x="11339214" y="4018532"/>
                  <a:ext cx="387594" cy="764115"/>
                </a:xfrm>
                <a:custGeom>
                  <a:avLst/>
                  <a:gdLst>
                    <a:gd name="T0" fmla="*/ 15 w 58"/>
                    <a:gd name="T1" fmla="*/ 107 h 114"/>
                    <a:gd name="T2" fmla="*/ 55 w 58"/>
                    <a:gd name="T3" fmla="*/ 64 h 114"/>
                    <a:gd name="T4" fmla="*/ 55 w 58"/>
                    <a:gd name="T5" fmla="*/ 50 h 114"/>
                    <a:gd name="T6" fmla="*/ 15 w 58"/>
                    <a:gd name="T7" fmla="*/ 7 h 114"/>
                    <a:gd name="T8" fmla="*/ 0 w 58"/>
                    <a:gd name="T9" fmla="*/ 0 h 114"/>
                    <a:gd name="T10" fmla="*/ 0 w 58"/>
                    <a:gd name="T11" fmla="*/ 114 h 114"/>
                    <a:gd name="T12" fmla="*/ 15 w 58"/>
                    <a:gd name="T13" fmla="*/ 107 h 114"/>
                  </a:gdLst>
                  <a:ahLst/>
                  <a:cxnLst>
                    <a:cxn ang="0">
                      <a:pos x="T0" y="T1"/>
                    </a:cxn>
                    <a:cxn ang="0">
                      <a:pos x="T2" y="T3"/>
                    </a:cxn>
                    <a:cxn ang="0">
                      <a:pos x="T4" y="T5"/>
                    </a:cxn>
                    <a:cxn ang="0">
                      <a:pos x="T6" y="T7"/>
                    </a:cxn>
                    <a:cxn ang="0">
                      <a:pos x="T8" y="T9"/>
                    </a:cxn>
                    <a:cxn ang="0">
                      <a:pos x="T10" y="T11"/>
                    </a:cxn>
                    <a:cxn ang="0">
                      <a:pos x="T12" y="T13"/>
                    </a:cxn>
                  </a:cxnLst>
                  <a:rect l="0" t="0" r="r" b="b"/>
                  <a:pathLst>
                    <a:path w="58" h="114">
                      <a:moveTo>
                        <a:pt x="15" y="107"/>
                      </a:moveTo>
                      <a:cubicBezTo>
                        <a:pt x="55" y="64"/>
                        <a:pt x="55" y="64"/>
                        <a:pt x="55" y="64"/>
                      </a:cubicBezTo>
                      <a:cubicBezTo>
                        <a:pt x="58" y="60"/>
                        <a:pt x="58" y="54"/>
                        <a:pt x="55" y="50"/>
                      </a:cubicBezTo>
                      <a:cubicBezTo>
                        <a:pt x="15" y="7"/>
                        <a:pt x="15" y="7"/>
                        <a:pt x="15" y="7"/>
                      </a:cubicBezTo>
                      <a:cubicBezTo>
                        <a:pt x="11" y="3"/>
                        <a:pt x="4" y="0"/>
                        <a:pt x="0" y="0"/>
                      </a:cubicBezTo>
                      <a:cubicBezTo>
                        <a:pt x="0" y="114"/>
                        <a:pt x="0" y="114"/>
                        <a:pt x="0" y="114"/>
                      </a:cubicBezTo>
                      <a:cubicBezTo>
                        <a:pt x="4" y="114"/>
                        <a:pt x="11" y="110"/>
                        <a:pt x="15"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vert" wrap="square" lIns="96012" tIns="48006" rIns="96012" bIns="48006"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id-ID" sz="840" b="1" i="0" u="none" strike="noStrike" kern="0" cap="none" spc="0" normalizeH="0" baseline="0" noProof="0">
                    <a:ln>
                      <a:noFill/>
                    </a:ln>
                    <a:solidFill>
                      <a:srgbClr val="262626"/>
                    </a:solidFill>
                    <a:effectLst/>
                    <a:uLnTx/>
                    <a:uFillTx/>
                    <a:latin typeface="Arial" panose="020B0604020202020204" pitchFamily="34" charset="0"/>
                    <a:ea typeface="宋体" panose="02010600030101010101" pitchFamily="2" charset="-122"/>
                    <a:cs typeface="+mn-cs"/>
                  </a:endParaRPr>
                </a:p>
              </p:txBody>
            </p:sp>
          </p:grpSp>
          <p:sp>
            <p:nvSpPr>
              <p:cNvPr id="56" name="等腰三角形 724"/>
              <p:cNvSpPr/>
              <p:nvPr/>
            </p:nvSpPr>
            <p:spPr>
              <a:xfrm>
                <a:off x="6666350" y="1988840"/>
                <a:ext cx="482838" cy="670849"/>
              </a:xfrm>
              <a:prstGeom prst="triangle">
                <a:avLst>
                  <a:gd name="adj" fmla="val 82802"/>
                </a:avLst>
              </a:prstGeom>
              <a:grpFill/>
              <a:ln w="25400" cap="flat" cmpd="sng" algn="ctr">
                <a:noFill/>
                <a:prstDash val="solid"/>
              </a:ln>
              <a:effectLst/>
            </p:spPr>
            <p:txBody>
              <a:bodyPr vert="vert" rtlCol="0" anchor="ctr"/>
              <a:lstStyle/>
              <a:p>
                <a:pPr marL="0" marR="0" lvl="0" indent="0" algn="ctr" defTabSz="1280160" rtl="0" eaLnBrk="1" fontAlgn="auto" latinLnBrk="0" hangingPunct="1">
                  <a:lnSpc>
                    <a:spcPct val="100000"/>
                  </a:lnSpc>
                  <a:spcBef>
                    <a:spcPts val="0"/>
                  </a:spcBef>
                  <a:spcAft>
                    <a:spcPts val="0"/>
                  </a:spcAft>
                  <a:buClrTx/>
                  <a:buSzTx/>
                  <a:buFontTx/>
                  <a:buNone/>
                  <a:defRPr/>
                </a:pPr>
                <a:endParaRPr kumimoji="0" lang="zh-CN" altLang="en-US" sz="1120" b="1" i="0" u="none" strike="noStrike" kern="0" cap="none" spc="0" normalizeH="0" baseline="0" noProof="0">
                  <a:ln>
                    <a:noFill/>
                  </a:ln>
                  <a:solidFill>
                    <a:srgbClr val="FFFFFF"/>
                  </a:solidFill>
                  <a:effectLst/>
                  <a:uLnTx/>
                  <a:uFillTx/>
                  <a:latin typeface="华文中宋" panose="02010600040101010101" charset="-122"/>
                  <a:ea typeface="华文细黑" panose="02010600040101010101" charset="-122"/>
                  <a:cs typeface="+mn-cs"/>
                </a:endParaRPr>
              </a:p>
            </p:txBody>
          </p:sp>
        </p:grpSp>
        <p:cxnSp>
          <p:nvCxnSpPr>
            <p:cNvPr id="48" name="肘形连接符 114"/>
            <p:cNvCxnSpPr>
              <a:stCxn id="83" idx="1"/>
              <a:endCxn id="57" idx="0"/>
            </p:cNvCxnSpPr>
            <p:nvPr/>
          </p:nvCxnSpPr>
          <p:spPr>
            <a:xfrm flipH="1">
              <a:off x="2503712" y="4721200"/>
              <a:ext cx="1432400" cy="814125"/>
            </a:xfrm>
            <a:prstGeom prst="bentConnector2">
              <a:avLst/>
            </a:prstGeom>
            <a:noFill/>
            <a:ln w="12700" cap="flat" cmpd="sng" algn="ctr">
              <a:solidFill>
                <a:srgbClr val="5EAFA6"/>
              </a:solidFill>
              <a:prstDash val="solid"/>
            </a:ln>
            <a:effectLst/>
          </p:spPr>
        </p:cxnSp>
        <p:grpSp>
          <p:nvGrpSpPr>
            <p:cNvPr id="49" name="组合 48"/>
            <p:cNvGrpSpPr/>
            <p:nvPr/>
          </p:nvGrpSpPr>
          <p:grpSpPr>
            <a:xfrm>
              <a:off x="5416477" y="6111388"/>
              <a:ext cx="3250979" cy="540000"/>
              <a:chOff x="6775289" y="1988840"/>
              <a:chExt cx="2987400" cy="670850"/>
            </a:xfrm>
            <a:solidFill>
              <a:srgbClr val="9BBB59"/>
            </a:solidFill>
          </p:grpSpPr>
          <p:grpSp>
            <p:nvGrpSpPr>
              <p:cNvPr id="51" name="Group 48"/>
              <p:cNvGrpSpPr/>
              <p:nvPr/>
            </p:nvGrpSpPr>
            <p:grpSpPr>
              <a:xfrm flipV="1">
                <a:off x="7120826" y="1988840"/>
                <a:ext cx="2641863" cy="670850"/>
                <a:chOff x="8717660" y="4018532"/>
                <a:chExt cx="3009148" cy="764115"/>
              </a:xfrm>
              <a:grpFill/>
            </p:grpSpPr>
            <p:sp>
              <p:nvSpPr>
                <p:cNvPr id="53" name="Rectangle 6"/>
                <p:cNvSpPr>
                  <a:spLocks noChangeArrowheads="1"/>
                </p:cNvSpPr>
                <p:nvPr/>
              </p:nvSpPr>
              <p:spPr bwMode="auto">
                <a:xfrm flipV="1">
                  <a:off x="8717660" y="4018532"/>
                  <a:ext cx="2673631" cy="764115"/>
                </a:xfrm>
                <a:prstGeom prst="rect">
                  <a:avLst/>
                </a:prstGeom>
                <a:grpFill/>
                <a:ln>
                  <a:noFill/>
                </a:ln>
              </p:spPr>
              <p:txBody>
                <a:bodyPr vert="vert" wrap="square" lIns="96012" tIns="48006" rIns="96012" bIns="48006" numCol="1" anchor="ctr" anchorCtr="0" compatLnSpc="1"/>
                <a:lstStyle/>
                <a:p>
                  <a:pPr marL="0" marR="0" lvl="0" indent="0" algn="ctr" defTabSz="1280160" rtl="0" eaLnBrk="1" fontAlgn="auto" latinLnBrk="0" hangingPunct="1">
                    <a:lnSpc>
                      <a:spcPct val="100000"/>
                    </a:lnSpc>
                    <a:spcBef>
                      <a:spcPts val="0"/>
                    </a:spcBef>
                    <a:spcAft>
                      <a:spcPts val="0"/>
                    </a:spcAft>
                    <a:buClrTx/>
                    <a:buSzTx/>
                    <a:buFontTx/>
                    <a:buNone/>
                    <a:defRPr/>
                  </a:pPr>
                  <a:r>
                    <a:rPr kumimoji="0" lang="zh-CN" altLang="en-US" sz="112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接口数据采集</a:t>
                  </a:r>
                  <a:endParaRPr kumimoji="0" lang="id-ID" sz="112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4" name="Freeform 5"/>
                <p:cNvSpPr/>
                <p:nvPr/>
              </p:nvSpPr>
              <p:spPr bwMode="auto">
                <a:xfrm>
                  <a:off x="11339214" y="4018532"/>
                  <a:ext cx="387594" cy="764115"/>
                </a:xfrm>
                <a:custGeom>
                  <a:avLst/>
                  <a:gdLst>
                    <a:gd name="T0" fmla="*/ 15 w 58"/>
                    <a:gd name="T1" fmla="*/ 107 h 114"/>
                    <a:gd name="T2" fmla="*/ 55 w 58"/>
                    <a:gd name="T3" fmla="*/ 64 h 114"/>
                    <a:gd name="T4" fmla="*/ 55 w 58"/>
                    <a:gd name="T5" fmla="*/ 50 h 114"/>
                    <a:gd name="T6" fmla="*/ 15 w 58"/>
                    <a:gd name="T7" fmla="*/ 7 h 114"/>
                    <a:gd name="T8" fmla="*/ 0 w 58"/>
                    <a:gd name="T9" fmla="*/ 0 h 114"/>
                    <a:gd name="T10" fmla="*/ 0 w 58"/>
                    <a:gd name="T11" fmla="*/ 114 h 114"/>
                    <a:gd name="T12" fmla="*/ 15 w 58"/>
                    <a:gd name="T13" fmla="*/ 107 h 114"/>
                  </a:gdLst>
                  <a:ahLst/>
                  <a:cxnLst>
                    <a:cxn ang="0">
                      <a:pos x="T0" y="T1"/>
                    </a:cxn>
                    <a:cxn ang="0">
                      <a:pos x="T2" y="T3"/>
                    </a:cxn>
                    <a:cxn ang="0">
                      <a:pos x="T4" y="T5"/>
                    </a:cxn>
                    <a:cxn ang="0">
                      <a:pos x="T6" y="T7"/>
                    </a:cxn>
                    <a:cxn ang="0">
                      <a:pos x="T8" y="T9"/>
                    </a:cxn>
                    <a:cxn ang="0">
                      <a:pos x="T10" y="T11"/>
                    </a:cxn>
                    <a:cxn ang="0">
                      <a:pos x="T12" y="T13"/>
                    </a:cxn>
                  </a:cxnLst>
                  <a:rect l="0" t="0" r="r" b="b"/>
                  <a:pathLst>
                    <a:path w="58" h="114">
                      <a:moveTo>
                        <a:pt x="15" y="107"/>
                      </a:moveTo>
                      <a:cubicBezTo>
                        <a:pt x="55" y="64"/>
                        <a:pt x="55" y="64"/>
                        <a:pt x="55" y="64"/>
                      </a:cubicBezTo>
                      <a:cubicBezTo>
                        <a:pt x="58" y="60"/>
                        <a:pt x="58" y="54"/>
                        <a:pt x="55" y="50"/>
                      </a:cubicBezTo>
                      <a:cubicBezTo>
                        <a:pt x="15" y="7"/>
                        <a:pt x="15" y="7"/>
                        <a:pt x="15" y="7"/>
                      </a:cubicBezTo>
                      <a:cubicBezTo>
                        <a:pt x="11" y="3"/>
                        <a:pt x="4" y="0"/>
                        <a:pt x="0" y="0"/>
                      </a:cubicBezTo>
                      <a:cubicBezTo>
                        <a:pt x="0" y="114"/>
                        <a:pt x="0" y="114"/>
                        <a:pt x="0" y="114"/>
                      </a:cubicBezTo>
                      <a:cubicBezTo>
                        <a:pt x="4" y="114"/>
                        <a:pt x="11" y="110"/>
                        <a:pt x="15"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vert" wrap="square" lIns="96012" tIns="48006" rIns="96012" bIns="48006" numCol="1" anchor="t" anchorCtr="0" compatLnSpc="1"/>
                <a:lstStyle/>
                <a:p>
                  <a:pPr marL="0" marR="0" lvl="0" indent="0" algn="l" defTabSz="1280160" rtl="0" eaLnBrk="1" fontAlgn="auto" latinLnBrk="0" hangingPunct="1">
                    <a:lnSpc>
                      <a:spcPct val="100000"/>
                    </a:lnSpc>
                    <a:spcBef>
                      <a:spcPts val="0"/>
                    </a:spcBef>
                    <a:spcAft>
                      <a:spcPts val="0"/>
                    </a:spcAft>
                    <a:buClrTx/>
                    <a:buSzTx/>
                    <a:buFontTx/>
                    <a:buNone/>
                    <a:defRPr/>
                  </a:pPr>
                  <a:endParaRPr kumimoji="0" lang="id-ID" sz="840" b="1" i="0" u="none" strike="noStrike" kern="0" cap="none" spc="0" normalizeH="0" baseline="0" noProof="0">
                    <a:ln>
                      <a:noFill/>
                    </a:ln>
                    <a:solidFill>
                      <a:srgbClr val="262626"/>
                    </a:solidFill>
                    <a:effectLst/>
                    <a:uLnTx/>
                    <a:uFillTx/>
                    <a:latin typeface="Arial" panose="020B0604020202020204" pitchFamily="34" charset="0"/>
                    <a:ea typeface="宋体" panose="02010600030101010101" pitchFamily="2" charset="-122"/>
                    <a:cs typeface="+mn-cs"/>
                  </a:endParaRPr>
                </a:p>
              </p:txBody>
            </p:sp>
          </p:grpSp>
          <p:sp>
            <p:nvSpPr>
              <p:cNvPr id="52" name="等腰三角形 720"/>
              <p:cNvSpPr/>
              <p:nvPr/>
            </p:nvSpPr>
            <p:spPr>
              <a:xfrm>
                <a:off x="6775289" y="1988840"/>
                <a:ext cx="419615" cy="670850"/>
              </a:xfrm>
              <a:prstGeom prst="triangle">
                <a:avLst>
                  <a:gd name="adj" fmla="val 85865"/>
                </a:avLst>
              </a:prstGeom>
              <a:grpFill/>
              <a:ln w="25400" cap="flat" cmpd="sng" algn="ctr">
                <a:noFill/>
                <a:prstDash val="solid"/>
              </a:ln>
              <a:effectLst/>
            </p:spPr>
            <p:txBody>
              <a:bodyPr vert="vert" rtlCol="0" anchor="ctr"/>
              <a:lstStyle/>
              <a:p>
                <a:pPr marL="0" marR="0" lvl="0" indent="0" algn="ctr" defTabSz="1280160" rtl="0" eaLnBrk="1" fontAlgn="auto" latinLnBrk="0" hangingPunct="1">
                  <a:lnSpc>
                    <a:spcPct val="100000"/>
                  </a:lnSpc>
                  <a:spcBef>
                    <a:spcPts val="0"/>
                  </a:spcBef>
                  <a:spcAft>
                    <a:spcPts val="0"/>
                  </a:spcAft>
                  <a:buClrTx/>
                  <a:buSzTx/>
                  <a:buFontTx/>
                  <a:buNone/>
                  <a:defRPr/>
                </a:pPr>
                <a:endParaRPr kumimoji="0" lang="zh-CN" altLang="en-US" sz="1120" b="1" i="0" u="none" strike="noStrike" kern="0" cap="none" spc="0" normalizeH="0" baseline="0" noProof="0">
                  <a:ln>
                    <a:noFill/>
                  </a:ln>
                  <a:solidFill>
                    <a:srgbClr val="FFFFFF"/>
                  </a:solidFill>
                  <a:effectLst/>
                  <a:uLnTx/>
                  <a:uFillTx/>
                  <a:latin typeface="华文中宋" panose="02010600040101010101" charset="-122"/>
                  <a:ea typeface="华文细黑" panose="02010600040101010101" charset="-122"/>
                  <a:cs typeface="+mn-cs"/>
                </a:endParaRPr>
              </a:p>
            </p:txBody>
          </p:sp>
        </p:grpSp>
        <p:cxnSp>
          <p:nvCxnSpPr>
            <p:cNvPr id="50" name="肘形连接符 116"/>
            <p:cNvCxnSpPr>
              <a:stCxn id="87" idx="3"/>
              <a:endCxn id="53" idx="0"/>
            </p:cNvCxnSpPr>
            <p:nvPr/>
          </p:nvCxnSpPr>
          <p:spPr>
            <a:xfrm rot="10800000" flipH="1" flipV="1">
              <a:off x="5231441" y="5201943"/>
              <a:ext cx="1838258" cy="909445"/>
            </a:xfrm>
            <a:prstGeom prst="bentConnector2">
              <a:avLst/>
            </a:prstGeom>
            <a:noFill/>
            <a:ln w="12700" cap="flat" cmpd="sng" algn="ctr">
              <a:solidFill>
                <a:srgbClr val="9BBB59"/>
              </a:solidFill>
              <a:prstDash val="solid"/>
            </a:ln>
            <a:effectLst/>
          </p:spPr>
        </p:cxnSp>
      </p:grpSp>
      <p:sp>
        <p:nvSpPr>
          <p:cNvPr id="75" name="任意多边形 141"/>
          <p:cNvSpPr/>
          <p:nvPr/>
        </p:nvSpPr>
        <p:spPr>
          <a:xfrm rot="16200000">
            <a:off x="5953904" y="3408736"/>
            <a:ext cx="620733" cy="783987"/>
          </a:xfrm>
          <a:custGeom>
            <a:avLst/>
            <a:gdLst>
              <a:gd name="connsiteX0" fmla="*/ 989509 w 1394059"/>
              <a:gd name="connsiteY0" fmla="*/ 222267 h 1394059"/>
              <a:gd name="connsiteX1" fmla="*/ 1097945 w 1394059"/>
              <a:gd name="connsiteY1" fmla="*/ 131273 h 1394059"/>
              <a:gd name="connsiteX2" fmla="*/ 1184572 w 1394059"/>
              <a:gd name="connsiteY2" fmla="*/ 203963 h 1394059"/>
              <a:gd name="connsiteX3" fmla="*/ 1113791 w 1394059"/>
              <a:gd name="connsiteY3" fmla="*/ 326552 h 1394059"/>
              <a:gd name="connsiteX4" fmla="*/ 1226253 w 1394059"/>
              <a:gd name="connsiteY4" fmla="*/ 521343 h 1394059"/>
              <a:gd name="connsiteX5" fmla="*/ 1367809 w 1394059"/>
              <a:gd name="connsiteY5" fmla="*/ 521339 h 1394059"/>
              <a:gd name="connsiteX6" fmla="*/ 1387446 w 1394059"/>
              <a:gd name="connsiteY6" fmla="*/ 632705 h 1394059"/>
              <a:gd name="connsiteX7" fmla="*/ 1254426 w 1394059"/>
              <a:gd name="connsiteY7" fmla="*/ 681116 h 1394059"/>
              <a:gd name="connsiteX8" fmla="*/ 1215368 w 1394059"/>
              <a:gd name="connsiteY8" fmla="*/ 902624 h 1394059"/>
              <a:gd name="connsiteX9" fmla="*/ 1323809 w 1394059"/>
              <a:gd name="connsiteY9" fmla="*/ 993611 h 1394059"/>
              <a:gd name="connsiteX10" fmla="*/ 1267267 w 1394059"/>
              <a:gd name="connsiteY10" fmla="*/ 1091545 h 1394059"/>
              <a:gd name="connsiteX11" fmla="*/ 1134249 w 1394059"/>
              <a:gd name="connsiteY11" fmla="*/ 1043127 h 1394059"/>
              <a:gd name="connsiteX12" fmla="*/ 961947 w 1394059"/>
              <a:gd name="connsiteY12" fmla="*/ 1187706 h 1394059"/>
              <a:gd name="connsiteX13" fmla="*/ 986531 w 1394059"/>
              <a:gd name="connsiteY13" fmla="*/ 1327110 h 1394059"/>
              <a:gd name="connsiteX14" fmla="*/ 880267 w 1394059"/>
              <a:gd name="connsiteY14" fmla="*/ 1365787 h 1394059"/>
              <a:gd name="connsiteX15" fmla="*/ 809492 w 1394059"/>
              <a:gd name="connsiteY15" fmla="*/ 1243195 h 1394059"/>
              <a:gd name="connsiteX16" fmla="*/ 584567 w 1394059"/>
              <a:gd name="connsiteY16" fmla="*/ 1243195 h 1394059"/>
              <a:gd name="connsiteX17" fmla="*/ 513792 w 1394059"/>
              <a:gd name="connsiteY17" fmla="*/ 1365787 h 1394059"/>
              <a:gd name="connsiteX18" fmla="*/ 407528 w 1394059"/>
              <a:gd name="connsiteY18" fmla="*/ 1327110 h 1394059"/>
              <a:gd name="connsiteX19" fmla="*/ 432113 w 1394059"/>
              <a:gd name="connsiteY19" fmla="*/ 1187706 h 1394059"/>
              <a:gd name="connsiteX20" fmla="*/ 259810 w 1394059"/>
              <a:gd name="connsiteY20" fmla="*/ 1043127 h 1394059"/>
              <a:gd name="connsiteX21" fmla="*/ 126792 w 1394059"/>
              <a:gd name="connsiteY21" fmla="*/ 1091545 h 1394059"/>
              <a:gd name="connsiteX22" fmla="*/ 70250 w 1394059"/>
              <a:gd name="connsiteY22" fmla="*/ 993611 h 1394059"/>
              <a:gd name="connsiteX23" fmla="*/ 178691 w 1394059"/>
              <a:gd name="connsiteY23" fmla="*/ 902624 h 1394059"/>
              <a:gd name="connsiteX24" fmla="*/ 139633 w 1394059"/>
              <a:gd name="connsiteY24" fmla="*/ 681116 h 1394059"/>
              <a:gd name="connsiteX25" fmla="*/ 6613 w 1394059"/>
              <a:gd name="connsiteY25" fmla="*/ 632705 h 1394059"/>
              <a:gd name="connsiteX26" fmla="*/ 26250 w 1394059"/>
              <a:gd name="connsiteY26" fmla="*/ 521339 h 1394059"/>
              <a:gd name="connsiteX27" fmla="*/ 167805 w 1394059"/>
              <a:gd name="connsiteY27" fmla="*/ 521342 h 1394059"/>
              <a:gd name="connsiteX28" fmla="*/ 280267 w 1394059"/>
              <a:gd name="connsiteY28" fmla="*/ 326551 h 1394059"/>
              <a:gd name="connsiteX29" fmla="*/ 209487 w 1394059"/>
              <a:gd name="connsiteY29" fmla="*/ 203963 h 1394059"/>
              <a:gd name="connsiteX30" fmla="*/ 296114 w 1394059"/>
              <a:gd name="connsiteY30" fmla="*/ 131273 h 1394059"/>
              <a:gd name="connsiteX31" fmla="*/ 404550 w 1394059"/>
              <a:gd name="connsiteY31" fmla="*/ 222267 h 1394059"/>
              <a:gd name="connsiteX32" fmla="*/ 615910 w 1394059"/>
              <a:gd name="connsiteY32" fmla="*/ 145338 h 1394059"/>
              <a:gd name="connsiteX33" fmla="*/ 640487 w 1394059"/>
              <a:gd name="connsiteY33" fmla="*/ 5932 h 1394059"/>
              <a:gd name="connsiteX34" fmla="*/ 753572 w 1394059"/>
              <a:gd name="connsiteY34" fmla="*/ 5932 h 1394059"/>
              <a:gd name="connsiteX35" fmla="*/ 778149 w 1394059"/>
              <a:gd name="connsiteY35" fmla="*/ 145338 h 1394059"/>
              <a:gd name="connsiteX36" fmla="*/ 989509 w 1394059"/>
              <a:gd name="connsiteY36" fmla="*/ 222267 h 1394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394059" h="1394059">
                <a:moveTo>
                  <a:pt x="989509" y="222267"/>
                </a:moveTo>
                <a:lnTo>
                  <a:pt x="1097945" y="131273"/>
                </a:lnTo>
                <a:lnTo>
                  <a:pt x="1184572" y="203963"/>
                </a:lnTo>
                <a:lnTo>
                  <a:pt x="1113791" y="326552"/>
                </a:lnTo>
                <a:cubicBezTo>
                  <a:pt x="1164121" y="383169"/>
                  <a:pt x="1202386" y="449447"/>
                  <a:pt x="1226253" y="521343"/>
                </a:cubicBezTo>
                <a:lnTo>
                  <a:pt x="1367809" y="521339"/>
                </a:lnTo>
                <a:lnTo>
                  <a:pt x="1387446" y="632705"/>
                </a:lnTo>
                <a:lnTo>
                  <a:pt x="1254426" y="681116"/>
                </a:lnTo>
                <a:cubicBezTo>
                  <a:pt x="1256588" y="756838"/>
                  <a:pt x="1243298" y="832207"/>
                  <a:pt x="1215368" y="902624"/>
                </a:cubicBezTo>
                <a:lnTo>
                  <a:pt x="1323809" y="993611"/>
                </a:lnTo>
                <a:lnTo>
                  <a:pt x="1267267" y="1091545"/>
                </a:lnTo>
                <a:lnTo>
                  <a:pt x="1134249" y="1043127"/>
                </a:lnTo>
                <a:cubicBezTo>
                  <a:pt x="1087232" y="1102523"/>
                  <a:pt x="1028605" y="1151717"/>
                  <a:pt x="961947" y="1187706"/>
                </a:cubicBezTo>
                <a:lnTo>
                  <a:pt x="986531" y="1327110"/>
                </a:lnTo>
                <a:lnTo>
                  <a:pt x="880267" y="1365787"/>
                </a:lnTo>
                <a:lnTo>
                  <a:pt x="809492" y="1243195"/>
                </a:lnTo>
                <a:cubicBezTo>
                  <a:pt x="735295" y="1258473"/>
                  <a:pt x="658764" y="1258473"/>
                  <a:pt x="584567" y="1243195"/>
                </a:cubicBezTo>
                <a:lnTo>
                  <a:pt x="513792" y="1365787"/>
                </a:lnTo>
                <a:lnTo>
                  <a:pt x="407528" y="1327110"/>
                </a:lnTo>
                <a:lnTo>
                  <a:pt x="432113" y="1187706"/>
                </a:lnTo>
                <a:cubicBezTo>
                  <a:pt x="365455" y="1151717"/>
                  <a:pt x="306828" y="1102523"/>
                  <a:pt x="259810" y="1043127"/>
                </a:cubicBezTo>
                <a:lnTo>
                  <a:pt x="126792" y="1091545"/>
                </a:lnTo>
                <a:lnTo>
                  <a:pt x="70250" y="993611"/>
                </a:lnTo>
                <a:lnTo>
                  <a:pt x="178691" y="902624"/>
                </a:lnTo>
                <a:cubicBezTo>
                  <a:pt x="150761" y="832208"/>
                  <a:pt x="137471" y="756839"/>
                  <a:pt x="139633" y="681116"/>
                </a:cubicBezTo>
                <a:lnTo>
                  <a:pt x="6613" y="632705"/>
                </a:lnTo>
                <a:lnTo>
                  <a:pt x="26250" y="521339"/>
                </a:lnTo>
                <a:lnTo>
                  <a:pt x="167805" y="521342"/>
                </a:lnTo>
                <a:cubicBezTo>
                  <a:pt x="191672" y="449447"/>
                  <a:pt x="229938" y="383168"/>
                  <a:pt x="280267" y="326551"/>
                </a:cubicBezTo>
                <a:lnTo>
                  <a:pt x="209487" y="203963"/>
                </a:lnTo>
                <a:lnTo>
                  <a:pt x="296114" y="131273"/>
                </a:lnTo>
                <a:lnTo>
                  <a:pt x="404550" y="222267"/>
                </a:lnTo>
                <a:cubicBezTo>
                  <a:pt x="469047" y="182534"/>
                  <a:pt x="540963" y="156358"/>
                  <a:pt x="615910" y="145338"/>
                </a:cubicBezTo>
                <a:lnTo>
                  <a:pt x="640487" y="5932"/>
                </a:lnTo>
                <a:lnTo>
                  <a:pt x="753572" y="5932"/>
                </a:lnTo>
                <a:lnTo>
                  <a:pt x="778149" y="145338"/>
                </a:lnTo>
                <a:cubicBezTo>
                  <a:pt x="853096" y="156358"/>
                  <a:pt x="925013" y="182533"/>
                  <a:pt x="989509" y="222267"/>
                </a:cubicBezTo>
                <a:close/>
              </a:path>
            </a:pathLst>
          </a:custGeom>
          <a:solidFill>
            <a:srgbClr val="CC6600"/>
          </a:solidFill>
          <a:ln w="25400" cap="flat" cmpd="sng" algn="ctr">
            <a:noFill/>
            <a:prstDash val="solid"/>
          </a:ln>
          <a:effectLst/>
        </p:spPr>
        <p:txBody>
          <a:bodyPr spcFirstLastPara="0" vert="horz" wrap="square" lIns="452827" tIns="517625" rIns="452827" bIns="551757" numCol="1" spcCol="1270" anchor="ctr" anchorCtr="0">
            <a:noAutofit/>
          </a:bodyPr>
          <a:lstStyle/>
          <a:p>
            <a:pPr marL="0" marR="0" lvl="0" indent="0" algn="ctr" defTabSz="2115820" rtl="0" eaLnBrk="1" fontAlgn="auto" latinLnBrk="0" hangingPunct="1">
              <a:lnSpc>
                <a:spcPct val="90000"/>
              </a:lnSpc>
              <a:spcBef>
                <a:spcPts val="0"/>
              </a:spcBef>
              <a:spcAft>
                <a:spcPct val="35000"/>
              </a:spcAft>
              <a:buClrTx/>
              <a:buSzTx/>
              <a:buFontTx/>
              <a:buNone/>
              <a:defRPr/>
            </a:pPr>
            <a:r>
              <a:rPr kumimoji="0" lang="en-US" altLang="zh-CN" sz="4760" b="0" i="0" u="none" strike="noStrike" kern="0" cap="none" spc="0" normalizeH="0" baseline="0" noProof="0" dirty="0">
                <a:ln>
                  <a:noFill/>
                </a:ln>
                <a:solidFill>
                  <a:srgbClr val="FFFFFF"/>
                </a:solidFill>
                <a:effectLst/>
                <a:uLnTx/>
                <a:uFillTx/>
                <a:latin typeface="华文中宋" panose="02010600040101010101" charset="-122"/>
                <a:ea typeface="华文细黑" panose="02010600040101010101" charset="-122"/>
                <a:cs typeface="+mn-cs"/>
              </a:rPr>
              <a:t> </a:t>
            </a:r>
            <a:endParaRPr kumimoji="0" lang="zh-CN" altLang="en-US" sz="4760" b="0" i="0" u="none" strike="noStrike" kern="0" cap="none" spc="0" normalizeH="0" baseline="0" noProof="0" dirty="0">
              <a:ln>
                <a:noFill/>
              </a:ln>
              <a:solidFill>
                <a:srgbClr val="FFFFFF"/>
              </a:solidFill>
              <a:effectLst/>
              <a:uLnTx/>
              <a:uFillTx/>
              <a:latin typeface="华文中宋" panose="02010600040101010101" charset="-122"/>
              <a:ea typeface="华文细黑" panose="02010600040101010101" charset="-122"/>
              <a:cs typeface="+mn-cs"/>
            </a:endParaRPr>
          </a:p>
        </p:txBody>
      </p:sp>
      <p:sp>
        <p:nvSpPr>
          <p:cNvPr id="76" name="任意多边形 142"/>
          <p:cNvSpPr/>
          <p:nvPr/>
        </p:nvSpPr>
        <p:spPr>
          <a:xfrm rot="16200000">
            <a:off x="5664616" y="3967085"/>
            <a:ext cx="513009" cy="647931"/>
          </a:xfrm>
          <a:custGeom>
            <a:avLst/>
            <a:gdLst>
              <a:gd name="connsiteX0" fmla="*/ 862076 w 1152128"/>
              <a:gd name="connsiteY0" fmla="*/ 291805 h 1152128"/>
              <a:gd name="connsiteX1" fmla="*/ 1032054 w 1152128"/>
              <a:gd name="connsiteY1" fmla="*/ 240577 h 1152128"/>
              <a:gd name="connsiteX2" fmla="*/ 1094600 w 1152128"/>
              <a:gd name="connsiteY2" fmla="*/ 348909 h 1152128"/>
              <a:gd name="connsiteX3" fmla="*/ 965246 w 1152128"/>
              <a:gd name="connsiteY3" fmla="*/ 470500 h 1152128"/>
              <a:gd name="connsiteX4" fmla="*/ 965246 w 1152128"/>
              <a:gd name="connsiteY4" fmla="*/ 681629 h 1152128"/>
              <a:gd name="connsiteX5" fmla="*/ 1094600 w 1152128"/>
              <a:gd name="connsiteY5" fmla="*/ 803219 h 1152128"/>
              <a:gd name="connsiteX6" fmla="*/ 1032054 w 1152128"/>
              <a:gd name="connsiteY6" fmla="*/ 911551 h 1152128"/>
              <a:gd name="connsiteX7" fmla="*/ 862076 w 1152128"/>
              <a:gd name="connsiteY7" fmla="*/ 860323 h 1152128"/>
              <a:gd name="connsiteX8" fmla="*/ 679233 w 1152128"/>
              <a:gd name="connsiteY8" fmla="*/ 965887 h 1152128"/>
              <a:gd name="connsiteX9" fmla="*/ 638610 w 1152128"/>
              <a:gd name="connsiteY9" fmla="*/ 1138707 h 1152128"/>
              <a:gd name="connsiteX10" fmla="*/ 513518 w 1152128"/>
              <a:gd name="connsiteY10" fmla="*/ 1138707 h 1152128"/>
              <a:gd name="connsiteX11" fmla="*/ 472894 w 1152128"/>
              <a:gd name="connsiteY11" fmla="*/ 965888 h 1152128"/>
              <a:gd name="connsiteX12" fmla="*/ 290051 w 1152128"/>
              <a:gd name="connsiteY12" fmla="*/ 860324 h 1152128"/>
              <a:gd name="connsiteX13" fmla="*/ 120074 w 1152128"/>
              <a:gd name="connsiteY13" fmla="*/ 911551 h 1152128"/>
              <a:gd name="connsiteX14" fmla="*/ 57528 w 1152128"/>
              <a:gd name="connsiteY14" fmla="*/ 803219 h 1152128"/>
              <a:gd name="connsiteX15" fmla="*/ 186882 w 1152128"/>
              <a:gd name="connsiteY15" fmla="*/ 681628 h 1152128"/>
              <a:gd name="connsiteX16" fmla="*/ 186882 w 1152128"/>
              <a:gd name="connsiteY16" fmla="*/ 470499 h 1152128"/>
              <a:gd name="connsiteX17" fmla="*/ 57528 w 1152128"/>
              <a:gd name="connsiteY17" fmla="*/ 348909 h 1152128"/>
              <a:gd name="connsiteX18" fmla="*/ 120074 w 1152128"/>
              <a:gd name="connsiteY18" fmla="*/ 240577 h 1152128"/>
              <a:gd name="connsiteX19" fmla="*/ 290052 w 1152128"/>
              <a:gd name="connsiteY19" fmla="*/ 291805 h 1152128"/>
              <a:gd name="connsiteX20" fmla="*/ 472895 w 1152128"/>
              <a:gd name="connsiteY20" fmla="*/ 186241 h 1152128"/>
              <a:gd name="connsiteX21" fmla="*/ 513518 w 1152128"/>
              <a:gd name="connsiteY21" fmla="*/ 13421 h 1152128"/>
              <a:gd name="connsiteX22" fmla="*/ 638610 w 1152128"/>
              <a:gd name="connsiteY22" fmla="*/ 13421 h 1152128"/>
              <a:gd name="connsiteX23" fmla="*/ 679234 w 1152128"/>
              <a:gd name="connsiteY23" fmla="*/ 186240 h 1152128"/>
              <a:gd name="connsiteX24" fmla="*/ 862077 w 1152128"/>
              <a:gd name="connsiteY24" fmla="*/ 291804 h 1152128"/>
              <a:gd name="connsiteX25" fmla="*/ 862076 w 1152128"/>
              <a:gd name="connsiteY25" fmla="*/ 291805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52128" h="1152128">
                <a:moveTo>
                  <a:pt x="862076" y="291805"/>
                </a:moveTo>
                <a:lnTo>
                  <a:pt x="1032054" y="240577"/>
                </a:lnTo>
                <a:lnTo>
                  <a:pt x="1094600" y="348909"/>
                </a:lnTo>
                <a:lnTo>
                  <a:pt x="965246" y="470500"/>
                </a:lnTo>
                <a:cubicBezTo>
                  <a:pt x="983997" y="539627"/>
                  <a:pt x="983997" y="612501"/>
                  <a:pt x="965246" y="681629"/>
                </a:cubicBezTo>
                <a:lnTo>
                  <a:pt x="1094600" y="803219"/>
                </a:lnTo>
                <a:lnTo>
                  <a:pt x="1032054" y="911551"/>
                </a:lnTo>
                <a:lnTo>
                  <a:pt x="862076" y="860323"/>
                </a:lnTo>
                <a:cubicBezTo>
                  <a:pt x="811585" y="911125"/>
                  <a:pt x="748474" y="947562"/>
                  <a:pt x="679233" y="965887"/>
                </a:cubicBezTo>
                <a:lnTo>
                  <a:pt x="638610" y="1138707"/>
                </a:lnTo>
                <a:lnTo>
                  <a:pt x="513518" y="1138707"/>
                </a:lnTo>
                <a:lnTo>
                  <a:pt x="472894" y="965888"/>
                </a:lnTo>
                <a:cubicBezTo>
                  <a:pt x="403653" y="947563"/>
                  <a:pt x="340542" y="911126"/>
                  <a:pt x="290051" y="860324"/>
                </a:cubicBezTo>
                <a:lnTo>
                  <a:pt x="120074" y="911551"/>
                </a:lnTo>
                <a:lnTo>
                  <a:pt x="57528" y="803219"/>
                </a:lnTo>
                <a:lnTo>
                  <a:pt x="186882" y="681628"/>
                </a:lnTo>
                <a:cubicBezTo>
                  <a:pt x="168131" y="612501"/>
                  <a:pt x="168131" y="539627"/>
                  <a:pt x="186882" y="470499"/>
                </a:cubicBezTo>
                <a:lnTo>
                  <a:pt x="57528" y="348909"/>
                </a:lnTo>
                <a:lnTo>
                  <a:pt x="120074" y="240577"/>
                </a:lnTo>
                <a:lnTo>
                  <a:pt x="290052" y="291805"/>
                </a:lnTo>
                <a:cubicBezTo>
                  <a:pt x="340543" y="241003"/>
                  <a:pt x="403654" y="204566"/>
                  <a:pt x="472895" y="186241"/>
                </a:cubicBezTo>
                <a:lnTo>
                  <a:pt x="513518" y="13421"/>
                </a:lnTo>
                <a:lnTo>
                  <a:pt x="638610" y="13421"/>
                </a:lnTo>
                <a:lnTo>
                  <a:pt x="679234" y="186240"/>
                </a:lnTo>
                <a:cubicBezTo>
                  <a:pt x="748475" y="204565"/>
                  <a:pt x="811586" y="241002"/>
                  <a:pt x="862077" y="291804"/>
                </a:cubicBezTo>
                <a:lnTo>
                  <a:pt x="862076" y="291805"/>
                </a:lnTo>
                <a:close/>
              </a:path>
            </a:pathLst>
          </a:custGeom>
          <a:solidFill>
            <a:srgbClr val="00B0F0"/>
          </a:solidFill>
          <a:ln w="25400" cap="flat" cmpd="sng" algn="ctr">
            <a:noFill/>
            <a:prstDash val="solid"/>
          </a:ln>
          <a:effectLst/>
        </p:spPr>
        <p:txBody>
          <a:bodyPr spcFirstLastPara="0" vert="horz" wrap="square" lIns="466525" tIns="468979" rIns="466525" bIns="468979" numCol="1" spcCol="1270" anchor="ctr" anchorCtr="0">
            <a:noAutofit/>
          </a:bodyPr>
          <a:lstStyle/>
          <a:p>
            <a:pPr marL="0" marR="0" lvl="0" indent="0" algn="ctr" defTabSz="2115820" rtl="0" eaLnBrk="1" fontAlgn="auto" latinLnBrk="0" hangingPunct="1">
              <a:lnSpc>
                <a:spcPct val="90000"/>
              </a:lnSpc>
              <a:spcBef>
                <a:spcPts val="0"/>
              </a:spcBef>
              <a:spcAft>
                <a:spcPct val="35000"/>
              </a:spcAft>
              <a:buClrTx/>
              <a:buSzTx/>
              <a:buFontTx/>
              <a:buNone/>
              <a:defRPr/>
            </a:pPr>
            <a:r>
              <a:rPr kumimoji="0" lang="en-US" altLang="zh-CN" sz="4760" b="0" i="0" u="none" strike="noStrike" kern="0" cap="none" spc="0" normalizeH="0" baseline="0" noProof="0" dirty="0">
                <a:ln>
                  <a:noFill/>
                </a:ln>
                <a:solidFill>
                  <a:srgbClr val="FFFFFF"/>
                </a:solidFill>
                <a:effectLst/>
                <a:uLnTx/>
                <a:uFillTx/>
                <a:latin typeface="华文中宋" panose="02010600040101010101" charset="-122"/>
                <a:ea typeface="华文细黑" panose="02010600040101010101" charset="-122"/>
                <a:cs typeface="+mn-cs"/>
              </a:rPr>
              <a:t> </a:t>
            </a:r>
            <a:endParaRPr kumimoji="0" lang="zh-CN" altLang="en-US" sz="4760" b="0" i="0" u="none" strike="noStrike" kern="0" cap="none" spc="0" normalizeH="0" baseline="0" noProof="0" dirty="0">
              <a:ln>
                <a:noFill/>
              </a:ln>
              <a:solidFill>
                <a:srgbClr val="FFFFFF"/>
              </a:solidFill>
              <a:effectLst/>
              <a:uLnTx/>
              <a:uFillTx/>
              <a:latin typeface="华文中宋" panose="02010600040101010101" charset="-122"/>
              <a:ea typeface="华文细黑" panose="02010600040101010101" charset="-122"/>
              <a:cs typeface="+mn-cs"/>
            </a:endParaRPr>
          </a:p>
        </p:txBody>
      </p:sp>
      <p:sp>
        <p:nvSpPr>
          <p:cNvPr id="77" name="任意多边形 143"/>
          <p:cNvSpPr/>
          <p:nvPr/>
        </p:nvSpPr>
        <p:spPr>
          <a:xfrm rot="16200000">
            <a:off x="5199401" y="3592020"/>
            <a:ext cx="615611" cy="777517"/>
          </a:xfrm>
          <a:custGeom>
            <a:avLst/>
            <a:gdLst>
              <a:gd name="connsiteX0" fmla="*/ 844659 w 1128850"/>
              <a:gd name="connsiteY0" fmla="*/ 285909 h 1128850"/>
              <a:gd name="connsiteX1" fmla="*/ 1011202 w 1128850"/>
              <a:gd name="connsiteY1" fmla="*/ 235716 h 1128850"/>
              <a:gd name="connsiteX2" fmla="*/ 1072484 w 1128850"/>
              <a:gd name="connsiteY2" fmla="*/ 341859 h 1128850"/>
              <a:gd name="connsiteX3" fmla="*/ 945744 w 1128850"/>
              <a:gd name="connsiteY3" fmla="*/ 460994 h 1128850"/>
              <a:gd name="connsiteX4" fmla="*/ 945744 w 1128850"/>
              <a:gd name="connsiteY4" fmla="*/ 667857 h 1128850"/>
              <a:gd name="connsiteX5" fmla="*/ 1072484 w 1128850"/>
              <a:gd name="connsiteY5" fmla="*/ 786991 h 1128850"/>
              <a:gd name="connsiteX6" fmla="*/ 1011202 w 1128850"/>
              <a:gd name="connsiteY6" fmla="*/ 893134 h 1128850"/>
              <a:gd name="connsiteX7" fmla="*/ 844659 w 1128850"/>
              <a:gd name="connsiteY7" fmla="*/ 842941 h 1128850"/>
              <a:gd name="connsiteX8" fmla="*/ 665510 w 1128850"/>
              <a:gd name="connsiteY8" fmla="*/ 946373 h 1128850"/>
              <a:gd name="connsiteX9" fmla="*/ 625707 w 1128850"/>
              <a:gd name="connsiteY9" fmla="*/ 1115700 h 1128850"/>
              <a:gd name="connsiteX10" fmla="*/ 503143 w 1128850"/>
              <a:gd name="connsiteY10" fmla="*/ 1115700 h 1128850"/>
              <a:gd name="connsiteX11" fmla="*/ 463340 w 1128850"/>
              <a:gd name="connsiteY11" fmla="*/ 946372 h 1128850"/>
              <a:gd name="connsiteX12" fmla="*/ 284191 w 1128850"/>
              <a:gd name="connsiteY12" fmla="*/ 842940 h 1128850"/>
              <a:gd name="connsiteX13" fmla="*/ 117648 w 1128850"/>
              <a:gd name="connsiteY13" fmla="*/ 893134 h 1128850"/>
              <a:gd name="connsiteX14" fmla="*/ 56366 w 1128850"/>
              <a:gd name="connsiteY14" fmla="*/ 786991 h 1128850"/>
              <a:gd name="connsiteX15" fmla="*/ 183106 w 1128850"/>
              <a:gd name="connsiteY15" fmla="*/ 667856 h 1128850"/>
              <a:gd name="connsiteX16" fmla="*/ 183106 w 1128850"/>
              <a:gd name="connsiteY16" fmla="*/ 460993 h 1128850"/>
              <a:gd name="connsiteX17" fmla="*/ 56366 w 1128850"/>
              <a:gd name="connsiteY17" fmla="*/ 341859 h 1128850"/>
              <a:gd name="connsiteX18" fmla="*/ 117648 w 1128850"/>
              <a:gd name="connsiteY18" fmla="*/ 235716 h 1128850"/>
              <a:gd name="connsiteX19" fmla="*/ 284191 w 1128850"/>
              <a:gd name="connsiteY19" fmla="*/ 285909 h 1128850"/>
              <a:gd name="connsiteX20" fmla="*/ 463340 w 1128850"/>
              <a:gd name="connsiteY20" fmla="*/ 182477 h 1128850"/>
              <a:gd name="connsiteX21" fmla="*/ 503143 w 1128850"/>
              <a:gd name="connsiteY21" fmla="*/ 13150 h 1128850"/>
              <a:gd name="connsiteX22" fmla="*/ 625707 w 1128850"/>
              <a:gd name="connsiteY22" fmla="*/ 13150 h 1128850"/>
              <a:gd name="connsiteX23" fmla="*/ 665510 w 1128850"/>
              <a:gd name="connsiteY23" fmla="*/ 182478 h 1128850"/>
              <a:gd name="connsiteX24" fmla="*/ 844659 w 1128850"/>
              <a:gd name="connsiteY24" fmla="*/ 285910 h 1128850"/>
              <a:gd name="connsiteX25" fmla="*/ 844659 w 1128850"/>
              <a:gd name="connsiteY25" fmla="*/ 285909 h 11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8850" h="1128850">
                <a:moveTo>
                  <a:pt x="726581" y="285546"/>
                </a:moveTo>
                <a:lnTo>
                  <a:pt x="847322" y="210765"/>
                </a:lnTo>
                <a:lnTo>
                  <a:pt x="918085" y="281527"/>
                </a:lnTo>
                <a:lnTo>
                  <a:pt x="843304" y="402269"/>
                </a:lnTo>
                <a:cubicBezTo>
                  <a:pt x="872107" y="451805"/>
                  <a:pt x="887196" y="508117"/>
                  <a:pt x="887019" y="565417"/>
                </a:cubicBezTo>
                <a:lnTo>
                  <a:pt x="1012152" y="632592"/>
                </a:lnTo>
                <a:lnTo>
                  <a:pt x="986251" y="729254"/>
                </a:lnTo>
                <a:lnTo>
                  <a:pt x="844296" y="724863"/>
                </a:lnTo>
                <a:cubicBezTo>
                  <a:pt x="815798" y="774575"/>
                  <a:pt x="774575" y="815798"/>
                  <a:pt x="724863" y="844296"/>
                </a:cubicBezTo>
                <a:lnTo>
                  <a:pt x="729255" y="986251"/>
                </a:lnTo>
                <a:lnTo>
                  <a:pt x="632591" y="1012152"/>
                </a:lnTo>
                <a:lnTo>
                  <a:pt x="565417" y="887019"/>
                </a:lnTo>
                <a:cubicBezTo>
                  <a:pt x="508117" y="887195"/>
                  <a:pt x="451804" y="872106"/>
                  <a:pt x="402269" y="843303"/>
                </a:cubicBezTo>
                <a:lnTo>
                  <a:pt x="281528" y="918085"/>
                </a:lnTo>
                <a:lnTo>
                  <a:pt x="210765" y="847323"/>
                </a:lnTo>
                <a:lnTo>
                  <a:pt x="285546" y="726581"/>
                </a:lnTo>
                <a:cubicBezTo>
                  <a:pt x="256743" y="677045"/>
                  <a:pt x="241654" y="620733"/>
                  <a:pt x="241831" y="563433"/>
                </a:cubicBezTo>
                <a:lnTo>
                  <a:pt x="116698" y="496258"/>
                </a:lnTo>
                <a:lnTo>
                  <a:pt x="142599" y="399596"/>
                </a:lnTo>
                <a:lnTo>
                  <a:pt x="284554" y="403987"/>
                </a:lnTo>
                <a:cubicBezTo>
                  <a:pt x="313052" y="354275"/>
                  <a:pt x="354275" y="313052"/>
                  <a:pt x="403987" y="284554"/>
                </a:cubicBezTo>
                <a:lnTo>
                  <a:pt x="399595" y="142599"/>
                </a:lnTo>
                <a:lnTo>
                  <a:pt x="496259" y="116698"/>
                </a:lnTo>
                <a:lnTo>
                  <a:pt x="563433" y="241831"/>
                </a:lnTo>
                <a:cubicBezTo>
                  <a:pt x="620733" y="241655"/>
                  <a:pt x="677046" y="256744"/>
                  <a:pt x="726581" y="285547"/>
                </a:cubicBezTo>
                <a:lnTo>
                  <a:pt x="726581" y="285546"/>
                </a:lnTo>
                <a:close/>
              </a:path>
            </a:pathLst>
          </a:custGeom>
          <a:solidFill>
            <a:srgbClr val="CF7B0F">
              <a:lumMod val="60000"/>
              <a:lumOff val="40000"/>
            </a:srgbClr>
          </a:solidFill>
          <a:ln w="25400" cap="flat" cmpd="sng" algn="ctr">
            <a:noFill/>
            <a:prstDash val="solid"/>
          </a:ln>
          <a:effectLst/>
        </p:spPr>
        <p:txBody>
          <a:bodyPr spcFirstLastPara="0" vert="horz" wrap="square" lIns="584671" tIns="584671" rIns="584671" bIns="584671" numCol="1" spcCol="1270" anchor="ctr" anchorCtr="0">
            <a:noAutofit/>
          </a:bodyPr>
          <a:lstStyle/>
          <a:p>
            <a:pPr marL="0" marR="0" lvl="0" indent="0" algn="ctr" defTabSz="2115820" rtl="0" eaLnBrk="1" fontAlgn="auto" latinLnBrk="0" hangingPunct="1">
              <a:lnSpc>
                <a:spcPct val="90000"/>
              </a:lnSpc>
              <a:spcBef>
                <a:spcPts val="0"/>
              </a:spcBef>
              <a:spcAft>
                <a:spcPct val="35000"/>
              </a:spcAft>
              <a:buClrTx/>
              <a:buSzTx/>
              <a:buFontTx/>
              <a:buNone/>
              <a:defRPr/>
            </a:pPr>
            <a:r>
              <a:rPr kumimoji="0" lang="en-US" altLang="zh-CN" sz="4760" b="0" i="0" u="none" strike="noStrike" kern="0" cap="none" spc="0" normalizeH="0" baseline="0" noProof="0" dirty="0">
                <a:ln>
                  <a:noFill/>
                </a:ln>
                <a:solidFill>
                  <a:srgbClr val="FFFFFF"/>
                </a:solidFill>
                <a:effectLst/>
                <a:uLnTx/>
                <a:uFillTx/>
                <a:latin typeface="华文中宋" panose="02010600040101010101" charset="-122"/>
                <a:ea typeface="华文细黑" panose="02010600040101010101" charset="-122"/>
                <a:cs typeface="+mn-cs"/>
              </a:rPr>
              <a:t> </a:t>
            </a:r>
            <a:endParaRPr kumimoji="0" lang="zh-CN" altLang="en-US" sz="4760" b="0" i="0" u="none" strike="noStrike" kern="0" cap="none" spc="0" normalizeH="0" baseline="0" noProof="0" dirty="0">
              <a:ln>
                <a:noFill/>
              </a:ln>
              <a:solidFill>
                <a:srgbClr val="FFFFFF"/>
              </a:solidFill>
              <a:effectLst/>
              <a:uLnTx/>
              <a:uFillTx/>
              <a:latin typeface="华文中宋" panose="02010600040101010101" charset="-122"/>
              <a:ea typeface="华文细黑" panose="02010600040101010101" charset="-122"/>
              <a:cs typeface="+mn-cs"/>
            </a:endParaRPr>
          </a:p>
        </p:txBody>
      </p:sp>
      <p:sp>
        <p:nvSpPr>
          <p:cNvPr id="78" name="环形箭头 144"/>
          <p:cNvSpPr/>
          <p:nvPr/>
        </p:nvSpPr>
        <p:spPr>
          <a:xfrm rot="16200000">
            <a:off x="5862766" y="3238252"/>
            <a:ext cx="902895" cy="1140358"/>
          </a:xfrm>
          <a:prstGeom prst="circularArrow">
            <a:avLst>
              <a:gd name="adj1" fmla="val 4688"/>
              <a:gd name="adj2" fmla="val 299029"/>
              <a:gd name="adj3" fmla="val 2473575"/>
              <a:gd name="adj4" fmla="val 15956279"/>
              <a:gd name="adj5" fmla="val 5469"/>
            </a:avLst>
          </a:prstGeom>
          <a:solidFill>
            <a:srgbClr val="CC6600"/>
          </a:solidFill>
          <a:ln>
            <a:noFill/>
          </a:ln>
          <a:effectLst/>
        </p:spPr>
        <p:txBody>
          <a:bodyPr/>
          <a:lstStyle/>
          <a:p>
            <a:endParaRPr lang="zh-CN" altLang="en-US"/>
          </a:p>
        </p:txBody>
      </p:sp>
      <p:sp>
        <p:nvSpPr>
          <p:cNvPr id="79" name="形状 78"/>
          <p:cNvSpPr/>
          <p:nvPr/>
        </p:nvSpPr>
        <p:spPr>
          <a:xfrm rot="16200000">
            <a:off x="5543229" y="3896129"/>
            <a:ext cx="656010" cy="828541"/>
          </a:xfrm>
          <a:prstGeom prst="leftCircularArrow">
            <a:avLst>
              <a:gd name="adj1" fmla="val 6452"/>
              <a:gd name="adj2" fmla="val 429999"/>
              <a:gd name="adj3" fmla="val 10489124"/>
              <a:gd name="adj4" fmla="val 14837806"/>
              <a:gd name="adj5" fmla="val 7527"/>
            </a:avLst>
          </a:prstGeom>
          <a:solidFill>
            <a:srgbClr val="00B0F0"/>
          </a:solidFill>
          <a:ln>
            <a:noFill/>
          </a:ln>
          <a:effectLst/>
        </p:spPr>
        <p:txBody>
          <a:bodyPr/>
          <a:lstStyle/>
          <a:p>
            <a:endParaRPr lang="zh-CN" altLang="en-US"/>
          </a:p>
        </p:txBody>
      </p:sp>
      <p:sp>
        <p:nvSpPr>
          <p:cNvPr id="80" name="环形箭头 146"/>
          <p:cNvSpPr/>
          <p:nvPr/>
        </p:nvSpPr>
        <p:spPr>
          <a:xfrm rot="2888644">
            <a:off x="5128283" y="3462726"/>
            <a:ext cx="707310" cy="893334"/>
          </a:xfrm>
          <a:prstGeom prst="circularArrow">
            <a:avLst>
              <a:gd name="adj1" fmla="val 5984"/>
              <a:gd name="adj2" fmla="val 394124"/>
              <a:gd name="adj3" fmla="val 13313824"/>
              <a:gd name="adj4" fmla="val 10508221"/>
              <a:gd name="adj5" fmla="val 6981"/>
            </a:avLst>
          </a:prstGeom>
          <a:solidFill>
            <a:srgbClr val="CF7B0F">
              <a:lumMod val="60000"/>
              <a:lumOff val="40000"/>
            </a:srgbClr>
          </a:solidFill>
          <a:ln>
            <a:noFill/>
          </a:ln>
          <a:effectLst/>
        </p:spPr>
        <p:txBody>
          <a:bodyPr/>
          <a:lstStyle/>
          <a:p>
            <a:endParaRPr lang="zh-CN" altLang="en-US"/>
          </a:p>
        </p:txBody>
      </p:sp>
      <p:grpSp>
        <p:nvGrpSpPr>
          <p:cNvPr id="81" name="组合 80"/>
          <p:cNvGrpSpPr/>
          <p:nvPr/>
        </p:nvGrpSpPr>
        <p:grpSpPr>
          <a:xfrm rot="16200000">
            <a:off x="6443268" y="3889615"/>
            <a:ext cx="486902" cy="614958"/>
            <a:chOff x="1673013" y="1408853"/>
            <a:chExt cx="1761066" cy="1761066"/>
          </a:xfrm>
          <a:solidFill>
            <a:srgbClr val="2C4155">
              <a:lumMod val="75000"/>
            </a:srgbClr>
          </a:solidFill>
        </p:grpSpPr>
        <p:sp>
          <p:nvSpPr>
            <p:cNvPr id="82" name="形状 81"/>
            <p:cNvSpPr/>
            <p:nvPr/>
          </p:nvSpPr>
          <p:spPr>
            <a:xfrm>
              <a:off x="1673013" y="1408853"/>
              <a:ext cx="1761066" cy="1761066"/>
            </a:xfrm>
            <a:prstGeom prst="gear6">
              <a:avLst/>
            </a:prstGeom>
            <a:grpFill/>
            <a:ln w="25400" cap="flat" cmpd="sng" algn="ctr">
              <a:noFill/>
              <a:prstDash val="solid"/>
            </a:ln>
            <a:effectLst/>
          </p:spPr>
          <p:txBody>
            <a:bodyPr/>
            <a:lstStyle/>
            <a:p>
              <a:endParaRPr lang="zh-CN" altLang="en-US"/>
            </a:p>
          </p:txBody>
        </p:sp>
        <p:sp>
          <p:nvSpPr>
            <p:cNvPr id="83" name="形状 4"/>
            <p:cNvSpPr/>
            <p:nvPr/>
          </p:nvSpPr>
          <p:spPr>
            <a:xfrm>
              <a:off x="2116367" y="1854886"/>
              <a:ext cx="874358" cy="869000"/>
            </a:xfrm>
            <a:prstGeom prst="rect">
              <a:avLst/>
            </a:prstGeom>
            <a:grpFill/>
            <a:ln>
              <a:noFill/>
            </a:ln>
            <a:effectLst/>
          </p:spPr>
          <p:txBody>
            <a:bodyPr spcFirstLastPara="0" vert="horz" wrap="square" lIns="48006" tIns="48006" rIns="48006" bIns="48006" numCol="1" spcCol="1270" anchor="ctr" anchorCtr="0">
              <a:noAutofit/>
            </a:bodyPr>
            <a:lstStyle/>
            <a:p>
              <a:pPr marL="0" marR="0" lvl="0" indent="0" algn="ctr" defTabSz="1680210" rtl="0" eaLnBrk="1" fontAlgn="auto" latinLnBrk="0" hangingPunct="1">
                <a:lnSpc>
                  <a:spcPct val="90000"/>
                </a:lnSpc>
                <a:spcBef>
                  <a:spcPts val="0"/>
                </a:spcBef>
                <a:spcAft>
                  <a:spcPct val="35000"/>
                </a:spcAft>
                <a:buClrTx/>
                <a:buSzTx/>
                <a:buFontTx/>
                <a:buNone/>
                <a:defRPr/>
              </a:pPr>
              <a:endParaRPr kumimoji="0" lang="zh-CN" altLang="en-US" sz="3780" b="0" i="0" u="none" strike="noStrike" kern="0" cap="none" spc="0" normalizeH="0" baseline="0" noProof="0">
                <a:ln>
                  <a:noFill/>
                </a:ln>
                <a:solidFill>
                  <a:srgbClr val="FFFFFF"/>
                </a:solidFill>
                <a:effectLst/>
                <a:uLnTx/>
                <a:uFillTx/>
                <a:latin typeface="华文中宋" panose="02010600040101010101" charset="-122"/>
                <a:ea typeface="华文细黑" panose="02010600040101010101" charset="-122"/>
                <a:cs typeface="+mn-cs"/>
              </a:endParaRPr>
            </a:p>
          </p:txBody>
        </p:sp>
      </p:grpSp>
      <p:sp>
        <p:nvSpPr>
          <p:cNvPr id="84" name="形状 83"/>
          <p:cNvSpPr/>
          <p:nvPr/>
        </p:nvSpPr>
        <p:spPr>
          <a:xfrm rot="13451323">
            <a:off x="6263073" y="3881624"/>
            <a:ext cx="786378" cy="622626"/>
          </a:xfrm>
          <a:prstGeom prst="leftCircularArrow">
            <a:avLst>
              <a:gd name="adj1" fmla="val 6452"/>
              <a:gd name="adj2" fmla="val 429999"/>
              <a:gd name="adj3" fmla="val 10489124"/>
              <a:gd name="adj4" fmla="val 14837806"/>
              <a:gd name="adj5" fmla="val 7527"/>
            </a:avLst>
          </a:prstGeom>
          <a:solidFill>
            <a:srgbClr val="2C4155">
              <a:lumMod val="75000"/>
            </a:srgbClr>
          </a:solidFill>
          <a:ln>
            <a:noFill/>
          </a:ln>
          <a:effectLst/>
        </p:spPr>
        <p:txBody>
          <a:bodyPr/>
          <a:lstStyle/>
          <a:p>
            <a:endParaRPr lang="zh-CN" altLang="en-US"/>
          </a:p>
        </p:txBody>
      </p:sp>
      <p:grpSp>
        <p:nvGrpSpPr>
          <p:cNvPr id="85" name="组合 84"/>
          <p:cNvGrpSpPr/>
          <p:nvPr/>
        </p:nvGrpSpPr>
        <p:grpSpPr>
          <a:xfrm rot="16200000">
            <a:off x="6873201" y="3701653"/>
            <a:ext cx="447773" cy="565538"/>
            <a:chOff x="3081866" y="1981200"/>
            <a:chExt cx="2421466" cy="2421466"/>
          </a:xfrm>
          <a:solidFill>
            <a:srgbClr val="92D050"/>
          </a:solidFill>
        </p:grpSpPr>
        <p:sp>
          <p:nvSpPr>
            <p:cNvPr id="86" name="形状 85"/>
            <p:cNvSpPr/>
            <p:nvPr/>
          </p:nvSpPr>
          <p:spPr>
            <a:xfrm>
              <a:off x="3081866" y="1981200"/>
              <a:ext cx="2421466" cy="2421466"/>
            </a:xfrm>
            <a:prstGeom prst="gear9">
              <a:avLst/>
            </a:prstGeom>
            <a:grpFill/>
            <a:ln w="25400" cap="flat" cmpd="sng" algn="ctr">
              <a:noFill/>
              <a:prstDash val="solid"/>
            </a:ln>
            <a:effectLst/>
          </p:spPr>
          <p:txBody>
            <a:bodyPr/>
            <a:lstStyle/>
            <a:p>
              <a:endParaRPr lang="zh-CN" altLang="en-US"/>
            </a:p>
          </p:txBody>
        </p:sp>
        <p:sp>
          <p:nvSpPr>
            <p:cNvPr id="87" name="形状 4"/>
            <p:cNvSpPr/>
            <p:nvPr/>
          </p:nvSpPr>
          <p:spPr>
            <a:xfrm>
              <a:off x="3568688" y="2548417"/>
              <a:ext cx="1447822" cy="1244683"/>
            </a:xfrm>
            <a:prstGeom prst="rect">
              <a:avLst/>
            </a:prstGeom>
            <a:grpFill/>
            <a:ln>
              <a:noFill/>
            </a:ln>
            <a:effectLst/>
          </p:spPr>
          <p:txBody>
            <a:bodyPr spcFirstLastPara="0" vert="horz" wrap="square" lIns="80010" tIns="80010" rIns="80010" bIns="80010" numCol="1" spcCol="1270" anchor="ctr" anchorCtr="0">
              <a:noAutofit/>
            </a:bodyPr>
            <a:lstStyle/>
            <a:p>
              <a:pPr marL="0" marR="0" lvl="0" indent="0" algn="ctr" defTabSz="2800350" rtl="0" eaLnBrk="1" fontAlgn="auto" latinLnBrk="0" hangingPunct="1">
                <a:lnSpc>
                  <a:spcPct val="90000"/>
                </a:lnSpc>
                <a:spcBef>
                  <a:spcPts val="0"/>
                </a:spcBef>
                <a:spcAft>
                  <a:spcPct val="35000"/>
                </a:spcAft>
                <a:buClrTx/>
                <a:buSzTx/>
                <a:buFontTx/>
                <a:buNone/>
                <a:defRPr/>
              </a:pPr>
              <a:endParaRPr kumimoji="0" lang="zh-CN" altLang="en-US" sz="6300" b="0" i="0" u="none" strike="noStrike" kern="0" cap="none" spc="0" normalizeH="0" baseline="0" noProof="0">
                <a:ln>
                  <a:noFill/>
                </a:ln>
                <a:solidFill>
                  <a:srgbClr val="FFFFFF"/>
                </a:solidFill>
                <a:effectLst/>
                <a:uLnTx/>
                <a:uFillTx/>
                <a:latin typeface="华文中宋" panose="02010600040101010101" charset="-122"/>
                <a:ea typeface="华文细黑" panose="02010600040101010101" charset="-122"/>
                <a:cs typeface="+mn-cs"/>
              </a:endParaRPr>
            </a:p>
          </p:txBody>
        </p:sp>
      </p:grpSp>
      <p:sp>
        <p:nvSpPr>
          <p:cNvPr id="88" name="环形箭头 154"/>
          <p:cNvSpPr/>
          <p:nvPr/>
        </p:nvSpPr>
        <p:spPr>
          <a:xfrm rot="20016322">
            <a:off x="6868527" y="3669154"/>
            <a:ext cx="575073" cy="482610"/>
          </a:xfrm>
          <a:prstGeom prst="circularArrow">
            <a:avLst>
              <a:gd name="adj1" fmla="val 4688"/>
              <a:gd name="adj2" fmla="val 426773"/>
              <a:gd name="adj3" fmla="val 2520962"/>
              <a:gd name="adj4" fmla="val 14235720"/>
              <a:gd name="adj5" fmla="val 8485"/>
            </a:avLst>
          </a:prstGeom>
          <a:solidFill>
            <a:srgbClr val="92D050"/>
          </a:solidFill>
          <a:ln>
            <a:noFill/>
          </a:ln>
          <a:effectLst/>
        </p:spPr>
        <p:txBody>
          <a:bodyPr/>
          <a:lstStyle/>
          <a:p>
            <a:endParaRPr lang="zh-CN" altLang="en-US"/>
          </a:p>
        </p:txBody>
      </p:sp>
      <p:sp>
        <p:nvSpPr>
          <p:cNvPr id="89" name="TextBox 35"/>
          <p:cNvSpPr txBox="1"/>
          <p:nvPr/>
        </p:nvSpPr>
        <p:spPr>
          <a:xfrm>
            <a:off x="9554123" y="4003802"/>
            <a:ext cx="1864353" cy="338554"/>
          </a:xfrm>
          <a:prstGeom prst="rect">
            <a:avLst/>
          </a:prstGeom>
          <a:noFill/>
        </p:spPr>
        <p:txBody>
          <a:bodyPr wrap="square" rtlCol="0">
            <a:spAutoFit/>
          </a:bodyPr>
          <a:lstStyle/>
          <a:p>
            <a:pPr marL="0" marR="0" lvl="0" indent="0" algn="ctr" defTabSz="128016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bg2"/>
                </a:solidFill>
                <a:effectLst/>
                <a:uLnTx/>
                <a:uFillTx/>
                <a:latin typeface="微软雅黑" panose="020B0503020204020204" charset="-122"/>
                <a:ea typeface="微软雅黑" panose="020B0503020204020204" charset="-122"/>
                <a:cs typeface="+mn-cs"/>
              </a:rPr>
              <a:t>数据汇聚服务</a:t>
            </a:r>
            <a:endParaRPr kumimoji="0" lang="zh-CN" altLang="en-US" sz="1600" b="0" i="0" u="none" strike="noStrike" kern="1200" cap="none" spc="0" normalizeH="0" baseline="0" noProof="0" dirty="0">
              <a:ln>
                <a:noFill/>
              </a:ln>
              <a:solidFill>
                <a:schemeClr val="bg2"/>
              </a:solidFill>
              <a:effectLst/>
              <a:uLnTx/>
              <a:uFillTx/>
              <a:latin typeface="微软雅黑" panose="020B0503020204020204" charset="-122"/>
              <a:ea typeface="微软雅黑" panose="020B0503020204020204" charset="-122"/>
              <a:cs typeface="+mn-cs"/>
            </a:endParaRPr>
          </a:p>
        </p:txBody>
      </p:sp>
      <p:pic>
        <p:nvPicPr>
          <p:cNvPr id="90" name="Picture 52" descr="ic-BigData-red.png"/>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9819398" y="3521617"/>
            <a:ext cx="1306125" cy="554603"/>
          </a:xfrm>
          <a:prstGeom prst="rect">
            <a:avLst/>
          </a:prstGeom>
        </p:spPr>
      </p:pic>
      <p:sp>
        <p:nvSpPr>
          <p:cNvPr id="92" name="圆柱体 91"/>
          <p:cNvSpPr/>
          <p:nvPr/>
        </p:nvSpPr>
        <p:spPr>
          <a:xfrm>
            <a:off x="1725205" y="2399366"/>
            <a:ext cx="2164451" cy="468808"/>
          </a:xfrm>
          <a:prstGeom prst="can">
            <a:avLst/>
          </a:prstGeom>
          <a:solidFill>
            <a:srgbClr val="92D050">
              <a:alpha val="24000"/>
            </a:srgbClr>
          </a:solidFill>
          <a:ln w="3175" cap="flat" cmpd="sng" algn="ctr">
            <a:no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国家企业信用信息公示系统</a:t>
            </a:r>
            <a:endParaRPr kumimoji="0" lang="zh-CN" altLang="en-US" sz="12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93" name="圆柱体 92"/>
          <p:cNvSpPr/>
          <p:nvPr/>
        </p:nvSpPr>
        <p:spPr>
          <a:xfrm>
            <a:off x="1696138" y="3088228"/>
            <a:ext cx="1008000" cy="360000"/>
          </a:xfrm>
          <a:prstGeom prst="can">
            <a:avLst/>
          </a:prstGeom>
          <a:solidFill>
            <a:srgbClr val="196C86">
              <a:alpha val="32000"/>
            </a:srgbClr>
          </a:solidFill>
          <a:ln w="3175" cap="flat" cmpd="sng" algn="ctr">
            <a:no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lang="zh-CN" altLang="en-US" sz="1200" kern="0" dirty="0">
                <a:solidFill>
                  <a:prstClr val="black"/>
                </a:solidFill>
                <a:latin typeface="微软雅黑" panose="020B0503020204020204" charset="-122"/>
                <a:ea typeface="微软雅黑" panose="020B0503020204020204" charset="-122"/>
              </a:rPr>
              <a:t>税务</a:t>
            </a:r>
            <a:endParaRPr kumimoji="0" lang="zh-CN" altLang="en-US" sz="12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94" name="圆柱体 93"/>
          <p:cNvSpPr/>
          <p:nvPr/>
        </p:nvSpPr>
        <p:spPr>
          <a:xfrm>
            <a:off x="2858392" y="3088228"/>
            <a:ext cx="1008000" cy="360000"/>
          </a:xfrm>
          <a:prstGeom prst="can">
            <a:avLst/>
          </a:prstGeom>
          <a:solidFill>
            <a:srgbClr val="196C86">
              <a:alpha val="32000"/>
            </a:srgbClr>
          </a:solidFill>
          <a:ln w="3175" cap="flat" cmpd="sng" algn="ctr">
            <a:no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市监</a:t>
            </a:r>
            <a:endParaRPr kumimoji="0" lang="zh-CN" altLang="en-US" sz="12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95" name="圆柱体 94"/>
          <p:cNvSpPr/>
          <p:nvPr/>
        </p:nvSpPr>
        <p:spPr>
          <a:xfrm>
            <a:off x="1696138" y="3538444"/>
            <a:ext cx="1008000" cy="360000"/>
          </a:xfrm>
          <a:prstGeom prst="can">
            <a:avLst/>
          </a:prstGeom>
          <a:solidFill>
            <a:srgbClr val="196C86">
              <a:alpha val="32000"/>
            </a:srgbClr>
          </a:solidFill>
          <a:ln w="3175" cap="flat" cmpd="sng" algn="ctr">
            <a:no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lang="zh-CN" altLang="en-US" sz="1200" kern="0" dirty="0">
                <a:solidFill>
                  <a:prstClr val="black"/>
                </a:solidFill>
                <a:latin typeface="微软雅黑" panose="020B0503020204020204" charset="-122"/>
                <a:ea typeface="微软雅黑" panose="020B0503020204020204" charset="-122"/>
              </a:rPr>
              <a:t>社保</a:t>
            </a:r>
            <a:endParaRPr kumimoji="0" lang="zh-CN" altLang="en-US" sz="12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96" name="圆柱体 95"/>
          <p:cNvSpPr/>
          <p:nvPr/>
        </p:nvSpPr>
        <p:spPr>
          <a:xfrm>
            <a:off x="2860607" y="3538444"/>
            <a:ext cx="1008000" cy="360000"/>
          </a:xfrm>
          <a:prstGeom prst="can">
            <a:avLst/>
          </a:prstGeom>
          <a:solidFill>
            <a:srgbClr val="196C86">
              <a:alpha val="32000"/>
            </a:srgbClr>
          </a:solidFill>
          <a:ln w="3175" cap="flat" cmpd="sng" algn="ctr">
            <a:no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lang="zh-CN" altLang="en-US" sz="1200" kern="0" dirty="0">
                <a:solidFill>
                  <a:prstClr val="black"/>
                </a:solidFill>
                <a:latin typeface="微软雅黑" panose="020B0503020204020204" charset="-122"/>
                <a:ea typeface="微软雅黑" panose="020B0503020204020204" charset="-122"/>
              </a:rPr>
              <a:t>住建</a:t>
            </a:r>
            <a:endParaRPr kumimoji="0" lang="zh-CN" altLang="en-US" sz="12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97" name="圆柱体 96"/>
          <p:cNvSpPr/>
          <p:nvPr/>
        </p:nvSpPr>
        <p:spPr>
          <a:xfrm>
            <a:off x="1696137" y="4233091"/>
            <a:ext cx="2172469" cy="360000"/>
          </a:xfrm>
          <a:prstGeom prst="can">
            <a:avLst/>
          </a:prstGeom>
          <a:solidFill>
            <a:srgbClr val="00B050">
              <a:alpha val="35000"/>
            </a:srgbClr>
          </a:solidFill>
          <a:ln w="3175" cap="flat" cmpd="sng" algn="ctr">
            <a:no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地方各级融资信用服务平台</a:t>
            </a:r>
            <a:endParaRPr kumimoji="0" lang="zh-CN" altLang="en-US" sz="12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99" name="圆柱体 98"/>
          <p:cNvSpPr/>
          <p:nvPr/>
        </p:nvSpPr>
        <p:spPr>
          <a:xfrm>
            <a:off x="1675654" y="4953121"/>
            <a:ext cx="2233113" cy="354511"/>
          </a:xfrm>
          <a:prstGeom prst="can">
            <a:avLst/>
          </a:prstGeom>
          <a:solidFill>
            <a:srgbClr val="7030A0">
              <a:alpha val="40000"/>
            </a:srgbClr>
          </a:solidFill>
          <a:ln w="3175" cap="flat" cmpd="sng" algn="ctr">
            <a:no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金融机构融资交易数据</a:t>
            </a:r>
            <a:endParaRPr kumimoji="0" lang="zh-CN" altLang="en-US" sz="12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00" name="文本框 99"/>
          <p:cNvSpPr txBox="1"/>
          <p:nvPr/>
        </p:nvSpPr>
        <p:spPr>
          <a:xfrm>
            <a:off x="547237" y="917950"/>
            <a:ext cx="11079334" cy="737235"/>
          </a:xfrm>
          <a:prstGeom prst="rect">
            <a:avLst/>
          </a:prstGeom>
          <a:noFill/>
        </p:spPr>
        <p:txBody>
          <a:bodyPr wrap="square">
            <a:spAutoFit/>
          </a:bodyPr>
          <a:lstStyle>
            <a:defPPr>
              <a:defRPr lang="zh-CN"/>
            </a:defPPr>
            <a:lvl1pPr>
              <a:lnSpc>
                <a:spcPct val="125000"/>
              </a:lnSpc>
              <a:defRPr sz="1600">
                <a:solidFill>
                  <a:schemeClr val="bg2"/>
                </a:solidFill>
                <a:latin typeface="+mn-ea"/>
                <a:ea typeface="+mn-ea"/>
              </a:defRPr>
            </a:lvl1pPr>
          </a:lstStyle>
          <a:p>
            <a:pPr>
              <a:lnSpc>
                <a:spcPct val="150000"/>
              </a:lnSpc>
            </a:pPr>
            <a:r>
              <a:rPr lang="zh-CN" altLang="en-US" sz="1400" dirty="0">
                <a:solidFill>
                  <a:schemeClr val="tx1"/>
                </a:solidFill>
                <a:latin typeface="微软雅黑" panose="020B0503020204020204" charset="-122"/>
                <a:ea typeface="微软雅黑" panose="020B0503020204020204" charset="-122"/>
              </a:rPr>
              <a:t>遵循业务和目标导向，基于</a:t>
            </a:r>
            <a:r>
              <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“应接尽接”</a:t>
            </a:r>
            <a:r>
              <a:rPr kumimoji="0" lang="zh-CN" altLang="en-US" sz="1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的原则，通过数据采集能力</a:t>
            </a:r>
            <a:r>
              <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汇聚企业信用信息、融资交易流水等数据</a:t>
            </a:r>
            <a:r>
              <a:rPr kumimoji="0" lang="zh-CN" altLang="en-US" sz="1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形成归集库，为</a:t>
            </a:r>
            <a:r>
              <a:rPr lang="zh-CN" altLang="en-US" sz="1400" dirty="0">
                <a:solidFill>
                  <a:schemeClr val="tx1"/>
                </a:solidFill>
                <a:latin typeface="微软雅黑" panose="020B0503020204020204" charset="-122"/>
                <a:ea typeface="微软雅黑" panose="020B0503020204020204" charset="-122"/>
              </a:rPr>
              <a:t>统一治数和数据共享</a:t>
            </a:r>
            <a:r>
              <a:rPr kumimoji="0" lang="zh-CN" altLang="en-US" sz="1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提供基础。</a:t>
            </a:r>
            <a:endParaRPr lang="en-US" altLang="zh-CN" sz="1400" dirty="0">
              <a:solidFill>
                <a:schemeClr val="tx1"/>
              </a:solidFill>
            </a:endParaRPr>
          </a:p>
        </p:txBody>
      </p:sp>
      <p:sp>
        <p:nvSpPr>
          <p:cNvPr id="102" name="箭头: 右 109"/>
          <p:cNvSpPr/>
          <p:nvPr/>
        </p:nvSpPr>
        <p:spPr>
          <a:xfrm>
            <a:off x="4269601" y="2920261"/>
            <a:ext cx="473992" cy="1656138"/>
          </a:xfrm>
          <a:prstGeom prst="right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箭头: 右 109"/>
          <p:cNvSpPr/>
          <p:nvPr/>
        </p:nvSpPr>
        <p:spPr>
          <a:xfrm>
            <a:off x="9020899" y="2886666"/>
            <a:ext cx="473992" cy="1656138"/>
          </a:xfrm>
          <a:prstGeom prst="right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330" y="212090"/>
            <a:ext cx="12173585" cy="705485"/>
          </a:xfrm>
        </p:spPr>
        <p:txBody>
          <a:bodyPr>
            <a:normAutofit/>
          </a:bodyPr>
          <a:lstStyle/>
          <a:p>
            <a:r>
              <a:rPr lang="zh-CN" altLang="en-US" dirty="0"/>
              <a:t>金融治数出口：“以数促通”搭建数据消费桥梁</a:t>
            </a:r>
            <a:endParaRPr lang="zh-CN" altLang="en-US" dirty="0"/>
          </a:p>
        </p:txBody>
      </p:sp>
      <p:grpSp>
        <p:nvGrpSpPr>
          <p:cNvPr id="10" name="组合 9"/>
          <p:cNvGrpSpPr/>
          <p:nvPr/>
        </p:nvGrpSpPr>
        <p:grpSpPr>
          <a:xfrm>
            <a:off x="327025" y="2329180"/>
            <a:ext cx="11468100" cy="3865880"/>
            <a:chOff x="515" y="3000"/>
            <a:chExt cx="18060" cy="6088"/>
          </a:xfrm>
        </p:grpSpPr>
        <p:sp>
          <p:nvSpPr>
            <p:cNvPr id="71" name="矩形 70"/>
            <p:cNvSpPr/>
            <p:nvPr/>
          </p:nvSpPr>
          <p:spPr>
            <a:xfrm>
              <a:off x="14387" y="3534"/>
              <a:ext cx="4005" cy="5023"/>
            </a:xfrm>
            <a:prstGeom prst="rect">
              <a:avLst/>
            </a:prstGeom>
            <a:solidFill>
              <a:schemeClr val="bg1">
                <a:lumMod val="95000"/>
              </a:schemeClr>
            </a:solidFill>
            <a:ln w="12700" cap="flat" cmpd="sng" algn="ctr">
              <a:noFill/>
              <a:prstDash val="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effectLst/>
                <a:uLnTx/>
                <a:uFillTx/>
                <a:latin typeface="微软雅黑" panose="020B0503020204020204" charset="-122"/>
                <a:ea typeface="微软雅黑" panose="020B0503020204020204" charset="-122"/>
                <a:cs typeface="+mn-cs"/>
              </a:endParaRPr>
            </a:p>
          </p:txBody>
        </p:sp>
        <p:sp>
          <p:nvSpPr>
            <p:cNvPr id="4" name="矩形 3"/>
            <p:cNvSpPr/>
            <p:nvPr/>
          </p:nvSpPr>
          <p:spPr>
            <a:xfrm>
              <a:off x="515" y="3000"/>
              <a:ext cx="18060" cy="6088"/>
            </a:xfrm>
            <a:prstGeom prst="rect">
              <a:avLst/>
            </a:prstGeom>
            <a:noFill/>
            <a:ln w="38100" cap="flat" cmpd="sng" algn="ctr">
              <a:solidFill>
                <a:srgbClr val="C00000"/>
              </a:solidFill>
              <a:prstDash val="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cs"/>
              </a:endParaRPr>
            </a:p>
          </p:txBody>
        </p:sp>
        <p:sp>
          <p:nvSpPr>
            <p:cNvPr id="5" name="矩形 4"/>
            <p:cNvSpPr/>
            <p:nvPr/>
          </p:nvSpPr>
          <p:spPr>
            <a:xfrm>
              <a:off x="742" y="3515"/>
              <a:ext cx="4005" cy="5023"/>
            </a:xfrm>
            <a:prstGeom prst="rect">
              <a:avLst/>
            </a:prstGeom>
            <a:solidFill>
              <a:schemeClr val="bg1">
                <a:lumMod val="95000"/>
              </a:schemeClr>
            </a:solidFill>
            <a:ln w="12700" cap="flat" cmpd="sng" algn="ctr">
              <a:noFill/>
              <a:prstDash val="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effectLst/>
                <a:uLnTx/>
                <a:uFillTx/>
                <a:latin typeface="微软雅黑" panose="020B0503020204020204" charset="-122"/>
                <a:ea typeface="微软雅黑" panose="020B0503020204020204" charset="-122"/>
                <a:cs typeface="+mn-cs"/>
              </a:endParaRPr>
            </a:p>
          </p:txBody>
        </p:sp>
        <p:sp>
          <p:nvSpPr>
            <p:cNvPr id="6" name="文本框 5"/>
            <p:cNvSpPr txBox="1"/>
            <p:nvPr/>
          </p:nvSpPr>
          <p:spPr>
            <a:xfrm>
              <a:off x="1354" y="3744"/>
              <a:ext cx="2860" cy="703"/>
            </a:xfrm>
            <a:prstGeom prst="rect">
              <a:avLst/>
            </a:prstGeom>
            <a:noFill/>
          </p:spPr>
          <p:txBody>
            <a:bodyPr wrap="square" rtlCol="0">
              <a:spAutoFit/>
            </a:bodyPr>
            <a:lstStyle/>
            <a:p>
              <a:pPr algn="ctr"/>
              <a:r>
                <a:rPr kumimoji="1" lang="zh-CN" altLang="en-US" sz="1400" dirty="0">
                  <a:latin typeface="+mn-ea"/>
                  <a:ea typeface="+mn-ea"/>
                </a:rPr>
                <a:t>数据共享服务</a:t>
              </a:r>
              <a:endParaRPr kumimoji="1" lang="zh-CN" altLang="en-US" sz="1400" dirty="0">
                <a:latin typeface="+mn-ea"/>
                <a:ea typeface="+mn-ea"/>
              </a:endParaRPr>
            </a:p>
          </p:txBody>
        </p:sp>
        <p:sp>
          <p:nvSpPr>
            <p:cNvPr id="7" name="矩形 6"/>
            <p:cNvSpPr/>
            <p:nvPr/>
          </p:nvSpPr>
          <p:spPr>
            <a:xfrm>
              <a:off x="5245" y="3534"/>
              <a:ext cx="4005" cy="5023"/>
            </a:xfrm>
            <a:prstGeom prst="rect">
              <a:avLst/>
            </a:prstGeom>
            <a:solidFill>
              <a:schemeClr val="bg1">
                <a:lumMod val="95000"/>
              </a:schemeClr>
            </a:solidFill>
            <a:ln w="12700" cap="flat" cmpd="sng" algn="ctr">
              <a:noFill/>
              <a:prstDash val="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effectLst/>
                <a:uLnTx/>
                <a:uFillTx/>
                <a:latin typeface="微软雅黑" panose="020B0503020204020204" charset="-122"/>
                <a:ea typeface="微软雅黑" panose="020B0503020204020204" charset="-122"/>
                <a:cs typeface="+mn-cs"/>
              </a:endParaRPr>
            </a:p>
          </p:txBody>
        </p:sp>
        <p:sp>
          <p:nvSpPr>
            <p:cNvPr id="8" name="文本框 7"/>
            <p:cNvSpPr txBox="1"/>
            <p:nvPr/>
          </p:nvSpPr>
          <p:spPr>
            <a:xfrm>
              <a:off x="5857" y="3763"/>
              <a:ext cx="2860" cy="703"/>
            </a:xfrm>
            <a:prstGeom prst="rect">
              <a:avLst/>
            </a:prstGeom>
            <a:noFill/>
          </p:spPr>
          <p:txBody>
            <a:bodyPr wrap="square" rtlCol="0">
              <a:spAutoFit/>
            </a:bodyPr>
            <a:lstStyle/>
            <a:p>
              <a:pPr algn="ctr"/>
              <a:r>
                <a:rPr kumimoji="1" lang="zh-CN" altLang="en-US" sz="1400" dirty="0">
                  <a:latin typeface="+mn-ea"/>
                  <a:ea typeface="+mn-ea"/>
                </a:rPr>
                <a:t>数据开放服务</a:t>
              </a:r>
              <a:endParaRPr kumimoji="1" lang="zh-CN" altLang="en-US" sz="1400" dirty="0">
                <a:latin typeface="+mn-ea"/>
                <a:ea typeface="+mn-ea"/>
              </a:endParaRPr>
            </a:p>
          </p:txBody>
        </p:sp>
        <p:sp>
          <p:nvSpPr>
            <p:cNvPr id="9" name="矩形 8"/>
            <p:cNvSpPr/>
            <p:nvPr/>
          </p:nvSpPr>
          <p:spPr>
            <a:xfrm>
              <a:off x="9848" y="3534"/>
              <a:ext cx="4005" cy="5023"/>
            </a:xfrm>
            <a:prstGeom prst="rect">
              <a:avLst/>
            </a:prstGeom>
            <a:solidFill>
              <a:schemeClr val="bg1">
                <a:lumMod val="95000"/>
              </a:schemeClr>
            </a:solidFill>
            <a:ln w="12700" cap="flat" cmpd="sng" algn="ctr">
              <a:noFill/>
              <a:prstDash val="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effectLst/>
                <a:uLnTx/>
                <a:uFillTx/>
                <a:latin typeface="微软雅黑" panose="020B0503020204020204" charset="-122"/>
                <a:ea typeface="微软雅黑" panose="020B0503020204020204" charset="-122"/>
                <a:cs typeface="+mn-cs"/>
              </a:endParaRPr>
            </a:p>
          </p:txBody>
        </p:sp>
        <p:sp>
          <p:nvSpPr>
            <p:cNvPr id="14" name="文本框 13"/>
            <p:cNvSpPr txBox="1"/>
            <p:nvPr/>
          </p:nvSpPr>
          <p:spPr>
            <a:xfrm>
              <a:off x="10487" y="3817"/>
              <a:ext cx="2860" cy="703"/>
            </a:xfrm>
            <a:prstGeom prst="rect">
              <a:avLst/>
            </a:prstGeom>
            <a:noFill/>
          </p:spPr>
          <p:txBody>
            <a:bodyPr wrap="square" rtlCol="0">
              <a:spAutoFit/>
            </a:bodyPr>
            <a:lstStyle/>
            <a:p>
              <a:pPr algn="ctr"/>
              <a:r>
                <a:rPr kumimoji="1" lang="zh-CN" altLang="en-US" sz="1400" dirty="0">
                  <a:latin typeface="+mn-ea"/>
                  <a:ea typeface="+mn-ea"/>
                </a:rPr>
                <a:t>供需对接服务</a:t>
              </a:r>
              <a:endParaRPr kumimoji="1" lang="zh-CN" altLang="en-US" sz="1400" dirty="0">
                <a:latin typeface="+mn-ea"/>
                <a:ea typeface="+mn-ea"/>
              </a:endParaRPr>
            </a:p>
          </p:txBody>
        </p:sp>
        <p:sp>
          <p:nvSpPr>
            <p:cNvPr id="16" name="文本框 15"/>
            <p:cNvSpPr txBox="1"/>
            <p:nvPr/>
          </p:nvSpPr>
          <p:spPr>
            <a:xfrm>
              <a:off x="14950" y="3788"/>
              <a:ext cx="2860" cy="703"/>
            </a:xfrm>
            <a:prstGeom prst="rect">
              <a:avLst/>
            </a:prstGeom>
            <a:noFill/>
          </p:spPr>
          <p:txBody>
            <a:bodyPr wrap="square" rtlCol="0">
              <a:spAutoFit/>
            </a:bodyPr>
            <a:lstStyle/>
            <a:p>
              <a:pPr algn="ctr"/>
              <a:r>
                <a:rPr kumimoji="1" lang="zh-CN" altLang="en-US" sz="1400" dirty="0">
                  <a:latin typeface="+mn-ea"/>
                  <a:ea typeface="+mn-ea"/>
                </a:rPr>
                <a:t>数据</a:t>
              </a:r>
              <a:r>
                <a:rPr kumimoji="1" lang="zh-CN" altLang="en-US" sz="1400" dirty="0">
                  <a:latin typeface="+mn-ea"/>
                </a:rPr>
                <a:t>安全</a:t>
              </a:r>
              <a:r>
                <a:rPr kumimoji="1" lang="zh-CN" altLang="en-US" sz="1400" dirty="0">
                  <a:latin typeface="+mn-ea"/>
                  <a:ea typeface="+mn-ea"/>
                </a:rPr>
                <a:t>服务</a:t>
              </a:r>
              <a:endParaRPr kumimoji="1" lang="zh-CN" altLang="en-US" sz="1400" dirty="0">
                <a:latin typeface="+mn-ea"/>
                <a:ea typeface="+mn-ea"/>
              </a:endParaRPr>
            </a:p>
          </p:txBody>
        </p:sp>
        <p:sp>
          <p:nvSpPr>
            <p:cNvPr id="21" name="矩形 20"/>
            <p:cNvSpPr/>
            <p:nvPr/>
          </p:nvSpPr>
          <p:spPr>
            <a:xfrm>
              <a:off x="1006" y="4744"/>
              <a:ext cx="1069"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zh-CN" sz="1200" kern="0" dirty="0">
                  <a:latin typeface="微软雅黑" panose="020B0503020204020204" charset="-122"/>
                  <a:ea typeface="微软雅黑" panose="020B0503020204020204" charset="-122"/>
                </a:rPr>
                <a:t>梳理、编制数据目录</a:t>
              </a:r>
              <a:endParaRPr lang="zh-CN" altLang="en-US" sz="1200" kern="0" dirty="0">
                <a:latin typeface="微软雅黑" panose="020B0503020204020204" charset="-122"/>
                <a:ea typeface="微软雅黑" panose="020B0503020204020204" charset="-122"/>
              </a:endParaRPr>
            </a:p>
          </p:txBody>
        </p:sp>
        <p:sp>
          <p:nvSpPr>
            <p:cNvPr id="22" name="矩形 21"/>
            <p:cNvSpPr/>
            <p:nvPr/>
          </p:nvSpPr>
          <p:spPr>
            <a:xfrm>
              <a:off x="2210" y="4744"/>
              <a:ext cx="1069"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zh-CN" sz="1200" kern="0" dirty="0">
                  <a:latin typeface="微软雅黑" panose="020B0503020204020204" charset="-122"/>
                  <a:ea typeface="微软雅黑" panose="020B0503020204020204" charset="-122"/>
                </a:rPr>
                <a:t>目录更新维护</a:t>
              </a:r>
              <a:endParaRPr lang="zh-CN" altLang="en-US" sz="1200" kern="0" dirty="0">
                <a:latin typeface="微软雅黑" panose="020B0503020204020204" charset="-122"/>
                <a:ea typeface="微软雅黑" panose="020B0503020204020204" charset="-122"/>
              </a:endParaRPr>
            </a:p>
          </p:txBody>
        </p:sp>
        <p:sp>
          <p:nvSpPr>
            <p:cNvPr id="23" name="矩形 22"/>
            <p:cNvSpPr/>
            <p:nvPr/>
          </p:nvSpPr>
          <p:spPr>
            <a:xfrm>
              <a:off x="3415" y="4744"/>
              <a:ext cx="1069"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en-US" sz="1200" kern="0" dirty="0">
                  <a:latin typeface="微软雅黑" panose="020B0503020204020204" charset="-122"/>
                  <a:ea typeface="微软雅黑" panose="020B0503020204020204" charset="-122"/>
                </a:rPr>
                <a:t>数据资源挂载</a:t>
              </a:r>
              <a:endParaRPr lang="zh-CN" altLang="en-US" sz="1200" kern="0" dirty="0">
                <a:latin typeface="微软雅黑" panose="020B0503020204020204" charset="-122"/>
                <a:ea typeface="微软雅黑" panose="020B0503020204020204" charset="-122"/>
              </a:endParaRPr>
            </a:p>
          </p:txBody>
        </p:sp>
        <p:sp>
          <p:nvSpPr>
            <p:cNvPr id="24" name="矩形 23"/>
            <p:cNvSpPr/>
            <p:nvPr/>
          </p:nvSpPr>
          <p:spPr>
            <a:xfrm>
              <a:off x="5461" y="4744"/>
              <a:ext cx="1069"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zh-CN" sz="1200" kern="0" dirty="0">
                  <a:latin typeface="微软雅黑" panose="020B0503020204020204" charset="-122"/>
                  <a:ea typeface="微软雅黑" panose="020B0503020204020204" charset="-122"/>
                </a:rPr>
                <a:t>数据开放清单梳理</a:t>
              </a:r>
              <a:endParaRPr lang="zh-CN" altLang="en-US" sz="1200" kern="0" dirty="0">
                <a:latin typeface="微软雅黑" panose="020B0503020204020204" charset="-122"/>
                <a:ea typeface="微软雅黑" panose="020B0503020204020204" charset="-122"/>
              </a:endParaRPr>
            </a:p>
          </p:txBody>
        </p:sp>
        <p:sp>
          <p:nvSpPr>
            <p:cNvPr id="25" name="矩形 24"/>
            <p:cNvSpPr/>
            <p:nvPr/>
          </p:nvSpPr>
          <p:spPr>
            <a:xfrm>
              <a:off x="6666" y="4744"/>
              <a:ext cx="1069"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zh-CN" sz="1200" kern="0" dirty="0">
                  <a:latin typeface="微软雅黑" panose="020B0503020204020204" charset="-122"/>
                  <a:ea typeface="微软雅黑" panose="020B0503020204020204" charset="-122"/>
                </a:rPr>
                <a:t>数据开放清单更新维护</a:t>
              </a:r>
              <a:endParaRPr lang="zh-CN" altLang="en-US" sz="1200" kern="0" dirty="0">
                <a:latin typeface="微软雅黑" panose="020B0503020204020204" charset="-122"/>
                <a:ea typeface="微软雅黑" panose="020B0503020204020204" charset="-122"/>
              </a:endParaRPr>
            </a:p>
          </p:txBody>
        </p:sp>
        <p:sp>
          <p:nvSpPr>
            <p:cNvPr id="26" name="矩形 25"/>
            <p:cNvSpPr/>
            <p:nvPr/>
          </p:nvSpPr>
          <p:spPr>
            <a:xfrm>
              <a:off x="7870" y="4744"/>
              <a:ext cx="1069"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zh-CN" sz="1200" kern="0" dirty="0">
                  <a:latin typeface="微软雅黑" panose="020B0503020204020204" charset="-122"/>
                  <a:ea typeface="微软雅黑" panose="020B0503020204020204" charset="-122"/>
                </a:rPr>
                <a:t>开放数据抽取服务</a:t>
              </a:r>
              <a:endParaRPr lang="zh-CN" altLang="en-US" sz="1200" kern="0" dirty="0">
                <a:latin typeface="微软雅黑" panose="020B0503020204020204" charset="-122"/>
                <a:ea typeface="微软雅黑" panose="020B0503020204020204" charset="-122"/>
              </a:endParaRPr>
            </a:p>
          </p:txBody>
        </p:sp>
        <p:sp>
          <p:nvSpPr>
            <p:cNvPr id="28" name="矩形 27"/>
            <p:cNvSpPr/>
            <p:nvPr/>
          </p:nvSpPr>
          <p:spPr>
            <a:xfrm>
              <a:off x="10156" y="4878"/>
              <a:ext cx="1633"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zh-CN" sz="1200" kern="0" dirty="0">
                  <a:latin typeface="微软雅黑" panose="020B0503020204020204" charset="-122"/>
                  <a:ea typeface="微软雅黑" panose="020B0503020204020204" charset="-122"/>
                </a:rPr>
                <a:t>数据需求对接服务</a:t>
              </a:r>
              <a:endParaRPr lang="zh-CN" altLang="en-US" sz="1200" kern="0" dirty="0">
                <a:latin typeface="微软雅黑" panose="020B0503020204020204" charset="-122"/>
                <a:ea typeface="微软雅黑" panose="020B0503020204020204" charset="-122"/>
              </a:endParaRPr>
            </a:p>
          </p:txBody>
        </p:sp>
        <p:sp>
          <p:nvSpPr>
            <p:cNvPr id="29" name="矩形 28"/>
            <p:cNvSpPr/>
            <p:nvPr/>
          </p:nvSpPr>
          <p:spPr>
            <a:xfrm>
              <a:off x="11996" y="4878"/>
              <a:ext cx="1633"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zh-CN" sz="1200" kern="0" dirty="0">
                  <a:latin typeface="微软雅黑" panose="020B0503020204020204" charset="-122"/>
                  <a:ea typeface="微软雅黑" panose="020B0503020204020204" charset="-122"/>
                </a:rPr>
                <a:t>数据关联加工服务</a:t>
              </a:r>
              <a:endParaRPr lang="zh-CN" altLang="en-US" sz="1200" kern="0" dirty="0">
                <a:latin typeface="微软雅黑" panose="020B0503020204020204" charset="-122"/>
                <a:ea typeface="微软雅黑" panose="020B0503020204020204" charset="-122"/>
              </a:endParaRPr>
            </a:p>
          </p:txBody>
        </p:sp>
        <p:sp>
          <p:nvSpPr>
            <p:cNvPr id="31" name="矩形 30"/>
            <p:cNvSpPr/>
            <p:nvPr/>
          </p:nvSpPr>
          <p:spPr>
            <a:xfrm>
              <a:off x="14512" y="4878"/>
              <a:ext cx="854"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zh-CN" sz="1200" kern="0" dirty="0">
                  <a:latin typeface="微软雅黑" panose="020B0503020204020204" charset="-122"/>
                  <a:ea typeface="微软雅黑" panose="020B0503020204020204" charset="-122"/>
                </a:rPr>
                <a:t>敏感数据保护服务</a:t>
              </a:r>
              <a:endParaRPr lang="zh-CN" altLang="en-US" sz="1200" kern="0" dirty="0">
                <a:latin typeface="微软雅黑" panose="020B0503020204020204" charset="-122"/>
                <a:ea typeface="微软雅黑" panose="020B0503020204020204" charset="-122"/>
              </a:endParaRPr>
            </a:p>
          </p:txBody>
        </p:sp>
        <p:sp>
          <p:nvSpPr>
            <p:cNvPr id="32" name="矩形 31"/>
            <p:cNvSpPr/>
            <p:nvPr/>
          </p:nvSpPr>
          <p:spPr>
            <a:xfrm>
              <a:off x="15475" y="4878"/>
              <a:ext cx="854"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zh-CN" sz="1200" kern="0" dirty="0">
                  <a:latin typeface="微软雅黑" panose="020B0503020204020204" charset="-122"/>
                  <a:ea typeface="微软雅黑" panose="020B0503020204020204" charset="-122"/>
                </a:rPr>
                <a:t>数据水印服务</a:t>
              </a:r>
              <a:endParaRPr lang="zh-CN" altLang="en-US" sz="1200" kern="0" dirty="0">
                <a:latin typeface="微软雅黑" panose="020B0503020204020204" charset="-122"/>
                <a:ea typeface="微软雅黑" panose="020B0503020204020204" charset="-122"/>
              </a:endParaRPr>
            </a:p>
          </p:txBody>
        </p:sp>
        <p:sp>
          <p:nvSpPr>
            <p:cNvPr id="34" name="矩形 33"/>
            <p:cNvSpPr/>
            <p:nvPr/>
          </p:nvSpPr>
          <p:spPr>
            <a:xfrm>
              <a:off x="16447" y="4878"/>
              <a:ext cx="854"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zh-CN" sz="1200" kern="0" dirty="0">
                  <a:latin typeface="微软雅黑" panose="020B0503020204020204" charset="-122"/>
                  <a:ea typeface="微软雅黑" panose="020B0503020204020204" charset="-122"/>
                </a:rPr>
                <a:t>数据加密服务</a:t>
              </a:r>
              <a:endParaRPr lang="zh-CN" altLang="en-US" sz="1200" kern="0" dirty="0">
                <a:latin typeface="微软雅黑" panose="020B0503020204020204" charset="-122"/>
                <a:ea typeface="微软雅黑" panose="020B0503020204020204" charset="-122"/>
              </a:endParaRPr>
            </a:p>
          </p:txBody>
        </p:sp>
        <p:sp>
          <p:nvSpPr>
            <p:cNvPr id="35" name="矩形 34"/>
            <p:cNvSpPr/>
            <p:nvPr/>
          </p:nvSpPr>
          <p:spPr>
            <a:xfrm>
              <a:off x="17409" y="4878"/>
              <a:ext cx="854" cy="161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rtlCol="0" anchor="ctr"/>
            <a:lstStyle/>
            <a:p>
              <a:pPr algn="ctr" defTabSz="914400" eaLnBrk="1" fontAlgn="auto" hangingPunct="1">
                <a:spcBef>
                  <a:spcPts val="0"/>
                </a:spcBef>
                <a:spcAft>
                  <a:spcPts val="0"/>
                </a:spcAft>
              </a:pPr>
              <a:r>
                <a:rPr lang="zh-CN" altLang="zh-CN" sz="1200" kern="0" dirty="0">
                  <a:latin typeface="微软雅黑" panose="020B0503020204020204" charset="-122"/>
                  <a:ea typeface="微软雅黑" panose="020B0503020204020204" charset="-122"/>
                </a:rPr>
                <a:t>数据库审计服务</a:t>
              </a:r>
              <a:endParaRPr lang="zh-CN" altLang="en-US" sz="1200" kern="0" dirty="0">
                <a:latin typeface="微软雅黑" panose="020B0503020204020204" charset="-122"/>
                <a:ea typeface="微软雅黑" panose="020B0503020204020204" charset="-122"/>
              </a:endParaRPr>
            </a:p>
          </p:txBody>
        </p:sp>
        <p:sp>
          <p:nvSpPr>
            <p:cNvPr id="49" name="election-checklist-symbol_48741"/>
            <p:cNvSpPr/>
            <p:nvPr/>
          </p:nvSpPr>
          <p:spPr>
            <a:xfrm>
              <a:off x="1187" y="6779"/>
              <a:ext cx="690" cy="867"/>
            </a:xfrm>
            <a:custGeom>
              <a:avLst/>
              <a:gdLst>
                <a:gd name="connsiteX0" fmla="*/ 61956 w 447385"/>
                <a:gd name="connsiteY0" fmla="*/ 397354 h 608768"/>
                <a:gd name="connsiteX1" fmla="*/ 278098 w 447385"/>
                <a:gd name="connsiteY1" fmla="*/ 397354 h 608768"/>
                <a:gd name="connsiteX2" fmla="*/ 278098 w 447385"/>
                <a:gd name="connsiteY2" fmla="*/ 429391 h 608768"/>
                <a:gd name="connsiteX3" fmla="*/ 61956 w 447385"/>
                <a:gd name="connsiteY3" fmla="*/ 429391 h 608768"/>
                <a:gd name="connsiteX4" fmla="*/ 308653 w 447385"/>
                <a:gd name="connsiteY4" fmla="*/ 379713 h 608768"/>
                <a:gd name="connsiteX5" fmla="*/ 376184 w 447385"/>
                <a:gd name="connsiteY5" fmla="*/ 379713 h 608768"/>
                <a:gd name="connsiteX6" fmla="*/ 376184 w 447385"/>
                <a:gd name="connsiteY6" fmla="*/ 447103 h 608768"/>
                <a:gd name="connsiteX7" fmla="*/ 308653 w 447385"/>
                <a:gd name="connsiteY7" fmla="*/ 447103 h 608768"/>
                <a:gd name="connsiteX8" fmla="*/ 61956 w 447385"/>
                <a:gd name="connsiteY8" fmla="*/ 293482 h 608768"/>
                <a:gd name="connsiteX9" fmla="*/ 278098 w 447385"/>
                <a:gd name="connsiteY9" fmla="*/ 293482 h 608768"/>
                <a:gd name="connsiteX10" fmla="*/ 278098 w 447385"/>
                <a:gd name="connsiteY10" fmla="*/ 325519 h 608768"/>
                <a:gd name="connsiteX11" fmla="*/ 61956 w 447385"/>
                <a:gd name="connsiteY11" fmla="*/ 325519 h 608768"/>
                <a:gd name="connsiteX12" fmla="*/ 308653 w 447385"/>
                <a:gd name="connsiteY12" fmla="*/ 275840 h 608768"/>
                <a:gd name="connsiteX13" fmla="*/ 376184 w 447385"/>
                <a:gd name="connsiteY13" fmla="*/ 275840 h 608768"/>
                <a:gd name="connsiteX14" fmla="*/ 376184 w 447385"/>
                <a:gd name="connsiteY14" fmla="*/ 279891 h 608768"/>
                <a:gd name="connsiteX15" fmla="*/ 376184 w 447385"/>
                <a:gd name="connsiteY15" fmla="*/ 343230 h 608768"/>
                <a:gd name="connsiteX16" fmla="*/ 308653 w 447385"/>
                <a:gd name="connsiteY16" fmla="*/ 343230 h 608768"/>
                <a:gd name="connsiteX17" fmla="*/ 61956 w 447385"/>
                <a:gd name="connsiteY17" fmla="*/ 193702 h 608768"/>
                <a:gd name="connsiteX18" fmla="*/ 278098 w 447385"/>
                <a:gd name="connsiteY18" fmla="*/ 193702 h 608768"/>
                <a:gd name="connsiteX19" fmla="*/ 278098 w 447385"/>
                <a:gd name="connsiteY19" fmla="*/ 225386 h 608768"/>
                <a:gd name="connsiteX20" fmla="*/ 61956 w 447385"/>
                <a:gd name="connsiteY20" fmla="*/ 225386 h 608768"/>
                <a:gd name="connsiteX21" fmla="*/ 308653 w 447385"/>
                <a:gd name="connsiteY21" fmla="*/ 175637 h 608768"/>
                <a:gd name="connsiteX22" fmla="*/ 376184 w 447385"/>
                <a:gd name="connsiteY22" fmla="*/ 175637 h 608768"/>
                <a:gd name="connsiteX23" fmla="*/ 376184 w 447385"/>
                <a:gd name="connsiteY23" fmla="*/ 179691 h 608768"/>
                <a:gd name="connsiteX24" fmla="*/ 350352 w 447385"/>
                <a:gd name="connsiteY24" fmla="*/ 205489 h 608768"/>
                <a:gd name="connsiteX25" fmla="*/ 337437 w 447385"/>
                <a:gd name="connsiteY25" fmla="*/ 192590 h 608768"/>
                <a:gd name="connsiteX26" fmla="*/ 328949 w 447385"/>
                <a:gd name="connsiteY26" fmla="*/ 201067 h 608768"/>
                <a:gd name="connsiteX27" fmla="*/ 350352 w 447385"/>
                <a:gd name="connsiteY27" fmla="*/ 222443 h 608768"/>
                <a:gd name="connsiteX28" fmla="*/ 376184 w 447385"/>
                <a:gd name="connsiteY28" fmla="*/ 196644 h 608768"/>
                <a:gd name="connsiteX29" fmla="*/ 376184 w 447385"/>
                <a:gd name="connsiteY29" fmla="*/ 243450 h 608768"/>
                <a:gd name="connsiteX30" fmla="*/ 308653 w 447385"/>
                <a:gd name="connsiteY30" fmla="*/ 243450 h 608768"/>
                <a:gd name="connsiteX31" fmla="*/ 43153 w 447385"/>
                <a:gd name="connsiteY31" fmla="*/ 43825 h 608768"/>
                <a:gd name="connsiteX32" fmla="*/ 43153 w 447385"/>
                <a:gd name="connsiteY32" fmla="*/ 564943 h 608768"/>
                <a:gd name="connsiteX33" fmla="*/ 403126 w 447385"/>
                <a:gd name="connsiteY33" fmla="*/ 564943 h 608768"/>
                <a:gd name="connsiteX34" fmla="*/ 403126 w 447385"/>
                <a:gd name="connsiteY34" fmla="*/ 117482 h 608768"/>
                <a:gd name="connsiteX35" fmla="*/ 333418 w 447385"/>
                <a:gd name="connsiteY35" fmla="*/ 117113 h 608768"/>
                <a:gd name="connsiteX36" fmla="*/ 333418 w 447385"/>
                <a:gd name="connsiteY36" fmla="*/ 43825 h 608768"/>
                <a:gd name="connsiteX37" fmla="*/ 0 w 447385"/>
                <a:gd name="connsiteY37" fmla="*/ 0 h 608768"/>
                <a:gd name="connsiteX38" fmla="*/ 369194 w 447385"/>
                <a:gd name="connsiteY38" fmla="*/ 0 h 608768"/>
                <a:gd name="connsiteX39" fmla="*/ 447016 w 447385"/>
                <a:gd name="connsiteY39" fmla="*/ 82127 h 608768"/>
                <a:gd name="connsiteX40" fmla="*/ 447385 w 447385"/>
                <a:gd name="connsiteY40" fmla="*/ 608768 h 608768"/>
                <a:gd name="connsiteX41" fmla="*/ 0 w 447385"/>
                <a:gd name="connsiteY41" fmla="*/ 608768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47385" h="608768">
                  <a:moveTo>
                    <a:pt x="61956" y="397354"/>
                  </a:moveTo>
                  <a:lnTo>
                    <a:pt x="278098" y="397354"/>
                  </a:lnTo>
                  <a:lnTo>
                    <a:pt x="278098" y="429391"/>
                  </a:lnTo>
                  <a:lnTo>
                    <a:pt x="61956" y="429391"/>
                  </a:lnTo>
                  <a:close/>
                  <a:moveTo>
                    <a:pt x="308653" y="379713"/>
                  </a:moveTo>
                  <a:lnTo>
                    <a:pt x="376184" y="379713"/>
                  </a:lnTo>
                  <a:lnTo>
                    <a:pt x="376184" y="447103"/>
                  </a:lnTo>
                  <a:lnTo>
                    <a:pt x="308653" y="447103"/>
                  </a:lnTo>
                  <a:close/>
                  <a:moveTo>
                    <a:pt x="61956" y="293482"/>
                  </a:moveTo>
                  <a:lnTo>
                    <a:pt x="278098" y="293482"/>
                  </a:lnTo>
                  <a:lnTo>
                    <a:pt x="278098" y="325519"/>
                  </a:lnTo>
                  <a:lnTo>
                    <a:pt x="61956" y="325519"/>
                  </a:lnTo>
                  <a:close/>
                  <a:moveTo>
                    <a:pt x="308653" y="275840"/>
                  </a:moveTo>
                  <a:lnTo>
                    <a:pt x="376184" y="275840"/>
                  </a:lnTo>
                  <a:lnTo>
                    <a:pt x="376184" y="279891"/>
                  </a:lnTo>
                  <a:lnTo>
                    <a:pt x="376184" y="343230"/>
                  </a:lnTo>
                  <a:lnTo>
                    <a:pt x="308653" y="343230"/>
                  </a:lnTo>
                  <a:close/>
                  <a:moveTo>
                    <a:pt x="61956" y="193702"/>
                  </a:moveTo>
                  <a:lnTo>
                    <a:pt x="278098" y="193702"/>
                  </a:lnTo>
                  <a:lnTo>
                    <a:pt x="278098" y="225386"/>
                  </a:lnTo>
                  <a:lnTo>
                    <a:pt x="61956" y="225386"/>
                  </a:lnTo>
                  <a:close/>
                  <a:moveTo>
                    <a:pt x="308653" y="175637"/>
                  </a:moveTo>
                  <a:lnTo>
                    <a:pt x="376184" y="175637"/>
                  </a:lnTo>
                  <a:lnTo>
                    <a:pt x="376184" y="179691"/>
                  </a:lnTo>
                  <a:lnTo>
                    <a:pt x="350352" y="205489"/>
                  </a:lnTo>
                  <a:lnTo>
                    <a:pt x="337437" y="192590"/>
                  </a:lnTo>
                  <a:lnTo>
                    <a:pt x="328949" y="201067"/>
                  </a:lnTo>
                  <a:lnTo>
                    <a:pt x="350352" y="222443"/>
                  </a:lnTo>
                  <a:lnTo>
                    <a:pt x="376184" y="196644"/>
                  </a:lnTo>
                  <a:lnTo>
                    <a:pt x="376184" y="243450"/>
                  </a:lnTo>
                  <a:lnTo>
                    <a:pt x="308653" y="243450"/>
                  </a:lnTo>
                  <a:close/>
                  <a:moveTo>
                    <a:pt x="43153" y="43825"/>
                  </a:moveTo>
                  <a:lnTo>
                    <a:pt x="43153" y="564943"/>
                  </a:lnTo>
                  <a:lnTo>
                    <a:pt x="403126" y="564943"/>
                  </a:lnTo>
                  <a:lnTo>
                    <a:pt x="403126" y="117482"/>
                  </a:lnTo>
                  <a:lnTo>
                    <a:pt x="333418" y="117113"/>
                  </a:lnTo>
                  <a:lnTo>
                    <a:pt x="333418" y="43825"/>
                  </a:lnTo>
                  <a:close/>
                  <a:moveTo>
                    <a:pt x="0" y="0"/>
                  </a:moveTo>
                  <a:lnTo>
                    <a:pt x="369194" y="0"/>
                  </a:lnTo>
                  <a:lnTo>
                    <a:pt x="447016" y="82127"/>
                  </a:lnTo>
                  <a:lnTo>
                    <a:pt x="447385" y="608768"/>
                  </a:lnTo>
                  <a:lnTo>
                    <a:pt x="0" y="608768"/>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0" name="list-verification-symbol_52412"/>
            <p:cNvSpPr/>
            <p:nvPr/>
          </p:nvSpPr>
          <p:spPr>
            <a:xfrm>
              <a:off x="2417" y="6832"/>
              <a:ext cx="625" cy="802"/>
            </a:xfrm>
            <a:custGeom>
              <a:avLst/>
              <a:gdLst>
                <a:gd name="connsiteX0" fmla="*/ 206677 w 499335"/>
                <a:gd name="connsiteY0" fmla="*/ 434274 h 599109"/>
                <a:gd name="connsiteX1" fmla="*/ 239552 w 499335"/>
                <a:gd name="connsiteY1" fmla="*/ 434274 h 599109"/>
                <a:gd name="connsiteX2" fmla="*/ 233835 w 499335"/>
                <a:gd name="connsiteY2" fmla="*/ 475815 h 599109"/>
                <a:gd name="connsiteX3" fmla="*/ 233835 w 499335"/>
                <a:gd name="connsiteY3" fmla="*/ 490139 h 599109"/>
                <a:gd name="connsiteX4" fmla="*/ 206677 w 499335"/>
                <a:gd name="connsiteY4" fmla="*/ 490139 h 599109"/>
                <a:gd name="connsiteX5" fmla="*/ 118397 w 499335"/>
                <a:gd name="connsiteY5" fmla="*/ 415652 h 599109"/>
                <a:gd name="connsiteX6" fmla="*/ 165066 w 499335"/>
                <a:gd name="connsiteY6" fmla="*/ 462206 h 599109"/>
                <a:gd name="connsiteX7" fmla="*/ 118397 w 499335"/>
                <a:gd name="connsiteY7" fmla="*/ 508760 h 599109"/>
                <a:gd name="connsiteX8" fmla="*/ 71728 w 499335"/>
                <a:gd name="connsiteY8" fmla="*/ 462206 h 599109"/>
                <a:gd name="connsiteX9" fmla="*/ 118397 w 499335"/>
                <a:gd name="connsiteY9" fmla="*/ 415652 h 599109"/>
                <a:gd name="connsiteX10" fmla="*/ 436172 w 499335"/>
                <a:gd name="connsiteY10" fmla="*/ 412839 h 599109"/>
                <a:gd name="connsiteX11" fmla="*/ 350041 w 499335"/>
                <a:gd name="connsiteY11" fmla="*/ 500243 h 599109"/>
                <a:gd name="connsiteX12" fmla="*/ 309847 w 499335"/>
                <a:gd name="connsiteY12" fmla="*/ 460123 h 599109"/>
                <a:gd name="connsiteX13" fmla="*/ 282572 w 499335"/>
                <a:gd name="connsiteY13" fmla="*/ 485915 h 599109"/>
                <a:gd name="connsiteX14" fmla="*/ 350041 w 499335"/>
                <a:gd name="connsiteY14" fmla="*/ 551825 h 599109"/>
                <a:gd name="connsiteX15" fmla="*/ 463447 w 499335"/>
                <a:gd name="connsiteY15" fmla="*/ 438631 h 599109"/>
                <a:gd name="connsiteX16" fmla="*/ 375881 w 499335"/>
                <a:gd name="connsiteY16" fmla="*/ 352660 h 599109"/>
                <a:gd name="connsiteX17" fmla="*/ 499335 w 499335"/>
                <a:gd name="connsiteY17" fmla="*/ 475885 h 599109"/>
                <a:gd name="connsiteX18" fmla="*/ 375881 w 499335"/>
                <a:gd name="connsiteY18" fmla="*/ 599109 h 599109"/>
                <a:gd name="connsiteX19" fmla="*/ 252426 w 499335"/>
                <a:gd name="connsiteY19" fmla="*/ 475885 h 599109"/>
                <a:gd name="connsiteX20" fmla="*/ 375881 w 499335"/>
                <a:gd name="connsiteY20" fmla="*/ 352660 h 599109"/>
                <a:gd name="connsiteX21" fmla="*/ 206677 w 499335"/>
                <a:gd name="connsiteY21" fmla="*/ 318176 h 599109"/>
                <a:gd name="connsiteX22" fmla="*/ 363007 w 499335"/>
                <a:gd name="connsiteY22" fmla="*/ 318176 h 599109"/>
                <a:gd name="connsiteX23" fmla="*/ 363007 w 499335"/>
                <a:gd name="connsiteY23" fmla="*/ 333948 h 599109"/>
                <a:gd name="connsiteX24" fmla="*/ 276954 w 499335"/>
                <a:gd name="connsiteY24" fmla="*/ 372661 h 599109"/>
                <a:gd name="connsiteX25" fmla="*/ 206677 w 499335"/>
                <a:gd name="connsiteY25" fmla="*/ 372661 h 599109"/>
                <a:gd name="connsiteX26" fmla="*/ 118397 w 499335"/>
                <a:gd name="connsiteY26" fmla="*/ 299555 h 599109"/>
                <a:gd name="connsiteX27" fmla="*/ 165066 w 499335"/>
                <a:gd name="connsiteY27" fmla="*/ 346109 h 599109"/>
                <a:gd name="connsiteX28" fmla="*/ 118397 w 499335"/>
                <a:gd name="connsiteY28" fmla="*/ 392663 h 599109"/>
                <a:gd name="connsiteX29" fmla="*/ 71728 w 499335"/>
                <a:gd name="connsiteY29" fmla="*/ 346109 h 599109"/>
                <a:gd name="connsiteX30" fmla="*/ 118397 w 499335"/>
                <a:gd name="connsiteY30" fmla="*/ 299555 h 599109"/>
                <a:gd name="connsiteX31" fmla="*/ 206677 w 499335"/>
                <a:gd name="connsiteY31" fmla="*/ 196331 h 599109"/>
                <a:gd name="connsiteX32" fmla="*/ 363007 w 499335"/>
                <a:gd name="connsiteY32" fmla="*/ 196331 h 599109"/>
                <a:gd name="connsiteX33" fmla="*/ 363007 w 499335"/>
                <a:gd name="connsiteY33" fmla="*/ 250816 h 599109"/>
                <a:gd name="connsiteX34" fmla="*/ 206677 w 499335"/>
                <a:gd name="connsiteY34" fmla="*/ 250816 h 599109"/>
                <a:gd name="connsiteX35" fmla="*/ 118397 w 499335"/>
                <a:gd name="connsiteY35" fmla="*/ 176330 h 599109"/>
                <a:gd name="connsiteX36" fmla="*/ 165066 w 499335"/>
                <a:gd name="connsiteY36" fmla="*/ 222884 h 599109"/>
                <a:gd name="connsiteX37" fmla="*/ 118397 w 499335"/>
                <a:gd name="connsiteY37" fmla="*/ 269438 h 599109"/>
                <a:gd name="connsiteX38" fmla="*/ 71728 w 499335"/>
                <a:gd name="connsiteY38" fmla="*/ 222884 h 599109"/>
                <a:gd name="connsiteX39" fmla="*/ 118397 w 499335"/>
                <a:gd name="connsiteY39" fmla="*/ 176330 h 599109"/>
                <a:gd name="connsiteX40" fmla="*/ 0 w 499335"/>
                <a:gd name="connsiteY40" fmla="*/ 0 h 599109"/>
                <a:gd name="connsiteX41" fmla="*/ 301434 w 499335"/>
                <a:gd name="connsiteY41" fmla="*/ 0 h 599109"/>
                <a:gd name="connsiteX42" fmla="*/ 453586 w 499335"/>
                <a:gd name="connsiteY42" fmla="*/ 150507 h 599109"/>
                <a:gd name="connsiteX43" fmla="*/ 453586 w 499335"/>
                <a:gd name="connsiteY43" fmla="*/ 356917 h 599109"/>
                <a:gd name="connsiteX44" fmla="*/ 420572 w 499335"/>
                <a:gd name="connsiteY44" fmla="*/ 341150 h 599109"/>
                <a:gd name="connsiteX45" fmla="*/ 420572 w 499335"/>
                <a:gd name="connsiteY45" fmla="*/ 164841 h 599109"/>
                <a:gd name="connsiteX46" fmla="*/ 288515 w 499335"/>
                <a:gd name="connsiteY46" fmla="*/ 164841 h 599109"/>
                <a:gd name="connsiteX47" fmla="*/ 288515 w 499335"/>
                <a:gd name="connsiteY47" fmla="*/ 32968 h 599109"/>
                <a:gd name="connsiteX48" fmla="*/ 33014 w 499335"/>
                <a:gd name="connsiteY48" fmla="*/ 32968 h 599109"/>
                <a:gd name="connsiteX49" fmla="*/ 33014 w 499335"/>
                <a:gd name="connsiteY49" fmla="*/ 540393 h 599109"/>
                <a:gd name="connsiteX50" fmla="*/ 249760 w 499335"/>
                <a:gd name="connsiteY50" fmla="*/ 540393 h 599109"/>
                <a:gd name="connsiteX51" fmla="*/ 272726 w 499335"/>
                <a:gd name="connsiteY51" fmla="*/ 573361 h 599109"/>
                <a:gd name="connsiteX52" fmla="*/ 0 w 499335"/>
                <a:gd name="connsiteY52" fmla="*/ 573361 h 599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99335" h="599109">
                  <a:moveTo>
                    <a:pt x="206677" y="434274"/>
                  </a:moveTo>
                  <a:lnTo>
                    <a:pt x="239552" y="434274"/>
                  </a:lnTo>
                  <a:cubicBezTo>
                    <a:pt x="235264" y="447166"/>
                    <a:pt x="233835" y="461491"/>
                    <a:pt x="233835" y="475815"/>
                  </a:cubicBezTo>
                  <a:cubicBezTo>
                    <a:pt x="233835" y="480112"/>
                    <a:pt x="233835" y="484410"/>
                    <a:pt x="233835" y="490139"/>
                  </a:cubicBezTo>
                  <a:lnTo>
                    <a:pt x="206677" y="490139"/>
                  </a:lnTo>
                  <a:close/>
                  <a:moveTo>
                    <a:pt x="118397" y="415652"/>
                  </a:moveTo>
                  <a:cubicBezTo>
                    <a:pt x="144172" y="415652"/>
                    <a:pt x="165066" y="436495"/>
                    <a:pt x="165066" y="462206"/>
                  </a:cubicBezTo>
                  <a:cubicBezTo>
                    <a:pt x="165066" y="487917"/>
                    <a:pt x="144172" y="508760"/>
                    <a:pt x="118397" y="508760"/>
                  </a:cubicBezTo>
                  <a:cubicBezTo>
                    <a:pt x="92622" y="508760"/>
                    <a:pt x="71728" y="487917"/>
                    <a:pt x="71728" y="462206"/>
                  </a:cubicBezTo>
                  <a:cubicBezTo>
                    <a:pt x="71728" y="436495"/>
                    <a:pt x="92622" y="415652"/>
                    <a:pt x="118397" y="415652"/>
                  </a:cubicBezTo>
                  <a:close/>
                  <a:moveTo>
                    <a:pt x="436172" y="412839"/>
                  </a:moveTo>
                  <a:lnTo>
                    <a:pt x="350041" y="500243"/>
                  </a:lnTo>
                  <a:lnTo>
                    <a:pt x="309847" y="460123"/>
                  </a:lnTo>
                  <a:lnTo>
                    <a:pt x="282572" y="485915"/>
                  </a:lnTo>
                  <a:lnTo>
                    <a:pt x="350041" y="551825"/>
                  </a:lnTo>
                  <a:lnTo>
                    <a:pt x="463447" y="438631"/>
                  </a:lnTo>
                  <a:close/>
                  <a:moveTo>
                    <a:pt x="375881" y="352660"/>
                  </a:moveTo>
                  <a:cubicBezTo>
                    <a:pt x="444786" y="352660"/>
                    <a:pt x="499335" y="407108"/>
                    <a:pt x="499335" y="475885"/>
                  </a:cubicBezTo>
                  <a:cubicBezTo>
                    <a:pt x="499335" y="544661"/>
                    <a:pt x="444786" y="599109"/>
                    <a:pt x="375881" y="599109"/>
                  </a:cubicBezTo>
                  <a:cubicBezTo>
                    <a:pt x="306976" y="599109"/>
                    <a:pt x="252426" y="544661"/>
                    <a:pt x="252426" y="475885"/>
                  </a:cubicBezTo>
                  <a:cubicBezTo>
                    <a:pt x="252426" y="407108"/>
                    <a:pt x="306976" y="352660"/>
                    <a:pt x="375881" y="352660"/>
                  </a:cubicBezTo>
                  <a:close/>
                  <a:moveTo>
                    <a:pt x="206677" y="318176"/>
                  </a:moveTo>
                  <a:lnTo>
                    <a:pt x="363007" y="318176"/>
                  </a:lnTo>
                  <a:lnTo>
                    <a:pt x="363007" y="333948"/>
                  </a:lnTo>
                  <a:cubicBezTo>
                    <a:pt x="330020" y="336815"/>
                    <a:pt x="299902" y="351154"/>
                    <a:pt x="276954" y="372661"/>
                  </a:cubicBezTo>
                  <a:lnTo>
                    <a:pt x="206677" y="372661"/>
                  </a:lnTo>
                  <a:close/>
                  <a:moveTo>
                    <a:pt x="118397" y="299555"/>
                  </a:moveTo>
                  <a:cubicBezTo>
                    <a:pt x="144172" y="299555"/>
                    <a:pt x="165066" y="320398"/>
                    <a:pt x="165066" y="346109"/>
                  </a:cubicBezTo>
                  <a:cubicBezTo>
                    <a:pt x="165066" y="371820"/>
                    <a:pt x="144172" y="392663"/>
                    <a:pt x="118397" y="392663"/>
                  </a:cubicBezTo>
                  <a:cubicBezTo>
                    <a:pt x="92622" y="392663"/>
                    <a:pt x="71728" y="371820"/>
                    <a:pt x="71728" y="346109"/>
                  </a:cubicBezTo>
                  <a:cubicBezTo>
                    <a:pt x="71728" y="320398"/>
                    <a:pt x="92622" y="299555"/>
                    <a:pt x="118397" y="299555"/>
                  </a:cubicBezTo>
                  <a:close/>
                  <a:moveTo>
                    <a:pt x="206677" y="196331"/>
                  </a:moveTo>
                  <a:lnTo>
                    <a:pt x="363007" y="196331"/>
                  </a:lnTo>
                  <a:lnTo>
                    <a:pt x="363007" y="250816"/>
                  </a:lnTo>
                  <a:lnTo>
                    <a:pt x="206677" y="250816"/>
                  </a:lnTo>
                  <a:close/>
                  <a:moveTo>
                    <a:pt x="118397" y="176330"/>
                  </a:moveTo>
                  <a:cubicBezTo>
                    <a:pt x="144172" y="176330"/>
                    <a:pt x="165066" y="197173"/>
                    <a:pt x="165066" y="222884"/>
                  </a:cubicBezTo>
                  <a:cubicBezTo>
                    <a:pt x="165066" y="248595"/>
                    <a:pt x="144172" y="269438"/>
                    <a:pt x="118397" y="269438"/>
                  </a:cubicBezTo>
                  <a:cubicBezTo>
                    <a:pt x="92622" y="269438"/>
                    <a:pt x="71728" y="248595"/>
                    <a:pt x="71728" y="222884"/>
                  </a:cubicBezTo>
                  <a:cubicBezTo>
                    <a:pt x="71728" y="197173"/>
                    <a:pt x="92622" y="176330"/>
                    <a:pt x="118397" y="176330"/>
                  </a:cubicBezTo>
                  <a:close/>
                  <a:moveTo>
                    <a:pt x="0" y="0"/>
                  </a:moveTo>
                  <a:lnTo>
                    <a:pt x="301434" y="0"/>
                  </a:lnTo>
                  <a:lnTo>
                    <a:pt x="453586" y="150507"/>
                  </a:lnTo>
                  <a:lnTo>
                    <a:pt x="453586" y="356917"/>
                  </a:lnTo>
                  <a:cubicBezTo>
                    <a:pt x="442103" y="349750"/>
                    <a:pt x="432055" y="344016"/>
                    <a:pt x="420572" y="341150"/>
                  </a:cubicBezTo>
                  <a:lnTo>
                    <a:pt x="420572" y="164841"/>
                  </a:lnTo>
                  <a:lnTo>
                    <a:pt x="288515" y="164841"/>
                  </a:lnTo>
                  <a:lnTo>
                    <a:pt x="288515" y="32968"/>
                  </a:lnTo>
                  <a:lnTo>
                    <a:pt x="33014" y="32968"/>
                  </a:lnTo>
                  <a:lnTo>
                    <a:pt x="33014" y="540393"/>
                  </a:lnTo>
                  <a:lnTo>
                    <a:pt x="249760" y="540393"/>
                  </a:lnTo>
                  <a:cubicBezTo>
                    <a:pt x="255501" y="553294"/>
                    <a:pt x="264114" y="563327"/>
                    <a:pt x="272726" y="573361"/>
                  </a:cubicBezTo>
                  <a:lnTo>
                    <a:pt x="0" y="5733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1" name="input-data_72362"/>
            <p:cNvSpPr/>
            <p:nvPr/>
          </p:nvSpPr>
          <p:spPr>
            <a:xfrm>
              <a:off x="3540" y="6766"/>
              <a:ext cx="729" cy="802"/>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 name="connsiteX78" fmla="*/ 121763 h 600884"/>
                <a:gd name="connsiteY78" fmla="*/ 121763 h 600884"/>
                <a:gd name="connsiteX79" fmla="*/ 121763 h 600884"/>
                <a:gd name="connsiteY79" fmla="*/ 121763 h 600884"/>
                <a:gd name="connsiteX80" fmla="*/ 121763 h 600884"/>
                <a:gd name="connsiteY80" fmla="*/ 121763 h 600884"/>
                <a:gd name="connsiteX81" fmla="*/ 121763 h 600884"/>
                <a:gd name="connsiteY81" fmla="*/ 121763 h 600884"/>
                <a:gd name="connsiteX82" fmla="*/ 121763 h 600884"/>
                <a:gd name="connsiteY82" fmla="*/ 121763 h 600884"/>
                <a:gd name="connsiteX83" fmla="*/ 121763 h 600884"/>
                <a:gd name="connsiteY83" fmla="*/ 121763 h 600884"/>
                <a:gd name="connsiteX84" fmla="*/ 121763 h 600884"/>
                <a:gd name="connsiteY84" fmla="*/ 121763 h 600884"/>
                <a:gd name="connsiteX85" fmla="*/ 121763 h 600884"/>
                <a:gd name="connsiteY85" fmla="*/ 121763 h 600884"/>
                <a:gd name="connsiteX86" fmla="*/ 121763 h 600884"/>
                <a:gd name="connsiteY86" fmla="*/ 121763 h 600884"/>
                <a:gd name="connsiteX87" fmla="*/ 121763 h 600884"/>
                <a:gd name="connsiteY87" fmla="*/ 121763 h 600884"/>
                <a:gd name="connsiteX88" fmla="*/ 121763 h 600884"/>
                <a:gd name="connsiteY88" fmla="*/ 121763 h 600884"/>
                <a:gd name="connsiteX89" fmla="*/ 121763 h 600884"/>
                <a:gd name="connsiteY89" fmla="*/ 121763 h 600884"/>
                <a:gd name="connsiteX90" fmla="*/ 121763 h 600884"/>
                <a:gd name="connsiteY90" fmla="*/ 121763 h 600884"/>
                <a:gd name="connsiteX91" fmla="*/ 121763 h 600884"/>
                <a:gd name="connsiteY91" fmla="*/ 121763 h 600884"/>
                <a:gd name="connsiteX92" fmla="*/ 121763 h 600884"/>
                <a:gd name="connsiteY92" fmla="*/ 121763 h 600884"/>
                <a:gd name="connsiteX93" fmla="*/ 121763 h 600884"/>
                <a:gd name="connsiteY93" fmla="*/ 121763 h 600884"/>
                <a:gd name="connsiteX94" fmla="*/ 121763 h 600884"/>
                <a:gd name="connsiteY94"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8043" h="589574">
                  <a:moveTo>
                    <a:pt x="95766" y="482526"/>
                  </a:moveTo>
                  <a:cubicBezTo>
                    <a:pt x="156239" y="504893"/>
                    <a:pt x="252387" y="508299"/>
                    <a:pt x="304010" y="508299"/>
                  </a:cubicBezTo>
                  <a:cubicBezTo>
                    <a:pt x="355634" y="508299"/>
                    <a:pt x="451874" y="504893"/>
                    <a:pt x="512255" y="482526"/>
                  </a:cubicBezTo>
                  <a:cubicBezTo>
                    <a:pt x="527649" y="489153"/>
                    <a:pt x="536499" y="496517"/>
                    <a:pt x="536499" y="504433"/>
                  </a:cubicBezTo>
                  <a:lnTo>
                    <a:pt x="536499" y="539870"/>
                  </a:lnTo>
                  <a:cubicBezTo>
                    <a:pt x="536499" y="567299"/>
                    <a:pt x="432423" y="589574"/>
                    <a:pt x="304010" y="589574"/>
                  </a:cubicBezTo>
                  <a:cubicBezTo>
                    <a:pt x="175690" y="589574"/>
                    <a:pt x="71614" y="567299"/>
                    <a:pt x="71614" y="539870"/>
                  </a:cubicBezTo>
                  <a:lnTo>
                    <a:pt x="71614" y="504433"/>
                  </a:lnTo>
                  <a:cubicBezTo>
                    <a:pt x="71614" y="496517"/>
                    <a:pt x="80464" y="489153"/>
                    <a:pt x="95766" y="482526"/>
                  </a:cubicBezTo>
                  <a:close/>
                  <a:moveTo>
                    <a:pt x="95766" y="371597"/>
                  </a:moveTo>
                  <a:cubicBezTo>
                    <a:pt x="156239" y="393964"/>
                    <a:pt x="252387" y="397462"/>
                    <a:pt x="304010" y="397462"/>
                  </a:cubicBezTo>
                  <a:cubicBezTo>
                    <a:pt x="355634" y="397462"/>
                    <a:pt x="451874" y="393964"/>
                    <a:pt x="512255" y="371597"/>
                  </a:cubicBezTo>
                  <a:cubicBezTo>
                    <a:pt x="527649" y="378224"/>
                    <a:pt x="536499" y="385680"/>
                    <a:pt x="536499" y="393596"/>
                  </a:cubicBezTo>
                  <a:lnTo>
                    <a:pt x="536499" y="429033"/>
                  </a:lnTo>
                  <a:cubicBezTo>
                    <a:pt x="536499" y="456462"/>
                    <a:pt x="432423" y="478645"/>
                    <a:pt x="304010" y="478645"/>
                  </a:cubicBezTo>
                  <a:cubicBezTo>
                    <a:pt x="175690" y="478645"/>
                    <a:pt x="71614" y="456462"/>
                    <a:pt x="71614" y="429033"/>
                  </a:cubicBezTo>
                  <a:lnTo>
                    <a:pt x="71614" y="393596"/>
                  </a:lnTo>
                  <a:cubicBezTo>
                    <a:pt x="71614" y="385680"/>
                    <a:pt x="80464" y="378224"/>
                    <a:pt x="95766" y="371597"/>
                  </a:cubicBezTo>
                  <a:close/>
                  <a:moveTo>
                    <a:pt x="231554" y="223975"/>
                  </a:moveTo>
                  <a:cubicBezTo>
                    <a:pt x="232660" y="225540"/>
                    <a:pt x="233582" y="227197"/>
                    <a:pt x="234964" y="228578"/>
                  </a:cubicBezTo>
                  <a:lnTo>
                    <a:pt x="241325" y="234930"/>
                  </a:lnTo>
                  <a:lnTo>
                    <a:pt x="279858" y="273409"/>
                  </a:lnTo>
                  <a:cubicBezTo>
                    <a:pt x="286311" y="279853"/>
                    <a:pt x="294884" y="283443"/>
                    <a:pt x="304010" y="283443"/>
                  </a:cubicBezTo>
                  <a:cubicBezTo>
                    <a:pt x="313137" y="283443"/>
                    <a:pt x="321710" y="279853"/>
                    <a:pt x="328163" y="273409"/>
                  </a:cubicBezTo>
                  <a:lnTo>
                    <a:pt x="366696" y="234930"/>
                  </a:lnTo>
                  <a:lnTo>
                    <a:pt x="373056" y="228578"/>
                  </a:lnTo>
                  <a:cubicBezTo>
                    <a:pt x="374439" y="227197"/>
                    <a:pt x="375361" y="225540"/>
                    <a:pt x="376467" y="223975"/>
                  </a:cubicBezTo>
                  <a:lnTo>
                    <a:pt x="381906" y="236035"/>
                  </a:lnTo>
                  <a:lnTo>
                    <a:pt x="392507" y="259601"/>
                  </a:lnTo>
                  <a:cubicBezTo>
                    <a:pt x="398038" y="271844"/>
                    <a:pt x="410299" y="279761"/>
                    <a:pt x="423666" y="279761"/>
                  </a:cubicBezTo>
                  <a:cubicBezTo>
                    <a:pt x="428551" y="279761"/>
                    <a:pt x="433253" y="278748"/>
                    <a:pt x="437678" y="276815"/>
                  </a:cubicBezTo>
                  <a:lnTo>
                    <a:pt x="490407" y="253157"/>
                  </a:lnTo>
                  <a:cubicBezTo>
                    <a:pt x="519261" y="261442"/>
                    <a:pt x="536499" y="271660"/>
                    <a:pt x="536499" y="282707"/>
                  </a:cubicBezTo>
                  <a:lnTo>
                    <a:pt x="536499" y="318148"/>
                  </a:lnTo>
                  <a:cubicBezTo>
                    <a:pt x="536499" y="345581"/>
                    <a:pt x="432423" y="367858"/>
                    <a:pt x="304010" y="367858"/>
                  </a:cubicBezTo>
                  <a:cubicBezTo>
                    <a:pt x="175690" y="367858"/>
                    <a:pt x="71614" y="345581"/>
                    <a:pt x="71614" y="318148"/>
                  </a:cubicBezTo>
                  <a:lnTo>
                    <a:pt x="71614" y="282707"/>
                  </a:lnTo>
                  <a:cubicBezTo>
                    <a:pt x="71614" y="271660"/>
                    <a:pt x="88852" y="261442"/>
                    <a:pt x="117614" y="253157"/>
                  </a:cubicBezTo>
                  <a:lnTo>
                    <a:pt x="170435" y="276815"/>
                  </a:lnTo>
                  <a:cubicBezTo>
                    <a:pt x="174860" y="278748"/>
                    <a:pt x="179562" y="279761"/>
                    <a:pt x="184355" y="279761"/>
                  </a:cubicBezTo>
                  <a:cubicBezTo>
                    <a:pt x="197814" y="279761"/>
                    <a:pt x="209983" y="271844"/>
                    <a:pt x="215514" y="259601"/>
                  </a:cubicBezTo>
                  <a:lnTo>
                    <a:pt x="226115" y="236035"/>
                  </a:lnTo>
                  <a:close/>
                  <a:moveTo>
                    <a:pt x="586475" y="63795"/>
                  </a:moveTo>
                  <a:cubicBezTo>
                    <a:pt x="597077" y="62874"/>
                    <a:pt x="606942" y="70790"/>
                    <a:pt x="607956" y="81651"/>
                  </a:cubicBezTo>
                  <a:cubicBezTo>
                    <a:pt x="608970" y="92513"/>
                    <a:pt x="601041" y="102177"/>
                    <a:pt x="590162" y="103190"/>
                  </a:cubicBezTo>
                  <a:cubicBezTo>
                    <a:pt x="529407" y="108805"/>
                    <a:pt x="493174" y="147003"/>
                    <a:pt x="472984" y="179955"/>
                  </a:cubicBezTo>
                  <a:cubicBezTo>
                    <a:pt x="469204" y="186122"/>
                    <a:pt x="466069" y="191921"/>
                    <a:pt x="463396" y="197444"/>
                  </a:cubicBezTo>
                  <a:lnTo>
                    <a:pt x="486721" y="206372"/>
                  </a:lnTo>
                  <a:cubicBezTo>
                    <a:pt x="492160" y="208397"/>
                    <a:pt x="495848" y="213552"/>
                    <a:pt x="495940" y="219350"/>
                  </a:cubicBezTo>
                  <a:cubicBezTo>
                    <a:pt x="496125" y="225149"/>
                    <a:pt x="492806" y="230488"/>
                    <a:pt x="487458" y="232789"/>
                  </a:cubicBezTo>
                  <a:lnTo>
                    <a:pt x="429561" y="258746"/>
                  </a:lnTo>
                  <a:cubicBezTo>
                    <a:pt x="427625" y="259574"/>
                    <a:pt x="425689" y="260034"/>
                    <a:pt x="423660" y="260034"/>
                  </a:cubicBezTo>
                  <a:cubicBezTo>
                    <a:pt x="418221" y="260034"/>
                    <a:pt x="412966" y="256905"/>
                    <a:pt x="410569" y="251566"/>
                  </a:cubicBezTo>
                  <a:lnTo>
                    <a:pt x="384570" y="193670"/>
                  </a:lnTo>
                  <a:cubicBezTo>
                    <a:pt x="382173" y="188423"/>
                    <a:pt x="383279" y="182164"/>
                    <a:pt x="387244" y="178022"/>
                  </a:cubicBezTo>
                  <a:cubicBezTo>
                    <a:pt x="390009" y="175077"/>
                    <a:pt x="393789" y="173512"/>
                    <a:pt x="397662" y="173512"/>
                  </a:cubicBezTo>
                  <a:cubicBezTo>
                    <a:pt x="399413" y="173512"/>
                    <a:pt x="401165" y="173788"/>
                    <a:pt x="402824" y="174433"/>
                  </a:cubicBezTo>
                  <a:lnTo>
                    <a:pt x="426149" y="183269"/>
                  </a:lnTo>
                  <a:cubicBezTo>
                    <a:pt x="428731" y="177746"/>
                    <a:pt x="431866" y="171763"/>
                    <a:pt x="435369" y="165688"/>
                  </a:cubicBezTo>
                  <a:cubicBezTo>
                    <a:pt x="459155" y="123624"/>
                    <a:pt x="504699" y="71434"/>
                    <a:pt x="586475" y="63795"/>
                  </a:cubicBezTo>
                  <a:close/>
                  <a:moveTo>
                    <a:pt x="21661" y="63795"/>
                  </a:moveTo>
                  <a:cubicBezTo>
                    <a:pt x="103344" y="71434"/>
                    <a:pt x="148888" y="123624"/>
                    <a:pt x="172766" y="165688"/>
                  </a:cubicBezTo>
                  <a:cubicBezTo>
                    <a:pt x="176177" y="171763"/>
                    <a:pt x="179404" y="177746"/>
                    <a:pt x="181986" y="183269"/>
                  </a:cubicBezTo>
                  <a:lnTo>
                    <a:pt x="205311" y="174433"/>
                  </a:lnTo>
                  <a:cubicBezTo>
                    <a:pt x="206970" y="173788"/>
                    <a:pt x="208722" y="173512"/>
                    <a:pt x="210381" y="173512"/>
                  </a:cubicBezTo>
                  <a:cubicBezTo>
                    <a:pt x="214254" y="173512"/>
                    <a:pt x="218034" y="175077"/>
                    <a:pt x="220799" y="178022"/>
                  </a:cubicBezTo>
                  <a:cubicBezTo>
                    <a:pt x="224856" y="182164"/>
                    <a:pt x="225870" y="188423"/>
                    <a:pt x="223473" y="193670"/>
                  </a:cubicBezTo>
                  <a:lnTo>
                    <a:pt x="197474" y="251566"/>
                  </a:lnTo>
                  <a:cubicBezTo>
                    <a:pt x="195077" y="256905"/>
                    <a:pt x="189822" y="260034"/>
                    <a:pt x="184383" y="260034"/>
                  </a:cubicBezTo>
                  <a:cubicBezTo>
                    <a:pt x="182447" y="260034"/>
                    <a:pt x="180418" y="259574"/>
                    <a:pt x="178482" y="258746"/>
                  </a:cubicBezTo>
                  <a:lnTo>
                    <a:pt x="120585" y="232789"/>
                  </a:lnTo>
                  <a:cubicBezTo>
                    <a:pt x="115330" y="230488"/>
                    <a:pt x="111918" y="225149"/>
                    <a:pt x="112103" y="219350"/>
                  </a:cubicBezTo>
                  <a:cubicBezTo>
                    <a:pt x="112287" y="213552"/>
                    <a:pt x="115883" y="208397"/>
                    <a:pt x="121322" y="206372"/>
                  </a:cubicBezTo>
                  <a:lnTo>
                    <a:pt x="144832" y="197352"/>
                  </a:lnTo>
                  <a:cubicBezTo>
                    <a:pt x="142250" y="191829"/>
                    <a:pt x="139116" y="186030"/>
                    <a:pt x="135336" y="179863"/>
                  </a:cubicBezTo>
                  <a:cubicBezTo>
                    <a:pt x="115330" y="146911"/>
                    <a:pt x="79190" y="108805"/>
                    <a:pt x="17973" y="103190"/>
                  </a:cubicBezTo>
                  <a:cubicBezTo>
                    <a:pt x="7094" y="102177"/>
                    <a:pt x="-927" y="92513"/>
                    <a:pt x="87" y="81651"/>
                  </a:cubicBezTo>
                  <a:cubicBezTo>
                    <a:pt x="1101" y="70790"/>
                    <a:pt x="10874" y="62874"/>
                    <a:pt x="21661" y="63795"/>
                  </a:cubicBezTo>
                  <a:close/>
                  <a:moveTo>
                    <a:pt x="304022" y="0"/>
                  </a:moveTo>
                  <a:cubicBezTo>
                    <a:pt x="314897" y="0"/>
                    <a:pt x="323745" y="8837"/>
                    <a:pt x="323745" y="19699"/>
                  </a:cubicBezTo>
                  <a:lnTo>
                    <a:pt x="323745" y="170385"/>
                  </a:lnTo>
                  <a:lnTo>
                    <a:pt x="323745" y="190084"/>
                  </a:lnTo>
                  <a:lnTo>
                    <a:pt x="348906" y="190084"/>
                  </a:lnTo>
                  <a:cubicBezTo>
                    <a:pt x="354713" y="190084"/>
                    <a:pt x="359966" y="193582"/>
                    <a:pt x="362178" y="199013"/>
                  </a:cubicBezTo>
                  <a:cubicBezTo>
                    <a:pt x="364390" y="204352"/>
                    <a:pt x="363192" y="210519"/>
                    <a:pt x="359044" y="214569"/>
                  </a:cubicBezTo>
                  <a:lnTo>
                    <a:pt x="314160" y="259398"/>
                  </a:lnTo>
                  <a:cubicBezTo>
                    <a:pt x="311395" y="262251"/>
                    <a:pt x="307708" y="263632"/>
                    <a:pt x="304022" y="263632"/>
                  </a:cubicBezTo>
                  <a:cubicBezTo>
                    <a:pt x="300335" y="263632"/>
                    <a:pt x="296648" y="262251"/>
                    <a:pt x="293883" y="259398"/>
                  </a:cubicBezTo>
                  <a:lnTo>
                    <a:pt x="248999" y="214569"/>
                  </a:lnTo>
                  <a:cubicBezTo>
                    <a:pt x="244851" y="210519"/>
                    <a:pt x="243653" y="204352"/>
                    <a:pt x="245865" y="199013"/>
                  </a:cubicBezTo>
                  <a:cubicBezTo>
                    <a:pt x="248077" y="193582"/>
                    <a:pt x="253330" y="190084"/>
                    <a:pt x="259137" y="190084"/>
                  </a:cubicBezTo>
                  <a:lnTo>
                    <a:pt x="284206" y="190084"/>
                  </a:lnTo>
                  <a:lnTo>
                    <a:pt x="284206" y="170385"/>
                  </a:lnTo>
                  <a:lnTo>
                    <a:pt x="284206" y="19699"/>
                  </a:lnTo>
                  <a:cubicBezTo>
                    <a:pt x="284206" y="8837"/>
                    <a:pt x="293054" y="0"/>
                    <a:pt x="30402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2" name="list-rows-in-a-square_43720"/>
            <p:cNvSpPr/>
            <p:nvPr/>
          </p:nvSpPr>
          <p:spPr>
            <a:xfrm>
              <a:off x="5636" y="6899"/>
              <a:ext cx="674" cy="862"/>
            </a:xfrm>
            <a:custGeom>
              <a:avLst/>
              <a:gdLst>
                <a:gd name="connsiteX0" fmla="*/ 171888 w 603265"/>
                <a:gd name="connsiteY0" fmla="*/ 466997 h 602437"/>
                <a:gd name="connsiteX1" fmla="*/ 516700 w 603265"/>
                <a:gd name="connsiteY1" fmla="*/ 466997 h 602437"/>
                <a:gd name="connsiteX2" fmla="*/ 516700 w 603265"/>
                <a:gd name="connsiteY2" fmla="*/ 516078 h 602437"/>
                <a:gd name="connsiteX3" fmla="*/ 171888 w 603265"/>
                <a:gd name="connsiteY3" fmla="*/ 516078 h 602437"/>
                <a:gd name="connsiteX4" fmla="*/ 86565 w 603265"/>
                <a:gd name="connsiteY4" fmla="*/ 466997 h 602437"/>
                <a:gd name="connsiteX5" fmla="*/ 134404 w 603265"/>
                <a:gd name="connsiteY5" fmla="*/ 466997 h 602437"/>
                <a:gd name="connsiteX6" fmla="*/ 134404 w 603265"/>
                <a:gd name="connsiteY6" fmla="*/ 516078 h 602437"/>
                <a:gd name="connsiteX7" fmla="*/ 86565 w 603265"/>
                <a:gd name="connsiteY7" fmla="*/ 516078 h 602437"/>
                <a:gd name="connsiteX8" fmla="*/ 171888 w 603265"/>
                <a:gd name="connsiteY8" fmla="*/ 390787 h 602437"/>
                <a:gd name="connsiteX9" fmla="*/ 516700 w 603265"/>
                <a:gd name="connsiteY9" fmla="*/ 390787 h 602437"/>
                <a:gd name="connsiteX10" fmla="*/ 516700 w 603265"/>
                <a:gd name="connsiteY10" fmla="*/ 439868 h 602437"/>
                <a:gd name="connsiteX11" fmla="*/ 171888 w 603265"/>
                <a:gd name="connsiteY11" fmla="*/ 439868 h 602437"/>
                <a:gd name="connsiteX12" fmla="*/ 86565 w 603265"/>
                <a:gd name="connsiteY12" fmla="*/ 390787 h 602437"/>
                <a:gd name="connsiteX13" fmla="*/ 134404 w 603265"/>
                <a:gd name="connsiteY13" fmla="*/ 390787 h 602437"/>
                <a:gd name="connsiteX14" fmla="*/ 134404 w 603265"/>
                <a:gd name="connsiteY14" fmla="*/ 439868 h 602437"/>
                <a:gd name="connsiteX15" fmla="*/ 86565 w 603265"/>
                <a:gd name="connsiteY15" fmla="*/ 439868 h 602437"/>
                <a:gd name="connsiteX16" fmla="*/ 171888 w 603265"/>
                <a:gd name="connsiteY16" fmla="*/ 314783 h 602437"/>
                <a:gd name="connsiteX17" fmla="*/ 516700 w 603265"/>
                <a:gd name="connsiteY17" fmla="*/ 314783 h 602437"/>
                <a:gd name="connsiteX18" fmla="*/ 516700 w 603265"/>
                <a:gd name="connsiteY18" fmla="*/ 363864 h 602437"/>
                <a:gd name="connsiteX19" fmla="*/ 171888 w 603265"/>
                <a:gd name="connsiteY19" fmla="*/ 363864 h 602437"/>
                <a:gd name="connsiteX20" fmla="*/ 86565 w 603265"/>
                <a:gd name="connsiteY20" fmla="*/ 314783 h 602437"/>
                <a:gd name="connsiteX21" fmla="*/ 134404 w 603265"/>
                <a:gd name="connsiteY21" fmla="*/ 314783 h 602437"/>
                <a:gd name="connsiteX22" fmla="*/ 134404 w 603265"/>
                <a:gd name="connsiteY22" fmla="*/ 363864 h 602437"/>
                <a:gd name="connsiteX23" fmla="*/ 86565 w 603265"/>
                <a:gd name="connsiteY23" fmla="*/ 363864 h 602437"/>
                <a:gd name="connsiteX24" fmla="*/ 171888 w 603265"/>
                <a:gd name="connsiteY24" fmla="*/ 238573 h 602437"/>
                <a:gd name="connsiteX25" fmla="*/ 516700 w 603265"/>
                <a:gd name="connsiteY25" fmla="*/ 238573 h 602437"/>
                <a:gd name="connsiteX26" fmla="*/ 516700 w 603265"/>
                <a:gd name="connsiteY26" fmla="*/ 287654 h 602437"/>
                <a:gd name="connsiteX27" fmla="*/ 171888 w 603265"/>
                <a:gd name="connsiteY27" fmla="*/ 287654 h 602437"/>
                <a:gd name="connsiteX28" fmla="*/ 86565 w 603265"/>
                <a:gd name="connsiteY28" fmla="*/ 238573 h 602437"/>
                <a:gd name="connsiteX29" fmla="*/ 134404 w 603265"/>
                <a:gd name="connsiteY29" fmla="*/ 238573 h 602437"/>
                <a:gd name="connsiteX30" fmla="*/ 134404 w 603265"/>
                <a:gd name="connsiteY30" fmla="*/ 287654 h 602437"/>
                <a:gd name="connsiteX31" fmla="*/ 86565 w 603265"/>
                <a:gd name="connsiteY31" fmla="*/ 287654 h 602437"/>
                <a:gd name="connsiteX32" fmla="*/ 171888 w 603265"/>
                <a:gd name="connsiteY32" fmla="*/ 162569 h 602437"/>
                <a:gd name="connsiteX33" fmla="*/ 516700 w 603265"/>
                <a:gd name="connsiteY33" fmla="*/ 162569 h 602437"/>
                <a:gd name="connsiteX34" fmla="*/ 516700 w 603265"/>
                <a:gd name="connsiteY34" fmla="*/ 210201 h 602437"/>
                <a:gd name="connsiteX35" fmla="*/ 171888 w 603265"/>
                <a:gd name="connsiteY35" fmla="*/ 210201 h 602437"/>
                <a:gd name="connsiteX36" fmla="*/ 86565 w 603265"/>
                <a:gd name="connsiteY36" fmla="*/ 162569 h 602437"/>
                <a:gd name="connsiteX37" fmla="*/ 134404 w 603265"/>
                <a:gd name="connsiteY37" fmla="*/ 162569 h 602437"/>
                <a:gd name="connsiteX38" fmla="*/ 134404 w 603265"/>
                <a:gd name="connsiteY38" fmla="*/ 210201 h 602437"/>
                <a:gd name="connsiteX39" fmla="*/ 86565 w 603265"/>
                <a:gd name="connsiteY39" fmla="*/ 210201 h 602437"/>
                <a:gd name="connsiteX40" fmla="*/ 171888 w 603265"/>
                <a:gd name="connsiteY40" fmla="*/ 86358 h 602437"/>
                <a:gd name="connsiteX41" fmla="*/ 516700 w 603265"/>
                <a:gd name="connsiteY41" fmla="*/ 86358 h 602437"/>
                <a:gd name="connsiteX42" fmla="*/ 516700 w 603265"/>
                <a:gd name="connsiteY42" fmla="*/ 134197 h 602437"/>
                <a:gd name="connsiteX43" fmla="*/ 171888 w 603265"/>
                <a:gd name="connsiteY43" fmla="*/ 134197 h 602437"/>
                <a:gd name="connsiteX44" fmla="*/ 86565 w 603265"/>
                <a:gd name="connsiteY44" fmla="*/ 86358 h 602437"/>
                <a:gd name="connsiteX45" fmla="*/ 134404 w 603265"/>
                <a:gd name="connsiteY45" fmla="*/ 86358 h 602437"/>
                <a:gd name="connsiteX46" fmla="*/ 134404 w 603265"/>
                <a:gd name="connsiteY46" fmla="*/ 134197 h 602437"/>
                <a:gd name="connsiteX47" fmla="*/ 86565 w 603265"/>
                <a:gd name="connsiteY47" fmla="*/ 134197 h 602437"/>
                <a:gd name="connsiteX48" fmla="*/ 34878 w 603265"/>
                <a:gd name="connsiteY48" fmla="*/ 34830 h 602437"/>
                <a:gd name="connsiteX49" fmla="*/ 34878 w 603265"/>
                <a:gd name="connsiteY49" fmla="*/ 567607 h 602437"/>
                <a:gd name="connsiteX50" fmla="*/ 568387 w 603265"/>
                <a:gd name="connsiteY50" fmla="*/ 567607 h 602437"/>
                <a:gd name="connsiteX51" fmla="*/ 568387 w 603265"/>
                <a:gd name="connsiteY51" fmla="*/ 34830 h 602437"/>
                <a:gd name="connsiteX52" fmla="*/ 0 w 603265"/>
                <a:gd name="connsiteY52" fmla="*/ 0 h 602437"/>
                <a:gd name="connsiteX53" fmla="*/ 603265 w 603265"/>
                <a:gd name="connsiteY53" fmla="*/ 0 h 602437"/>
                <a:gd name="connsiteX54" fmla="*/ 603265 w 603265"/>
                <a:gd name="connsiteY54" fmla="*/ 602437 h 602437"/>
                <a:gd name="connsiteX55" fmla="*/ 0 w 603265"/>
                <a:gd name="connsiteY55" fmla="*/ 602437 h 602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3265" h="602437">
                  <a:moveTo>
                    <a:pt x="171888" y="466997"/>
                  </a:moveTo>
                  <a:lnTo>
                    <a:pt x="516700" y="466997"/>
                  </a:lnTo>
                  <a:lnTo>
                    <a:pt x="516700" y="516078"/>
                  </a:lnTo>
                  <a:lnTo>
                    <a:pt x="171888" y="516078"/>
                  </a:lnTo>
                  <a:close/>
                  <a:moveTo>
                    <a:pt x="86565" y="466997"/>
                  </a:moveTo>
                  <a:lnTo>
                    <a:pt x="134404" y="466997"/>
                  </a:lnTo>
                  <a:lnTo>
                    <a:pt x="134404" y="516078"/>
                  </a:lnTo>
                  <a:lnTo>
                    <a:pt x="86565" y="516078"/>
                  </a:lnTo>
                  <a:close/>
                  <a:moveTo>
                    <a:pt x="171888" y="390787"/>
                  </a:moveTo>
                  <a:lnTo>
                    <a:pt x="516700" y="390787"/>
                  </a:lnTo>
                  <a:lnTo>
                    <a:pt x="516700" y="439868"/>
                  </a:lnTo>
                  <a:lnTo>
                    <a:pt x="171888" y="439868"/>
                  </a:lnTo>
                  <a:close/>
                  <a:moveTo>
                    <a:pt x="86565" y="390787"/>
                  </a:moveTo>
                  <a:lnTo>
                    <a:pt x="134404" y="390787"/>
                  </a:lnTo>
                  <a:lnTo>
                    <a:pt x="134404" y="439868"/>
                  </a:lnTo>
                  <a:lnTo>
                    <a:pt x="86565" y="439868"/>
                  </a:lnTo>
                  <a:close/>
                  <a:moveTo>
                    <a:pt x="171888" y="314783"/>
                  </a:moveTo>
                  <a:lnTo>
                    <a:pt x="516700" y="314783"/>
                  </a:lnTo>
                  <a:lnTo>
                    <a:pt x="516700" y="363864"/>
                  </a:lnTo>
                  <a:lnTo>
                    <a:pt x="171888" y="363864"/>
                  </a:lnTo>
                  <a:close/>
                  <a:moveTo>
                    <a:pt x="86565" y="314783"/>
                  </a:moveTo>
                  <a:lnTo>
                    <a:pt x="134404" y="314783"/>
                  </a:lnTo>
                  <a:lnTo>
                    <a:pt x="134404" y="363864"/>
                  </a:lnTo>
                  <a:lnTo>
                    <a:pt x="86565" y="363864"/>
                  </a:lnTo>
                  <a:close/>
                  <a:moveTo>
                    <a:pt x="171888" y="238573"/>
                  </a:moveTo>
                  <a:lnTo>
                    <a:pt x="516700" y="238573"/>
                  </a:lnTo>
                  <a:lnTo>
                    <a:pt x="516700" y="287654"/>
                  </a:lnTo>
                  <a:lnTo>
                    <a:pt x="171888" y="287654"/>
                  </a:lnTo>
                  <a:close/>
                  <a:moveTo>
                    <a:pt x="86565" y="238573"/>
                  </a:moveTo>
                  <a:lnTo>
                    <a:pt x="134404" y="238573"/>
                  </a:lnTo>
                  <a:lnTo>
                    <a:pt x="134404" y="287654"/>
                  </a:lnTo>
                  <a:lnTo>
                    <a:pt x="86565" y="287654"/>
                  </a:lnTo>
                  <a:close/>
                  <a:moveTo>
                    <a:pt x="171888" y="162569"/>
                  </a:moveTo>
                  <a:lnTo>
                    <a:pt x="516700" y="162569"/>
                  </a:lnTo>
                  <a:lnTo>
                    <a:pt x="516700" y="210201"/>
                  </a:lnTo>
                  <a:lnTo>
                    <a:pt x="171888" y="210201"/>
                  </a:lnTo>
                  <a:close/>
                  <a:moveTo>
                    <a:pt x="86565" y="162569"/>
                  </a:moveTo>
                  <a:lnTo>
                    <a:pt x="134404" y="162569"/>
                  </a:lnTo>
                  <a:lnTo>
                    <a:pt x="134404" y="210201"/>
                  </a:lnTo>
                  <a:lnTo>
                    <a:pt x="86565" y="210201"/>
                  </a:lnTo>
                  <a:close/>
                  <a:moveTo>
                    <a:pt x="171888" y="86358"/>
                  </a:moveTo>
                  <a:lnTo>
                    <a:pt x="516700" y="86358"/>
                  </a:lnTo>
                  <a:lnTo>
                    <a:pt x="516700" y="134197"/>
                  </a:lnTo>
                  <a:lnTo>
                    <a:pt x="171888" y="134197"/>
                  </a:lnTo>
                  <a:close/>
                  <a:moveTo>
                    <a:pt x="86565" y="86358"/>
                  </a:moveTo>
                  <a:lnTo>
                    <a:pt x="134404" y="86358"/>
                  </a:lnTo>
                  <a:lnTo>
                    <a:pt x="134404" y="134197"/>
                  </a:lnTo>
                  <a:lnTo>
                    <a:pt x="86565" y="134197"/>
                  </a:lnTo>
                  <a:close/>
                  <a:moveTo>
                    <a:pt x="34878" y="34830"/>
                  </a:moveTo>
                  <a:lnTo>
                    <a:pt x="34878" y="567607"/>
                  </a:lnTo>
                  <a:lnTo>
                    <a:pt x="568387" y="567607"/>
                  </a:lnTo>
                  <a:lnTo>
                    <a:pt x="568387" y="34830"/>
                  </a:lnTo>
                  <a:close/>
                  <a:moveTo>
                    <a:pt x="0" y="0"/>
                  </a:moveTo>
                  <a:lnTo>
                    <a:pt x="603265" y="0"/>
                  </a:lnTo>
                  <a:lnTo>
                    <a:pt x="603265" y="602437"/>
                  </a:lnTo>
                  <a:lnTo>
                    <a:pt x="0" y="602437"/>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3" name="connected-databases_30468"/>
            <p:cNvSpPr/>
            <p:nvPr/>
          </p:nvSpPr>
          <p:spPr>
            <a:xfrm>
              <a:off x="7991" y="6899"/>
              <a:ext cx="802" cy="767"/>
            </a:xfrm>
            <a:custGeom>
              <a:avLst/>
              <a:gdLst>
                <a:gd name="connsiteX0" fmla="*/ 371245 w 602135"/>
                <a:gd name="connsiteY0" fmla="*/ 381336 h 473565"/>
                <a:gd name="connsiteX1" fmla="*/ 486830 w 602135"/>
                <a:gd name="connsiteY1" fmla="*/ 427591 h 473565"/>
                <a:gd name="connsiteX2" fmla="*/ 602135 w 602135"/>
                <a:gd name="connsiteY2" fmla="*/ 381336 h 473565"/>
                <a:gd name="connsiteX3" fmla="*/ 602135 w 602135"/>
                <a:gd name="connsiteY3" fmla="*/ 427591 h 473565"/>
                <a:gd name="connsiteX4" fmla="*/ 486830 w 602135"/>
                <a:gd name="connsiteY4" fmla="*/ 473565 h 473565"/>
                <a:gd name="connsiteX5" fmla="*/ 371245 w 602135"/>
                <a:gd name="connsiteY5" fmla="*/ 427591 h 473565"/>
                <a:gd name="connsiteX6" fmla="*/ 0 w 602135"/>
                <a:gd name="connsiteY6" fmla="*/ 381336 h 473565"/>
                <a:gd name="connsiteX7" fmla="*/ 115621 w 602135"/>
                <a:gd name="connsiteY7" fmla="*/ 427591 h 473565"/>
                <a:gd name="connsiteX8" fmla="*/ 230961 w 602135"/>
                <a:gd name="connsiteY8" fmla="*/ 381336 h 473565"/>
                <a:gd name="connsiteX9" fmla="*/ 230961 w 602135"/>
                <a:gd name="connsiteY9" fmla="*/ 427591 h 473565"/>
                <a:gd name="connsiteX10" fmla="*/ 115621 w 602135"/>
                <a:gd name="connsiteY10" fmla="*/ 473565 h 473565"/>
                <a:gd name="connsiteX11" fmla="*/ 0 w 602135"/>
                <a:gd name="connsiteY11" fmla="*/ 427591 h 473565"/>
                <a:gd name="connsiteX12" fmla="*/ 0 w 602135"/>
                <a:gd name="connsiteY12" fmla="*/ 312182 h 473565"/>
                <a:gd name="connsiteX13" fmla="*/ 115621 w 602135"/>
                <a:gd name="connsiteY13" fmla="*/ 358402 h 473565"/>
                <a:gd name="connsiteX14" fmla="*/ 230961 w 602135"/>
                <a:gd name="connsiteY14" fmla="*/ 312182 h 473565"/>
                <a:gd name="connsiteX15" fmla="*/ 230961 w 602135"/>
                <a:gd name="connsiteY15" fmla="*/ 358402 h 473565"/>
                <a:gd name="connsiteX16" fmla="*/ 115621 w 602135"/>
                <a:gd name="connsiteY16" fmla="*/ 404341 h 473565"/>
                <a:gd name="connsiteX17" fmla="*/ 0 w 602135"/>
                <a:gd name="connsiteY17" fmla="*/ 358402 h 473565"/>
                <a:gd name="connsiteX18" fmla="*/ 371245 w 602135"/>
                <a:gd name="connsiteY18" fmla="*/ 312111 h 473565"/>
                <a:gd name="connsiteX19" fmla="*/ 486830 w 602135"/>
                <a:gd name="connsiteY19" fmla="*/ 358366 h 473565"/>
                <a:gd name="connsiteX20" fmla="*/ 602135 w 602135"/>
                <a:gd name="connsiteY20" fmla="*/ 312111 h 473565"/>
                <a:gd name="connsiteX21" fmla="*/ 602135 w 602135"/>
                <a:gd name="connsiteY21" fmla="*/ 358366 h 473565"/>
                <a:gd name="connsiteX22" fmla="*/ 486830 w 602135"/>
                <a:gd name="connsiteY22" fmla="*/ 404340 h 473565"/>
                <a:gd name="connsiteX23" fmla="*/ 371245 w 602135"/>
                <a:gd name="connsiteY23" fmla="*/ 358366 h 473565"/>
                <a:gd name="connsiteX24" fmla="*/ 475030 w 602135"/>
                <a:gd name="connsiteY24" fmla="*/ 209032 h 473565"/>
                <a:gd name="connsiteX25" fmla="*/ 382718 w 602135"/>
                <a:gd name="connsiteY25" fmla="*/ 242935 h 473565"/>
                <a:gd name="connsiteX26" fmla="*/ 486815 w 602135"/>
                <a:gd name="connsiteY26" fmla="*/ 277679 h 473565"/>
                <a:gd name="connsiteX27" fmla="*/ 590631 w 602135"/>
                <a:gd name="connsiteY27" fmla="*/ 242935 h 473565"/>
                <a:gd name="connsiteX28" fmla="*/ 498319 w 602135"/>
                <a:gd name="connsiteY28" fmla="*/ 209032 h 473565"/>
                <a:gd name="connsiteX29" fmla="*/ 498319 w 602135"/>
                <a:gd name="connsiteY29" fmla="*/ 242935 h 473565"/>
                <a:gd name="connsiteX30" fmla="*/ 486815 w 602135"/>
                <a:gd name="connsiteY30" fmla="*/ 254423 h 473565"/>
                <a:gd name="connsiteX31" fmla="*/ 475030 w 602135"/>
                <a:gd name="connsiteY31" fmla="*/ 242935 h 473565"/>
                <a:gd name="connsiteX32" fmla="*/ 103816 w 602135"/>
                <a:gd name="connsiteY32" fmla="*/ 208752 h 473565"/>
                <a:gd name="connsiteX33" fmla="*/ 11504 w 602135"/>
                <a:gd name="connsiteY33" fmla="*/ 242935 h 473565"/>
                <a:gd name="connsiteX34" fmla="*/ 115601 w 602135"/>
                <a:gd name="connsiteY34" fmla="*/ 277679 h 473565"/>
                <a:gd name="connsiteX35" fmla="*/ 219417 w 602135"/>
                <a:gd name="connsiteY35" fmla="*/ 242935 h 473565"/>
                <a:gd name="connsiteX36" fmla="*/ 127105 w 602135"/>
                <a:gd name="connsiteY36" fmla="*/ 208752 h 473565"/>
                <a:gd name="connsiteX37" fmla="*/ 127105 w 602135"/>
                <a:gd name="connsiteY37" fmla="*/ 242655 h 473565"/>
                <a:gd name="connsiteX38" fmla="*/ 115601 w 602135"/>
                <a:gd name="connsiteY38" fmla="*/ 254423 h 473565"/>
                <a:gd name="connsiteX39" fmla="*/ 103816 w 602135"/>
                <a:gd name="connsiteY39" fmla="*/ 242655 h 473565"/>
                <a:gd name="connsiteX40" fmla="*/ 439975 w 602135"/>
                <a:gd name="connsiteY40" fmla="*/ 116010 h 473565"/>
                <a:gd name="connsiteX41" fmla="*/ 456840 w 602135"/>
                <a:gd name="connsiteY41" fmla="*/ 143481 h 473565"/>
                <a:gd name="connsiteX42" fmla="*/ 447845 w 602135"/>
                <a:gd name="connsiteY42" fmla="*/ 143481 h 473565"/>
                <a:gd name="connsiteX43" fmla="*/ 447845 w 602135"/>
                <a:gd name="connsiteY43" fmla="*/ 176837 h 473565"/>
                <a:gd name="connsiteX44" fmla="*/ 432386 w 602135"/>
                <a:gd name="connsiteY44" fmla="*/ 176837 h 473565"/>
                <a:gd name="connsiteX45" fmla="*/ 432386 w 602135"/>
                <a:gd name="connsiteY45" fmla="*/ 143481 h 473565"/>
                <a:gd name="connsiteX46" fmla="*/ 423110 w 602135"/>
                <a:gd name="connsiteY46" fmla="*/ 143481 h 473565"/>
                <a:gd name="connsiteX47" fmla="*/ 154059 w 602135"/>
                <a:gd name="connsiteY47" fmla="*/ 116010 h 473565"/>
                <a:gd name="connsiteX48" fmla="*/ 169487 w 602135"/>
                <a:gd name="connsiteY48" fmla="*/ 116010 h 473565"/>
                <a:gd name="connsiteX49" fmla="*/ 169487 w 602135"/>
                <a:gd name="connsiteY49" fmla="*/ 149647 h 473565"/>
                <a:gd name="connsiteX50" fmla="*/ 178743 w 602135"/>
                <a:gd name="connsiteY50" fmla="*/ 149647 h 473565"/>
                <a:gd name="connsiteX51" fmla="*/ 161913 w 602135"/>
                <a:gd name="connsiteY51" fmla="*/ 176837 h 473565"/>
                <a:gd name="connsiteX52" fmla="*/ 145083 w 602135"/>
                <a:gd name="connsiteY52" fmla="*/ 149647 h 473565"/>
                <a:gd name="connsiteX53" fmla="*/ 154059 w 602135"/>
                <a:gd name="connsiteY53" fmla="*/ 149647 h 473565"/>
                <a:gd name="connsiteX54" fmla="*/ 251121 w 602135"/>
                <a:gd name="connsiteY54" fmla="*/ 104507 h 473565"/>
                <a:gd name="connsiteX55" fmla="*/ 251121 w 602135"/>
                <a:gd name="connsiteY55" fmla="*/ 113482 h 473565"/>
                <a:gd name="connsiteX56" fmla="*/ 377948 w 602135"/>
                <a:gd name="connsiteY56" fmla="*/ 113482 h 473565"/>
                <a:gd name="connsiteX57" fmla="*/ 377948 w 602135"/>
                <a:gd name="connsiteY57" fmla="*/ 128909 h 473565"/>
                <a:gd name="connsiteX58" fmla="*/ 251121 w 602135"/>
                <a:gd name="connsiteY58" fmla="*/ 128909 h 473565"/>
                <a:gd name="connsiteX59" fmla="*/ 251121 w 602135"/>
                <a:gd name="connsiteY59" fmla="*/ 137884 h 473565"/>
                <a:gd name="connsiteX60" fmla="*/ 223904 w 602135"/>
                <a:gd name="connsiteY60" fmla="*/ 121056 h 473565"/>
                <a:gd name="connsiteX61" fmla="*/ 524436 w 602135"/>
                <a:gd name="connsiteY61" fmla="*/ 98933 h 473565"/>
                <a:gd name="connsiteX62" fmla="*/ 544066 w 602135"/>
                <a:gd name="connsiteY62" fmla="*/ 98933 h 473565"/>
                <a:gd name="connsiteX63" fmla="*/ 544066 w 602135"/>
                <a:gd name="connsiteY63" fmla="*/ 142089 h 473565"/>
                <a:gd name="connsiteX64" fmla="*/ 555844 w 602135"/>
                <a:gd name="connsiteY64" fmla="*/ 142089 h 473565"/>
                <a:gd name="connsiteX65" fmla="*/ 534251 w 602135"/>
                <a:gd name="connsiteY65" fmla="*/ 176837 h 473565"/>
                <a:gd name="connsiteX66" fmla="*/ 512658 w 602135"/>
                <a:gd name="connsiteY66" fmla="*/ 142089 h 473565"/>
                <a:gd name="connsiteX67" fmla="*/ 524436 w 602135"/>
                <a:gd name="connsiteY67" fmla="*/ 142089 h 473565"/>
                <a:gd name="connsiteX68" fmla="*/ 67602 w 602135"/>
                <a:gd name="connsiteY68" fmla="*/ 98933 h 473565"/>
                <a:gd name="connsiteX69" fmla="*/ 89195 w 602135"/>
                <a:gd name="connsiteY69" fmla="*/ 133962 h 473565"/>
                <a:gd name="connsiteX70" fmla="*/ 77417 w 602135"/>
                <a:gd name="connsiteY70" fmla="*/ 133962 h 473565"/>
                <a:gd name="connsiteX71" fmla="*/ 77417 w 602135"/>
                <a:gd name="connsiteY71" fmla="*/ 176837 h 473565"/>
                <a:gd name="connsiteX72" fmla="*/ 57787 w 602135"/>
                <a:gd name="connsiteY72" fmla="*/ 176837 h 473565"/>
                <a:gd name="connsiteX73" fmla="*/ 57787 w 602135"/>
                <a:gd name="connsiteY73" fmla="*/ 133962 h 473565"/>
                <a:gd name="connsiteX74" fmla="*/ 46009 w 602135"/>
                <a:gd name="connsiteY74" fmla="*/ 133962 h 473565"/>
                <a:gd name="connsiteX75" fmla="*/ 115601 w 602135"/>
                <a:gd name="connsiteY75" fmla="*/ 68096 h 473565"/>
                <a:gd name="connsiteX76" fmla="*/ 486815 w 602135"/>
                <a:gd name="connsiteY76" fmla="*/ 68096 h 473565"/>
                <a:gd name="connsiteX77" fmla="*/ 498319 w 602135"/>
                <a:gd name="connsiteY77" fmla="*/ 79864 h 473565"/>
                <a:gd name="connsiteX78" fmla="*/ 498319 w 602135"/>
                <a:gd name="connsiteY78" fmla="*/ 197264 h 473565"/>
                <a:gd name="connsiteX79" fmla="*/ 602135 w 602135"/>
                <a:gd name="connsiteY79" fmla="*/ 242935 h 473565"/>
                <a:gd name="connsiteX80" fmla="*/ 602135 w 602135"/>
                <a:gd name="connsiteY80" fmla="*/ 289167 h 473565"/>
                <a:gd name="connsiteX81" fmla="*/ 486815 w 602135"/>
                <a:gd name="connsiteY81" fmla="*/ 335398 h 473565"/>
                <a:gd name="connsiteX82" fmla="*/ 371214 w 602135"/>
                <a:gd name="connsiteY82" fmla="*/ 289167 h 473565"/>
                <a:gd name="connsiteX83" fmla="*/ 371214 w 602135"/>
                <a:gd name="connsiteY83" fmla="*/ 242935 h 473565"/>
                <a:gd name="connsiteX84" fmla="*/ 475030 w 602135"/>
                <a:gd name="connsiteY84" fmla="*/ 197264 h 473565"/>
                <a:gd name="connsiteX85" fmla="*/ 475030 w 602135"/>
                <a:gd name="connsiteY85" fmla="*/ 91352 h 473565"/>
                <a:gd name="connsiteX86" fmla="*/ 127105 w 602135"/>
                <a:gd name="connsiteY86" fmla="*/ 91352 h 473565"/>
                <a:gd name="connsiteX87" fmla="*/ 127105 w 602135"/>
                <a:gd name="connsiteY87" fmla="*/ 197264 h 473565"/>
                <a:gd name="connsiteX88" fmla="*/ 230921 w 602135"/>
                <a:gd name="connsiteY88" fmla="*/ 242935 h 473565"/>
                <a:gd name="connsiteX89" fmla="*/ 230921 w 602135"/>
                <a:gd name="connsiteY89" fmla="*/ 289167 h 473565"/>
                <a:gd name="connsiteX90" fmla="*/ 115601 w 602135"/>
                <a:gd name="connsiteY90" fmla="*/ 335118 h 473565"/>
                <a:gd name="connsiteX91" fmla="*/ 0 w 602135"/>
                <a:gd name="connsiteY91" fmla="*/ 289167 h 473565"/>
                <a:gd name="connsiteX92" fmla="*/ 0 w 602135"/>
                <a:gd name="connsiteY92" fmla="*/ 242935 h 473565"/>
                <a:gd name="connsiteX93" fmla="*/ 103816 w 602135"/>
                <a:gd name="connsiteY93" fmla="*/ 197264 h 473565"/>
                <a:gd name="connsiteX94" fmla="*/ 103816 w 602135"/>
                <a:gd name="connsiteY94" fmla="*/ 79584 h 473565"/>
                <a:gd name="connsiteX95" fmla="*/ 107183 w 602135"/>
                <a:gd name="connsiteY95" fmla="*/ 71458 h 473565"/>
                <a:gd name="connsiteX96" fmla="*/ 115601 w 602135"/>
                <a:gd name="connsiteY96" fmla="*/ 68096 h 473565"/>
                <a:gd name="connsiteX97" fmla="*/ 398179 w 602135"/>
                <a:gd name="connsiteY97" fmla="*/ 0 h 473565"/>
                <a:gd name="connsiteX98" fmla="*/ 433271 w 602135"/>
                <a:gd name="connsiteY98" fmla="*/ 21592 h 473565"/>
                <a:gd name="connsiteX99" fmla="*/ 398179 w 602135"/>
                <a:gd name="connsiteY99" fmla="*/ 42904 h 473565"/>
                <a:gd name="connsiteX100" fmla="*/ 398179 w 602135"/>
                <a:gd name="connsiteY100" fmla="*/ 31407 h 473565"/>
                <a:gd name="connsiteX101" fmla="*/ 355226 w 602135"/>
                <a:gd name="connsiteY101" fmla="*/ 31407 h 473565"/>
                <a:gd name="connsiteX102" fmla="*/ 355226 w 602135"/>
                <a:gd name="connsiteY102" fmla="*/ 11777 h 473565"/>
                <a:gd name="connsiteX103" fmla="*/ 398179 w 602135"/>
                <a:gd name="connsiteY103" fmla="*/ 11777 h 473565"/>
                <a:gd name="connsiteX104" fmla="*/ 211565 w 602135"/>
                <a:gd name="connsiteY104" fmla="*/ 0 h 473565"/>
                <a:gd name="connsiteX105" fmla="*/ 246626 w 602135"/>
                <a:gd name="connsiteY105" fmla="*/ 21592 h 473565"/>
                <a:gd name="connsiteX106" fmla="*/ 211565 w 602135"/>
                <a:gd name="connsiteY106" fmla="*/ 42904 h 473565"/>
                <a:gd name="connsiteX107" fmla="*/ 211565 w 602135"/>
                <a:gd name="connsiteY107" fmla="*/ 31407 h 473565"/>
                <a:gd name="connsiteX108" fmla="*/ 168651 w 602135"/>
                <a:gd name="connsiteY108" fmla="*/ 31407 h 473565"/>
                <a:gd name="connsiteX109" fmla="*/ 168651 w 602135"/>
                <a:gd name="connsiteY109" fmla="*/ 11777 h 473565"/>
                <a:gd name="connsiteX110" fmla="*/ 211565 w 602135"/>
                <a:gd name="connsiteY110" fmla="*/ 11777 h 47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2135" h="473565">
                  <a:moveTo>
                    <a:pt x="371245" y="381336"/>
                  </a:moveTo>
                  <a:cubicBezTo>
                    <a:pt x="371245" y="406846"/>
                    <a:pt x="423146" y="427591"/>
                    <a:pt x="486830" y="427591"/>
                  </a:cubicBezTo>
                  <a:cubicBezTo>
                    <a:pt x="550515" y="427591"/>
                    <a:pt x="602135" y="406846"/>
                    <a:pt x="602135" y="381336"/>
                  </a:cubicBezTo>
                  <a:lnTo>
                    <a:pt x="602135" y="427591"/>
                  </a:lnTo>
                  <a:cubicBezTo>
                    <a:pt x="602135" y="453101"/>
                    <a:pt x="550515" y="473565"/>
                    <a:pt x="486830" y="473565"/>
                  </a:cubicBezTo>
                  <a:cubicBezTo>
                    <a:pt x="423146" y="473565"/>
                    <a:pt x="371245" y="453101"/>
                    <a:pt x="371245" y="427591"/>
                  </a:cubicBezTo>
                  <a:close/>
                  <a:moveTo>
                    <a:pt x="0" y="381336"/>
                  </a:moveTo>
                  <a:cubicBezTo>
                    <a:pt x="0" y="406846"/>
                    <a:pt x="51636" y="427591"/>
                    <a:pt x="115621" y="427591"/>
                  </a:cubicBezTo>
                  <a:cubicBezTo>
                    <a:pt x="179325" y="427591"/>
                    <a:pt x="230961" y="406846"/>
                    <a:pt x="230961" y="381336"/>
                  </a:cubicBezTo>
                  <a:lnTo>
                    <a:pt x="230961" y="427591"/>
                  </a:lnTo>
                  <a:cubicBezTo>
                    <a:pt x="230961" y="453101"/>
                    <a:pt x="179325" y="473565"/>
                    <a:pt x="115621" y="473565"/>
                  </a:cubicBezTo>
                  <a:cubicBezTo>
                    <a:pt x="51636" y="473565"/>
                    <a:pt x="0" y="453101"/>
                    <a:pt x="0" y="427591"/>
                  </a:cubicBezTo>
                  <a:close/>
                  <a:moveTo>
                    <a:pt x="0" y="312182"/>
                  </a:moveTo>
                  <a:cubicBezTo>
                    <a:pt x="0" y="337673"/>
                    <a:pt x="51636" y="358402"/>
                    <a:pt x="115621" y="358402"/>
                  </a:cubicBezTo>
                  <a:cubicBezTo>
                    <a:pt x="179325" y="358402"/>
                    <a:pt x="230961" y="337673"/>
                    <a:pt x="230961" y="312182"/>
                  </a:cubicBezTo>
                  <a:lnTo>
                    <a:pt x="230961" y="358402"/>
                  </a:lnTo>
                  <a:cubicBezTo>
                    <a:pt x="230961" y="383893"/>
                    <a:pt x="179325" y="404341"/>
                    <a:pt x="115621" y="404341"/>
                  </a:cubicBezTo>
                  <a:cubicBezTo>
                    <a:pt x="51636" y="404341"/>
                    <a:pt x="0" y="383893"/>
                    <a:pt x="0" y="358402"/>
                  </a:cubicBezTo>
                  <a:close/>
                  <a:moveTo>
                    <a:pt x="371245" y="312111"/>
                  </a:moveTo>
                  <a:cubicBezTo>
                    <a:pt x="371245" y="337621"/>
                    <a:pt x="423146" y="358366"/>
                    <a:pt x="486830" y="358366"/>
                  </a:cubicBezTo>
                  <a:cubicBezTo>
                    <a:pt x="550515" y="358366"/>
                    <a:pt x="602135" y="337621"/>
                    <a:pt x="602135" y="312111"/>
                  </a:cubicBezTo>
                  <a:lnTo>
                    <a:pt x="602135" y="358366"/>
                  </a:lnTo>
                  <a:cubicBezTo>
                    <a:pt x="602135" y="383876"/>
                    <a:pt x="550515" y="404340"/>
                    <a:pt x="486830" y="404340"/>
                  </a:cubicBezTo>
                  <a:cubicBezTo>
                    <a:pt x="423146" y="404340"/>
                    <a:pt x="371245" y="383876"/>
                    <a:pt x="371245" y="358366"/>
                  </a:cubicBezTo>
                  <a:close/>
                  <a:moveTo>
                    <a:pt x="475030" y="209032"/>
                  </a:moveTo>
                  <a:cubicBezTo>
                    <a:pt x="418633" y="211274"/>
                    <a:pt x="382718" y="229766"/>
                    <a:pt x="382718" y="242935"/>
                  </a:cubicBezTo>
                  <a:cubicBezTo>
                    <a:pt x="382718" y="257225"/>
                    <a:pt x="423403" y="277679"/>
                    <a:pt x="486815" y="277679"/>
                  </a:cubicBezTo>
                  <a:cubicBezTo>
                    <a:pt x="550227" y="277679"/>
                    <a:pt x="590631" y="257225"/>
                    <a:pt x="590631" y="242935"/>
                  </a:cubicBezTo>
                  <a:cubicBezTo>
                    <a:pt x="590631" y="229766"/>
                    <a:pt x="554997" y="211274"/>
                    <a:pt x="498319" y="209032"/>
                  </a:cubicBezTo>
                  <a:lnTo>
                    <a:pt x="498319" y="242935"/>
                  </a:lnTo>
                  <a:cubicBezTo>
                    <a:pt x="498319" y="249380"/>
                    <a:pt x="493268" y="254423"/>
                    <a:pt x="486815" y="254423"/>
                  </a:cubicBezTo>
                  <a:cubicBezTo>
                    <a:pt x="480361" y="254423"/>
                    <a:pt x="475030" y="249380"/>
                    <a:pt x="475030" y="242935"/>
                  </a:cubicBezTo>
                  <a:close/>
                  <a:moveTo>
                    <a:pt x="103816" y="208752"/>
                  </a:moveTo>
                  <a:cubicBezTo>
                    <a:pt x="47138" y="211274"/>
                    <a:pt x="11504" y="229766"/>
                    <a:pt x="11504" y="242935"/>
                  </a:cubicBezTo>
                  <a:cubicBezTo>
                    <a:pt x="11504" y="257225"/>
                    <a:pt x="51908" y="277679"/>
                    <a:pt x="115601" y="277679"/>
                  </a:cubicBezTo>
                  <a:cubicBezTo>
                    <a:pt x="179013" y="277679"/>
                    <a:pt x="219417" y="257225"/>
                    <a:pt x="219417" y="242935"/>
                  </a:cubicBezTo>
                  <a:cubicBezTo>
                    <a:pt x="219417" y="229766"/>
                    <a:pt x="183783" y="211274"/>
                    <a:pt x="127105" y="208752"/>
                  </a:cubicBezTo>
                  <a:lnTo>
                    <a:pt x="127105" y="242655"/>
                  </a:lnTo>
                  <a:cubicBezTo>
                    <a:pt x="127105" y="249099"/>
                    <a:pt x="121774" y="254423"/>
                    <a:pt x="115601" y="254423"/>
                  </a:cubicBezTo>
                  <a:cubicBezTo>
                    <a:pt x="109147" y="254423"/>
                    <a:pt x="103816" y="249099"/>
                    <a:pt x="103816" y="242655"/>
                  </a:cubicBezTo>
                  <a:close/>
                  <a:moveTo>
                    <a:pt x="439975" y="116010"/>
                  </a:moveTo>
                  <a:lnTo>
                    <a:pt x="456840" y="143481"/>
                  </a:lnTo>
                  <a:lnTo>
                    <a:pt x="447845" y="143481"/>
                  </a:lnTo>
                  <a:lnTo>
                    <a:pt x="447845" y="176837"/>
                  </a:lnTo>
                  <a:lnTo>
                    <a:pt x="432386" y="176837"/>
                  </a:lnTo>
                  <a:lnTo>
                    <a:pt x="432386" y="143481"/>
                  </a:lnTo>
                  <a:lnTo>
                    <a:pt x="423110" y="143481"/>
                  </a:lnTo>
                  <a:close/>
                  <a:moveTo>
                    <a:pt x="154059" y="116010"/>
                  </a:moveTo>
                  <a:lnTo>
                    <a:pt x="169487" y="116010"/>
                  </a:lnTo>
                  <a:lnTo>
                    <a:pt x="169487" y="149647"/>
                  </a:lnTo>
                  <a:lnTo>
                    <a:pt x="178743" y="149647"/>
                  </a:lnTo>
                  <a:lnTo>
                    <a:pt x="161913" y="176837"/>
                  </a:lnTo>
                  <a:lnTo>
                    <a:pt x="145083" y="149647"/>
                  </a:lnTo>
                  <a:lnTo>
                    <a:pt x="154059" y="149647"/>
                  </a:lnTo>
                  <a:close/>
                  <a:moveTo>
                    <a:pt x="251121" y="104507"/>
                  </a:moveTo>
                  <a:lnTo>
                    <a:pt x="251121" y="113482"/>
                  </a:lnTo>
                  <a:lnTo>
                    <a:pt x="377948" y="113482"/>
                  </a:lnTo>
                  <a:lnTo>
                    <a:pt x="377948" y="128909"/>
                  </a:lnTo>
                  <a:lnTo>
                    <a:pt x="251121" y="128909"/>
                  </a:lnTo>
                  <a:lnTo>
                    <a:pt x="251121" y="137884"/>
                  </a:lnTo>
                  <a:lnTo>
                    <a:pt x="223904" y="121056"/>
                  </a:lnTo>
                  <a:close/>
                  <a:moveTo>
                    <a:pt x="524436" y="98933"/>
                  </a:moveTo>
                  <a:lnTo>
                    <a:pt x="544066" y="98933"/>
                  </a:lnTo>
                  <a:lnTo>
                    <a:pt x="544066" y="142089"/>
                  </a:lnTo>
                  <a:lnTo>
                    <a:pt x="555844" y="142089"/>
                  </a:lnTo>
                  <a:lnTo>
                    <a:pt x="534251" y="176837"/>
                  </a:lnTo>
                  <a:lnTo>
                    <a:pt x="512658" y="142089"/>
                  </a:lnTo>
                  <a:lnTo>
                    <a:pt x="524436" y="142089"/>
                  </a:lnTo>
                  <a:close/>
                  <a:moveTo>
                    <a:pt x="67602" y="98933"/>
                  </a:moveTo>
                  <a:lnTo>
                    <a:pt x="89195" y="133962"/>
                  </a:lnTo>
                  <a:lnTo>
                    <a:pt x="77417" y="133962"/>
                  </a:lnTo>
                  <a:lnTo>
                    <a:pt x="77417" y="176837"/>
                  </a:lnTo>
                  <a:lnTo>
                    <a:pt x="57787" y="176837"/>
                  </a:lnTo>
                  <a:lnTo>
                    <a:pt x="57787" y="133962"/>
                  </a:lnTo>
                  <a:lnTo>
                    <a:pt x="46009" y="133962"/>
                  </a:lnTo>
                  <a:close/>
                  <a:moveTo>
                    <a:pt x="115601" y="68096"/>
                  </a:moveTo>
                  <a:lnTo>
                    <a:pt x="486815" y="68096"/>
                  </a:lnTo>
                  <a:cubicBezTo>
                    <a:pt x="493268" y="68096"/>
                    <a:pt x="498319" y="73419"/>
                    <a:pt x="498319" y="79864"/>
                  </a:cubicBezTo>
                  <a:lnTo>
                    <a:pt x="498319" y="197264"/>
                  </a:lnTo>
                  <a:cubicBezTo>
                    <a:pt x="556680" y="199786"/>
                    <a:pt x="602135" y="219119"/>
                    <a:pt x="602135" y="242935"/>
                  </a:cubicBezTo>
                  <a:lnTo>
                    <a:pt x="602135" y="289167"/>
                  </a:lnTo>
                  <a:cubicBezTo>
                    <a:pt x="602135" y="314664"/>
                    <a:pt x="550508" y="335398"/>
                    <a:pt x="486815" y="335398"/>
                  </a:cubicBezTo>
                  <a:cubicBezTo>
                    <a:pt x="423122" y="335398"/>
                    <a:pt x="371214" y="314664"/>
                    <a:pt x="371214" y="289167"/>
                  </a:cubicBezTo>
                  <a:lnTo>
                    <a:pt x="371214" y="242935"/>
                  </a:lnTo>
                  <a:cubicBezTo>
                    <a:pt x="371214" y="219119"/>
                    <a:pt x="416949" y="199786"/>
                    <a:pt x="475030" y="197264"/>
                  </a:cubicBezTo>
                  <a:lnTo>
                    <a:pt x="475030" y="91352"/>
                  </a:lnTo>
                  <a:lnTo>
                    <a:pt x="127105" y="91352"/>
                  </a:lnTo>
                  <a:lnTo>
                    <a:pt x="127105" y="197264"/>
                  </a:lnTo>
                  <a:cubicBezTo>
                    <a:pt x="185467" y="199786"/>
                    <a:pt x="230921" y="219119"/>
                    <a:pt x="230921" y="242935"/>
                  </a:cubicBezTo>
                  <a:lnTo>
                    <a:pt x="230921" y="289167"/>
                  </a:lnTo>
                  <a:cubicBezTo>
                    <a:pt x="230921" y="314664"/>
                    <a:pt x="179294" y="335118"/>
                    <a:pt x="115601" y="335118"/>
                  </a:cubicBezTo>
                  <a:cubicBezTo>
                    <a:pt x="51627" y="335118"/>
                    <a:pt x="0" y="314664"/>
                    <a:pt x="0" y="289167"/>
                  </a:cubicBezTo>
                  <a:lnTo>
                    <a:pt x="0" y="242935"/>
                  </a:lnTo>
                  <a:cubicBezTo>
                    <a:pt x="0" y="219119"/>
                    <a:pt x="45455" y="199786"/>
                    <a:pt x="103816" y="197264"/>
                  </a:cubicBezTo>
                  <a:lnTo>
                    <a:pt x="103816" y="79584"/>
                  </a:lnTo>
                  <a:cubicBezTo>
                    <a:pt x="103816" y="76501"/>
                    <a:pt x="104939" y="73700"/>
                    <a:pt x="107183" y="71458"/>
                  </a:cubicBezTo>
                  <a:cubicBezTo>
                    <a:pt x="109428" y="69217"/>
                    <a:pt x="112514" y="68096"/>
                    <a:pt x="115601" y="68096"/>
                  </a:cubicBezTo>
                  <a:close/>
                  <a:moveTo>
                    <a:pt x="398179" y="0"/>
                  </a:moveTo>
                  <a:lnTo>
                    <a:pt x="433271" y="21592"/>
                  </a:lnTo>
                  <a:lnTo>
                    <a:pt x="398179" y="42904"/>
                  </a:lnTo>
                  <a:lnTo>
                    <a:pt x="398179" y="31407"/>
                  </a:lnTo>
                  <a:lnTo>
                    <a:pt x="355226" y="31407"/>
                  </a:lnTo>
                  <a:lnTo>
                    <a:pt x="355226" y="11777"/>
                  </a:lnTo>
                  <a:lnTo>
                    <a:pt x="398179" y="11777"/>
                  </a:lnTo>
                  <a:close/>
                  <a:moveTo>
                    <a:pt x="211565" y="0"/>
                  </a:moveTo>
                  <a:lnTo>
                    <a:pt x="246626" y="21592"/>
                  </a:lnTo>
                  <a:lnTo>
                    <a:pt x="211565" y="42904"/>
                  </a:lnTo>
                  <a:lnTo>
                    <a:pt x="211565" y="31407"/>
                  </a:lnTo>
                  <a:lnTo>
                    <a:pt x="168651" y="31407"/>
                  </a:lnTo>
                  <a:lnTo>
                    <a:pt x="168651" y="11777"/>
                  </a:lnTo>
                  <a:lnTo>
                    <a:pt x="211565" y="11777"/>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4" name="iconfont-1014-459320"/>
            <p:cNvSpPr/>
            <p:nvPr/>
          </p:nvSpPr>
          <p:spPr>
            <a:xfrm>
              <a:off x="6801" y="6750"/>
              <a:ext cx="674" cy="976"/>
            </a:xfrm>
            <a:custGeom>
              <a:avLst/>
              <a:gdLst>
                <a:gd name="T0" fmla="*/ 1540 w 8980"/>
                <a:gd name="T1" fmla="*/ 12800 h 12800"/>
                <a:gd name="T2" fmla="*/ 0 w 8980"/>
                <a:gd name="T3" fmla="*/ 2816 h 12800"/>
                <a:gd name="T4" fmla="*/ 2324 w 8980"/>
                <a:gd name="T5" fmla="*/ 1536 h 12800"/>
                <a:gd name="T6" fmla="*/ 3062 w 8980"/>
                <a:gd name="T7" fmla="*/ 1280 h 12800"/>
                <a:gd name="T8" fmla="*/ 5887 w 8980"/>
                <a:gd name="T9" fmla="*/ 1280 h 12800"/>
                <a:gd name="T10" fmla="*/ 6657 w 8980"/>
                <a:gd name="T11" fmla="*/ 1536 h 12800"/>
                <a:gd name="T12" fmla="*/ 8980 w 8980"/>
                <a:gd name="T13" fmla="*/ 2816 h 12800"/>
                <a:gd name="T14" fmla="*/ 7440 w 8980"/>
                <a:gd name="T15" fmla="*/ 12800 h 12800"/>
                <a:gd name="T16" fmla="*/ 3746 w 8980"/>
                <a:gd name="T17" fmla="*/ 1424 h 12800"/>
                <a:gd name="T18" fmla="*/ 5202 w 8980"/>
                <a:gd name="T19" fmla="*/ 1424 h 12800"/>
                <a:gd name="T20" fmla="*/ 8210 w 8980"/>
                <a:gd name="T21" fmla="*/ 3328 h 12800"/>
                <a:gd name="T22" fmla="*/ 6915 w 8980"/>
                <a:gd name="T23" fmla="*/ 2048 h 12800"/>
                <a:gd name="T24" fmla="*/ 6029 w 8980"/>
                <a:gd name="T25" fmla="*/ 3072 h 12800"/>
                <a:gd name="T26" fmla="*/ 2053 w 8980"/>
                <a:gd name="T27" fmla="*/ 2176 h 12800"/>
                <a:gd name="T28" fmla="*/ 2053 w 8980"/>
                <a:gd name="T29" fmla="*/ 2048 h 12800"/>
                <a:gd name="T30" fmla="*/ 770 w 8980"/>
                <a:gd name="T31" fmla="*/ 10752 h 12800"/>
                <a:gd name="T32" fmla="*/ 6927 w 8980"/>
                <a:gd name="T33" fmla="*/ 12032 h 12800"/>
                <a:gd name="T34" fmla="*/ 8210 w 8980"/>
                <a:gd name="T35" fmla="*/ 3328 h 12800"/>
                <a:gd name="T36" fmla="*/ 1925 w 8980"/>
                <a:gd name="T37" fmla="*/ 8704 h 12800"/>
                <a:gd name="T38" fmla="*/ 1925 w 8980"/>
                <a:gd name="T39" fmla="*/ 7936 h 12800"/>
                <a:gd name="T40" fmla="*/ 7440 w 8980"/>
                <a:gd name="T41" fmla="*/ 8320 h 12800"/>
                <a:gd name="T42" fmla="*/ 7056 w 8980"/>
                <a:gd name="T43" fmla="*/ 7424 h 12800"/>
                <a:gd name="T44" fmla="*/ 1540 w 8980"/>
                <a:gd name="T45" fmla="*/ 7040 h 12800"/>
                <a:gd name="T46" fmla="*/ 7056 w 8980"/>
                <a:gd name="T47" fmla="*/ 6656 h 12800"/>
                <a:gd name="T48" fmla="*/ 7056 w 8980"/>
                <a:gd name="T49" fmla="*/ 7424 h 12800"/>
                <a:gd name="T50" fmla="*/ 1925 w 8980"/>
                <a:gd name="T51" fmla="*/ 6144 h 12800"/>
                <a:gd name="T52" fmla="*/ 1925 w 8980"/>
                <a:gd name="T53" fmla="*/ 5376 h 12800"/>
                <a:gd name="T54" fmla="*/ 7440 w 8980"/>
                <a:gd name="T55" fmla="*/ 5760 h 12800"/>
                <a:gd name="T56" fmla="*/ 7056 w 8980"/>
                <a:gd name="T57" fmla="*/ 4864 h 12800"/>
                <a:gd name="T58" fmla="*/ 1540 w 8980"/>
                <a:gd name="T59" fmla="*/ 4480 h 12800"/>
                <a:gd name="T60" fmla="*/ 7056 w 8980"/>
                <a:gd name="T61" fmla="*/ 4096 h 12800"/>
                <a:gd name="T62" fmla="*/ 7056 w 8980"/>
                <a:gd name="T63" fmla="*/ 4864 h 12800"/>
                <a:gd name="T64" fmla="*/ 3978 w 8980"/>
                <a:gd name="T65" fmla="*/ 9259 h 12800"/>
                <a:gd name="T66" fmla="*/ 2605 w 8980"/>
                <a:gd name="T67" fmla="*/ 11682 h 12800"/>
                <a:gd name="T68" fmla="*/ 2225 w 8980"/>
                <a:gd name="T69" fmla="*/ 10376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80" h="12800">
                  <a:moveTo>
                    <a:pt x="7440" y="12800"/>
                  </a:moveTo>
                  <a:lnTo>
                    <a:pt x="1540" y="12800"/>
                  </a:lnTo>
                  <a:cubicBezTo>
                    <a:pt x="831" y="12800"/>
                    <a:pt x="0" y="12227"/>
                    <a:pt x="0" y="11520"/>
                  </a:cubicBezTo>
                  <a:lnTo>
                    <a:pt x="0" y="2816"/>
                  </a:lnTo>
                  <a:cubicBezTo>
                    <a:pt x="0" y="2109"/>
                    <a:pt x="831" y="1536"/>
                    <a:pt x="1540" y="1536"/>
                  </a:cubicBezTo>
                  <a:lnTo>
                    <a:pt x="2324" y="1536"/>
                  </a:lnTo>
                  <a:cubicBezTo>
                    <a:pt x="2485" y="1378"/>
                    <a:pt x="2706" y="1280"/>
                    <a:pt x="2951" y="1280"/>
                  </a:cubicBezTo>
                  <a:lnTo>
                    <a:pt x="3062" y="1280"/>
                  </a:lnTo>
                  <a:cubicBezTo>
                    <a:pt x="3135" y="562"/>
                    <a:pt x="3735" y="0"/>
                    <a:pt x="4474" y="0"/>
                  </a:cubicBezTo>
                  <a:cubicBezTo>
                    <a:pt x="5213" y="0"/>
                    <a:pt x="5813" y="562"/>
                    <a:pt x="5887" y="1280"/>
                  </a:cubicBezTo>
                  <a:lnTo>
                    <a:pt x="6029" y="1280"/>
                  </a:lnTo>
                  <a:cubicBezTo>
                    <a:pt x="6274" y="1280"/>
                    <a:pt x="6495" y="1378"/>
                    <a:pt x="6657" y="1536"/>
                  </a:cubicBezTo>
                  <a:lnTo>
                    <a:pt x="7440" y="1536"/>
                  </a:lnTo>
                  <a:cubicBezTo>
                    <a:pt x="8149" y="1536"/>
                    <a:pt x="8980" y="2109"/>
                    <a:pt x="8980" y="2816"/>
                  </a:cubicBezTo>
                  <a:lnTo>
                    <a:pt x="8980" y="11520"/>
                  </a:lnTo>
                  <a:cubicBezTo>
                    <a:pt x="8980" y="12227"/>
                    <a:pt x="8149" y="12800"/>
                    <a:pt x="7440" y="12800"/>
                  </a:cubicBezTo>
                  <a:close/>
                  <a:moveTo>
                    <a:pt x="4474" y="698"/>
                  </a:moveTo>
                  <a:cubicBezTo>
                    <a:pt x="4072" y="698"/>
                    <a:pt x="3746" y="1023"/>
                    <a:pt x="3746" y="1424"/>
                  </a:cubicBezTo>
                  <a:cubicBezTo>
                    <a:pt x="3746" y="1825"/>
                    <a:pt x="4072" y="2150"/>
                    <a:pt x="4474" y="2150"/>
                  </a:cubicBezTo>
                  <a:cubicBezTo>
                    <a:pt x="4876" y="2150"/>
                    <a:pt x="5202" y="1825"/>
                    <a:pt x="5202" y="1424"/>
                  </a:cubicBezTo>
                  <a:cubicBezTo>
                    <a:pt x="5202" y="1023"/>
                    <a:pt x="4876" y="698"/>
                    <a:pt x="4474" y="698"/>
                  </a:cubicBezTo>
                  <a:close/>
                  <a:moveTo>
                    <a:pt x="8210" y="3328"/>
                  </a:moveTo>
                  <a:cubicBezTo>
                    <a:pt x="8210" y="2621"/>
                    <a:pt x="7636" y="2048"/>
                    <a:pt x="6927" y="2048"/>
                  </a:cubicBezTo>
                  <a:lnTo>
                    <a:pt x="6915" y="2048"/>
                  </a:lnTo>
                  <a:cubicBezTo>
                    <a:pt x="6921" y="2090"/>
                    <a:pt x="6927" y="2132"/>
                    <a:pt x="6927" y="2176"/>
                  </a:cubicBezTo>
                  <a:cubicBezTo>
                    <a:pt x="6927" y="2671"/>
                    <a:pt x="6525" y="3072"/>
                    <a:pt x="6029" y="3072"/>
                  </a:cubicBezTo>
                  <a:lnTo>
                    <a:pt x="2951" y="3072"/>
                  </a:lnTo>
                  <a:cubicBezTo>
                    <a:pt x="2455" y="3072"/>
                    <a:pt x="2053" y="2671"/>
                    <a:pt x="2053" y="2176"/>
                  </a:cubicBezTo>
                  <a:cubicBezTo>
                    <a:pt x="2053" y="2132"/>
                    <a:pt x="2060" y="2090"/>
                    <a:pt x="2066" y="2048"/>
                  </a:cubicBezTo>
                  <a:lnTo>
                    <a:pt x="2053" y="2048"/>
                  </a:lnTo>
                  <a:cubicBezTo>
                    <a:pt x="1344" y="2048"/>
                    <a:pt x="770" y="2621"/>
                    <a:pt x="770" y="3328"/>
                  </a:cubicBezTo>
                  <a:lnTo>
                    <a:pt x="770" y="10752"/>
                  </a:lnTo>
                  <a:cubicBezTo>
                    <a:pt x="770" y="11459"/>
                    <a:pt x="1344" y="12032"/>
                    <a:pt x="2053" y="12032"/>
                  </a:cubicBezTo>
                  <a:lnTo>
                    <a:pt x="6927" y="12032"/>
                  </a:lnTo>
                  <a:cubicBezTo>
                    <a:pt x="7636" y="12032"/>
                    <a:pt x="8210" y="11459"/>
                    <a:pt x="8210" y="10752"/>
                  </a:cubicBezTo>
                  <a:lnTo>
                    <a:pt x="8210" y="3328"/>
                  </a:lnTo>
                  <a:close/>
                  <a:moveTo>
                    <a:pt x="7056" y="8704"/>
                  </a:moveTo>
                  <a:lnTo>
                    <a:pt x="1925" y="8704"/>
                  </a:lnTo>
                  <a:cubicBezTo>
                    <a:pt x="1712" y="8704"/>
                    <a:pt x="1540" y="8532"/>
                    <a:pt x="1540" y="8320"/>
                  </a:cubicBezTo>
                  <a:cubicBezTo>
                    <a:pt x="1540" y="8108"/>
                    <a:pt x="1712" y="7936"/>
                    <a:pt x="1925" y="7936"/>
                  </a:cubicBezTo>
                  <a:lnTo>
                    <a:pt x="7056" y="7936"/>
                  </a:lnTo>
                  <a:cubicBezTo>
                    <a:pt x="7268" y="7936"/>
                    <a:pt x="7440" y="8108"/>
                    <a:pt x="7440" y="8320"/>
                  </a:cubicBezTo>
                  <a:cubicBezTo>
                    <a:pt x="7440" y="8532"/>
                    <a:pt x="7268" y="8704"/>
                    <a:pt x="7056" y="8704"/>
                  </a:cubicBezTo>
                  <a:close/>
                  <a:moveTo>
                    <a:pt x="7056" y="7424"/>
                  </a:moveTo>
                  <a:lnTo>
                    <a:pt x="1925" y="7424"/>
                  </a:lnTo>
                  <a:cubicBezTo>
                    <a:pt x="1712" y="7424"/>
                    <a:pt x="1540" y="7252"/>
                    <a:pt x="1540" y="7040"/>
                  </a:cubicBezTo>
                  <a:cubicBezTo>
                    <a:pt x="1540" y="6828"/>
                    <a:pt x="1712" y="6656"/>
                    <a:pt x="1925" y="6656"/>
                  </a:cubicBezTo>
                  <a:lnTo>
                    <a:pt x="7056" y="6656"/>
                  </a:lnTo>
                  <a:cubicBezTo>
                    <a:pt x="7268" y="6656"/>
                    <a:pt x="7440" y="6828"/>
                    <a:pt x="7440" y="7040"/>
                  </a:cubicBezTo>
                  <a:cubicBezTo>
                    <a:pt x="7440" y="7252"/>
                    <a:pt x="7268" y="7424"/>
                    <a:pt x="7056" y="7424"/>
                  </a:cubicBezTo>
                  <a:close/>
                  <a:moveTo>
                    <a:pt x="7056" y="6144"/>
                  </a:moveTo>
                  <a:lnTo>
                    <a:pt x="1925" y="6144"/>
                  </a:lnTo>
                  <a:cubicBezTo>
                    <a:pt x="1712" y="6144"/>
                    <a:pt x="1540" y="5972"/>
                    <a:pt x="1540" y="5760"/>
                  </a:cubicBezTo>
                  <a:cubicBezTo>
                    <a:pt x="1540" y="5548"/>
                    <a:pt x="1712" y="5376"/>
                    <a:pt x="1925" y="5376"/>
                  </a:cubicBezTo>
                  <a:lnTo>
                    <a:pt x="7056" y="5376"/>
                  </a:lnTo>
                  <a:cubicBezTo>
                    <a:pt x="7268" y="5376"/>
                    <a:pt x="7440" y="5548"/>
                    <a:pt x="7440" y="5760"/>
                  </a:cubicBezTo>
                  <a:cubicBezTo>
                    <a:pt x="7440" y="5972"/>
                    <a:pt x="7268" y="6144"/>
                    <a:pt x="7056" y="6144"/>
                  </a:cubicBezTo>
                  <a:close/>
                  <a:moveTo>
                    <a:pt x="7056" y="4864"/>
                  </a:moveTo>
                  <a:lnTo>
                    <a:pt x="1925" y="4864"/>
                  </a:lnTo>
                  <a:cubicBezTo>
                    <a:pt x="1712" y="4864"/>
                    <a:pt x="1540" y="4692"/>
                    <a:pt x="1540" y="4480"/>
                  </a:cubicBezTo>
                  <a:cubicBezTo>
                    <a:pt x="1540" y="4268"/>
                    <a:pt x="1712" y="4096"/>
                    <a:pt x="1925" y="4096"/>
                  </a:cubicBezTo>
                  <a:lnTo>
                    <a:pt x="7056" y="4096"/>
                  </a:lnTo>
                  <a:cubicBezTo>
                    <a:pt x="7268" y="4096"/>
                    <a:pt x="7440" y="4268"/>
                    <a:pt x="7440" y="4480"/>
                  </a:cubicBezTo>
                  <a:cubicBezTo>
                    <a:pt x="7440" y="4692"/>
                    <a:pt x="7268" y="4864"/>
                    <a:pt x="7056" y="4864"/>
                  </a:cubicBezTo>
                  <a:close/>
                  <a:moveTo>
                    <a:pt x="2563" y="11029"/>
                  </a:moveTo>
                  <a:cubicBezTo>
                    <a:pt x="2563" y="11029"/>
                    <a:pt x="3112" y="9702"/>
                    <a:pt x="3978" y="9259"/>
                  </a:cubicBezTo>
                  <a:cubicBezTo>
                    <a:pt x="3957" y="9575"/>
                    <a:pt x="3872" y="9849"/>
                    <a:pt x="4020" y="10187"/>
                  </a:cubicBezTo>
                  <a:cubicBezTo>
                    <a:pt x="3640" y="10271"/>
                    <a:pt x="2859" y="11219"/>
                    <a:pt x="2605" y="11682"/>
                  </a:cubicBezTo>
                  <a:cubicBezTo>
                    <a:pt x="2246" y="11240"/>
                    <a:pt x="1824" y="10903"/>
                    <a:pt x="1529" y="10798"/>
                  </a:cubicBezTo>
                  <a:lnTo>
                    <a:pt x="2225" y="10376"/>
                  </a:lnTo>
                  <a:lnTo>
                    <a:pt x="2563" y="11029"/>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5" name="link-page_75005"/>
            <p:cNvSpPr/>
            <p:nvPr/>
          </p:nvSpPr>
          <p:spPr>
            <a:xfrm>
              <a:off x="12411" y="6936"/>
              <a:ext cx="744" cy="976"/>
            </a:xfrm>
            <a:custGeom>
              <a:avLst/>
              <a:gdLst>
                <a:gd name="connsiteX0" fmla="*/ 210085 w 469683"/>
                <a:gd name="connsiteY0" fmla="*/ 352121 h 606298"/>
                <a:gd name="connsiteX1" fmla="*/ 219801 w 469683"/>
                <a:gd name="connsiteY1" fmla="*/ 356170 h 606298"/>
                <a:gd name="connsiteX2" fmla="*/ 259773 w 469683"/>
                <a:gd name="connsiteY2" fmla="*/ 396042 h 606298"/>
                <a:gd name="connsiteX3" fmla="*/ 259773 w 469683"/>
                <a:gd name="connsiteY3" fmla="*/ 415549 h 606298"/>
                <a:gd name="connsiteX4" fmla="*/ 246490 w 469683"/>
                <a:gd name="connsiteY4" fmla="*/ 428799 h 606298"/>
                <a:gd name="connsiteX5" fmla="*/ 236774 w 469683"/>
                <a:gd name="connsiteY5" fmla="*/ 432848 h 606298"/>
                <a:gd name="connsiteX6" fmla="*/ 226935 w 469683"/>
                <a:gd name="connsiteY6" fmla="*/ 428799 h 606298"/>
                <a:gd name="connsiteX7" fmla="*/ 186964 w 469683"/>
                <a:gd name="connsiteY7" fmla="*/ 388927 h 606298"/>
                <a:gd name="connsiteX8" fmla="*/ 182905 w 469683"/>
                <a:gd name="connsiteY8" fmla="*/ 379234 h 606298"/>
                <a:gd name="connsiteX9" fmla="*/ 184750 w 469683"/>
                <a:gd name="connsiteY9" fmla="*/ 372364 h 606298"/>
                <a:gd name="connsiteX10" fmla="*/ 191145 w 469683"/>
                <a:gd name="connsiteY10" fmla="*/ 378866 h 606298"/>
                <a:gd name="connsiteX11" fmla="*/ 200492 w 469683"/>
                <a:gd name="connsiteY11" fmla="*/ 382670 h 606298"/>
                <a:gd name="connsiteX12" fmla="*/ 209716 w 469683"/>
                <a:gd name="connsiteY12" fmla="*/ 378866 h 606298"/>
                <a:gd name="connsiteX13" fmla="*/ 209716 w 469683"/>
                <a:gd name="connsiteY13" fmla="*/ 360341 h 606298"/>
                <a:gd name="connsiteX14" fmla="*/ 203321 w 469683"/>
                <a:gd name="connsiteY14" fmla="*/ 353961 h 606298"/>
                <a:gd name="connsiteX15" fmla="*/ 210085 w 469683"/>
                <a:gd name="connsiteY15" fmla="*/ 352121 h 606298"/>
                <a:gd name="connsiteX16" fmla="*/ 132055 w 469683"/>
                <a:gd name="connsiteY16" fmla="*/ 274217 h 606298"/>
                <a:gd name="connsiteX17" fmla="*/ 141765 w 469683"/>
                <a:gd name="connsiteY17" fmla="*/ 278266 h 606298"/>
                <a:gd name="connsiteX18" fmla="*/ 181836 w 469683"/>
                <a:gd name="connsiteY18" fmla="*/ 318138 h 606298"/>
                <a:gd name="connsiteX19" fmla="*/ 184049 w 469683"/>
                <a:gd name="connsiteY19" fmla="*/ 334701 h 606298"/>
                <a:gd name="connsiteX20" fmla="*/ 177534 w 469683"/>
                <a:gd name="connsiteY20" fmla="*/ 328199 h 606298"/>
                <a:gd name="connsiteX21" fmla="*/ 159097 w 469683"/>
                <a:gd name="connsiteY21" fmla="*/ 328199 h 606298"/>
                <a:gd name="connsiteX22" fmla="*/ 159097 w 469683"/>
                <a:gd name="connsiteY22" fmla="*/ 346724 h 606298"/>
                <a:gd name="connsiteX23" fmla="*/ 165488 w 469683"/>
                <a:gd name="connsiteY23" fmla="*/ 353226 h 606298"/>
                <a:gd name="connsiteX24" fmla="*/ 158728 w 469683"/>
                <a:gd name="connsiteY24" fmla="*/ 354944 h 606298"/>
                <a:gd name="connsiteX25" fmla="*/ 149018 w 469683"/>
                <a:gd name="connsiteY25" fmla="*/ 350895 h 606298"/>
                <a:gd name="connsiteX26" fmla="*/ 108946 w 469683"/>
                <a:gd name="connsiteY26" fmla="*/ 311023 h 606298"/>
                <a:gd name="connsiteX27" fmla="*/ 108946 w 469683"/>
                <a:gd name="connsiteY27" fmla="*/ 291516 h 606298"/>
                <a:gd name="connsiteX28" fmla="*/ 122344 w 469683"/>
                <a:gd name="connsiteY28" fmla="*/ 278266 h 606298"/>
                <a:gd name="connsiteX29" fmla="*/ 132055 w 469683"/>
                <a:gd name="connsiteY29" fmla="*/ 274217 h 606298"/>
                <a:gd name="connsiteX30" fmla="*/ 132021 w 469683"/>
                <a:gd name="connsiteY30" fmla="*/ 248045 h 606298"/>
                <a:gd name="connsiteX31" fmla="*/ 103749 w 469683"/>
                <a:gd name="connsiteY31" fmla="*/ 259704 h 606298"/>
                <a:gd name="connsiteX32" fmla="*/ 90350 w 469683"/>
                <a:gd name="connsiteY32" fmla="*/ 273082 h 606298"/>
                <a:gd name="connsiteX33" fmla="*/ 90350 w 469683"/>
                <a:gd name="connsiteY33" fmla="*/ 329538 h 606298"/>
                <a:gd name="connsiteX34" fmla="*/ 130423 w 469683"/>
                <a:gd name="connsiteY34" fmla="*/ 369426 h 606298"/>
                <a:gd name="connsiteX35" fmla="*/ 156729 w 469683"/>
                <a:gd name="connsiteY35" fmla="*/ 381086 h 606298"/>
                <a:gd name="connsiteX36" fmla="*/ 168407 w 469683"/>
                <a:gd name="connsiteY36" fmla="*/ 407473 h 606298"/>
                <a:gd name="connsiteX37" fmla="*/ 208358 w 469683"/>
                <a:gd name="connsiteY37" fmla="*/ 447361 h 606298"/>
                <a:gd name="connsiteX38" fmla="*/ 236754 w 469683"/>
                <a:gd name="connsiteY38" fmla="*/ 459020 h 606298"/>
                <a:gd name="connsiteX39" fmla="*/ 265026 w 469683"/>
                <a:gd name="connsiteY39" fmla="*/ 447361 h 606298"/>
                <a:gd name="connsiteX40" fmla="*/ 278302 w 469683"/>
                <a:gd name="connsiteY40" fmla="*/ 434106 h 606298"/>
                <a:gd name="connsiteX41" fmla="*/ 278302 w 469683"/>
                <a:gd name="connsiteY41" fmla="*/ 377526 h 606298"/>
                <a:gd name="connsiteX42" fmla="*/ 238352 w 469683"/>
                <a:gd name="connsiteY42" fmla="*/ 337639 h 606298"/>
                <a:gd name="connsiteX43" fmla="*/ 211923 w 469683"/>
                <a:gd name="connsiteY43" fmla="*/ 325979 h 606298"/>
                <a:gd name="connsiteX44" fmla="*/ 200245 w 469683"/>
                <a:gd name="connsiteY44" fmla="*/ 299715 h 606298"/>
                <a:gd name="connsiteX45" fmla="*/ 160294 w 469683"/>
                <a:gd name="connsiteY45" fmla="*/ 259704 h 606298"/>
                <a:gd name="connsiteX46" fmla="*/ 132021 w 469683"/>
                <a:gd name="connsiteY46" fmla="*/ 248045 h 606298"/>
                <a:gd name="connsiteX47" fmla="*/ 248554 w 469683"/>
                <a:gd name="connsiteY47" fmla="*/ 135991 h 606298"/>
                <a:gd name="connsiteX48" fmla="*/ 248554 w 469683"/>
                <a:gd name="connsiteY48" fmla="*/ 211348 h 606298"/>
                <a:gd name="connsiteX49" fmla="*/ 256422 w 469683"/>
                <a:gd name="connsiteY49" fmla="*/ 219203 h 606298"/>
                <a:gd name="connsiteX50" fmla="*/ 332020 w 469683"/>
                <a:gd name="connsiteY50" fmla="*/ 219203 h 606298"/>
                <a:gd name="connsiteX51" fmla="*/ 28764 w 469683"/>
                <a:gd name="connsiteY51" fmla="*/ 100767 h 606298"/>
                <a:gd name="connsiteX52" fmla="*/ 265641 w 469683"/>
                <a:gd name="connsiteY52" fmla="*/ 100767 h 606298"/>
                <a:gd name="connsiteX53" fmla="*/ 268591 w 469683"/>
                <a:gd name="connsiteY53" fmla="*/ 101994 h 606298"/>
                <a:gd name="connsiteX54" fmla="*/ 367546 w 469683"/>
                <a:gd name="connsiteY54" fmla="*/ 200793 h 606298"/>
                <a:gd name="connsiteX55" fmla="*/ 368775 w 469683"/>
                <a:gd name="connsiteY55" fmla="*/ 203616 h 606298"/>
                <a:gd name="connsiteX56" fmla="*/ 368775 w 469683"/>
                <a:gd name="connsiteY56" fmla="*/ 577579 h 606298"/>
                <a:gd name="connsiteX57" fmla="*/ 340011 w 469683"/>
                <a:gd name="connsiteY57" fmla="*/ 606298 h 606298"/>
                <a:gd name="connsiteX58" fmla="*/ 28764 w 469683"/>
                <a:gd name="connsiteY58" fmla="*/ 606298 h 606298"/>
                <a:gd name="connsiteX59" fmla="*/ 0 w 469683"/>
                <a:gd name="connsiteY59" fmla="*/ 577579 h 606298"/>
                <a:gd name="connsiteX60" fmla="*/ 0 w 469683"/>
                <a:gd name="connsiteY60" fmla="*/ 129486 h 606298"/>
                <a:gd name="connsiteX61" fmla="*/ 28764 w 469683"/>
                <a:gd name="connsiteY61" fmla="*/ 100767 h 606298"/>
                <a:gd name="connsiteX62" fmla="*/ 353520 w 469683"/>
                <a:gd name="connsiteY62" fmla="*/ 31050 h 606298"/>
                <a:gd name="connsiteX63" fmla="*/ 353520 w 469683"/>
                <a:gd name="connsiteY63" fmla="*/ 106528 h 606298"/>
                <a:gd name="connsiteX64" fmla="*/ 361387 w 469683"/>
                <a:gd name="connsiteY64" fmla="*/ 114382 h 606298"/>
                <a:gd name="connsiteX65" fmla="*/ 436985 w 469683"/>
                <a:gd name="connsiteY65" fmla="*/ 114382 h 606298"/>
                <a:gd name="connsiteX66" fmla="*/ 133731 w 469683"/>
                <a:gd name="connsiteY66" fmla="*/ 0 h 606298"/>
                <a:gd name="connsiteX67" fmla="*/ 370729 w 469683"/>
                <a:gd name="connsiteY67" fmla="*/ 0 h 606298"/>
                <a:gd name="connsiteX68" fmla="*/ 469683 w 469683"/>
                <a:gd name="connsiteY68" fmla="*/ 98796 h 606298"/>
                <a:gd name="connsiteX69" fmla="*/ 469683 w 469683"/>
                <a:gd name="connsiteY69" fmla="*/ 472748 h 606298"/>
                <a:gd name="connsiteX70" fmla="*/ 444975 w 469683"/>
                <a:gd name="connsiteY70" fmla="*/ 497416 h 606298"/>
                <a:gd name="connsiteX71" fmla="*/ 389168 w 469683"/>
                <a:gd name="connsiteY71" fmla="*/ 497416 h 606298"/>
                <a:gd name="connsiteX72" fmla="*/ 389168 w 469683"/>
                <a:gd name="connsiteY72" fmla="*/ 203606 h 606298"/>
                <a:gd name="connsiteX73" fmla="*/ 382038 w 469683"/>
                <a:gd name="connsiteY73" fmla="*/ 186301 h 606298"/>
                <a:gd name="connsiteX74" fmla="*/ 283084 w 469683"/>
                <a:gd name="connsiteY74" fmla="*/ 87505 h 606298"/>
                <a:gd name="connsiteX75" fmla="*/ 265629 w 469683"/>
                <a:gd name="connsiteY75" fmla="*/ 80264 h 606298"/>
                <a:gd name="connsiteX76" fmla="*/ 109023 w 469683"/>
                <a:gd name="connsiteY76" fmla="*/ 80264 h 606298"/>
                <a:gd name="connsiteX77" fmla="*/ 109023 w 469683"/>
                <a:gd name="connsiteY77" fmla="*/ 24668 h 606298"/>
                <a:gd name="connsiteX78" fmla="*/ 133731 w 469683"/>
                <a:gd name="connsiteY78"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69683" h="606298">
                  <a:moveTo>
                    <a:pt x="210085" y="352121"/>
                  </a:moveTo>
                  <a:cubicBezTo>
                    <a:pt x="213775" y="352121"/>
                    <a:pt x="217219" y="353593"/>
                    <a:pt x="219801" y="356170"/>
                  </a:cubicBezTo>
                  <a:lnTo>
                    <a:pt x="259773" y="396042"/>
                  </a:lnTo>
                  <a:cubicBezTo>
                    <a:pt x="265184" y="401441"/>
                    <a:pt x="265184" y="410151"/>
                    <a:pt x="259773" y="415549"/>
                  </a:cubicBezTo>
                  <a:lnTo>
                    <a:pt x="246490" y="428799"/>
                  </a:lnTo>
                  <a:cubicBezTo>
                    <a:pt x="243907" y="431376"/>
                    <a:pt x="240463" y="432848"/>
                    <a:pt x="236774" y="432848"/>
                  </a:cubicBezTo>
                  <a:cubicBezTo>
                    <a:pt x="233084" y="432848"/>
                    <a:pt x="229640" y="431376"/>
                    <a:pt x="226935" y="428799"/>
                  </a:cubicBezTo>
                  <a:lnTo>
                    <a:pt x="186964" y="388927"/>
                  </a:lnTo>
                  <a:cubicBezTo>
                    <a:pt x="184381" y="386350"/>
                    <a:pt x="182905" y="382792"/>
                    <a:pt x="182905" y="379234"/>
                  </a:cubicBezTo>
                  <a:cubicBezTo>
                    <a:pt x="182905" y="376781"/>
                    <a:pt x="183520" y="374450"/>
                    <a:pt x="184750" y="372364"/>
                  </a:cubicBezTo>
                  <a:lnTo>
                    <a:pt x="191145" y="378866"/>
                  </a:lnTo>
                  <a:cubicBezTo>
                    <a:pt x="193728" y="381443"/>
                    <a:pt x="197049" y="382670"/>
                    <a:pt x="200492" y="382670"/>
                  </a:cubicBezTo>
                  <a:cubicBezTo>
                    <a:pt x="203813" y="382670"/>
                    <a:pt x="207134" y="381443"/>
                    <a:pt x="209716" y="378866"/>
                  </a:cubicBezTo>
                  <a:cubicBezTo>
                    <a:pt x="214882" y="373714"/>
                    <a:pt x="214882" y="365494"/>
                    <a:pt x="209716" y="360341"/>
                  </a:cubicBezTo>
                  <a:lnTo>
                    <a:pt x="203321" y="353961"/>
                  </a:lnTo>
                  <a:cubicBezTo>
                    <a:pt x="205289" y="352734"/>
                    <a:pt x="207626" y="352121"/>
                    <a:pt x="210085" y="352121"/>
                  </a:cubicBezTo>
                  <a:close/>
                  <a:moveTo>
                    <a:pt x="132055" y="274217"/>
                  </a:moveTo>
                  <a:cubicBezTo>
                    <a:pt x="135742" y="274217"/>
                    <a:pt x="139184" y="275689"/>
                    <a:pt x="141765" y="278266"/>
                  </a:cubicBezTo>
                  <a:lnTo>
                    <a:pt x="181836" y="318138"/>
                  </a:lnTo>
                  <a:cubicBezTo>
                    <a:pt x="186261" y="322678"/>
                    <a:pt x="186999" y="329425"/>
                    <a:pt x="184049" y="334701"/>
                  </a:cubicBezTo>
                  <a:lnTo>
                    <a:pt x="177534" y="328199"/>
                  </a:lnTo>
                  <a:cubicBezTo>
                    <a:pt x="172495" y="323168"/>
                    <a:pt x="164136" y="323168"/>
                    <a:pt x="159097" y="328199"/>
                  </a:cubicBezTo>
                  <a:cubicBezTo>
                    <a:pt x="153934" y="333351"/>
                    <a:pt x="153934" y="341694"/>
                    <a:pt x="159097" y="346724"/>
                  </a:cubicBezTo>
                  <a:lnTo>
                    <a:pt x="165488" y="353226"/>
                  </a:lnTo>
                  <a:cubicBezTo>
                    <a:pt x="163399" y="354331"/>
                    <a:pt x="161186" y="354944"/>
                    <a:pt x="158728" y="354944"/>
                  </a:cubicBezTo>
                  <a:cubicBezTo>
                    <a:pt x="155040" y="354944"/>
                    <a:pt x="151599" y="353594"/>
                    <a:pt x="149018" y="350895"/>
                  </a:cubicBezTo>
                  <a:lnTo>
                    <a:pt x="108946" y="311023"/>
                  </a:lnTo>
                  <a:cubicBezTo>
                    <a:pt x="103661" y="305624"/>
                    <a:pt x="103661" y="296914"/>
                    <a:pt x="108946" y="291516"/>
                  </a:cubicBezTo>
                  <a:lnTo>
                    <a:pt x="122344" y="278266"/>
                  </a:lnTo>
                  <a:cubicBezTo>
                    <a:pt x="124926" y="275689"/>
                    <a:pt x="128367" y="274217"/>
                    <a:pt x="132055" y="274217"/>
                  </a:cubicBezTo>
                  <a:close/>
                  <a:moveTo>
                    <a:pt x="132021" y="248045"/>
                  </a:moveTo>
                  <a:cubicBezTo>
                    <a:pt x="121327" y="248045"/>
                    <a:pt x="111247" y="252218"/>
                    <a:pt x="103749" y="259704"/>
                  </a:cubicBezTo>
                  <a:lnTo>
                    <a:pt x="90350" y="273082"/>
                  </a:lnTo>
                  <a:cubicBezTo>
                    <a:pt x="74861" y="288669"/>
                    <a:pt x="74861" y="313952"/>
                    <a:pt x="90350" y="329538"/>
                  </a:cubicBezTo>
                  <a:lnTo>
                    <a:pt x="130423" y="369426"/>
                  </a:lnTo>
                  <a:cubicBezTo>
                    <a:pt x="137553" y="376545"/>
                    <a:pt x="146772" y="380595"/>
                    <a:pt x="156729" y="381086"/>
                  </a:cubicBezTo>
                  <a:cubicBezTo>
                    <a:pt x="157221" y="391027"/>
                    <a:pt x="161278" y="400355"/>
                    <a:pt x="168407" y="407473"/>
                  </a:cubicBezTo>
                  <a:lnTo>
                    <a:pt x="208358" y="447361"/>
                  </a:lnTo>
                  <a:cubicBezTo>
                    <a:pt x="215979" y="454847"/>
                    <a:pt x="226059" y="459020"/>
                    <a:pt x="236754" y="459020"/>
                  </a:cubicBezTo>
                  <a:cubicBezTo>
                    <a:pt x="247448" y="459020"/>
                    <a:pt x="257405" y="454847"/>
                    <a:pt x="265026" y="447361"/>
                  </a:cubicBezTo>
                  <a:lnTo>
                    <a:pt x="278302" y="434106"/>
                  </a:lnTo>
                  <a:cubicBezTo>
                    <a:pt x="293914" y="418519"/>
                    <a:pt x="293914" y="393113"/>
                    <a:pt x="278302" y="377526"/>
                  </a:cubicBezTo>
                  <a:lnTo>
                    <a:pt x="238352" y="337639"/>
                  </a:lnTo>
                  <a:cubicBezTo>
                    <a:pt x="231222" y="330520"/>
                    <a:pt x="221880" y="326470"/>
                    <a:pt x="211923" y="325979"/>
                  </a:cubicBezTo>
                  <a:cubicBezTo>
                    <a:pt x="211431" y="316406"/>
                    <a:pt x="207620" y="306956"/>
                    <a:pt x="200245" y="299715"/>
                  </a:cubicBezTo>
                  <a:lnTo>
                    <a:pt x="160294" y="259704"/>
                  </a:lnTo>
                  <a:cubicBezTo>
                    <a:pt x="152796" y="252218"/>
                    <a:pt x="142716" y="248045"/>
                    <a:pt x="132021" y="248045"/>
                  </a:cubicBezTo>
                  <a:close/>
                  <a:moveTo>
                    <a:pt x="248554" y="135991"/>
                  </a:moveTo>
                  <a:lnTo>
                    <a:pt x="248554" y="211348"/>
                  </a:lnTo>
                  <a:cubicBezTo>
                    <a:pt x="248554" y="215644"/>
                    <a:pt x="252119" y="219203"/>
                    <a:pt x="256422" y="219203"/>
                  </a:cubicBezTo>
                  <a:lnTo>
                    <a:pt x="332020" y="219203"/>
                  </a:lnTo>
                  <a:close/>
                  <a:moveTo>
                    <a:pt x="28764" y="100767"/>
                  </a:moveTo>
                  <a:lnTo>
                    <a:pt x="265641" y="100767"/>
                  </a:lnTo>
                  <a:cubicBezTo>
                    <a:pt x="266747" y="100767"/>
                    <a:pt x="267854" y="101135"/>
                    <a:pt x="268591" y="101994"/>
                  </a:cubicBezTo>
                  <a:lnTo>
                    <a:pt x="367546" y="200793"/>
                  </a:lnTo>
                  <a:cubicBezTo>
                    <a:pt x="368283" y="201530"/>
                    <a:pt x="368775" y="202511"/>
                    <a:pt x="368775" y="203616"/>
                  </a:cubicBezTo>
                  <a:lnTo>
                    <a:pt x="368775" y="577579"/>
                  </a:lnTo>
                  <a:cubicBezTo>
                    <a:pt x="368775" y="593411"/>
                    <a:pt x="355868" y="606298"/>
                    <a:pt x="340011" y="606298"/>
                  </a:cubicBezTo>
                  <a:lnTo>
                    <a:pt x="28764" y="606298"/>
                  </a:lnTo>
                  <a:cubicBezTo>
                    <a:pt x="12907" y="606298"/>
                    <a:pt x="0" y="593411"/>
                    <a:pt x="0" y="577579"/>
                  </a:cubicBezTo>
                  <a:lnTo>
                    <a:pt x="0" y="129486"/>
                  </a:lnTo>
                  <a:cubicBezTo>
                    <a:pt x="0" y="113654"/>
                    <a:pt x="12907" y="100767"/>
                    <a:pt x="28764" y="100767"/>
                  </a:cubicBezTo>
                  <a:close/>
                  <a:moveTo>
                    <a:pt x="353520" y="31050"/>
                  </a:moveTo>
                  <a:lnTo>
                    <a:pt x="353520" y="106528"/>
                  </a:lnTo>
                  <a:cubicBezTo>
                    <a:pt x="353520" y="110823"/>
                    <a:pt x="357084" y="114382"/>
                    <a:pt x="361387" y="114382"/>
                  </a:cubicBezTo>
                  <a:lnTo>
                    <a:pt x="436985" y="114382"/>
                  </a:lnTo>
                  <a:close/>
                  <a:moveTo>
                    <a:pt x="133731" y="0"/>
                  </a:moveTo>
                  <a:lnTo>
                    <a:pt x="370729" y="0"/>
                  </a:lnTo>
                  <a:lnTo>
                    <a:pt x="469683" y="98796"/>
                  </a:lnTo>
                  <a:lnTo>
                    <a:pt x="469683" y="472748"/>
                  </a:lnTo>
                  <a:cubicBezTo>
                    <a:pt x="469683" y="486370"/>
                    <a:pt x="458620" y="497416"/>
                    <a:pt x="444975" y="497416"/>
                  </a:cubicBezTo>
                  <a:lnTo>
                    <a:pt x="389168" y="497416"/>
                  </a:lnTo>
                  <a:lnTo>
                    <a:pt x="389168" y="203606"/>
                  </a:lnTo>
                  <a:cubicBezTo>
                    <a:pt x="389168" y="197101"/>
                    <a:pt x="386586" y="190842"/>
                    <a:pt x="382038" y="186301"/>
                  </a:cubicBezTo>
                  <a:lnTo>
                    <a:pt x="283084" y="87505"/>
                  </a:lnTo>
                  <a:cubicBezTo>
                    <a:pt x="278413" y="82841"/>
                    <a:pt x="272144" y="80264"/>
                    <a:pt x="265629" y="80264"/>
                  </a:cubicBezTo>
                  <a:lnTo>
                    <a:pt x="109023" y="80264"/>
                  </a:lnTo>
                  <a:lnTo>
                    <a:pt x="109023" y="24668"/>
                  </a:lnTo>
                  <a:cubicBezTo>
                    <a:pt x="109023" y="11046"/>
                    <a:pt x="120086" y="0"/>
                    <a:pt x="13373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6" name="businessman-wearing-tie-connected-to-links_31629"/>
            <p:cNvSpPr/>
            <p:nvPr/>
          </p:nvSpPr>
          <p:spPr>
            <a:xfrm>
              <a:off x="10560" y="7142"/>
              <a:ext cx="1042" cy="743"/>
            </a:xfrm>
            <a:custGeom>
              <a:avLst/>
              <a:gdLst>
                <a:gd name="connsiteX0" fmla="*/ 582483 w 602418"/>
                <a:gd name="connsiteY0" fmla="*/ 335045 h 375133"/>
                <a:gd name="connsiteX1" fmla="*/ 602418 w 602418"/>
                <a:gd name="connsiteY1" fmla="*/ 354945 h 375133"/>
                <a:gd name="connsiteX2" fmla="*/ 582483 w 602418"/>
                <a:gd name="connsiteY2" fmla="*/ 374845 h 375133"/>
                <a:gd name="connsiteX3" fmla="*/ 562548 w 602418"/>
                <a:gd name="connsiteY3" fmla="*/ 354945 h 375133"/>
                <a:gd name="connsiteX4" fmla="*/ 582483 w 602418"/>
                <a:gd name="connsiteY4" fmla="*/ 335045 h 375133"/>
                <a:gd name="connsiteX5" fmla="*/ 582483 w 602418"/>
                <a:gd name="connsiteY5" fmla="*/ 223551 h 375133"/>
                <a:gd name="connsiteX6" fmla="*/ 602418 w 602418"/>
                <a:gd name="connsiteY6" fmla="*/ 243415 h 375133"/>
                <a:gd name="connsiteX7" fmla="*/ 582483 w 602418"/>
                <a:gd name="connsiteY7" fmla="*/ 263279 h 375133"/>
                <a:gd name="connsiteX8" fmla="*/ 562548 w 602418"/>
                <a:gd name="connsiteY8" fmla="*/ 243415 h 375133"/>
                <a:gd name="connsiteX9" fmla="*/ 582483 w 602418"/>
                <a:gd name="connsiteY9" fmla="*/ 223551 h 375133"/>
                <a:gd name="connsiteX10" fmla="*/ 151095 w 602418"/>
                <a:gd name="connsiteY10" fmla="*/ 207759 h 375133"/>
                <a:gd name="connsiteX11" fmla="*/ 167339 w 602418"/>
                <a:gd name="connsiteY11" fmla="*/ 226202 h 375133"/>
                <a:gd name="connsiteX12" fmla="*/ 167784 w 602418"/>
                <a:gd name="connsiteY12" fmla="*/ 226202 h 375133"/>
                <a:gd name="connsiteX13" fmla="*/ 126394 w 602418"/>
                <a:gd name="connsiteY13" fmla="*/ 325971 h 375133"/>
                <a:gd name="connsiteX14" fmla="*/ 175350 w 602418"/>
                <a:gd name="connsiteY14" fmla="*/ 375078 h 375133"/>
                <a:gd name="connsiteX15" fmla="*/ 224528 w 602418"/>
                <a:gd name="connsiteY15" fmla="*/ 325971 h 375133"/>
                <a:gd name="connsiteX16" fmla="*/ 183138 w 602418"/>
                <a:gd name="connsiteY16" fmla="*/ 226202 h 375133"/>
                <a:gd name="connsiteX17" fmla="*/ 183583 w 602418"/>
                <a:gd name="connsiteY17" fmla="*/ 226202 h 375133"/>
                <a:gd name="connsiteX18" fmla="*/ 199605 w 602418"/>
                <a:gd name="connsiteY18" fmla="*/ 207759 h 375133"/>
                <a:gd name="connsiteX19" fmla="*/ 175572 w 602418"/>
                <a:gd name="connsiteY19" fmla="*/ 212203 h 375133"/>
                <a:gd name="connsiteX20" fmla="*/ 151095 w 602418"/>
                <a:gd name="connsiteY20" fmla="*/ 207759 h 375133"/>
                <a:gd name="connsiteX21" fmla="*/ 582483 w 602418"/>
                <a:gd name="connsiteY21" fmla="*/ 111987 h 375133"/>
                <a:gd name="connsiteX22" fmla="*/ 602418 w 602418"/>
                <a:gd name="connsiteY22" fmla="*/ 131887 h 375133"/>
                <a:gd name="connsiteX23" fmla="*/ 582483 w 602418"/>
                <a:gd name="connsiteY23" fmla="*/ 151787 h 375133"/>
                <a:gd name="connsiteX24" fmla="*/ 562548 w 602418"/>
                <a:gd name="connsiteY24" fmla="*/ 131887 h 375133"/>
                <a:gd name="connsiteX25" fmla="*/ 582483 w 602418"/>
                <a:gd name="connsiteY25" fmla="*/ 111987 h 375133"/>
                <a:gd name="connsiteX26" fmla="*/ 405229 w 602418"/>
                <a:gd name="connsiteY26" fmla="*/ 12631 h 375133"/>
                <a:gd name="connsiteX27" fmla="*/ 413019 w 602418"/>
                <a:gd name="connsiteY27" fmla="*/ 12631 h 375133"/>
                <a:gd name="connsiteX28" fmla="*/ 420586 w 602418"/>
                <a:gd name="connsiteY28" fmla="*/ 12631 h 375133"/>
                <a:gd name="connsiteX29" fmla="*/ 551681 w 602418"/>
                <a:gd name="connsiteY29" fmla="*/ 12631 h 375133"/>
                <a:gd name="connsiteX30" fmla="*/ 551681 w 602418"/>
                <a:gd name="connsiteY30" fmla="*/ 27965 h 375133"/>
                <a:gd name="connsiteX31" fmla="*/ 420586 w 602418"/>
                <a:gd name="connsiteY31" fmla="*/ 27965 h 375133"/>
                <a:gd name="connsiteX32" fmla="*/ 420586 w 602418"/>
                <a:gd name="connsiteY32" fmla="*/ 124188 h 375133"/>
                <a:gd name="connsiteX33" fmla="*/ 551681 w 602418"/>
                <a:gd name="connsiteY33" fmla="*/ 124188 h 375133"/>
                <a:gd name="connsiteX34" fmla="*/ 551681 w 602418"/>
                <a:gd name="connsiteY34" fmla="*/ 139521 h 375133"/>
                <a:gd name="connsiteX35" fmla="*/ 420586 w 602418"/>
                <a:gd name="connsiteY35" fmla="*/ 139521 h 375133"/>
                <a:gd name="connsiteX36" fmla="*/ 420586 w 602418"/>
                <a:gd name="connsiteY36" fmla="*/ 235745 h 375133"/>
                <a:gd name="connsiteX37" fmla="*/ 551681 w 602418"/>
                <a:gd name="connsiteY37" fmla="*/ 235745 h 375133"/>
                <a:gd name="connsiteX38" fmla="*/ 551681 w 602418"/>
                <a:gd name="connsiteY38" fmla="*/ 251078 h 375133"/>
                <a:gd name="connsiteX39" fmla="*/ 420586 w 602418"/>
                <a:gd name="connsiteY39" fmla="*/ 251078 h 375133"/>
                <a:gd name="connsiteX40" fmla="*/ 420586 w 602418"/>
                <a:gd name="connsiteY40" fmla="*/ 347079 h 375133"/>
                <a:gd name="connsiteX41" fmla="*/ 551681 w 602418"/>
                <a:gd name="connsiteY41" fmla="*/ 347079 h 375133"/>
                <a:gd name="connsiteX42" fmla="*/ 551681 w 602418"/>
                <a:gd name="connsiteY42" fmla="*/ 362635 h 375133"/>
                <a:gd name="connsiteX43" fmla="*/ 420586 w 602418"/>
                <a:gd name="connsiteY43" fmla="*/ 362635 h 375133"/>
                <a:gd name="connsiteX44" fmla="*/ 413019 w 602418"/>
                <a:gd name="connsiteY44" fmla="*/ 362635 h 375133"/>
                <a:gd name="connsiteX45" fmla="*/ 405229 w 602418"/>
                <a:gd name="connsiteY45" fmla="*/ 362635 h 375133"/>
                <a:gd name="connsiteX46" fmla="*/ 405229 w 602418"/>
                <a:gd name="connsiteY46" fmla="*/ 195300 h 375133"/>
                <a:gd name="connsiteX47" fmla="*/ 297504 w 602418"/>
                <a:gd name="connsiteY47" fmla="*/ 195300 h 375133"/>
                <a:gd name="connsiteX48" fmla="*/ 297504 w 602418"/>
                <a:gd name="connsiteY48" fmla="*/ 179966 h 375133"/>
                <a:gd name="connsiteX49" fmla="*/ 405229 w 602418"/>
                <a:gd name="connsiteY49" fmla="*/ 179966 h 375133"/>
                <a:gd name="connsiteX50" fmla="*/ 582483 w 602418"/>
                <a:gd name="connsiteY50" fmla="*/ 423 h 375133"/>
                <a:gd name="connsiteX51" fmla="*/ 602418 w 602418"/>
                <a:gd name="connsiteY51" fmla="*/ 20323 h 375133"/>
                <a:gd name="connsiteX52" fmla="*/ 582483 w 602418"/>
                <a:gd name="connsiteY52" fmla="*/ 40223 h 375133"/>
                <a:gd name="connsiteX53" fmla="*/ 562548 w 602418"/>
                <a:gd name="connsiteY53" fmla="*/ 20323 h 375133"/>
                <a:gd name="connsiteX54" fmla="*/ 582483 w 602418"/>
                <a:gd name="connsiteY54" fmla="*/ 423 h 375133"/>
                <a:gd name="connsiteX55" fmla="*/ 175572 w 602418"/>
                <a:gd name="connsiteY55" fmla="*/ 0 h 375133"/>
                <a:gd name="connsiteX56" fmla="*/ 272371 w 602418"/>
                <a:gd name="connsiteY56" fmla="*/ 96880 h 375133"/>
                <a:gd name="connsiteX57" fmla="*/ 218742 w 602418"/>
                <a:gd name="connsiteY57" fmla="*/ 198205 h 375133"/>
                <a:gd name="connsiteX58" fmla="*/ 350922 w 602418"/>
                <a:gd name="connsiteY58" fmla="*/ 331971 h 375133"/>
                <a:gd name="connsiteX59" fmla="*/ 0 w 602418"/>
                <a:gd name="connsiteY59" fmla="*/ 331971 h 375133"/>
                <a:gd name="connsiteX60" fmla="*/ 132180 w 602418"/>
                <a:gd name="connsiteY60" fmla="*/ 198205 h 375133"/>
                <a:gd name="connsiteX61" fmla="*/ 78551 w 602418"/>
                <a:gd name="connsiteY61" fmla="*/ 96880 h 375133"/>
                <a:gd name="connsiteX62" fmla="*/ 175572 w 602418"/>
                <a:gd name="connsiteY62" fmla="*/ 0 h 375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2418" h="375133">
                  <a:moveTo>
                    <a:pt x="582483" y="335045"/>
                  </a:moveTo>
                  <a:cubicBezTo>
                    <a:pt x="593493" y="335045"/>
                    <a:pt x="602418" y="343955"/>
                    <a:pt x="602418" y="354945"/>
                  </a:cubicBezTo>
                  <a:cubicBezTo>
                    <a:pt x="602418" y="365935"/>
                    <a:pt x="593493" y="374845"/>
                    <a:pt x="582483" y="374845"/>
                  </a:cubicBezTo>
                  <a:cubicBezTo>
                    <a:pt x="571473" y="374845"/>
                    <a:pt x="562548" y="365935"/>
                    <a:pt x="562548" y="354945"/>
                  </a:cubicBezTo>
                  <a:cubicBezTo>
                    <a:pt x="562548" y="343955"/>
                    <a:pt x="571473" y="335045"/>
                    <a:pt x="582483" y="335045"/>
                  </a:cubicBezTo>
                  <a:close/>
                  <a:moveTo>
                    <a:pt x="582483" y="223551"/>
                  </a:moveTo>
                  <a:cubicBezTo>
                    <a:pt x="593493" y="223551"/>
                    <a:pt x="602418" y="232444"/>
                    <a:pt x="602418" y="243415"/>
                  </a:cubicBezTo>
                  <a:cubicBezTo>
                    <a:pt x="602418" y="254386"/>
                    <a:pt x="593493" y="263279"/>
                    <a:pt x="582483" y="263279"/>
                  </a:cubicBezTo>
                  <a:cubicBezTo>
                    <a:pt x="571473" y="263279"/>
                    <a:pt x="562548" y="254386"/>
                    <a:pt x="562548" y="243415"/>
                  </a:cubicBezTo>
                  <a:cubicBezTo>
                    <a:pt x="562548" y="232444"/>
                    <a:pt x="571473" y="223551"/>
                    <a:pt x="582483" y="223551"/>
                  </a:cubicBezTo>
                  <a:close/>
                  <a:moveTo>
                    <a:pt x="151095" y="207759"/>
                  </a:moveTo>
                  <a:lnTo>
                    <a:pt x="167339" y="226202"/>
                  </a:lnTo>
                  <a:lnTo>
                    <a:pt x="167784" y="226202"/>
                  </a:lnTo>
                  <a:lnTo>
                    <a:pt x="126394" y="325971"/>
                  </a:lnTo>
                  <a:lnTo>
                    <a:pt x="175350" y="375078"/>
                  </a:lnTo>
                  <a:lnTo>
                    <a:pt x="224528" y="325971"/>
                  </a:lnTo>
                  <a:lnTo>
                    <a:pt x="183138" y="226202"/>
                  </a:lnTo>
                  <a:lnTo>
                    <a:pt x="183583" y="226202"/>
                  </a:lnTo>
                  <a:lnTo>
                    <a:pt x="199605" y="207759"/>
                  </a:lnTo>
                  <a:cubicBezTo>
                    <a:pt x="192039" y="210648"/>
                    <a:pt x="183806" y="212203"/>
                    <a:pt x="175572" y="212203"/>
                  </a:cubicBezTo>
                  <a:cubicBezTo>
                    <a:pt x="167116" y="212203"/>
                    <a:pt x="158883" y="210648"/>
                    <a:pt x="151095" y="207759"/>
                  </a:cubicBezTo>
                  <a:close/>
                  <a:moveTo>
                    <a:pt x="582483" y="111987"/>
                  </a:moveTo>
                  <a:cubicBezTo>
                    <a:pt x="593493" y="111987"/>
                    <a:pt x="602418" y="120897"/>
                    <a:pt x="602418" y="131887"/>
                  </a:cubicBezTo>
                  <a:cubicBezTo>
                    <a:pt x="602418" y="142877"/>
                    <a:pt x="593493" y="151787"/>
                    <a:pt x="582483" y="151787"/>
                  </a:cubicBezTo>
                  <a:cubicBezTo>
                    <a:pt x="571473" y="151787"/>
                    <a:pt x="562548" y="142877"/>
                    <a:pt x="562548" y="131887"/>
                  </a:cubicBezTo>
                  <a:cubicBezTo>
                    <a:pt x="562548" y="120897"/>
                    <a:pt x="571473" y="111987"/>
                    <a:pt x="582483" y="111987"/>
                  </a:cubicBezTo>
                  <a:close/>
                  <a:moveTo>
                    <a:pt x="405229" y="12631"/>
                  </a:moveTo>
                  <a:lnTo>
                    <a:pt x="413019" y="12631"/>
                  </a:lnTo>
                  <a:lnTo>
                    <a:pt x="420586" y="12631"/>
                  </a:lnTo>
                  <a:lnTo>
                    <a:pt x="551681" y="12631"/>
                  </a:lnTo>
                  <a:lnTo>
                    <a:pt x="551681" y="27965"/>
                  </a:lnTo>
                  <a:lnTo>
                    <a:pt x="420586" y="27965"/>
                  </a:lnTo>
                  <a:lnTo>
                    <a:pt x="420586" y="124188"/>
                  </a:lnTo>
                  <a:lnTo>
                    <a:pt x="551681" y="124188"/>
                  </a:lnTo>
                  <a:lnTo>
                    <a:pt x="551681" y="139521"/>
                  </a:lnTo>
                  <a:lnTo>
                    <a:pt x="420586" y="139521"/>
                  </a:lnTo>
                  <a:lnTo>
                    <a:pt x="420586" y="235745"/>
                  </a:lnTo>
                  <a:lnTo>
                    <a:pt x="551681" y="235745"/>
                  </a:lnTo>
                  <a:lnTo>
                    <a:pt x="551681" y="251078"/>
                  </a:lnTo>
                  <a:lnTo>
                    <a:pt x="420586" y="251078"/>
                  </a:lnTo>
                  <a:lnTo>
                    <a:pt x="420586" y="347079"/>
                  </a:lnTo>
                  <a:lnTo>
                    <a:pt x="551681" y="347079"/>
                  </a:lnTo>
                  <a:lnTo>
                    <a:pt x="551681" y="362635"/>
                  </a:lnTo>
                  <a:lnTo>
                    <a:pt x="420586" y="362635"/>
                  </a:lnTo>
                  <a:lnTo>
                    <a:pt x="413019" y="362635"/>
                  </a:lnTo>
                  <a:lnTo>
                    <a:pt x="405229" y="362635"/>
                  </a:lnTo>
                  <a:lnTo>
                    <a:pt x="405229" y="195300"/>
                  </a:lnTo>
                  <a:lnTo>
                    <a:pt x="297504" y="195300"/>
                  </a:lnTo>
                  <a:lnTo>
                    <a:pt x="297504" y="179966"/>
                  </a:lnTo>
                  <a:lnTo>
                    <a:pt x="405229" y="179966"/>
                  </a:lnTo>
                  <a:close/>
                  <a:moveTo>
                    <a:pt x="582483" y="423"/>
                  </a:moveTo>
                  <a:cubicBezTo>
                    <a:pt x="593493" y="423"/>
                    <a:pt x="602418" y="9333"/>
                    <a:pt x="602418" y="20323"/>
                  </a:cubicBezTo>
                  <a:cubicBezTo>
                    <a:pt x="602418" y="31313"/>
                    <a:pt x="593493" y="40223"/>
                    <a:pt x="582483" y="40223"/>
                  </a:cubicBezTo>
                  <a:cubicBezTo>
                    <a:pt x="571473" y="40223"/>
                    <a:pt x="562548" y="31313"/>
                    <a:pt x="562548" y="20323"/>
                  </a:cubicBezTo>
                  <a:cubicBezTo>
                    <a:pt x="562548" y="9333"/>
                    <a:pt x="571473" y="423"/>
                    <a:pt x="582483" y="423"/>
                  </a:cubicBezTo>
                  <a:close/>
                  <a:moveTo>
                    <a:pt x="175572" y="0"/>
                  </a:moveTo>
                  <a:cubicBezTo>
                    <a:pt x="228978" y="0"/>
                    <a:pt x="272371" y="43329"/>
                    <a:pt x="272371" y="96880"/>
                  </a:cubicBezTo>
                  <a:cubicBezTo>
                    <a:pt x="272371" y="134655"/>
                    <a:pt x="250563" y="176873"/>
                    <a:pt x="218742" y="198205"/>
                  </a:cubicBezTo>
                  <a:cubicBezTo>
                    <a:pt x="294623" y="217314"/>
                    <a:pt x="350922" y="283086"/>
                    <a:pt x="350922" y="331971"/>
                  </a:cubicBezTo>
                  <a:cubicBezTo>
                    <a:pt x="350922" y="389521"/>
                    <a:pt x="0" y="389521"/>
                    <a:pt x="0" y="331971"/>
                  </a:cubicBezTo>
                  <a:cubicBezTo>
                    <a:pt x="0" y="283086"/>
                    <a:pt x="56299" y="217314"/>
                    <a:pt x="132180" y="198205"/>
                  </a:cubicBezTo>
                  <a:cubicBezTo>
                    <a:pt x="100359" y="176873"/>
                    <a:pt x="78551" y="134655"/>
                    <a:pt x="78551" y="96880"/>
                  </a:cubicBezTo>
                  <a:cubicBezTo>
                    <a:pt x="78551" y="43329"/>
                    <a:pt x="121944" y="0"/>
                    <a:pt x="17557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7" name="iconfont-11145-7092360"/>
            <p:cNvSpPr/>
            <p:nvPr/>
          </p:nvSpPr>
          <p:spPr>
            <a:xfrm>
              <a:off x="14638" y="7120"/>
              <a:ext cx="608" cy="668"/>
            </a:xfrm>
            <a:custGeom>
              <a:avLst/>
              <a:gdLst>
                <a:gd name="T0" fmla="*/ 9272 w 9600"/>
                <a:gd name="T1" fmla="*/ 821 h 11207"/>
                <a:gd name="T2" fmla="*/ 9600 w 9600"/>
                <a:gd name="T3" fmla="*/ 1215 h 11207"/>
                <a:gd name="T4" fmla="*/ 9600 w 9600"/>
                <a:gd name="T5" fmla="*/ 6415 h 11207"/>
                <a:gd name="T6" fmla="*/ 8836 w 9600"/>
                <a:gd name="T7" fmla="*/ 8681 h 11207"/>
                <a:gd name="T8" fmla="*/ 7221 w 9600"/>
                <a:gd name="T9" fmla="*/ 10141 h 11207"/>
                <a:gd name="T10" fmla="*/ 4918 w 9600"/>
                <a:gd name="T11" fmla="*/ 11188 h 11207"/>
                <a:gd name="T12" fmla="*/ 4709 w 9600"/>
                <a:gd name="T13" fmla="*/ 11189 h 11207"/>
                <a:gd name="T14" fmla="*/ 2392 w 9600"/>
                <a:gd name="T15" fmla="*/ 10151 h 11207"/>
                <a:gd name="T16" fmla="*/ 767 w 9600"/>
                <a:gd name="T17" fmla="*/ 8692 h 11207"/>
                <a:gd name="T18" fmla="*/ 0 w 9600"/>
                <a:gd name="T19" fmla="*/ 6415 h 11207"/>
                <a:gd name="T20" fmla="*/ 0 w 9600"/>
                <a:gd name="T21" fmla="*/ 1215 h 11207"/>
                <a:gd name="T22" fmla="*/ 327 w 9600"/>
                <a:gd name="T23" fmla="*/ 821 h 11207"/>
                <a:gd name="T24" fmla="*/ 4740 w 9600"/>
                <a:gd name="T25" fmla="*/ 9 h 11207"/>
                <a:gd name="T26" fmla="*/ 4885 w 9600"/>
                <a:gd name="T27" fmla="*/ 9 h 11207"/>
                <a:gd name="T28" fmla="*/ 9272 w 9600"/>
                <a:gd name="T29" fmla="*/ 821 h 11207"/>
                <a:gd name="T30" fmla="*/ 8800 w 9600"/>
                <a:gd name="T31" fmla="*/ 6415 h 11207"/>
                <a:gd name="T32" fmla="*/ 8800 w 9600"/>
                <a:gd name="T33" fmla="*/ 1630 h 11207"/>
                <a:gd name="T34" fmla="*/ 8718 w 9600"/>
                <a:gd name="T35" fmla="*/ 1532 h 11207"/>
                <a:gd name="T36" fmla="*/ 4830 w 9600"/>
                <a:gd name="T37" fmla="*/ 812 h 11207"/>
                <a:gd name="T38" fmla="*/ 4794 w 9600"/>
                <a:gd name="T39" fmla="*/ 812 h 11207"/>
                <a:gd name="T40" fmla="*/ 881 w 9600"/>
                <a:gd name="T41" fmla="*/ 1533 h 11207"/>
                <a:gd name="T42" fmla="*/ 799 w 9600"/>
                <a:gd name="T43" fmla="*/ 1631 h 11207"/>
                <a:gd name="T44" fmla="*/ 799 w 9600"/>
                <a:gd name="T45" fmla="*/ 6415 h 11207"/>
                <a:gd name="T46" fmla="*/ 4778 w 9600"/>
                <a:gd name="T47" fmla="*/ 10374 h 11207"/>
                <a:gd name="T48" fmla="*/ 4843 w 9600"/>
                <a:gd name="T49" fmla="*/ 10374 h 11207"/>
                <a:gd name="T50" fmla="*/ 6807 w 9600"/>
                <a:gd name="T51" fmla="*/ 9456 h 11207"/>
                <a:gd name="T52" fmla="*/ 8800 w 9600"/>
                <a:gd name="T53" fmla="*/ 6415 h 11207"/>
                <a:gd name="T54" fmla="*/ 4053 w 9600"/>
                <a:gd name="T55" fmla="*/ 6276 h 11207"/>
                <a:gd name="T56" fmla="*/ 6824 w 9600"/>
                <a:gd name="T57" fmla="*/ 4112 h 11207"/>
                <a:gd name="T58" fmla="*/ 7385 w 9600"/>
                <a:gd name="T59" fmla="*/ 4181 h 11207"/>
                <a:gd name="T60" fmla="*/ 7316 w 9600"/>
                <a:gd name="T61" fmla="*/ 4742 h 11207"/>
                <a:gd name="T62" fmla="*/ 4302 w 9600"/>
                <a:gd name="T63" fmla="*/ 7097 h 11207"/>
                <a:gd name="T64" fmla="*/ 4009 w 9600"/>
                <a:gd name="T65" fmla="*/ 7179 h 11207"/>
                <a:gd name="T66" fmla="*/ 3803 w 9600"/>
                <a:gd name="T67" fmla="*/ 7096 h 11207"/>
                <a:gd name="T68" fmla="*/ 2316 w 9600"/>
                <a:gd name="T69" fmla="*/ 5934 h 11207"/>
                <a:gd name="T70" fmla="*/ 2247 w 9600"/>
                <a:gd name="T71" fmla="*/ 5373 h 11207"/>
                <a:gd name="T72" fmla="*/ 2808 w 9600"/>
                <a:gd name="T73" fmla="*/ 5304 h 11207"/>
                <a:gd name="T74" fmla="*/ 4053 w 9600"/>
                <a:gd name="T75" fmla="*/ 6276 h 1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00" h="11207">
                  <a:moveTo>
                    <a:pt x="9272" y="821"/>
                  </a:moveTo>
                  <a:cubicBezTo>
                    <a:pt x="9462" y="856"/>
                    <a:pt x="9600" y="1022"/>
                    <a:pt x="9600" y="1215"/>
                  </a:cubicBezTo>
                  <a:lnTo>
                    <a:pt x="9600" y="6415"/>
                  </a:lnTo>
                  <a:cubicBezTo>
                    <a:pt x="9600" y="7228"/>
                    <a:pt x="9343" y="7991"/>
                    <a:pt x="8836" y="8681"/>
                  </a:cubicBezTo>
                  <a:cubicBezTo>
                    <a:pt x="8443" y="9218"/>
                    <a:pt x="7899" y="9709"/>
                    <a:pt x="7221" y="10141"/>
                  </a:cubicBezTo>
                  <a:cubicBezTo>
                    <a:pt x="6086" y="10864"/>
                    <a:pt x="4965" y="11175"/>
                    <a:pt x="4918" y="11188"/>
                  </a:cubicBezTo>
                  <a:cubicBezTo>
                    <a:pt x="4849" y="11206"/>
                    <a:pt x="4777" y="11207"/>
                    <a:pt x="4709" y="11189"/>
                  </a:cubicBezTo>
                  <a:cubicBezTo>
                    <a:pt x="4662" y="11176"/>
                    <a:pt x="3534" y="10871"/>
                    <a:pt x="2392" y="10151"/>
                  </a:cubicBezTo>
                  <a:cubicBezTo>
                    <a:pt x="1710" y="9721"/>
                    <a:pt x="1163" y="9230"/>
                    <a:pt x="767" y="8692"/>
                  </a:cubicBezTo>
                  <a:cubicBezTo>
                    <a:pt x="258" y="8001"/>
                    <a:pt x="0" y="7234"/>
                    <a:pt x="0" y="6415"/>
                  </a:cubicBezTo>
                  <a:lnTo>
                    <a:pt x="0" y="1215"/>
                  </a:lnTo>
                  <a:cubicBezTo>
                    <a:pt x="0" y="1022"/>
                    <a:pt x="137" y="856"/>
                    <a:pt x="327" y="821"/>
                  </a:cubicBezTo>
                  <a:lnTo>
                    <a:pt x="4740" y="9"/>
                  </a:lnTo>
                  <a:cubicBezTo>
                    <a:pt x="4788" y="0"/>
                    <a:pt x="4837" y="0"/>
                    <a:pt x="4885" y="9"/>
                  </a:cubicBezTo>
                  <a:lnTo>
                    <a:pt x="9272" y="821"/>
                  </a:lnTo>
                  <a:close/>
                  <a:moveTo>
                    <a:pt x="8800" y="6415"/>
                  </a:moveTo>
                  <a:lnTo>
                    <a:pt x="8800" y="1630"/>
                  </a:lnTo>
                  <a:cubicBezTo>
                    <a:pt x="8800" y="1582"/>
                    <a:pt x="8765" y="1541"/>
                    <a:pt x="8718" y="1532"/>
                  </a:cubicBezTo>
                  <a:lnTo>
                    <a:pt x="4830" y="812"/>
                  </a:lnTo>
                  <a:cubicBezTo>
                    <a:pt x="4818" y="810"/>
                    <a:pt x="4806" y="810"/>
                    <a:pt x="4794" y="812"/>
                  </a:cubicBezTo>
                  <a:lnTo>
                    <a:pt x="881" y="1533"/>
                  </a:lnTo>
                  <a:cubicBezTo>
                    <a:pt x="834" y="1541"/>
                    <a:pt x="800" y="1583"/>
                    <a:pt x="799" y="1631"/>
                  </a:cubicBezTo>
                  <a:lnTo>
                    <a:pt x="799" y="6415"/>
                  </a:lnTo>
                  <a:cubicBezTo>
                    <a:pt x="799" y="8149"/>
                    <a:pt x="2126" y="9469"/>
                    <a:pt x="4778" y="10374"/>
                  </a:cubicBezTo>
                  <a:cubicBezTo>
                    <a:pt x="4799" y="10381"/>
                    <a:pt x="4822" y="10381"/>
                    <a:pt x="4843" y="10374"/>
                  </a:cubicBezTo>
                  <a:cubicBezTo>
                    <a:pt x="5597" y="10118"/>
                    <a:pt x="6252" y="9812"/>
                    <a:pt x="6807" y="9456"/>
                  </a:cubicBezTo>
                  <a:cubicBezTo>
                    <a:pt x="8129" y="8609"/>
                    <a:pt x="8800" y="7586"/>
                    <a:pt x="8800" y="6415"/>
                  </a:cubicBezTo>
                  <a:close/>
                  <a:moveTo>
                    <a:pt x="4053" y="6276"/>
                  </a:moveTo>
                  <a:lnTo>
                    <a:pt x="6824" y="4112"/>
                  </a:lnTo>
                  <a:cubicBezTo>
                    <a:pt x="6998" y="3976"/>
                    <a:pt x="7249" y="4007"/>
                    <a:pt x="7385" y="4181"/>
                  </a:cubicBezTo>
                  <a:cubicBezTo>
                    <a:pt x="7521" y="4355"/>
                    <a:pt x="7490" y="4606"/>
                    <a:pt x="7316" y="4742"/>
                  </a:cubicBezTo>
                  <a:lnTo>
                    <a:pt x="4302" y="7097"/>
                  </a:lnTo>
                  <a:cubicBezTo>
                    <a:pt x="4216" y="7165"/>
                    <a:pt x="4110" y="7191"/>
                    <a:pt x="4009" y="7179"/>
                  </a:cubicBezTo>
                  <a:cubicBezTo>
                    <a:pt x="3934" y="7172"/>
                    <a:pt x="3863" y="7143"/>
                    <a:pt x="3803" y="7096"/>
                  </a:cubicBezTo>
                  <a:lnTo>
                    <a:pt x="2316" y="5934"/>
                  </a:lnTo>
                  <a:cubicBezTo>
                    <a:pt x="2142" y="5798"/>
                    <a:pt x="2111" y="5547"/>
                    <a:pt x="2247" y="5373"/>
                  </a:cubicBezTo>
                  <a:cubicBezTo>
                    <a:pt x="2383" y="5199"/>
                    <a:pt x="2634" y="5168"/>
                    <a:pt x="2808" y="5304"/>
                  </a:cubicBezTo>
                  <a:lnTo>
                    <a:pt x="4053" y="6276"/>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8" name="iconfont-11117-5233400"/>
            <p:cNvSpPr/>
            <p:nvPr/>
          </p:nvSpPr>
          <p:spPr>
            <a:xfrm>
              <a:off x="15509" y="7037"/>
              <a:ext cx="779" cy="766"/>
            </a:xfrm>
            <a:custGeom>
              <a:avLst/>
              <a:gdLst>
                <a:gd name="connsiteX0" fmla="*/ 76586 w 457196"/>
                <a:gd name="connsiteY0" fmla="*/ 266498 h 457197"/>
                <a:gd name="connsiteX1" fmla="*/ 85347 w 457196"/>
                <a:gd name="connsiteY1" fmla="*/ 288763 h 457197"/>
                <a:gd name="connsiteX2" fmla="*/ 97976 w 457196"/>
                <a:gd name="connsiteY2" fmla="*/ 298235 h 457197"/>
                <a:gd name="connsiteX3" fmla="*/ 103154 w 457196"/>
                <a:gd name="connsiteY3" fmla="*/ 311443 h 457197"/>
                <a:gd name="connsiteX4" fmla="*/ 228553 w 457196"/>
                <a:gd name="connsiteY4" fmla="*/ 355254 h 457197"/>
                <a:gd name="connsiteX5" fmla="*/ 353952 w 457196"/>
                <a:gd name="connsiteY5" fmla="*/ 311443 h 457197"/>
                <a:gd name="connsiteX6" fmla="*/ 359030 w 457196"/>
                <a:gd name="connsiteY6" fmla="*/ 298489 h 457197"/>
                <a:gd name="connsiteX7" fmla="*/ 372109 w 457196"/>
                <a:gd name="connsiteY7" fmla="*/ 288763 h 457197"/>
                <a:gd name="connsiteX8" fmla="*/ 380772 w 457196"/>
                <a:gd name="connsiteY8" fmla="*/ 267704 h 457197"/>
                <a:gd name="connsiteX9" fmla="*/ 383829 w 457196"/>
                <a:gd name="connsiteY9" fmla="*/ 283791 h 457197"/>
                <a:gd name="connsiteX10" fmla="*/ 228553 w 457196"/>
                <a:gd name="connsiteY10" fmla="*/ 375289 h 457197"/>
                <a:gd name="connsiteX11" fmla="*/ 73277 w 457196"/>
                <a:gd name="connsiteY11" fmla="*/ 284741 h 457197"/>
                <a:gd name="connsiteX12" fmla="*/ 259388 w 457196"/>
                <a:gd name="connsiteY12" fmla="*/ 181707 h 457197"/>
                <a:gd name="connsiteX13" fmla="*/ 307596 w 457196"/>
                <a:gd name="connsiteY13" fmla="*/ 189949 h 457197"/>
                <a:gd name="connsiteX14" fmla="*/ 384728 w 457196"/>
                <a:gd name="connsiteY14" fmla="*/ 258088 h 457197"/>
                <a:gd name="connsiteX15" fmla="*/ 380772 w 457196"/>
                <a:gd name="connsiteY15" fmla="*/ 267704 h 457197"/>
                <a:gd name="connsiteX16" fmla="*/ 380030 w 457196"/>
                <a:gd name="connsiteY16" fmla="*/ 263799 h 457197"/>
                <a:gd name="connsiteX17" fmla="*/ 361943 w 457196"/>
                <a:gd name="connsiteY17" fmla="*/ 270449 h 457197"/>
                <a:gd name="connsiteX18" fmla="*/ 364792 w 457196"/>
                <a:gd name="connsiteY18" fmla="*/ 283791 h 457197"/>
                <a:gd name="connsiteX19" fmla="*/ 359030 w 457196"/>
                <a:gd name="connsiteY19" fmla="*/ 298489 h 457197"/>
                <a:gd name="connsiteX20" fmla="*/ 338772 w 457196"/>
                <a:gd name="connsiteY20" fmla="*/ 313554 h 457197"/>
                <a:gd name="connsiteX21" fmla="*/ 228528 w 457196"/>
                <a:gd name="connsiteY21" fmla="*/ 336177 h 457197"/>
                <a:gd name="connsiteX22" fmla="*/ 118402 w 457196"/>
                <a:gd name="connsiteY22" fmla="*/ 313554 h 457197"/>
                <a:gd name="connsiteX23" fmla="*/ 97976 w 457196"/>
                <a:gd name="connsiteY23" fmla="*/ 298235 h 457197"/>
                <a:gd name="connsiteX24" fmla="*/ 92314 w 457196"/>
                <a:gd name="connsiteY24" fmla="*/ 283791 h 457197"/>
                <a:gd name="connsiteX25" fmla="*/ 95163 w 457196"/>
                <a:gd name="connsiteY25" fmla="*/ 270449 h 457197"/>
                <a:gd name="connsiteX26" fmla="*/ 77076 w 457196"/>
                <a:gd name="connsiteY26" fmla="*/ 263799 h 457197"/>
                <a:gd name="connsiteX27" fmla="*/ 76586 w 457196"/>
                <a:gd name="connsiteY27" fmla="*/ 266498 h 457197"/>
                <a:gd name="connsiteX28" fmla="*/ 73277 w 457196"/>
                <a:gd name="connsiteY28" fmla="*/ 258088 h 457197"/>
                <a:gd name="connsiteX29" fmla="*/ 151629 w 457196"/>
                <a:gd name="connsiteY29" fmla="*/ 189816 h 457197"/>
                <a:gd name="connsiteX30" fmla="*/ 196576 w 457196"/>
                <a:gd name="connsiteY30" fmla="*/ 182342 h 457197"/>
                <a:gd name="connsiteX31" fmla="*/ 197149 w 457196"/>
                <a:gd name="connsiteY31" fmla="*/ 182842 h 457197"/>
                <a:gd name="connsiteX32" fmla="*/ 197149 w 457196"/>
                <a:gd name="connsiteY32" fmla="*/ 201541 h 457197"/>
                <a:gd name="connsiteX33" fmla="*/ 161980 w 457196"/>
                <a:gd name="connsiteY33" fmla="*/ 207210 h 457197"/>
                <a:gd name="connsiteX34" fmla="*/ 93261 w 457196"/>
                <a:gd name="connsiteY34" fmla="*/ 258088 h 457197"/>
                <a:gd name="connsiteX35" fmla="*/ 229477 w 457196"/>
                <a:gd name="connsiteY35" fmla="*/ 317151 h 457197"/>
                <a:gd name="connsiteX36" fmla="*/ 365694 w 457196"/>
                <a:gd name="connsiteY36" fmla="*/ 258088 h 457197"/>
                <a:gd name="connsiteX37" fmla="*/ 297375 w 457196"/>
                <a:gd name="connsiteY37" fmla="*/ 207210 h 457197"/>
                <a:gd name="connsiteX38" fmla="*/ 258069 w 457196"/>
                <a:gd name="connsiteY38" fmla="*/ 200795 h 457197"/>
                <a:gd name="connsiteX39" fmla="*/ 258069 w 457196"/>
                <a:gd name="connsiteY39" fmla="*/ 182842 h 457197"/>
                <a:gd name="connsiteX40" fmla="*/ 229507 w 457196"/>
                <a:gd name="connsiteY40" fmla="*/ 79953 h 457197"/>
                <a:gd name="connsiteX41" fmla="*/ 180020 w 457196"/>
                <a:gd name="connsiteY41" fmla="*/ 125701 h 457197"/>
                <a:gd name="connsiteX42" fmla="*/ 211430 w 457196"/>
                <a:gd name="connsiteY42" fmla="*/ 168556 h 457197"/>
                <a:gd name="connsiteX43" fmla="*/ 218074 w 457196"/>
                <a:gd name="connsiteY43" fmla="*/ 177102 h 457197"/>
                <a:gd name="connsiteX44" fmla="*/ 218074 w 457196"/>
                <a:gd name="connsiteY44" fmla="*/ 235235 h 457197"/>
                <a:gd name="connsiteX45" fmla="*/ 240941 w 457196"/>
                <a:gd name="connsiteY45" fmla="*/ 235235 h 457197"/>
                <a:gd name="connsiteX46" fmla="*/ 240941 w 457196"/>
                <a:gd name="connsiteY46" fmla="*/ 177102 h 457197"/>
                <a:gd name="connsiteX47" fmla="*/ 247585 w 457196"/>
                <a:gd name="connsiteY47" fmla="*/ 168556 h 457197"/>
                <a:gd name="connsiteX48" fmla="*/ 279038 w 457196"/>
                <a:gd name="connsiteY48" fmla="*/ 125701 h 457197"/>
                <a:gd name="connsiteX49" fmla="*/ 229507 w 457196"/>
                <a:gd name="connsiteY49" fmla="*/ 79953 h 457197"/>
                <a:gd name="connsiteX50" fmla="*/ 227609 w 457196"/>
                <a:gd name="connsiteY50" fmla="*/ 59971 h 457197"/>
                <a:gd name="connsiteX51" fmla="*/ 296166 w 457196"/>
                <a:gd name="connsiteY51" fmla="*/ 124751 h 457197"/>
                <a:gd name="connsiteX52" fmla="*/ 286048 w 457196"/>
                <a:gd name="connsiteY52" fmla="*/ 158781 h 457197"/>
                <a:gd name="connsiteX53" fmla="*/ 259388 w 457196"/>
                <a:gd name="connsiteY53" fmla="*/ 181707 h 457197"/>
                <a:gd name="connsiteX54" fmla="*/ 255201 w 457196"/>
                <a:gd name="connsiteY54" fmla="*/ 180991 h 457197"/>
                <a:gd name="connsiteX55" fmla="*/ 253302 w 457196"/>
                <a:gd name="connsiteY55" fmla="*/ 200017 h 457197"/>
                <a:gd name="connsiteX56" fmla="*/ 258069 w 457196"/>
                <a:gd name="connsiteY56" fmla="*/ 200795 h 457197"/>
                <a:gd name="connsiteX57" fmla="*/ 258069 w 457196"/>
                <a:gd name="connsiteY57" fmla="*/ 243781 h 457197"/>
                <a:gd name="connsiteX58" fmla="*/ 250476 w 457196"/>
                <a:gd name="connsiteY58" fmla="*/ 254268 h 457197"/>
                <a:gd name="connsiteX59" fmla="*/ 206641 w 457196"/>
                <a:gd name="connsiteY59" fmla="*/ 254268 h 457197"/>
                <a:gd name="connsiteX60" fmla="*/ 197149 w 457196"/>
                <a:gd name="connsiteY60" fmla="*/ 244730 h 457197"/>
                <a:gd name="connsiteX61" fmla="*/ 197149 w 457196"/>
                <a:gd name="connsiteY61" fmla="*/ 201541 h 457197"/>
                <a:gd name="connsiteX62" fmla="*/ 206602 w 457196"/>
                <a:gd name="connsiteY62" fmla="*/ 200017 h 457197"/>
                <a:gd name="connsiteX63" fmla="*/ 204703 w 457196"/>
                <a:gd name="connsiteY63" fmla="*/ 180991 h 457197"/>
                <a:gd name="connsiteX64" fmla="*/ 196576 w 457196"/>
                <a:gd name="connsiteY64" fmla="*/ 182342 h 457197"/>
                <a:gd name="connsiteX65" fmla="*/ 169525 w 457196"/>
                <a:gd name="connsiteY65" fmla="*/ 158781 h 457197"/>
                <a:gd name="connsiteX66" fmla="*/ 159052 w 457196"/>
                <a:gd name="connsiteY66" fmla="*/ 124751 h 457197"/>
                <a:gd name="connsiteX67" fmla="*/ 227609 w 457196"/>
                <a:gd name="connsiteY67" fmla="*/ 59971 h 457197"/>
                <a:gd name="connsiteX68" fmla="*/ 228576 w 457196"/>
                <a:gd name="connsiteY68" fmla="*/ 19983 h 457197"/>
                <a:gd name="connsiteX69" fmla="*/ 19034 w 457196"/>
                <a:gd name="connsiteY69" fmla="*/ 229526 h 457197"/>
                <a:gd name="connsiteX70" fmla="*/ 228576 w 457196"/>
                <a:gd name="connsiteY70" fmla="*/ 439070 h 457197"/>
                <a:gd name="connsiteX71" fmla="*/ 438119 w 457196"/>
                <a:gd name="connsiteY71" fmla="*/ 229526 h 457197"/>
                <a:gd name="connsiteX72" fmla="*/ 228576 w 457196"/>
                <a:gd name="connsiteY72" fmla="*/ 19983 h 457197"/>
                <a:gd name="connsiteX73" fmla="*/ 228576 w 457196"/>
                <a:gd name="connsiteY73" fmla="*/ 0 h 457197"/>
                <a:gd name="connsiteX74" fmla="*/ 457196 w 457196"/>
                <a:gd name="connsiteY74" fmla="*/ 228577 h 457197"/>
                <a:gd name="connsiteX75" fmla="*/ 228576 w 457196"/>
                <a:gd name="connsiteY75" fmla="*/ 457197 h 457197"/>
                <a:gd name="connsiteX76" fmla="*/ 0 w 457196"/>
                <a:gd name="connsiteY76" fmla="*/ 228577 h 457197"/>
                <a:gd name="connsiteX77" fmla="*/ 228576 w 457196"/>
                <a:gd name="connsiteY77" fmla="*/ 0 h 457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457196" h="457197">
                  <a:moveTo>
                    <a:pt x="76586" y="266498"/>
                  </a:moveTo>
                  <a:lnTo>
                    <a:pt x="85347" y="288763"/>
                  </a:lnTo>
                  <a:lnTo>
                    <a:pt x="97976" y="298235"/>
                  </a:lnTo>
                  <a:lnTo>
                    <a:pt x="103154" y="311443"/>
                  </a:lnTo>
                  <a:cubicBezTo>
                    <a:pt x="124059" y="337037"/>
                    <a:pt x="172834" y="355254"/>
                    <a:pt x="228553" y="355254"/>
                  </a:cubicBezTo>
                  <a:cubicBezTo>
                    <a:pt x="284272" y="355254"/>
                    <a:pt x="333047" y="337037"/>
                    <a:pt x="353952" y="311443"/>
                  </a:cubicBezTo>
                  <a:lnTo>
                    <a:pt x="359030" y="298489"/>
                  </a:lnTo>
                  <a:lnTo>
                    <a:pt x="372109" y="288763"/>
                  </a:lnTo>
                  <a:lnTo>
                    <a:pt x="380772" y="267704"/>
                  </a:lnTo>
                  <a:lnTo>
                    <a:pt x="383829" y="283791"/>
                  </a:lnTo>
                  <a:cubicBezTo>
                    <a:pt x="383829" y="335261"/>
                    <a:pt x="315235" y="375289"/>
                    <a:pt x="228553" y="375289"/>
                  </a:cubicBezTo>
                  <a:cubicBezTo>
                    <a:pt x="141871" y="375289"/>
                    <a:pt x="73277" y="335261"/>
                    <a:pt x="73277" y="284741"/>
                  </a:cubicBezTo>
                  <a:close/>
                  <a:moveTo>
                    <a:pt x="259388" y="181707"/>
                  </a:moveTo>
                  <a:lnTo>
                    <a:pt x="307596" y="189949"/>
                  </a:lnTo>
                  <a:cubicBezTo>
                    <a:pt x="354744" y="203283"/>
                    <a:pt x="384728" y="228804"/>
                    <a:pt x="384728" y="258088"/>
                  </a:cubicBezTo>
                  <a:lnTo>
                    <a:pt x="380772" y="267704"/>
                  </a:lnTo>
                  <a:lnTo>
                    <a:pt x="380030" y="263799"/>
                  </a:lnTo>
                  <a:lnTo>
                    <a:pt x="361943" y="270449"/>
                  </a:lnTo>
                  <a:cubicBezTo>
                    <a:pt x="363842" y="275242"/>
                    <a:pt x="364792" y="279041"/>
                    <a:pt x="364792" y="283791"/>
                  </a:cubicBezTo>
                  <a:lnTo>
                    <a:pt x="359030" y="298489"/>
                  </a:lnTo>
                  <a:lnTo>
                    <a:pt x="338772" y="313554"/>
                  </a:lnTo>
                  <a:cubicBezTo>
                    <a:pt x="310674" y="327602"/>
                    <a:pt x="271862" y="336177"/>
                    <a:pt x="228528" y="336177"/>
                  </a:cubicBezTo>
                  <a:cubicBezTo>
                    <a:pt x="185194" y="336177"/>
                    <a:pt x="146381" y="327602"/>
                    <a:pt x="118402" y="313554"/>
                  </a:cubicBezTo>
                  <a:lnTo>
                    <a:pt x="97976" y="298235"/>
                  </a:lnTo>
                  <a:lnTo>
                    <a:pt x="92314" y="283791"/>
                  </a:lnTo>
                  <a:cubicBezTo>
                    <a:pt x="92314" y="279991"/>
                    <a:pt x="93264" y="275242"/>
                    <a:pt x="95163" y="270449"/>
                  </a:cubicBezTo>
                  <a:lnTo>
                    <a:pt x="77076" y="263799"/>
                  </a:lnTo>
                  <a:lnTo>
                    <a:pt x="76586" y="266498"/>
                  </a:lnTo>
                  <a:lnTo>
                    <a:pt x="73277" y="258088"/>
                  </a:lnTo>
                  <a:cubicBezTo>
                    <a:pt x="73277" y="228093"/>
                    <a:pt x="103819" y="202927"/>
                    <a:pt x="151629" y="189816"/>
                  </a:cubicBezTo>
                  <a:lnTo>
                    <a:pt x="196576" y="182342"/>
                  </a:lnTo>
                  <a:lnTo>
                    <a:pt x="197149" y="182842"/>
                  </a:lnTo>
                  <a:lnTo>
                    <a:pt x="197149" y="201541"/>
                  </a:lnTo>
                  <a:lnTo>
                    <a:pt x="161980" y="207210"/>
                  </a:lnTo>
                  <a:cubicBezTo>
                    <a:pt x="121132" y="217738"/>
                    <a:pt x="93261" y="237379"/>
                    <a:pt x="93261" y="258088"/>
                  </a:cubicBezTo>
                  <a:cubicBezTo>
                    <a:pt x="93261" y="286649"/>
                    <a:pt x="147557" y="317151"/>
                    <a:pt x="229477" y="317151"/>
                  </a:cubicBezTo>
                  <a:cubicBezTo>
                    <a:pt x="311397" y="317151"/>
                    <a:pt x="365694" y="286649"/>
                    <a:pt x="365694" y="258088"/>
                  </a:cubicBezTo>
                  <a:cubicBezTo>
                    <a:pt x="365694" y="237379"/>
                    <a:pt x="337823" y="217738"/>
                    <a:pt x="297375" y="207210"/>
                  </a:cubicBezTo>
                  <a:lnTo>
                    <a:pt x="258069" y="200795"/>
                  </a:lnTo>
                  <a:lnTo>
                    <a:pt x="258069" y="182842"/>
                  </a:lnTo>
                  <a:close/>
                  <a:moveTo>
                    <a:pt x="229507" y="79953"/>
                  </a:moveTo>
                  <a:cubicBezTo>
                    <a:pt x="202844" y="79953"/>
                    <a:pt x="180020" y="100928"/>
                    <a:pt x="180020" y="125701"/>
                  </a:cubicBezTo>
                  <a:cubicBezTo>
                    <a:pt x="180020" y="144733"/>
                    <a:pt x="192360" y="161867"/>
                    <a:pt x="211430" y="168556"/>
                  </a:cubicBezTo>
                  <a:cubicBezTo>
                    <a:pt x="215226" y="169506"/>
                    <a:pt x="218074" y="173304"/>
                    <a:pt x="218074" y="177102"/>
                  </a:cubicBezTo>
                  <a:lnTo>
                    <a:pt x="218074" y="235235"/>
                  </a:lnTo>
                  <a:lnTo>
                    <a:pt x="240941" y="235235"/>
                  </a:lnTo>
                  <a:lnTo>
                    <a:pt x="240941" y="177102"/>
                  </a:lnTo>
                  <a:cubicBezTo>
                    <a:pt x="240941" y="173304"/>
                    <a:pt x="243788" y="169506"/>
                    <a:pt x="247585" y="168556"/>
                  </a:cubicBezTo>
                  <a:cubicBezTo>
                    <a:pt x="266655" y="161867"/>
                    <a:pt x="279038" y="144733"/>
                    <a:pt x="279038" y="125701"/>
                  </a:cubicBezTo>
                  <a:cubicBezTo>
                    <a:pt x="279038" y="99978"/>
                    <a:pt x="256171" y="79953"/>
                    <a:pt x="229507" y="79953"/>
                  </a:cubicBezTo>
                  <a:close/>
                  <a:moveTo>
                    <a:pt x="227609" y="59971"/>
                  </a:moveTo>
                  <a:cubicBezTo>
                    <a:pt x="265706" y="59971"/>
                    <a:pt x="296166" y="89491"/>
                    <a:pt x="296166" y="124751"/>
                  </a:cubicBezTo>
                  <a:cubicBezTo>
                    <a:pt x="296166" y="137116"/>
                    <a:pt x="292596" y="148779"/>
                    <a:pt x="286048" y="158781"/>
                  </a:cubicBezTo>
                  <a:lnTo>
                    <a:pt x="259388" y="181707"/>
                  </a:lnTo>
                  <a:lnTo>
                    <a:pt x="255201" y="180991"/>
                  </a:lnTo>
                  <a:lnTo>
                    <a:pt x="253302" y="200017"/>
                  </a:lnTo>
                  <a:lnTo>
                    <a:pt x="258069" y="200795"/>
                  </a:lnTo>
                  <a:lnTo>
                    <a:pt x="258069" y="243781"/>
                  </a:lnTo>
                  <a:cubicBezTo>
                    <a:pt x="259968" y="249521"/>
                    <a:pt x="255222" y="254268"/>
                    <a:pt x="250476" y="254268"/>
                  </a:cubicBezTo>
                  <a:lnTo>
                    <a:pt x="206641" y="254268"/>
                  </a:lnTo>
                  <a:cubicBezTo>
                    <a:pt x="200946" y="254268"/>
                    <a:pt x="197149" y="250470"/>
                    <a:pt x="197149" y="244730"/>
                  </a:cubicBezTo>
                  <a:lnTo>
                    <a:pt x="197149" y="201541"/>
                  </a:lnTo>
                  <a:lnTo>
                    <a:pt x="206602" y="200017"/>
                  </a:lnTo>
                  <a:lnTo>
                    <a:pt x="204703" y="180991"/>
                  </a:lnTo>
                  <a:lnTo>
                    <a:pt x="196576" y="182342"/>
                  </a:lnTo>
                  <a:lnTo>
                    <a:pt x="169525" y="158781"/>
                  </a:lnTo>
                  <a:cubicBezTo>
                    <a:pt x="162860" y="148779"/>
                    <a:pt x="159052" y="137116"/>
                    <a:pt x="159052" y="124751"/>
                  </a:cubicBezTo>
                  <a:cubicBezTo>
                    <a:pt x="159052" y="88542"/>
                    <a:pt x="189512" y="59971"/>
                    <a:pt x="227609" y="59971"/>
                  </a:cubicBezTo>
                  <a:close/>
                  <a:moveTo>
                    <a:pt x="228576" y="19983"/>
                  </a:moveTo>
                  <a:cubicBezTo>
                    <a:pt x="113339" y="19983"/>
                    <a:pt x="19034" y="114288"/>
                    <a:pt x="19034" y="229526"/>
                  </a:cubicBezTo>
                  <a:cubicBezTo>
                    <a:pt x="19034" y="344808"/>
                    <a:pt x="113339" y="439070"/>
                    <a:pt x="228576" y="439070"/>
                  </a:cubicBezTo>
                  <a:cubicBezTo>
                    <a:pt x="343814" y="439070"/>
                    <a:pt x="438119" y="344808"/>
                    <a:pt x="438119" y="229526"/>
                  </a:cubicBezTo>
                  <a:cubicBezTo>
                    <a:pt x="438119" y="114288"/>
                    <a:pt x="343814" y="19983"/>
                    <a:pt x="228576" y="19983"/>
                  </a:cubicBezTo>
                  <a:close/>
                  <a:moveTo>
                    <a:pt x="228576" y="0"/>
                  </a:moveTo>
                  <a:cubicBezTo>
                    <a:pt x="354302" y="0"/>
                    <a:pt x="457196" y="101901"/>
                    <a:pt x="457196" y="228577"/>
                  </a:cubicBezTo>
                  <a:cubicBezTo>
                    <a:pt x="457196" y="355252"/>
                    <a:pt x="354302" y="457197"/>
                    <a:pt x="228576" y="457197"/>
                  </a:cubicBezTo>
                  <a:cubicBezTo>
                    <a:pt x="102851" y="457197"/>
                    <a:pt x="0" y="355252"/>
                    <a:pt x="0" y="228577"/>
                  </a:cubicBezTo>
                  <a:cubicBezTo>
                    <a:pt x="0" y="102851"/>
                    <a:pt x="102851" y="0"/>
                    <a:pt x="228576"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9" name="iconfont-10459-4814366"/>
            <p:cNvSpPr/>
            <p:nvPr/>
          </p:nvSpPr>
          <p:spPr>
            <a:xfrm>
              <a:off x="16611" y="7098"/>
              <a:ext cx="616" cy="766"/>
            </a:xfrm>
            <a:custGeom>
              <a:avLst/>
              <a:gdLst>
                <a:gd name="T0" fmla="*/ 1936 w 10528"/>
                <a:gd name="T1" fmla="*/ 0 h 12192"/>
                <a:gd name="T2" fmla="*/ 0 w 10528"/>
                <a:gd name="T3" fmla="*/ 9984 h 12192"/>
                <a:gd name="T4" fmla="*/ 1808 w 10528"/>
                <a:gd name="T5" fmla="*/ 11904 h 12192"/>
                <a:gd name="T6" fmla="*/ 4912 w 10528"/>
                <a:gd name="T7" fmla="*/ 11472 h 12192"/>
                <a:gd name="T8" fmla="*/ 1936 w 10528"/>
                <a:gd name="T9" fmla="*/ 11040 h 12192"/>
                <a:gd name="T10" fmla="*/ 880 w 10528"/>
                <a:gd name="T11" fmla="*/ 1936 h 12192"/>
                <a:gd name="T12" fmla="*/ 7872 w 10528"/>
                <a:gd name="T13" fmla="*/ 880 h 12192"/>
                <a:gd name="T14" fmla="*/ 8928 w 10528"/>
                <a:gd name="T15" fmla="*/ 5472 h 12192"/>
                <a:gd name="T16" fmla="*/ 9792 w 10528"/>
                <a:gd name="T17" fmla="*/ 5472 h 12192"/>
                <a:gd name="T18" fmla="*/ 7872 w 10528"/>
                <a:gd name="T19" fmla="*/ 0 h 12192"/>
                <a:gd name="T20" fmla="*/ 2400 w 10528"/>
                <a:gd name="T21" fmla="*/ 2816 h 12192"/>
                <a:gd name="T22" fmla="*/ 2400 w 10528"/>
                <a:gd name="T23" fmla="*/ 3680 h 12192"/>
                <a:gd name="T24" fmla="*/ 7776 w 10528"/>
                <a:gd name="T25" fmla="*/ 3248 h 12192"/>
                <a:gd name="T26" fmla="*/ 5472 w 10528"/>
                <a:gd name="T27" fmla="*/ 5488 h 12192"/>
                <a:gd name="T28" fmla="*/ 1968 w 10528"/>
                <a:gd name="T29" fmla="*/ 5920 h 12192"/>
                <a:gd name="T30" fmla="*/ 5456 w 10528"/>
                <a:gd name="T31" fmla="*/ 6352 h 12192"/>
                <a:gd name="T32" fmla="*/ 5888 w 10528"/>
                <a:gd name="T33" fmla="*/ 5904 h 12192"/>
                <a:gd name="T34" fmla="*/ 3712 w 10528"/>
                <a:gd name="T35" fmla="*/ 8160 h 12192"/>
                <a:gd name="T36" fmla="*/ 2032 w 10528"/>
                <a:gd name="T37" fmla="*/ 8384 h 12192"/>
                <a:gd name="T38" fmla="*/ 2416 w 10528"/>
                <a:gd name="T39" fmla="*/ 9040 h 12192"/>
                <a:gd name="T40" fmla="*/ 4096 w 10528"/>
                <a:gd name="T41" fmla="*/ 8816 h 12192"/>
                <a:gd name="T42" fmla="*/ 3712 w 10528"/>
                <a:gd name="T43" fmla="*/ 8160 h 12192"/>
                <a:gd name="T44" fmla="*/ 6576 w 10528"/>
                <a:gd name="T45" fmla="*/ 12192 h 12192"/>
                <a:gd name="T46" fmla="*/ 5872 w 10528"/>
                <a:gd name="T47" fmla="*/ 9184 h 12192"/>
                <a:gd name="T48" fmla="*/ 6768 w 10528"/>
                <a:gd name="T49" fmla="*/ 8432 h 12192"/>
                <a:gd name="T50" fmla="*/ 6736 w 10528"/>
                <a:gd name="T51" fmla="*/ 7840 h 12192"/>
                <a:gd name="T52" fmla="*/ 9648 w 10528"/>
                <a:gd name="T53" fmla="*/ 7840 h 12192"/>
                <a:gd name="T54" fmla="*/ 9616 w 10528"/>
                <a:gd name="T55" fmla="*/ 8384 h 12192"/>
                <a:gd name="T56" fmla="*/ 10512 w 10528"/>
                <a:gd name="T57" fmla="*/ 9136 h 12192"/>
                <a:gd name="T58" fmla="*/ 9824 w 10528"/>
                <a:gd name="T59" fmla="*/ 12192 h 12192"/>
                <a:gd name="T60" fmla="*/ 7920 w 10528"/>
                <a:gd name="T61" fmla="*/ 11040 h 12192"/>
                <a:gd name="T62" fmla="*/ 8464 w 10528"/>
                <a:gd name="T63" fmla="*/ 11040 h 12192"/>
                <a:gd name="T64" fmla="*/ 8736 w 10528"/>
                <a:gd name="T65" fmla="*/ 9856 h 12192"/>
                <a:gd name="T66" fmla="*/ 7584 w 10528"/>
                <a:gd name="T67" fmla="*/ 9888 h 12192"/>
                <a:gd name="T68" fmla="*/ 9072 w 10528"/>
                <a:gd name="T69" fmla="*/ 7840 h 12192"/>
                <a:gd name="T70" fmla="*/ 7344 w 10528"/>
                <a:gd name="T71" fmla="*/ 7840 h 12192"/>
                <a:gd name="T72" fmla="*/ 9088 w 10528"/>
                <a:gd name="T73" fmla="*/ 8432 h 12192"/>
                <a:gd name="T74" fmla="*/ 9072 w 10528"/>
                <a:gd name="T75" fmla="*/ 7840 h 1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28" h="12192">
                  <a:moveTo>
                    <a:pt x="7872" y="0"/>
                  </a:moveTo>
                  <a:lnTo>
                    <a:pt x="1936" y="0"/>
                  </a:lnTo>
                  <a:cubicBezTo>
                    <a:pt x="864" y="0"/>
                    <a:pt x="0" y="864"/>
                    <a:pt x="0" y="1936"/>
                  </a:cubicBezTo>
                  <a:lnTo>
                    <a:pt x="0" y="9984"/>
                  </a:lnTo>
                  <a:cubicBezTo>
                    <a:pt x="0" y="10496"/>
                    <a:pt x="208" y="10976"/>
                    <a:pt x="576" y="11344"/>
                  </a:cubicBezTo>
                  <a:cubicBezTo>
                    <a:pt x="912" y="11680"/>
                    <a:pt x="1344" y="11872"/>
                    <a:pt x="1808" y="11904"/>
                  </a:cubicBezTo>
                  <a:lnTo>
                    <a:pt x="4480" y="11904"/>
                  </a:lnTo>
                  <a:cubicBezTo>
                    <a:pt x="4720" y="11904"/>
                    <a:pt x="4912" y="11712"/>
                    <a:pt x="4912" y="11472"/>
                  </a:cubicBezTo>
                  <a:cubicBezTo>
                    <a:pt x="4912" y="11232"/>
                    <a:pt x="4720" y="11040"/>
                    <a:pt x="4480" y="11040"/>
                  </a:cubicBezTo>
                  <a:lnTo>
                    <a:pt x="1936" y="11040"/>
                  </a:lnTo>
                  <a:cubicBezTo>
                    <a:pt x="1360" y="11040"/>
                    <a:pt x="880" y="10560"/>
                    <a:pt x="880" y="9984"/>
                  </a:cubicBezTo>
                  <a:lnTo>
                    <a:pt x="880" y="1936"/>
                  </a:lnTo>
                  <a:cubicBezTo>
                    <a:pt x="880" y="1360"/>
                    <a:pt x="1360" y="880"/>
                    <a:pt x="1936" y="880"/>
                  </a:cubicBezTo>
                  <a:lnTo>
                    <a:pt x="7872" y="880"/>
                  </a:lnTo>
                  <a:cubicBezTo>
                    <a:pt x="8448" y="880"/>
                    <a:pt x="8928" y="1360"/>
                    <a:pt x="8928" y="1936"/>
                  </a:cubicBezTo>
                  <a:lnTo>
                    <a:pt x="8928" y="5472"/>
                  </a:lnTo>
                  <a:cubicBezTo>
                    <a:pt x="8928" y="5712"/>
                    <a:pt x="9120" y="5904"/>
                    <a:pt x="9360" y="5904"/>
                  </a:cubicBezTo>
                  <a:cubicBezTo>
                    <a:pt x="9600" y="5904"/>
                    <a:pt x="9792" y="5712"/>
                    <a:pt x="9792" y="5472"/>
                  </a:cubicBezTo>
                  <a:lnTo>
                    <a:pt x="9792" y="1936"/>
                  </a:lnTo>
                  <a:cubicBezTo>
                    <a:pt x="9792" y="864"/>
                    <a:pt x="8928" y="0"/>
                    <a:pt x="7872" y="0"/>
                  </a:cubicBezTo>
                  <a:close/>
                  <a:moveTo>
                    <a:pt x="7344" y="2816"/>
                  </a:moveTo>
                  <a:lnTo>
                    <a:pt x="2400" y="2816"/>
                  </a:lnTo>
                  <a:cubicBezTo>
                    <a:pt x="2160" y="2816"/>
                    <a:pt x="1968" y="3008"/>
                    <a:pt x="1968" y="3248"/>
                  </a:cubicBezTo>
                  <a:cubicBezTo>
                    <a:pt x="1968" y="3488"/>
                    <a:pt x="2160" y="3680"/>
                    <a:pt x="2400" y="3680"/>
                  </a:cubicBezTo>
                  <a:lnTo>
                    <a:pt x="7344" y="3680"/>
                  </a:lnTo>
                  <a:cubicBezTo>
                    <a:pt x="7584" y="3680"/>
                    <a:pt x="7776" y="3488"/>
                    <a:pt x="7776" y="3248"/>
                  </a:cubicBezTo>
                  <a:cubicBezTo>
                    <a:pt x="7792" y="3008"/>
                    <a:pt x="7600" y="2816"/>
                    <a:pt x="7344" y="2816"/>
                  </a:cubicBezTo>
                  <a:close/>
                  <a:moveTo>
                    <a:pt x="5472" y="5488"/>
                  </a:moveTo>
                  <a:lnTo>
                    <a:pt x="2400" y="5488"/>
                  </a:lnTo>
                  <a:cubicBezTo>
                    <a:pt x="2160" y="5488"/>
                    <a:pt x="1968" y="5680"/>
                    <a:pt x="1968" y="5920"/>
                  </a:cubicBezTo>
                  <a:cubicBezTo>
                    <a:pt x="1968" y="6160"/>
                    <a:pt x="2160" y="6352"/>
                    <a:pt x="2400" y="6352"/>
                  </a:cubicBezTo>
                  <a:lnTo>
                    <a:pt x="5456" y="6352"/>
                  </a:lnTo>
                  <a:cubicBezTo>
                    <a:pt x="5568" y="6352"/>
                    <a:pt x="5680" y="6304"/>
                    <a:pt x="5760" y="6224"/>
                  </a:cubicBezTo>
                  <a:cubicBezTo>
                    <a:pt x="5840" y="6144"/>
                    <a:pt x="5888" y="6032"/>
                    <a:pt x="5888" y="5904"/>
                  </a:cubicBezTo>
                  <a:cubicBezTo>
                    <a:pt x="5904" y="5680"/>
                    <a:pt x="5712" y="5488"/>
                    <a:pt x="5472" y="5488"/>
                  </a:cubicBezTo>
                  <a:close/>
                  <a:moveTo>
                    <a:pt x="3712" y="8160"/>
                  </a:moveTo>
                  <a:lnTo>
                    <a:pt x="2416" y="8160"/>
                  </a:lnTo>
                  <a:cubicBezTo>
                    <a:pt x="2256" y="8160"/>
                    <a:pt x="2112" y="8240"/>
                    <a:pt x="2032" y="8384"/>
                  </a:cubicBezTo>
                  <a:cubicBezTo>
                    <a:pt x="1952" y="8512"/>
                    <a:pt x="1952" y="8688"/>
                    <a:pt x="2032" y="8816"/>
                  </a:cubicBezTo>
                  <a:cubicBezTo>
                    <a:pt x="2112" y="8944"/>
                    <a:pt x="2256" y="9040"/>
                    <a:pt x="2416" y="9040"/>
                  </a:cubicBezTo>
                  <a:lnTo>
                    <a:pt x="3712" y="9040"/>
                  </a:lnTo>
                  <a:cubicBezTo>
                    <a:pt x="3872" y="9040"/>
                    <a:pt x="4016" y="8960"/>
                    <a:pt x="4096" y="8816"/>
                  </a:cubicBezTo>
                  <a:cubicBezTo>
                    <a:pt x="4176" y="8688"/>
                    <a:pt x="4176" y="8512"/>
                    <a:pt x="4096" y="8384"/>
                  </a:cubicBezTo>
                  <a:cubicBezTo>
                    <a:pt x="4000" y="8256"/>
                    <a:pt x="3856" y="8160"/>
                    <a:pt x="3712" y="8160"/>
                  </a:cubicBezTo>
                  <a:close/>
                  <a:moveTo>
                    <a:pt x="9824" y="12192"/>
                  </a:moveTo>
                  <a:lnTo>
                    <a:pt x="6576" y="12192"/>
                  </a:lnTo>
                  <a:cubicBezTo>
                    <a:pt x="6176" y="12192"/>
                    <a:pt x="5872" y="11840"/>
                    <a:pt x="5872" y="11440"/>
                  </a:cubicBezTo>
                  <a:lnTo>
                    <a:pt x="5872" y="9184"/>
                  </a:lnTo>
                  <a:cubicBezTo>
                    <a:pt x="5872" y="8752"/>
                    <a:pt x="6192" y="8432"/>
                    <a:pt x="6576" y="8432"/>
                  </a:cubicBezTo>
                  <a:lnTo>
                    <a:pt x="6768" y="8432"/>
                  </a:lnTo>
                  <a:cubicBezTo>
                    <a:pt x="6768" y="8352"/>
                    <a:pt x="6736" y="8240"/>
                    <a:pt x="6736" y="8160"/>
                  </a:cubicBezTo>
                  <a:lnTo>
                    <a:pt x="6736" y="7840"/>
                  </a:lnTo>
                  <a:cubicBezTo>
                    <a:pt x="6736" y="7056"/>
                    <a:pt x="7376" y="6384"/>
                    <a:pt x="8192" y="6384"/>
                  </a:cubicBezTo>
                  <a:cubicBezTo>
                    <a:pt x="8976" y="6384"/>
                    <a:pt x="9648" y="7024"/>
                    <a:pt x="9648" y="7840"/>
                  </a:cubicBezTo>
                  <a:lnTo>
                    <a:pt x="9648" y="8112"/>
                  </a:lnTo>
                  <a:cubicBezTo>
                    <a:pt x="9648" y="8224"/>
                    <a:pt x="9648" y="8304"/>
                    <a:pt x="9616" y="8384"/>
                  </a:cubicBezTo>
                  <a:lnTo>
                    <a:pt x="9808" y="8384"/>
                  </a:lnTo>
                  <a:cubicBezTo>
                    <a:pt x="10208" y="8384"/>
                    <a:pt x="10512" y="8736"/>
                    <a:pt x="10512" y="9136"/>
                  </a:cubicBezTo>
                  <a:lnTo>
                    <a:pt x="10512" y="11392"/>
                  </a:lnTo>
                  <a:cubicBezTo>
                    <a:pt x="10528" y="11872"/>
                    <a:pt x="10208" y="12192"/>
                    <a:pt x="9824" y="12192"/>
                  </a:cubicBezTo>
                  <a:close/>
                  <a:moveTo>
                    <a:pt x="7920" y="10368"/>
                  </a:moveTo>
                  <a:lnTo>
                    <a:pt x="7920" y="11040"/>
                  </a:lnTo>
                  <a:cubicBezTo>
                    <a:pt x="7920" y="11200"/>
                    <a:pt x="8032" y="11312"/>
                    <a:pt x="8192" y="11312"/>
                  </a:cubicBezTo>
                  <a:cubicBezTo>
                    <a:pt x="8352" y="11312"/>
                    <a:pt x="8464" y="11200"/>
                    <a:pt x="8464" y="11040"/>
                  </a:cubicBezTo>
                  <a:lnTo>
                    <a:pt x="8464" y="10368"/>
                  </a:lnTo>
                  <a:cubicBezTo>
                    <a:pt x="8624" y="10256"/>
                    <a:pt x="8736" y="10096"/>
                    <a:pt x="8736" y="9856"/>
                  </a:cubicBezTo>
                  <a:cubicBezTo>
                    <a:pt x="8768" y="9584"/>
                    <a:pt x="8496" y="9296"/>
                    <a:pt x="8176" y="9296"/>
                  </a:cubicBezTo>
                  <a:cubicBezTo>
                    <a:pt x="7856" y="9296"/>
                    <a:pt x="7584" y="9568"/>
                    <a:pt x="7584" y="9888"/>
                  </a:cubicBezTo>
                  <a:cubicBezTo>
                    <a:pt x="7600" y="10096"/>
                    <a:pt x="7728" y="10288"/>
                    <a:pt x="7920" y="10368"/>
                  </a:cubicBezTo>
                  <a:close/>
                  <a:moveTo>
                    <a:pt x="9072" y="7840"/>
                  </a:moveTo>
                  <a:cubicBezTo>
                    <a:pt x="9072" y="7360"/>
                    <a:pt x="8672" y="6976"/>
                    <a:pt x="8208" y="6976"/>
                  </a:cubicBezTo>
                  <a:cubicBezTo>
                    <a:pt x="7728" y="6976"/>
                    <a:pt x="7344" y="7376"/>
                    <a:pt x="7344" y="7840"/>
                  </a:cubicBezTo>
                  <a:lnTo>
                    <a:pt x="7344" y="8432"/>
                  </a:lnTo>
                  <a:lnTo>
                    <a:pt x="9088" y="8432"/>
                  </a:lnTo>
                  <a:lnTo>
                    <a:pt x="9088" y="7840"/>
                  </a:lnTo>
                  <a:lnTo>
                    <a:pt x="9072" y="7840"/>
                  </a:lnTo>
                  <a:close/>
                  <a:moveTo>
                    <a:pt x="9072" y="7840"/>
                  </a:move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0" name="iconfont-10459-4814364"/>
            <p:cNvSpPr/>
            <p:nvPr/>
          </p:nvSpPr>
          <p:spPr>
            <a:xfrm>
              <a:off x="17517" y="7083"/>
              <a:ext cx="746" cy="766"/>
            </a:xfrm>
            <a:custGeom>
              <a:avLst/>
              <a:gdLst>
                <a:gd name="T0" fmla="*/ 0 w 11392"/>
                <a:gd name="T1" fmla="*/ 1696 h 11632"/>
                <a:gd name="T2" fmla="*/ 4640 w 11392"/>
                <a:gd name="T3" fmla="*/ 3392 h 11632"/>
                <a:gd name="T4" fmla="*/ 9280 w 11392"/>
                <a:gd name="T5" fmla="*/ 1696 h 11632"/>
                <a:gd name="T6" fmla="*/ 4640 w 11392"/>
                <a:gd name="T7" fmla="*/ 0 h 11632"/>
                <a:gd name="T8" fmla="*/ 0 w 11392"/>
                <a:gd name="T9" fmla="*/ 1696 h 11632"/>
                <a:gd name="T10" fmla="*/ 4640 w 11392"/>
                <a:gd name="T11" fmla="*/ 5264 h 11632"/>
                <a:gd name="T12" fmla="*/ 0 w 11392"/>
                <a:gd name="T13" fmla="*/ 3568 h 11632"/>
                <a:gd name="T14" fmla="*/ 0 w 11392"/>
                <a:gd name="T15" fmla="*/ 5680 h 11632"/>
                <a:gd name="T16" fmla="*/ 4640 w 11392"/>
                <a:gd name="T17" fmla="*/ 7376 h 11632"/>
                <a:gd name="T18" fmla="*/ 9280 w 11392"/>
                <a:gd name="T19" fmla="*/ 5680 h 11632"/>
                <a:gd name="T20" fmla="*/ 9280 w 11392"/>
                <a:gd name="T21" fmla="*/ 3568 h 11632"/>
                <a:gd name="T22" fmla="*/ 4640 w 11392"/>
                <a:gd name="T23" fmla="*/ 5264 h 11632"/>
                <a:gd name="T24" fmla="*/ 4640 w 11392"/>
                <a:gd name="T25" fmla="*/ 10352 h 11632"/>
                <a:gd name="T26" fmla="*/ 4240 w 11392"/>
                <a:gd name="T27" fmla="*/ 9088 h 11632"/>
                <a:gd name="T28" fmla="*/ 0 w 11392"/>
                <a:gd name="T29" fmla="*/ 7376 h 11632"/>
                <a:gd name="T30" fmla="*/ 0 w 11392"/>
                <a:gd name="T31" fmla="*/ 9584 h 11632"/>
                <a:gd name="T32" fmla="*/ 4640 w 11392"/>
                <a:gd name="T33" fmla="*/ 11280 h 11632"/>
                <a:gd name="T34" fmla="*/ 5440 w 11392"/>
                <a:gd name="T35" fmla="*/ 11280 h 11632"/>
                <a:gd name="T36" fmla="*/ 4640 w 11392"/>
                <a:gd name="T37" fmla="*/ 10352 h 11632"/>
                <a:gd name="T38" fmla="*/ 11248 w 11392"/>
                <a:gd name="T39" fmla="*/ 9312 h 11632"/>
                <a:gd name="T40" fmla="*/ 11248 w 11392"/>
                <a:gd name="T41" fmla="*/ 9824 h 11632"/>
                <a:gd name="T42" fmla="*/ 10416 w 11392"/>
                <a:gd name="T43" fmla="*/ 10752 h 11632"/>
                <a:gd name="T44" fmla="*/ 7936 w 11392"/>
                <a:gd name="T45" fmla="*/ 11632 h 11632"/>
                <a:gd name="T46" fmla="*/ 5344 w 11392"/>
                <a:gd name="T47" fmla="*/ 10368 h 11632"/>
                <a:gd name="T48" fmla="*/ 4832 w 11392"/>
                <a:gd name="T49" fmla="*/ 9856 h 11632"/>
                <a:gd name="T50" fmla="*/ 4800 w 11392"/>
                <a:gd name="T51" fmla="*/ 9264 h 11632"/>
                <a:gd name="T52" fmla="*/ 5168 w 11392"/>
                <a:gd name="T53" fmla="*/ 8896 h 11632"/>
                <a:gd name="T54" fmla="*/ 6224 w 11392"/>
                <a:gd name="T55" fmla="*/ 7968 h 11632"/>
                <a:gd name="T56" fmla="*/ 7568 w 11392"/>
                <a:gd name="T57" fmla="*/ 7408 h 11632"/>
                <a:gd name="T58" fmla="*/ 10448 w 11392"/>
                <a:gd name="T59" fmla="*/ 8448 h 11632"/>
                <a:gd name="T60" fmla="*/ 11248 w 11392"/>
                <a:gd name="T61" fmla="*/ 9312 h 11632"/>
                <a:gd name="T62" fmla="*/ 8032 w 11392"/>
                <a:gd name="T63" fmla="*/ 11056 h 11632"/>
                <a:gd name="T64" fmla="*/ 9520 w 11392"/>
                <a:gd name="T65" fmla="*/ 9536 h 11632"/>
                <a:gd name="T66" fmla="*/ 8032 w 11392"/>
                <a:gd name="T67" fmla="*/ 8016 h 11632"/>
                <a:gd name="T68" fmla="*/ 6544 w 11392"/>
                <a:gd name="T69" fmla="*/ 9536 h 11632"/>
                <a:gd name="T70" fmla="*/ 8032 w 11392"/>
                <a:gd name="T71" fmla="*/ 11056 h 11632"/>
                <a:gd name="T72" fmla="*/ 7072 w 11392"/>
                <a:gd name="T73" fmla="*/ 9520 h 11632"/>
                <a:gd name="T74" fmla="*/ 7152 w 11392"/>
                <a:gd name="T75" fmla="*/ 9184 h 11632"/>
                <a:gd name="T76" fmla="*/ 7376 w 11392"/>
                <a:gd name="T77" fmla="*/ 8880 h 11632"/>
                <a:gd name="T78" fmla="*/ 7632 w 11392"/>
                <a:gd name="T79" fmla="*/ 8688 h 11632"/>
                <a:gd name="T80" fmla="*/ 7968 w 11392"/>
                <a:gd name="T81" fmla="*/ 8608 h 11632"/>
                <a:gd name="T82" fmla="*/ 8304 w 11392"/>
                <a:gd name="T83" fmla="*/ 8688 h 11632"/>
                <a:gd name="T84" fmla="*/ 8608 w 11392"/>
                <a:gd name="T85" fmla="*/ 8880 h 11632"/>
                <a:gd name="T86" fmla="*/ 8800 w 11392"/>
                <a:gd name="T87" fmla="*/ 9184 h 11632"/>
                <a:gd name="T88" fmla="*/ 8880 w 11392"/>
                <a:gd name="T89" fmla="*/ 9520 h 11632"/>
                <a:gd name="T90" fmla="*/ 8800 w 11392"/>
                <a:gd name="T91" fmla="*/ 9856 h 11632"/>
                <a:gd name="T92" fmla="*/ 8608 w 11392"/>
                <a:gd name="T93" fmla="*/ 10160 h 11632"/>
                <a:gd name="T94" fmla="*/ 8304 w 11392"/>
                <a:gd name="T95" fmla="*/ 10352 h 11632"/>
                <a:gd name="T96" fmla="*/ 7968 w 11392"/>
                <a:gd name="T97" fmla="*/ 10432 h 11632"/>
                <a:gd name="T98" fmla="*/ 7632 w 11392"/>
                <a:gd name="T99" fmla="*/ 10352 h 11632"/>
                <a:gd name="T100" fmla="*/ 7328 w 11392"/>
                <a:gd name="T101" fmla="*/ 10144 h 11632"/>
                <a:gd name="T102" fmla="*/ 7136 w 11392"/>
                <a:gd name="T103" fmla="*/ 9840 h 11632"/>
                <a:gd name="T104" fmla="*/ 7072 w 11392"/>
                <a:gd name="T105" fmla="*/ 9520 h 11632"/>
                <a:gd name="T106" fmla="*/ 7072 w 11392"/>
                <a:gd name="T107" fmla="*/ 9520 h 1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92" h="11632">
                  <a:moveTo>
                    <a:pt x="0" y="1696"/>
                  </a:moveTo>
                  <a:cubicBezTo>
                    <a:pt x="0" y="2640"/>
                    <a:pt x="2080" y="3392"/>
                    <a:pt x="4640" y="3392"/>
                  </a:cubicBezTo>
                  <a:cubicBezTo>
                    <a:pt x="7200" y="3392"/>
                    <a:pt x="9280" y="2640"/>
                    <a:pt x="9280" y="1696"/>
                  </a:cubicBezTo>
                  <a:cubicBezTo>
                    <a:pt x="9280" y="752"/>
                    <a:pt x="7200" y="0"/>
                    <a:pt x="4640" y="0"/>
                  </a:cubicBezTo>
                  <a:cubicBezTo>
                    <a:pt x="2080" y="0"/>
                    <a:pt x="0" y="768"/>
                    <a:pt x="0" y="1696"/>
                  </a:cubicBezTo>
                  <a:close/>
                  <a:moveTo>
                    <a:pt x="4640" y="5264"/>
                  </a:moveTo>
                  <a:cubicBezTo>
                    <a:pt x="2080" y="5264"/>
                    <a:pt x="0" y="4496"/>
                    <a:pt x="0" y="3568"/>
                  </a:cubicBezTo>
                  <a:lnTo>
                    <a:pt x="0" y="5680"/>
                  </a:lnTo>
                  <a:cubicBezTo>
                    <a:pt x="0" y="6608"/>
                    <a:pt x="2080" y="7376"/>
                    <a:pt x="4640" y="7376"/>
                  </a:cubicBezTo>
                  <a:cubicBezTo>
                    <a:pt x="7200" y="7376"/>
                    <a:pt x="9280" y="6608"/>
                    <a:pt x="9280" y="5680"/>
                  </a:cubicBezTo>
                  <a:lnTo>
                    <a:pt x="9280" y="3568"/>
                  </a:lnTo>
                  <a:cubicBezTo>
                    <a:pt x="9280" y="4496"/>
                    <a:pt x="7200" y="5264"/>
                    <a:pt x="4640" y="5264"/>
                  </a:cubicBezTo>
                  <a:close/>
                  <a:moveTo>
                    <a:pt x="4640" y="10352"/>
                  </a:moveTo>
                  <a:cubicBezTo>
                    <a:pt x="4320" y="10016"/>
                    <a:pt x="4160" y="9504"/>
                    <a:pt x="4240" y="9088"/>
                  </a:cubicBezTo>
                  <a:cubicBezTo>
                    <a:pt x="1920" y="8992"/>
                    <a:pt x="0" y="8224"/>
                    <a:pt x="0" y="7376"/>
                  </a:cubicBezTo>
                  <a:lnTo>
                    <a:pt x="0" y="9584"/>
                  </a:lnTo>
                  <a:cubicBezTo>
                    <a:pt x="0" y="10512"/>
                    <a:pt x="2080" y="11280"/>
                    <a:pt x="4640" y="11280"/>
                  </a:cubicBezTo>
                  <a:lnTo>
                    <a:pt x="5440" y="11280"/>
                  </a:lnTo>
                  <a:lnTo>
                    <a:pt x="4640" y="10352"/>
                  </a:lnTo>
                  <a:close/>
                  <a:moveTo>
                    <a:pt x="11248" y="9312"/>
                  </a:moveTo>
                  <a:cubicBezTo>
                    <a:pt x="11248" y="9312"/>
                    <a:pt x="11392" y="9568"/>
                    <a:pt x="11248" y="9824"/>
                  </a:cubicBezTo>
                  <a:cubicBezTo>
                    <a:pt x="11072" y="10080"/>
                    <a:pt x="10704" y="10528"/>
                    <a:pt x="10416" y="10752"/>
                  </a:cubicBezTo>
                  <a:cubicBezTo>
                    <a:pt x="10080" y="11008"/>
                    <a:pt x="9392" y="11632"/>
                    <a:pt x="7936" y="11632"/>
                  </a:cubicBezTo>
                  <a:cubicBezTo>
                    <a:pt x="6480" y="11632"/>
                    <a:pt x="5344" y="10368"/>
                    <a:pt x="5344" y="10368"/>
                  </a:cubicBezTo>
                  <a:lnTo>
                    <a:pt x="4832" y="9856"/>
                  </a:lnTo>
                  <a:cubicBezTo>
                    <a:pt x="4832" y="9856"/>
                    <a:pt x="4656" y="9568"/>
                    <a:pt x="4800" y="9264"/>
                  </a:cubicBezTo>
                  <a:cubicBezTo>
                    <a:pt x="4880" y="9152"/>
                    <a:pt x="4976" y="9072"/>
                    <a:pt x="5168" y="8896"/>
                  </a:cubicBezTo>
                  <a:cubicBezTo>
                    <a:pt x="5312" y="8704"/>
                    <a:pt x="5856" y="8160"/>
                    <a:pt x="6224" y="7968"/>
                  </a:cubicBezTo>
                  <a:cubicBezTo>
                    <a:pt x="6304" y="7936"/>
                    <a:pt x="6848" y="7520"/>
                    <a:pt x="7568" y="7408"/>
                  </a:cubicBezTo>
                  <a:cubicBezTo>
                    <a:pt x="8304" y="7296"/>
                    <a:pt x="9312" y="7440"/>
                    <a:pt x="10448" y="8448"/>
                  </a:cubicBezTo>
                  <a:cubicBezTo>
                    <a:pt x="11248" y="9232"/>
                    <a:pt x="11248" y="9312"/>
                    <a:pt x="11248" y="9312"/>
                  </a:cubicBezTo>
                  <a:close/>
                  <a:moveTo>
                    <a:pt x="8032" y="11056"/>
                  </a:moveTo>
                  <a:cubicBezTo>
                    <a:pt x="8864" y="11056"/>
                    <a:pt x="9520" y="10352"/>
                    <a:pt x="9520" y="9536"/>
                  </a:cubicBezTo>
                  <a:cubicBezTo>
                    <a:pt x="9520" y="8720"/>
                    <a:pt x="8864" y="8016"/>
                    <a:pt x="8032" y="8016"/>
                  </a:cubicBezTo>
                  <a:cubicBezTo>
                    <a:pt x="7200" y="8016"/>
                    <a:pt x="6544" y="8720"/>
                    <a:pt x="6544" y="9536"/>
                  </a:cubicBezTo>
                  <a:cubicBezTo>
                    <a:pt x="6544" y="10352"/>
                    <a:pt x="7200" y="11056"/>
                    <a:pt x="8032" y="11056"/>
                  </a:cubicBezTo>
                  <a:close/>
                  <a:moveTo>
                    <a:pt x="7072" y="9520"/>
                  </a:moveTo>
                  <a:cubicBezTo>
                    <a:pt x="7072" y="9408"/>
                    <a:pt x="7104" y="9296"/>
                    <a:pt x="7152" y="9184"/>
                  </a:cubicBezTo>
                  <a:cubicBezTo>
                    <a:pt x="7232" y="9072"/>
                    <a:pt x="7264" y="8960"/>
                    <a:pt x="7376" y="8880"/>
                  </a:cubicBezTo>
                  <a:cubicBezTo>
                    <a:pt x="7456" y="8768"/>
                    <a:pt x="7568" y="8736"/>
                    <a:pt x="7632" y="8688"/>
                  </a:cubicBezTo>
                  <a:cubicBezTo>
                    <a:pt x="7744" y="8656"/>
                    <a:pt x="7856" y="8608"/>
                    <a:pt x="7968" y="8608"/>
                  </a:cubicBezTo>
                  <a:cubicBezTo>
                    <a:pt x="8080" y="8608"/>
                    <a:pt x="8192" y="8640"/>
                    <a:pt x="8304" y="8688"/>
                  </a:cubicBezTo>
                  <a:cubicBezTo>
                    <a:pt x="8416" y="8720"/>
                    <a:pt x="8528" y="8800"/>
                    <a:pt x="8608" y="8880"/>
                  </a:cubicBezTo>
                  <a:cubicBezTo>
                    <a:pt x="8688" y="8960"/>
                    <a:pt x="8752" y="9072"/>
                    <a:pt x="8800" y="9184"/>
                  </a:cubicBezTo>
                  <a:cubicBezTo>
                    <a:pt x="8832" y="9296"/>
                    <a:pt x="8880" y="9408"/>
                    <a:pt x="8880" y="9520"/>
                  </a:cubicBezTo>
                  <a:cubicBezTo>
                    <a:pt x="8880" y="9632"/>
                    <a:pt x="8848" y="9744"/>
                    <a:pt x="8800" y="9856"/>
                  </a:cubicBezTo>
                  <a:cubicBezTo>
                    <a:pt x="8768" y="9968"/>
                    <a:pt x="8688" y="10080"/>
                    <a:pt x="8608" y="10160"/>
                  </a:cubicBezTo>
                  <a:cubicBezTo>
                    <a:pt x="8528" y="10240"/>
                    <a:pt x="8416" y="10304"/>
                    <a:pt x="8304" y="10352"/>
                  </a:cubicBezTo>
                  <a:cubicBezTo>
                    <a:pt x="8192" y="10384"/>
                    <a:pt x="8080" y="10432"/>
                    <a:pt x="7968" y="10432"/>
                  </a:cubicBezTo>
                  <a:cubicBezTo>
                    <a:pt x="7856" y="10432"/>
                    <a:pt x="7744" y="10400"/>
                    <a:pt x="7632" y="10352"/>
                  </a:cubicBezTo>
                  <a:cubicBezTo>
                    <a:pt x="7504" y="10304"/>
                    <a:pt x="7392" y="10224"/>
                    <a:pt x="7328" y="10144"/>
                  </a:cubicBezTo>
                  <a:cubicBezTo>
                    <a:pt x="7248" y="10064"/>
                    <a:pt x="7184" y="9952"/>
                    <a:pt x="7136" y="9840"/>
                  </a:cubicBezTo>
                  <a:cubicBezTo>
                    <a:pt x="7104" y="9744"/>
                    <a:pt x="7072" y="9632"/>
                    <a:pt x="7072" y="9520"/>
                  </a:cubicBezTo>
                  <a:close/>
                  <a:moveTo>
                    <a:pt x="7072" y="9520"/>
                  </a:move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70" name="文本框 69"/>
          <p:cNvSpPr txBox="1"/>
          <p:nvPr/>
        </p:nvSpPr>
        <p:spPr>
          <a:xfrm>
            <a:off x="327102" y="1237643"/>
            <a:ext cx="11468034" cy="737235"/>
          </a:xfrm>
          <a:prstGeom prst="rect">
            <a:avLst/>
          </a:prstGeom>
        </p:spPr>
        <p:txBody>
          <a:bodyPr wrap="square">
            <a:spAutoFit/>
          </a:bodyPr>
          <a:lstStyle>
            <a:defPPr>
              <a:defRPr lang="zh-CN"/>
            </a:defPPr>
            <a:lvl1pPr>
              <a:lnSpc>
                <a:spcPct val="125000"/>
              </a:lnSpc>
              <a:defRPr sz="1600">
                <a:latin typeface="微软雅黑" panose="020B0503020204020204" charset="-122"/>
                <a:ea typeface="微软雅黑" panose="020B0503020204020204" charset="-122"/>
              </a:defRPr>
            </a:lvl1pPr>
          </a:lstStyle>
          <a:p>
            <a:pPr>
              <a:lnSpc>
                <a:spcPct val="150000"/>
              </a:lnSpc>
            </a:pPr>
            <a:r>
              <a:rPr lang="zh-CN" altLang="en-US" sz="1400" dirty="0"/>
              <a:t>进行统一的资源编目、数据共享、数据开放、供需对接、安全管控</a:t>
            </a:r>
            <a:r>
              <a:rPr lang="zh-CN" altLang="zh-CN" sz="1400" dirty="0"/>
              <a:t>等</a:t>
            </a:r>
            <a:r>
              <a:rPr lang="zh-CN" altLang="en-US" sz="1400" dirty="0"/>
              <a:t>服务，实现数据供需精准对接、数据服务一触即达</a:t>
            </a:r>
            <a:r>
              <a:rPr lang="zh-CN" altLang="en-US" sz="1400" b="1" dirty="0"/>
              <a:t>，</a:t>
            </a:r>
            <a:r>
              <a:rPr lang="zh-CN" altLang="zh-CN" sz="1400" b="1" dirty="0">
                <a:latin typeface="微软雅黑" panose="020B0503020204020204" charset="-122"/>
                <a:ea typeface="微软雅黑" panose="020B0503020204020204" charset="-122"/>
              </a:rPr>
              <a:t>解决</a:t>
            </a:r>
            <a:r>
              <a:rPr lang="zh-CN" altLang="en-US" sz="1400" b="1" dirty="0">
                <a:latin typeface="微软雅黑" panose="020B0503020204020204" charset="-122"/>
                <a:ea typeface="微软雅黑" panose="020B0503020204020204" charset="-122"/>
              </a:rPr>
              <a:t>消费端</a:t>
            </a:r>
            <a:r>
              <a:rPr lang="zh-CN" altLang="en-US" sz="1400" b="1" dirty="0"/>
              <a:t>找数用数</a:t>
            </a:r>
            <a:r>
              <a:rPr lang="zh-CN" altLang="en-US" sz="1400" b="1" dirty="0">
                <a:latin typeface="微软雅黑" panose="020B0503020204020204" charset="-122"/>
                <a:ea typeface="微软雅黑" panose="020B0503020204020204" charset="-122"/>
              </a:rPr>
              <a:t>等问题</a:t>
            </a:r>
            <a:r>
              <a:rPr lang="zh-CN" altLang="en-US" sz="1400" b="1" dirty="0"/>
              <a:t>。</a:t>
            </a:r>
            <a:endParaRPr lang="zh-CN" altLang="en-US" sz="1400" b="1" dirty="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normAutofit fontScale="90000"/>
          </a:bodyPr>
          <a:lstStyle/>
          <a:p>
            <a:r>
              <a:rPr lang="zh-CN" altLang="en-US" dirty="0"/>
              <a:t>金融治数六层流水线：数据加工形成数据资源中心</a:t>
            </a:r>
            <a:endParaRPr lang="zh-CN" altLang="en-US" dirty="0"/>
          </a:p>
        </p:txBody>
      </p:sp>
      <p:grpSp>
        <p:nvGrpSpPr>
          <p:cNvPr id="55" name="组合 54"/>
          <p:cNvGrpSpPr/>
          <p:nvPr/>
        </p:nvGrpSpPr>
        <p:grpSpPr>
          <a:xfrm>
            <a:off x="404983" y="1162547"/>
            <a:ext cx="1296667" cy="5258494"/>
            <a:chOff x="639761" y="936626"/>
            <a:chExt cx="1080649" cy="5258494"/>
          </a:xfrm>
          <a:effectLst/>
        </p:grpSpPr>
        <p:sp>
          <p:nvSpPr>
            <p:cNvPr id="56" name="矩形 55"/>
            <p:cNvSpPr/>
            <p:nvPr/>
          </p:nvSpPr>
          <p:spPr>
            <a:xfrm>
              <a:off x="639761" y="936626"/>
              <a:ext cx="1080649" cy="5258494"/>
            </a:xfrm>
            <a:prstGeom prst="rect">
              <a:avLst/>
            </a:prstGeom>
            <a:solidFill>
              <a:schemeClr val="accent5">
                <a:lumMod val="20000"/>
                <a:lumOff val="80000"/>
              </a:schemeClr>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57" name="文本框 56"/>
            <p:cNvSpPr txBox="1"/>
            <p:nvPr/>
          </p:nvSpPr>
          <p:spPr>
            <a:xfrm>
              <a:off x="754400" y="1005781"/>
              <a:ext cx="851370" cy="307777"/>
            </a:xfrm>
            <a:prstGeom prst="rect">
              <a:avLst/>
            </a:prstGeom>
            <a:noFill/>
          </p:spPr>
          <p:txBody>
            <a:bodyPr wrap="square" rtlCol="0">
              <a:spAutoFit/>
            </a:bodyPr>
            <a:lstStyle/>
            <a:p>
              <a:pPr algn="ctr"/>
              <a:r>
                <a:rPr lang="zh-CN" altLang="en-US" sz="1400" b="1" dirty="0">
                  <a:latin typeface="微软雅黑" panose="020B0503020204020204" charset="-122"/>
                  <a:ea typeface="微软雅黑" panose="020B0503020204020204" charset="-122"/>
                </a:rPr>
                <a:t>数据源</a:t>
              </a:r>
              <a:endParaRPr lang="zh-CN" altLang="en-US" sz="1400" b="1" dirty="0">
                <a:latin typeface="微软雅黑" panose="020B0503020204020204" charset="-122"/>
                <a:ea typeface="微软雅黑" panose="020B0503020204020204" charset="-122"/>
              </a:endParaRPr>
            </a:p>
          </p:txBody>
        </p:sp>
        <p:sp>
          <p:nvSpPr>
            <p:cNvPr id="58" name="矩形 57"/>
            <p:cNvSpPr/>
            <p:nvPr/>
          </p:nvSpPr>
          <p:spPr>
            <a:xfrm>
              <a:off x="754400" y="1372543"/>
              <a:ext cx="851370" cy="49373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200" dirty="0"/>
                <a:t>金融机构</a:t>
              </a:r>
              <a:endParaRPr lang="zh-CN" altLang="en-US" sz="1200" dirty="0"/>
            </a:p>
          </p:txBody>
        </p:sp>
        <p:sp>
          <p:nvSpPr>
            <p:cNvPr id="59" name="矩形 58"/>
            <p:cNvSpPr/>
            <p:nvPr/>
          </p:nvSpPr>
          <p:spPr>
            <a:xfrm>
              <a:off x="754400" y="1965635"/>
              <a:ext cx="851370" cy="49373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200" dirty="0"/>
                <a:t>市监</a:t>
              </a:r>
              <a:endParaRPr lang="zh-CN" altLang="en-US" sz="1200" dirty="0"/>
            </a:p>
          </p:txBody>
        </p:sp>
        <p:sp>
          <p:nvSpPr>
            <p:cNvPr id="60" name="矩形 59"/>
            <p:cNvSpPr/>
            <p:nvPr/>
          </p:nvSpPr>
          <p:spPr>
            <a:xfrm>
              <a:off x="754400" y="2558727"/>
              <a:ext cx="851370" cy="49373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200" dirty="0"/>
                <a:t>工信</a:t>
              </a:r>
              <a:endParaRPr lang="zh-CN" altLang="en-US" sz="1200" dirty="0"/>
            </a:p>
          </p:txBody>
        </p:sp>
        <p:sp>
          <p:nvSpPr>
            <p:cNvPr id="61" name="矩形 60"/>
            <p:cNvSpPr/>
            <p:nvPr/>
          </p:nvSpPr>
          <p:spPr>
            <a:xfrm>
              <a:off x="754400" y="3151819"/>
              <a:ext cx="851370" cy="49373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200" dirty="0"/>
                <a:t>安监</a:t>
              </a:r>
              <a:endParaRPr lang="zh-CN" altLang="en-US" sz="1200" dirty="0"/>
            </a:p>
          </p:txBody>
        </p:sp>
        <p:sp>
          <p:nvSpPr>
            <p:cNvPr id="62" name="矩形 61"/>
            <p:cNvSpPr/>
            <p:nvPr/>
          </p:nvSpPr>
          <p:spPr>
            <a:xfrm>
              <a:off x="754400" y="3744911"/>
              <a:ext cx="851370" cy="49373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200" dirty="0"/>
                <a:t>税务</a:t>
              </a:r>
              <a:endParaRPr lang="zh-CN" altLang="en-US" sz="1200" dirty="0"/>
            </a:p>
          </p:txBody>
        </p:sp>
        <p:sp>
          <p:nvSpPr>
            <p:cNvPr id="63" name="矩形 62"/>
            <p:cNvSpPr/>
            <p:nvPr/>
          </p:nvSpPr>
          <p:spPr>
            <a:xfrm>
              <a:off x="754400" y="4338003"/>
              <a:ext cx="851370" cy="49373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200" dirty="0"/>
                <a:t>社保</a:t>
              </a:r>
              <a:endParaRPr lang="zh-CN" altLang="en-US" sz="1200" dirty="0"/>
            </a:p>
          </p:txBody>
        </p:sp>
        <p:sp>
          <p:nvSpPr>
            <p:cNvPr id="64" name="矩形 63"/>
            <p:cNvSpPr/>
            <p:nvPr/>
          </p:nvSpPr>
          <p:spPr>
            <a:xfrm>
              <a:off x="754400" y="4931095"/>
              <a:ext cx="851370" cy="49373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200" dirty="0"/>
                <a:t>住建</a:t>
              </a:r>
              <a:endParaRPr lang="zh-CN" altLang="en-US" sz="1200" dirty="0"/>
            </a:p>
          </p:txBody>
        </p:sp>
        <p:sp>
          <p:nvSpPr>
            <p:cNvPr id="65" name="矩形 64"/>
            <p:cNvSpPr/>
            <p:nvPr/>
          </p:nvSpPr>
          <p:spPr>
            <a:xfrm>
              <a:off x="754400" y="5524185"/>
              <a:ext cx="851370" cy="49373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altLang="zh-CN" sz="1200" dirty="0"/>
                <a:t>……</a:t>
              </a:r>
              <a:endParaRPr lang="zh-CN" altLang="en-US" sz="1200" dirty="0"/>
            </a:p>
          </p:txBody>
        </p:sp>
      </p:grpSp>
      <p:sp>
        <p:nvSpPr>
          <p:cNvPr id="66" name="箭头: 虚尾 27"/>
          <p:cNvSpPr/>
          <p:nvPr/>
        </p:nvSpPr>
        <p:spPr>
          <a:xfrm>
            <a:off x="1752436" y="3322778"/>
            <a:ext cx="266858" cy="648054"/>
          </a:xfrm>
          <a:prstGeom prst="striped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p:cNvGrpSpPr/>
          <p:nvPr/>
        </p:nvGrpSpPr>
        <p:grpSpPr>
          <a:xfrm>
            <a:off x="2095266" y="1162547"/>
            <a:ext cx="6503592" cy="5258494"/>
            <a:chOff x="2561430" y="1150190"/>
            <a:chExt cx="6503592" cy="5258494"/>
          </a:xfrm>
        </p:grpSpPr>
        <p:sp>
          <p:nvSpPr>
            <p:cNvPr id="68" name="矩形 67"/>
            <p:cNvSpPr/>
            <p:nvPr/>
          </p:nvSpPr>
          <p:spPr>
            <a:xfrm>
              <a:off x="2561430" y="1150190"/>
              <a:ext cx="6503592" cy="5258494"/>
            </a:xfrm>
            <a:prstGeom prst="rect">
              <a:avLst/>
            </a:prstGeom>
            <a:solidFill>
              <a:schemeClr val="accent4">
                <a:lumMod val="20000"/>
                <a:lumOff val="80000"/>
              </a:schemeClr>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69" name="文本框 68"/>
            <p:cNvSpPr txBox="1"/>
            <p:nvPr/>
          </p:nvSpPr>
          <p:spPr>
            <a:xfrm>
              <a:off x="2561430" y="1219344"/>
              <a:ext cx="6503592" cy="307777"/>
            </a:xfrm>
            <a:prstGeom prst="rect">
              <a:avLst/>
            </a:prstGeom>
            <a:noFill/>
          </p:spPr>
          <p:txBody>
            <a:bodyPr wrap="square" rtlCol="0">
              <a:spAutoFit/>
            </a:bodyPr>
            <a:lstStyle/>
            <a:p>
              <a:pPr algn="ctr"/>
              <a:r>
                <a:rPr lang="zh-CN" altLang="en-US" sz="1400" b="1" dirty="0">
                  <a:latin typeface="微软雅黑" panose="020B0503020204020204" charset="-122"/>
                  <a:ea typeface="微软雅黑" panose="020B0503020204020204" charset="-122"/>
                </a:rPr>
                <a:t>数据资源中心</a:t>
              </a:r>
              <a:endParaRPr lang="zh-CN" altLang="en-US" sz="1400" b="1" dirty="0">
                <a:latin typeface="微软雅黑" panose="020B0503020204020204" charset="-122"/>
                <a:ea typeface="微软雅黑" panose="020B0503020204020204" charset="-122"/>
              </a:endParaRPr>
            </a:p>
          </p:txBody>
        </p:sp>
        <p:sp>
          <p:nvSpPr>
            <p:cNvPr id="70" name="矩形: 圆角 24"/>
            <p:cNvSpPr/>
            <p:nvPr/>
          </p:nvSpPr>
          <p:spPr>
            <a:xfrm>
              <a:off x="2800500" y="1673728"/>
              <a:ext cx="792066" cy="4431182"/>
            </a:xfrm>
            <a:prstGeom prst="roundRect">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25"/>
            <p:cNvSpPr/>
            <p:nvPr/>
          </p:nvSpPr>
          <p:spPr>
            <a:xfrm>
              <a:off x="2878891" y="1855001"/>
              <a:ext cx="635285" cy="1914804"/>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贴源层</a:t>
              </a:r>
              <a:endParaRPr lang="zh-CN" altLang="en-US" sz="1600" dirty="0"/>
            </a:p>
          </p:txBody>
        </p:sp>
        <p:sp>
          <p:nvSpPr>
            <p:cNvPr id="72" name="矩形: 圆角 26"/>
            <p:cNvSpPr/>
            <p:nvPr/>
          </p:nvSpPr>
          <p:spPr>
            <a:xfrm>
              <a:off x="2878891" y="4105286"/>
              <a:ext cx="635285" cy="1874212"/>
            </a:xfrm>
            <a:prstGeom prst="roundRect">
              <a:avLst/>
            </a:prstGeom>
            <a:solidFill>
              <a:schemeClr val="accent3">
                <a:lumMod val="75000"/>
              </a:schemeClr>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归集库</a:t>
              </a:r>
              <a:endParaRPr lang="zh-CN" altLang="en-US" sz="1600" dirty="0"/>
            </a:p>
          </p:txBody>
        </p:sp>
        <p:cxnSp>
          <p:nvCxnSpPr>
            <p:cNvPr id="73" name="直接箭头连接符 29"/>
            <p:cNvCxnSpPr/>
            <p:nvPr/>
          </p:nvCxnSpPr>
          <p:spPr>
            <a:xfrm>
              <a:off x="3196534" y="3769805"/>
              <a:ext cx="0" cy="335481"/>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4" name="矩形: 圆角 31"/>
            <p:cNvSpPr/>
            <p:nvPr/>
          </p:nvSpPr>
          <p:spPr>
            <a:xfrm>
              <a:off x="4004552" y="1673728"/>
              <a:ext cx="792066" cy="4431182"/>
            </a:xfrm>
            <a:prstGeom prst="roundRect">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圆角 32"/>
            <p:cNvSpPr/>
            <p:nvPr/>
          </p:nvSpPr>
          <p:spPr>
            <a:xfrm>
              <a:off x="4082943" y="1855001"/>
              <a:ext cx="635285" cy="1914804"/>
            </a:xfrm>
            <a:prstGeom prst="roundRect">
              <a:avLst/>
            </a:prstGeom>
            <a:solidFill>
              <a:schemeClr val="accent2"/>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标准层</a:t>
              </a:r>
              <a:endParaRPr lang="zh-CN" altLang="en-US" sz="1600" dirty="0"/>
            </a:p>
          </p:txBody>
        </p:sp>
        <p:sp>
          <p:nvSpPr>
            <p:cNvPr id="76" name="矩形: 圆角 33"/>
            <p:cNvSpPr/>
            <p:nvPr/>
          </p:nvSpPr>
          <p:spPr>
            <a:xfrm>
              <a:off x="4082943" y="4105286"/>
              <a:ext cx="635285" cy="1874212"/>
            </a:xfrm>
            <a:prstGeom prst="roundRect">
              <a:avLst/>
            </a:prstGeom>
            <a:solidFill>
              <a:schemeClr val="accent2">
                <a:lumMod val="75000"/>
              </a:schemeClr>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标准库</a:t>
              </a:r>
              <a:endParaRPr lang="zh-CN" altLang="en-US" sz="1600" dirty="0"/>
            </a:p>
          </p:txBody>
        </p:sp>
        <p:cxnSp>
          <p:nvCxnSpPr>
            <p:cNvPr id="77" name="直接箭头连接符 40"/>
            <p:cNvCxnSpPr/>
            <p:nvPr/>
          </p:nvCxnSpPr>
          <p:spPr>
            <a:xfrm>
              <a:off x="4400586" y="3769805"/>
              <a:ext cx="0" cy="335481"/>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8" name="矩形: 圆角 42"/>
            <p:cNvSpPr/>
            <p:nvPr/>
          </p:nvSpPr>
          <p:spPr>
            <a:xfrm>
              <a:off x="5208604" y="1673729"/>
              <a:ext cx="3588444" cy="918638"/>
            </a:xfrm>
            <a:prstGeom prst="roundRect">
              <a:avLst>
                <a:gd name="adj" fmla="val 14900"/>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圆角 43"/>
            <p:cNvSpPr/>
            <p:nvPr/>
          </p:nvSpPr>
          <p:spPr>
            <a:xfrm>
              <a:off x="5384231" y="1780316"/>
              <a:ext cx="1371920" cy="718287"/>
            </a:xfrm>
            <a:prstGeom prst="roundRect">
              <a:avLst/>
            </a:prstGeom>
            <a:solidFill>
              <a:schemeClr val="accent4"/>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原子层</a:t>
              </a:r>
              <a:endParaRPr lang="zh-CN" altLang="en-US" sz="1600" dirty="0"/>
            </a:p>
          </p:txBody>
        </p:sp>
        <p:cxnSp>
          <p:nvCxnSpPr>
            <p:cNvPr id="80" name="直接箭头连接符 56"/>
            <p:cNvCxnSpPr/>
            <p:nvPr/>
          </p:nvCxnSpPr>
          <p:spPr>
            <a:xfrm>
              <a:off x="6756152" y="2139459"/>
              <a:ext cx="494204" cy="0"/>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1" name="矩形: 圆角 45"/>
            <p:cNvSpPr/>
            <p:nvPr/>
          </p:nvSpPr>
          <p:spPr>
            <a:xfrm>
              <a:off x="5208604" y="2844577"/>
              <a:ext cx="3588444" cy="918638"/>
            </a:xfrm>
            <a:prstGeom prst="roundRect">
              <a:avLst>
                <a:gd name="adj" fmla="val 14900"/>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圆角 46"/>
            <p:cNvSpPr/>
            <p:nvPr/>
          </p:nvSpPr>
          <p:spPr>
            <a:xfrm>
              <a:off x="5384231" y="2951164"/>
              <a:ext cx="1371920" cy="718287"/>
            </a:xfrm>
            <a:prstGeom prst="roundRect">
              <a:avLst/>
            </a:prstGeom>
            <a:solidFill>
              <a:schemeClr val="accent4">
                <a:lumMod val="75000"/>
              </a:schemeClr>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整合层</a:t>
              </a:r>
              <a:endParaRPr lang="zh-CN" altLang="en-US" sz="1600" dirty="0"/>
            </a:p>
          </p:txBody>
        </p:sp>
        <p:cxnSp>
          <p:nvCxnSpPr>
            <p:cNvPr id="83" name="直接箭头连接符 58"/>
            <p:cNvCxnSpPr/>
            <p:nvPr/>
          </p:nvCxnSpPr>
          <p:spPr>
            <a:xfrm>
              <a:off x="6756152" y="3303896"/>
              <a:ext cx="494204" cy="0"/>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4" name="矩形: 圆角 49"/>
            <p:cNvSpPr/>
            <p:nvPr/>
          </p:nvSpPr>
          <p:spPr>
            <a:xfrm>
              <a:off x="5208604" y="4015425"/>
              <a:ext cx="3588444" cy="918638"/>
            </a:xfrm>
            <a:prstGeom prst="roundRect">
              <a:avLst>
                <a:gd name="adj" fmla="val 14900"/>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圆角 50"/>
            <p:cNvSpPr/>
            <p:nvPr/>
          </p:nvSpPr>
          <p:spPr>
            <a:xfrm>
              <a:off x="5384231" y="4126387"/>
              <a:ext cx="1371920" cy="718287"/>
            </a:xfrm>
            <a:prstGeom prst="roundRect">
              <a:avLst/>
            </a:prstGeom>
            <a:solidFill>
              <a:schemeClr val="accent5"/>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专题层</a:t>
              </a:r>
              <a:endParaRPr lang="zh-CN" altLang="en-US" sz="1600" dirty="0"/>
            </a:p>
          </p:txBody>
        </p:sp>
        <p:sp>
          <p:nvSpPr>
            <p:cNvPr id="86" name="矩形: 圆角 51"/>
            <p:cNvSpPr/>
            <p:nvPr/>
          </p:nvSpPr>
          <p:spPr>
            <a:xfrm>
              <a:off x="7250356" y="4126387"/>
              <a:ext cx="1328597" cy="718287"/>
            </a:xfrm>
            <a:prstGeom prst="roundRect">
              <a:avLst/>
            </a:prstGeom>
            <a:solidFill>
              <a:schemeClr val="accent5">
                <a:lumMod val="75000"/>
              </a:schemeClr>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专题库</a:t>
              </a:r>
              <a:endParaRPr lang="zh-CN" altLang="en-US" sz="1600" dirty="0"/>
            </a:p>
          </p:txBody>
        </p:sp>
        <p:cxnSp>
          <p:nvCxnSpPr>
            <p:cNvPr id="87" name="直接箭头连接符 61"/>
            <p:cNvCxnSpPr/>
            <p:nvPr/>
          </p:nvCxnSpPr>
          <p:spPr>
            <a:xfrm>
              <a:off x="6756152" y="4485530"/>
              <a:ext cx="494204" cy="0"/>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矩形: 圆角 74"/>
            <p:cNvSpPr/>
            <p:nvPr/>
          </p:nvSpPr>
          <p:spPr>
            <a:xfrm>
              <a:off x="5208604" y="5186272"/>
              <a:ext cx="3588444" cy="918638"/>
            </a:xfrm>
            <a:prstGeom prst="roundRect">
              <a:avLst>
                <a:gd name="adj" fmla="val 14900"/>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圆角 75"/>
            <p:cNvSpPr/>
            <p:nvPr/>
          </p:nvSpPr>
          <p:spPr>
            <a:xfrm>
              <a:off x="5384231" y="5297234"/>
              <a:ext cx="1371920" cy="718287"/>
            </a:xfrm>
            <a:prstGeom prst="roundRect">
              <a:avLst/>
            </a:prstGeom>
            <a:solidFill>
              <a:schemeClr val="accent5"/>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安全层</a:t>
              </a:r>
              <a:endParaRPr lang="zh-CN" altLang="en-US" sz="1600" dirty="0"/>
            </a:p>
          </p:txBody>
        </p:sp>
        <p:sp>
          <p:nvSpPr>
            <p:cNvPr id="90" name="矩形: 圆角 76"/>
            <p:cNvSpPr/>
            <p:nvPr/>
          </p:nvSpPr>
          <p:spPr>
            <a:xfrm>
              <a:off x="7250356" y="5297234"/>
              <a:ext cx="1328597" cy="718287"/>
            </a:xfrm>
            <a:prstGeom prst="roundRect">
              <a:avLst/>
            </a:prstGeom>
            <a:solidFill>
              <a:schemeClr val="accent5">
                <a:lumMod val="75000"/>
              </a:schemeClr>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数据服务区</a:t>
              </a:r>
              <a:endParaRPr lang="zh-CN" altLang="en-US" sz="1600" dirty="0"/>
            </a:p>
          </p:txBody>
        </p:sp>
        <p:cxnSp>
          <p:nvCxnSpPr>
            <p:cNvPr id="91" name="直接箭头连接符 77"/>
            <p:cNvCxnSpPr/>
            <p:nvPr/>
          </p:nvCxnSpPr>
          <p:spPr>
            <a:xfrm>
              <a:off x="6756152" y="5656377"/>
              <a:ext cx="494204" cy="0"/>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2" name="矩形: 圆角 44"/>
            <p:cNvSpPr/>
            <p:nvPr/>
          </p:nvSpPr>
          <p:spPr>
            <a:xfrm>
              <a:off x="7243651" y="1807024"/>
              <a:ext cx="612637" cy="1862427"/>
            </a:xfrm>
            <a:prstGeom prst="roundRect">
              <a:avLst/>
            </a:prstGeom>
            <a:solidFill>
              <a:schemeClr val="accent6">
                <a:lumMod val="60000"/>
                <a:lumOff val="40000"/>
              </a:schemeClr>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基础库</a:t>
              </a:r>
              <a:endParaRPr lang="zh-CN" altLang="en-US" sz="1600" dirty="0"/>
            </a:p>
          </p:txBody>
        </p:sp>
        <p:sp>
          <p:nvSpPr>
            <p:cNvPr id="93" name="箭头: 右 94"/>
            <p:cNvSpPr/>
            <p:nvPr/>
          </p:nvSpPr>
          <p:spPr>
            <a:xfrm>
              <a:off x="3592566" y="3773820"/>
              <a:ext cx="409109" cy="330672"/>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箭头: 右 96"/>
            <p:cNvSpPr/>
            <p:nvPr/>
          </p:nvSpPr>
          <p:spPr>
            <a:xfrm>
              <a:off x="4799495" y="2013863"/>
              <a:ext cx="409109" cy="330672"/>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箭头: 右 97"/>
            <p:cNvSpPr/>
            <p:nvPr/>
          </p:nvSpPr>
          <p:spPr>
            <a:xfrm>
              <a:off x="4799495" y="3105525"/>
              <a:ext cx="409109" cy="330672"/>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箭头: 右 98"/>
            <p:cNvSpPr/>
            <p:nvPr/>
          </p:nvSpPr>
          <p:spPr>
            <a:xfrm>
              <a:off x="4796618" y="4287377"/>
              <a:ext cx="409109" cy="330672"/>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箭头: 右 99"/>
            <p:cNvSpPr/>
            <p:nvPr/>
          </p:nvSpPr>
          <p:spPr>
            <a:xfrm>
              <a:off x="4796618" y="5512901"/>
              <a:ext cx="409109" cy="330672"/>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箭头: 下 100"/>
            <p:cNvSpPr/>
            <p:nvPr/>
          </p:nvSpPr>
          <p:spPr>
            <a:xfrm>
              <a:off x="6790251" y="2616333"/>
              <a:ext cx="402615" cy="228243"/>
            </a:xfrm>
            <a:prstGeom prst="down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箭头: 下 102"/>
            <p:cNvSpPr/>
            <p:nvPr/>
          </p:nvSpPr>
          <p:spPr>
            <a:xfrm>
              <a:off x="6790251" y="3776907"/>
              <a:ext cx="402615" cy="228243"/>
            </a:xfrm>
            <a:prstGeom prst="down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箭头: 下 103"/>
            <p:cNvSpPr/>
            <p:nvPr/>
          </p:nvSpPr>
          <p:spPr>
            <a:xfrm>
              <a:off x="6790251" y="4934669"/>
              <a:ext cx="402615" cy="228243"/>
            </a:xfrm>
            <a:prstGeom prst="down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圆角 55"/>
            <p:cNvSpPr/>
            <p:nvPr/>
          </p:nvSpPr>
          <p:spPr>
            <a:xfrm>
              <a:off x="7966316" y="1807024"/>
              <a:ext cx="612637" cy="1862427"/>
            </a:xfrm>
            <a:prstGeom prst="roundRect">
              <a:avLst/>
            </a:prstGeom>
            <a:solidFill>
              <a:schemeClr val="accent6"/>
            </a:solidFill>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1600" dirty="0"/>
                <a:t>主题库</a:t>
              </a:r>
              <a:endParaRPr lang="zh-CN" altLang="en-US" sz="1600" dirty="0"/>
            </a:p>
          </p:txBody>
        </p:sp>
      </p:grpSp>
      <p:sp>
        <p:nvSpPr>
          <p:cNvPr id="102" name="矩形 101"/>
          <p:cNvSpPr/>
          <p:nvPr/>
        </p:nvSpPr>
        <p:spPr>
          <a:xfrm>
            <a:off x="9231225" y="1162490"/>
            <a:ext cx="2472912" cy="1522742"/>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1250" spc="300" dirty="0">
                <a:solidFill>
                  <a:schemeClr val="bg2"/>
                </a:solidFill>
              </a:rPr>
              <a:t>建立六层数据流水线处理架构，各治理加工环节形成的数据成果可落地，构建端到端、端到源的可溯源能力。</a:t>
            </a:r>
            <a:endParaRPr lang="zh-CN" altLang="en-US" sz="1250" spc="300" dirty="0">
              <a:solidFill>
                <a:schemeClr val="bg2"/>
              </a:solidFill>
            </a:endParaRPr>
          </a:p>
        </p:txBody>
      </p:sp>
      <p:sp>
        <p:nvSpPr>
          <p:cNvPr id="103" name="矩形 102"/>
          <p:cNvSpPr/>
          <p:nvPr/>
        </p:nvSpPr>
        <p:spPr>
          <a:xfrm>
            <a:off x="9229896" y="2742811"/>
            <a:ext cx="2472912" cy="2480183"/>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1250" spc="300" dirty="0">
                <a:solidFill>
                  <a:schemeClr val="bg2"/>
                </a:solidFill>
              </a:rPr>
              <a:t>结合数据资源相关属性，建立六层存储区域，对数据资源中心数据资源进行物理集中、逻辑分离，保障物理上只有一个数据资源中心，规范数据资源中心数据加工、存储、管理方式。</a:t>
            </a:r>
            <a:endParaRPr lang="zh-CN" altLang="en-US" sz="1250" spc="300" dirty="0">
              <a:solidFill>
                <a:schemeClr val="bg2"/>
              </a:solidFill>
            </a:endParaRPr>
          </a:p>
        </p:txBody>
      </p:sp>
      <p:sp>
        <p:nvSpPr>
          <p:cNvPr id="104" name="矩形 103"/>
          <p:cNvSpPr/>
          <p:nvPr/>
        </p:nvSpPr>
        <p:spPr>
          <a:xfrm>
            <a:off x="9231225" y="5273470"/>
            <a:ext cx="2472912" cy="1147571"/>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1250" spc="300" dirty="0">
                <a:solidFill>
                  <a:schemeClr val="bg2"/>
                </a:solidFill>
              </a:rPr>
              <a:t>设立数据入口（贴源层）、出口（安全层），保障中心核心数据资产安全。</a:t>
            </a:r>
            <a:endParaRPr lang="zh-CN" altLang="en-US" sz="1250" spc="300" dirty="0">
              <a:solidFill>
                <a:schemeClr val="bg2"/>
              </a:solidFill>
            </a:endParaRPr>
          </a:p>
        </p:txBody>
      </p:sp>
      <p:sp>
        <p:nvSpPr>
          <p:cNvPr id="105" name="箭头: 右 109"/>
          <p:cNvSpPr/>
          <p:nvPr/>
        </p:nvSpPr>
        <p:spPr>
          <a:xfrm>
            <a:off x="8720336" y="2820741"/>
            <a:ext cx="473992" cy="1656138"/>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lstStyle/>
          <a:p>
            <a:r>
              <a:rPr lang="zh-CN" altLang="en-US" dirty="0"/>
              <a:t>治数示例：六层流水线</a:t>
            </a:r>
            <a:r>
              <a:rPr lang="en-US" altLang="zh-CN" dirty="0"/>
              <a:t>+</a:t>
            </a:r>
            <a:r>
              <a:rPr lang="zh-CN" altLang="en-US" dirty="0"/>
              <a:t>四层治理网</a:t>
            </a:r>
            <a:endParaRPr lang="zh-CN" altLang="en-US" dirty="0"/>
          </a:p>
        </p:txBody>
      </p:sp>
      <p:sp>
        <p:nvSpPr>
          <p:cNvPr id="55" name="矩形 54"/>
          <p:cNvSpPr/>
          <p:nvPr/>
        </p:nvSpPr>
        <p:spPr>
          <a:xfrm>
            <a:off x="2401258" y="1181133"/>
            <a:ext cx="7801164" cy="5053736"/>
          </a:xfrm>
          <a:prstGeom prst="rect">
            <a:avLst/>
          </a:prstGeom>
          <a:noFill/>
          <a:ln w="19050" cap="flat" cmpd="sng" algn="ctr">
            <a:solidFill>
              <a:srgbClr val="1F2FF6"/>
            </a:solidFill>
            <a:prstDash val="dashDot"/>
            <a:miter lim="800000"/>
          </a:ln>
          <a:effectLst/>
        </p:spPr>
        <p:txBody>
          <a:bodyPr rtlCol="0" anchor="t"/>
          <a:lstStyle/>
          <a:p>
            <a:pPr algn="ctr" defTabSz="914400" eaLnBrk="1" fontAlgn="auto" hangingPunct="1">
              <a:spcBef>
                <a:spcPts val="0"/>
              </a:spcBef>
              <a:spcAft>
                <a:spcPts val="0"/>
              </a:spcAft>
              <a:defRPr/>
            </a:pPr>
            <a:r>
              <a:rPr lang="zh-CN" altLang="en-US" sz="1800" b="1" kern="0" dirty="0">
                <a:solidFill>
                  <a:srgbClr val="FF0000"/>
                </a:solidFill>
                <a:latin typeface="微软雅黑" panose="020B0503020204020204" charset="-122"/>
                <a:ea typeface="微软雅黑" panose="020B0503020204020204" charset="-122"/>
              </a:rPr>
              <a:t>定过程</a:t>
            </a:r>
            <a:endParaRPr lang="zh-CN" altLang="en-US" sz="1800" b="1" kern="0" dirty="0">
              <a:solidFill>
                <a:srgbClr val="FF0000"/>
              </a:solidFill>
              <a:latin typeface="微软雅黑" panose="020B0503020204020204" charset="-122"/>
              <a:ea typeface="微软雅黑" panose="020B0503020204020204" charset="-122"/>
            </a:endParaRPr>
          </a:p>
        </p:txBody>
      </p:sp>
      <p:grpSp>
        <p:nvGrpSpPr>
          <p:cNvPr id="56" name="组合 55"/>
          <p:cNvGrpSpPr/>
          <p:nvPr/>
        </p:nvGrpSpPr>
        <p:grpSpPr>
          <a:xfrm>
            <a:off x="6238194" y="1782522"/>
            <a:ext cx="946839" cy="1273638"/>
            <a:chOff x="6494091" y="1446531"/>
            <a:chExt cx="946839" cy="1273638"/>
          </a:xfrm>
        </p:grpSpPr>
        <p:sp>
          <p:nvSpPr>
            <p:cNvPr id="57" name="矩形 56"/>
            <p:cNvSpPr/>
            <p:nvPr/>
          </p:nvSpPr>
          <p:spPr>
            <a:xfrm>
              <a:off x="6494091" y="1446531"/>
              <a:ext cx="933867" cy="1267960"/>
            </a:xfrm>
            <a:prstGeom prst="rect">
              <a:avLst/>
            </a:prstGeom>
            <a:solidFill>
              <a:srgbClr val="ED7D31">
                <a:lumMod val="40000"/>
                <a:lumOff val="6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pic>
          <p:nvPicPr>
            <p:cNvPr id="58" name="图片 57" descr="图片包含 标志, 户外, 画, 街道&#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86003" y="2514254"/>
              <a:ext cx="175767" cy="175767"/>
            </a:xfrm>
            <a:prstGeom prst="rect">
              <a:avLst/>
            </a:prstGeom>
          </p:spPr>
        </p:pic>
        <p:sp>
          <p:nvSpPr>
            <p:cNvPr id="59" name="文本框 58"/>
            <p:cNvSpPr txBox="1"/>
            <p:nvPr/>
          </p:nvSpPr>
          <p:spPr>
            <a:xfrm>
              <a:off x="6667284" y="2473948"/>
              <a:ext cx="773646" cy="246221"/>
            </a:xfrm>
            <a:prstGeom prst="rect">
              <a:avLst/>
            </a:prstGeom>
            <a:noFill/>
          </p:spPr>
          <p:txBody>
            <a:bodyPr wrap="square" rtlCol="0" anchor="ctr">
              <a:spAutoFit/>
            </a:bodyPr>
            <a:lstStyle/>
            <a:p>
              <a:pPr algn="ctr" defTabSz="914400" eaLnBrk="1" fontAlgn="auto" hangingPunct="1">
                <a:spcBef>
                  <a:spcPts val="0"/>
                </a:spcBef>
                <a:spcAft>
                  <a:spcPts val="0"/>
                </a:spcAft>
                <a:defRPr/>
              </a:pPr>
              <a:r>
                <a:rPr lang="zh-CN" altLang="en-US" sz="1000" kern="0" dirty="0">
                  <a:solidFill>
                    <a:srgbClr val="4472C4">
                      <a:lumMod val="75000"/>
                    </a:srgbClr>
                  </a:solidFill>
                  <a:latin typeface="微软雅黑" panose="020B0503020204020204" charset="-122"/>
                  <a:ea typeface="微软雅黑" panose="020B0503020204020204" charset="-122"/>
                </a:rPr>
                <a:t>税务</a:t>
              </a:r>
              <a:endParaRPr lang="zh-CN" altLang="en-US" sz="1000" kern="0" dirty="0">
                <a:solidFill>
                  <a:srgbClr val="4472C4">
                    <a:lumMod val="75000"/>
                  </a:srgbClr>
                </a:solidFill>
                <a:latin typeface="微软雅黑" panose="020B0503020204020204" charset="-122"/>
                <a:ea typeface="微软雅黑" panose="020B0503020204020204" charset="-122"/>
              </a:endParaRPr>
            </a:p>
          </p:txBody>
        </p:sp>
        <p:sp>
          <p:nvSpPr>
            <p:cNvPr id="60" name="矩形 59"/>
            <p:cNvSpPr/>
            <p:nvPr/>
          </p:nvSpPr>
          <p:spPr>
            <a:xfrm>
              <a:off x="6530091" y="1487170"/>
              <a:ext cx="860038" cy="132080"/>
            </a:xfrm>
            <a:prstGeom prst="rect">
              <a:avLst/>
            </a:prstGeom>
            <a:solidFill>
              <a:srgbClr val="ED7D31">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姓        名：张三</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61" name="矩形 60"/>
            <p:cNvSpPr/>
            <p:nvPr/>
          </p:nvSpPr>
          <p:spPr>
            <a:xfrm>
              <a:off x="6530091" y="1661088"/>
              <a:ext cx="860038" cy="132080"/>
            </a:xfrm>
            <a:prstGeom prst="rect">
              <a:avLst/>
            </a:prstGeom>
            <a:solidFill>
              <a:srgbClr val="ED7D31">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年        龄： </a:t>
              </a:r>
              <a:r>
                <a:rPr lang="en-US" altLang="zh-CN" sz="700" kern="0" dirty="0">
                  <a:solidFill>
                    <a:srgbClr val="FF0000"/>
                  </a:solidFill>
                  <a:latin typeface="微软雅黑" panose="020B0503020204020204" charset="-122"/>
                  <a:ea typeface="微软雅黑" panose="020B0503020204020204" charset="-122"/>
                </a:rPr>
                <a:t>29</a:t>
              </a:r>
              <a:endParaRPr lang="zh-CN" altLang="en-US" sz="700" kern="0" dirty="0">
                <a:solidFill>
                  <a:srgbClr val="FF0000"/>
                </a:solidFill>
                <a:latin typeface="微软雅黑" panose="020B0503020204020204" charset="-122"/>
                <a:ea typeface="微软雅黑" panose="020B0503020204020204" charset="-122"/>
              </a:endParaRPr>
            </a:p>
          </p:txBody>
        </p:sp>
        <p:sp>
          <p:nvSpPr>
            <p:cNvPr id="62" name="矩形 61"/>
            <p:cNvSpPr/>
            <p:nvPr/>
          </p:nvSpPr>
          <p:spPr>
            <a:xfrm>
              <a:off x="6530091" y="1835006"/>
              <a:ext cx="860038" cy="132080"/>
            </a:xfrm>
            <a:prstGeom prst="rect">
              <a:avLst/>
            </a:prstGeom>
            <a:solidFill>
              <a:srgbClr val="ED7D31">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户        籍：</a:t>
              </a:r>
              <a:r>
                <a:rPr lang="zh-CN" altLang="en-US" sz="700" kern="0" dirty="0">
                  <a:solidFill>
                    <a:srgbClr val="FF0000"/>
                  </a:solidFill>
                  <a:latin typeface="微软雅黑" panose="020B0503020204020204" charset="-122"/>
                  <a:ea typeface="微软雅黑" panose="020B0503020204020204" charset="-122"/>
                </a:rPr>
                <a:t>北京</a:t>
              </a:r>
              <a:endParaRPr lang="zh-CN" altLang="en-US" sz="700" kern="0" dirty="0">
                <a:solidFill>
                  <a:srgbClr val="FF0000"/>
                </a:solidFill>
                <a:latin typeface="微软雅黑" panose="020B0503020204020204" charset="-122"/>
                <a:ea typeface="微软雅黑" panose="020B0503020204020204" charset="-122"/>
              </a:endParaRPr>
            </a:p>
          </p:txBody>
        </p:sp>
        <p:sp>
          <p:nvSpPr>
            <p:cNvPr id="63" name="矩形 62"/>
            <p:cNvSpPr/>
            <p:nvPr/>
          </p:nvSpPr>
          <p:spPr>
            <a:xfrm>
              <a:off x="6530091" y="2008924"/>
              <a:ext cx="860038" cy="132080"/>
            </a:xfrm>
            <a:prstGeom prst="rect">
              <a:avLst/>
            </a:prstGeom>
            <a:solidFill>
              <a:srgbClr val="ED7D31">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性        别：</a:t>
              </a:r>
              <a:r>
                <a:rPr lang="zh-CN" altLang="en-US" sz="700" kern="0" dirty="0">
                  <a:solidFill>
                    <a:srgbClr val="FF0000"/>
                  </a:solidFill>
                  <a:latin typeface="微软雅黑" panose="020B0503020204020204" charset="-122"/>
                  <a:ea typeface="微软雅黑" panose="020B0503020204020204" charset="-122"/>
                </a:rPr>
                <a:t>男</a:t>
              </a:r>
              <a:endParaRPr lang="zh-CN" altLang="en-US" sz="700" kern="0" dirty="0">
                <a:solidFill>
                  <a:srgbClr val="FF0000"/>
                </a:solidFill>
                <a:latin typeface="微软雅黑" panose="020B0503020204020204" charset="-122"/>
                <a:ea typeface="微软雅黑" panose="020B0503020204020204" charset="-122"/>
              </a:endParaRPr>
            </a:p>
          </p:txBody>
        </p:sp>
        <p:sp>
          <p:nvSpPr>
            <p:cNvPr id="64" name="矩形 63"/>
            <p:cNvSpPr/>
            <p:nvPr/>
          </p:nvSpPr>
          <p:spPr>
            <a:xfrm>
              <a:off x="6530091" y="2182842"/>
              <a:ext cx="860038" cy="132080"/>
            </a:xfrm>
            <a:prstGeom prst="rect">
              <a:avLst/>
            </a:prstGeom>
            <a:solidFill>
              <a:srgbClr val="ED7D31">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婚姻状态：已婚</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65" name="矩形 64"/>
            <p:cNvSpPr/>
            <p:nvPr/>
          </p:nvSpPr>
          <p:spPr>
            <a:xfrm>
              <a:off x="6530091" y="2346233"/>
              <a:ext cx="860038" cy="132080"/>
            </a:xfrm>
            <a:prstGeom prst="rect">
              <a:avLst/>
            </a:prstGeom>
            <a:solidFill>
              <a:srgbClr val="ED7D31">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学        历：本科</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grpSp>
      <p:sp>
        <p:nvSpPr>
          <p:cNvPr id="66" name="流程图: 联系 98"/>
          <p:cNvSpPr/>
          <p:nvPr/>
        </p:nvSpPr>
        <p:spPr>
          <a:xfrm>
            <a:off x="5648679" y="2986310"/>
            <a:ext cx="180000" cy="180000"/>
          </a:xfrm>
          <a:prstGeom prst="flowChartConnector">
            <a:avLst/>
          </a:prstGeom>
          <a:solidFill>
            <a:srgbClr val="ED7D31"/>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67" name="流程图: 联系 18"/>
          <p:cNvSpPr/>
          <p:nvPr/>
        </p:nvSpPr>
        <p:spPr>
          <a:xfrm>
            <a:off x="5648679" y="2986310"/>
            <a:ext cx="180000" cy="180000"/>
          </a:xfrm>
          <a:prstGeom prst="flowChartConnector">
            <a:avLst/>
          </a:prstGeom>
          <a:solidFill>
            <a:srgbClr val="7030A0"/>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68" name="流程图: 联系 23"/>
          <p:cNvSpPr/>
          <p:nvPr/>
        </p:nvSpPr>
        <p:spPr>
          <a:xfrm>
            <a:off x="5648679" y="2986310"/>
            <a:ext cx="180000" cy="180000"/>
          </a:xfrm>
          <a:prstGeom prst="flowChartConnector">
            <a:avLst/>
          </a:prstGeom>
          <a:solidFill>
            <a:srgbClr val="70AD47">
              <a:lumMod val="75000"/>
            </a:srgbClr>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69" name="圆柱体 242"/>
          <p:cNvSpPr/>
          <p:nvPr/>
        </p:nvSpPr>
        <p:spPr>
          <a:xfrm>
            <a:off x="5616870" y="3030369"/>
            <a:ext cx="243072" cy="1621647"/>
          </a:xfrm>
          <a:prstGeom prst="can">
            <a:avLst/>
          </a:prstGeom>
          <a:solidFill>
            <a:srgbClr val="5B9BD5">
              <a:alpha val="5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70" name="流程图: 联系 45"/>
          <p:cNvSpPr/>
          <p:nvPr/>
        </p:nvSpPr>
        <p:spPr>
          <a:xfrm>
            <a:off x="7662576" y="4544403"/>
            <a:ext cx="180000" cy="180000"/>
          </a:xfrm>
          <a:prstGeom prst="flowChartConnector">
            <a:avLst/>
          </a:prstGeom>
          <a:solidFill>
            <a:srgbClr val="70AD47">
              <a:lumMod val="75000"/>
            </a:srgbClr>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71" name="圆柱体 244"/>
          <p:cNvSpPr/>
          <p:nvPr/>
        </p:nvSpPr>
        <p:spPr>
          <a:xfrm>
            <a:off x="7630243" y="3020468"/>
            <a:ext cx="243072" cy="1621647"/>
          </a:xfrm>
          <a:prstGeom prst="can">
            <a:avLst/>
          </a:prstGeom>
          <a:solidFill>
            <a:srgbClr val="5B9BD5">
              <a:alpha val="5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72" name="文本框 71"/>
          <p:cNvSpPr txBox="1"/>
          <p:nvPr/>
        </p:nvSpPr>
        <p:spPr>
          <a:xfrm>
            <a:off x="1144895" y="2554398"/>
            <a:ext cx="773646" cy="246221"/>
          </a:xfrm>
          <a:prstGeom prst="rect">
            <a:avLst/>
          </a:prstGeom>
          <a:noFill/>
        </p:spPr>
        <p:txBody>
          <a:bodyPr wrap="square" rtlCol="0" anchor="ctr">
            <a:spAutoFit/>
          </a:bodyPr>
          <a:lstStyle/>
          <a:p>
            <a:pPr defTabSz="914400" eaLnBrk="1" fontAlgn="auto" hangingPunct="1">
              <a:spcBef>
                <a:spcPts val="0"/>
              </a:spcBef>
              <a:spcAft>
                <a:spcPts val="0"/>
              </a:spcAft>
            </a:pPr>
            <a:r>
              <a:rPr lang="zh-CN" altLang="en-US" sz="1000" dirty="0">
                <a:solidFill>
                  <a:srgbClr val="4472C4">
                    <a:lumMod val="75000"/>
                  </a:srgbClr>
                </a:solidFill>
                <a:latin typeface="微软雅黑" panose="020B0503020204020204" charset="-122"/>
                <a:ea typeface="微软雅黑" panose="020B0503020204020204" charset="-122"/>
              </a:rPr>
              <a:t>归集公安</a:t>
            </a:r>
            <a:endParaRPr lang="zh-CN" altLang="en-US" sz="1000" dirty="0">
              <a:solidFill>
                <a:srgbClr val="4472C4">
                  <a:lumMod val="75000"/>
                </a:srgbClr>
              </a:solidFill>
              <a:latin typeface="微软雅黑" panose="020B0503020204020204" charset="-122"/>
              <a:ea typeface="微软雅黑" panose="020B0503020204020204" charset="-122"/>
            </a:endParaRPr>
          </a:p>
        </p:txBody>
      </p:sp>
      <p:sp>
        <p:nvSpPr>
          <p:cNvPr id="73" name="文本框 72"/>
          <p:cNvSpPr txBox="1"/>
          <p:nvPr/>
        </p:nvSpPr>
        <p:spPr>
          <a:xfrm>
            <a:off x="1144895" y="4346598"/>
            <a:ext cx="773646" cy="246221"/>
          </a:xfrm>
          <a:prstGeom prst="rect">
            <a:avLst/>
          </a:prstGeom>
          <a:noFill/>
        </p:spPr>
        <p:txBody>
          <a:bodyPr wrap="square" rtlCol="0" anchor="ctr">
            <a:spAutoFit/>
          </a:bodyPr>
          <a:lstStyle/>
          <a:p>
            <a:pPr defTabSz="914400" eaLnBrk="1" fontAlgn="auto" hangingPunct="1">
              <a:spcBef>
                <a:spcPts val="0"/>
              </a:spcBef>
              <a:spcAft>
                <a:spcPts val="0"/>
              </a:spcAft>
            </a:pPr>
            <a:r>
              <a:rPr lang="zh-CN" altLang="en-US" sz="1000" dirty="0">
                <a:solidFill>
                  <a:srgbClr val="4472C4">
                    <a:lumMod val="75000"/>
                  </a:srgbClr>
                </a:solidFill>
                <a:latin typeface="微软雅黑" panose="020B0503020204020204" charset="-122"/>
                <a:ea typeface="微软雅黑" panose="020B0503020204020204" charset="-122"/>
              </a:rPr>
              <a:t>归集民政</a:t>
            </a:r>
            <a:endParaRPr lang="zh-CN" altLang="en-US" sz="1000" dirty="0">
              <a:solidFill>
                <a:srgbClr val="4472C4">
                  <a:lumMod val="75000"/>
                </a:srgbClr>
              </a:solidFill>
              <a:latin typeface="微软雅黑" panose="020B0503020204020204" charset="-122"/>
              <a:ea typeface="微软雅黑" panose="020B0503020204020204" charset="-122"/>
            </a:endParaRPr>
          </a:p>
        </p:txBody>
      </p:sp>
      <p:sp>
        <p:nvSpPr>
          <p:cNvPr id="74" name="文本框 73"/>
          <p:cNvSpPr txBox="1"/>
          <p:nvPr/>
        </p:nvSpPr>
        <p:spPr>
          <a:xfrm>
            <a:off x="1144895" y="5978779"/>
            <a:ext cx="773646" cy="246221"/>
          </a:xfrm>
          <a:prstGeom prst="rect">
            <a:avLst/>
          </a:prstGeom>
          <a:noFill/>
        </p:spPr>
        <p:txBody>
          <a:bodyPr wrap="square" rtlCol="0" anchor="ctr">
            <a:spAutoFit/>
          </a:bodyPr>
          <a:lstStyle/>
          <a:p>
            <a:pPr defTabSz="914400" eaLnBrk="1" fontAlgn="auto" hangingPunct="1">
              <a:spcBef>
                <a:spcPts val="0"/>
              </a:spcBef>
              <a:spcAft>
                <a:spcPts val="0"/>
              </a:spcAft>
            </a:pPr>
            <a:r>
              <a:rPr lang="zh-CN" altLang="en-US" sz="1000" dirty="0">
                <a:solidFill>
                  <a:srgbClr val="4472C4">
                    <a:lumMod val="75000"/>
                  </a:srgbClr>
                </a:solidFill>
                <a:latin typeface="微软雅黑" panose="020B0503020204020204" charset="-122"/>
                <a:ea typeface="微软雅黑" panose="020B0503020204020204" charset="-122"/>
              </a:rPr>
              <a:t>基础库</a:t>
            </a:r>
            <a:endParaRPr lang="zh-CN" altLang="en-US" sz="1000" dirty="0">
              <a:solidFill>
                <a:srgbClr val="4472C4">
                  <a:lumMod val="75000"/>
                </a:srgbClr>
              </a:solidFill>
              <a:latin typeface="微软雅黑" panose="020B0503020204020204" charset="-122"/>
              <a:ea typeface="微软雅黑" panose="020B0503020204020204" charset="-122"/>
            </a:endParaRPr>
          </a:p>
        </p:txBody>
      </p:sp>
      <p:sp>
        <p:nvSpPr>
          <p:cNvPr id="75" name="流程图: 联系 98"/>
          <p:cNvSpPr/>
          <p:nvPr/>
        </p:nvSpPr>
        <p:spPr>
          <a:xfrm>
            <a:off x="1807324" y="1756849"/>
            <a:ext cx="180000" cy="180000"/>
          </a:xfrm>
          <a:prstGeom prst="flowChartConnector">
            <a:avLst/>
          </a:prstGeom>
          <a:solidFill>
            <a:srgbClr val="ED7D31"/>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76" name="流程图: 联系 18"/>
          <p:cNvSpPr/>
          <p:nvPr/>
        </p:nvSpPr>
        <p:spPr>
          <a:xfrm>
            <a:off x="1807324" y="3736779"/>
            <a:ext cx="180000" cy="180000"/>
          </a:xfrm>
          <a:prstGeom prst="flowChartConnector">
            <a:avLst/>
          </a:prstGeom>
          <a:solidFill>
            <a:srgbClr val="7030A0"/>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77" name="流程图: 联系 23"/>
          <p:cNvSpPr/>
          <p:nvPr/>
        </p:nvSpPr>
        <p:spPr>
          <a:xfrm>
            <a:off x="1807324" y="5495729"/>
            <a:ext cx="180000" cy="180000"/>
          </a:xfrm>
          <a:prstGeom prst="flowChartConnector">
            <a:avLst/>
          </a:prstGeom>
          <a:solidFill>
            <a:srgbClr val="70AD47">
              <a:lumMod val="75000"/>
            </a:srgbClr>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78" name="任意多边形 90"/>
          <p:cNvSpPr/>
          <p:nvPr/>
        </p:nvSpPr>
        <p:spPr>
          <a:xfrm rot="5400000">
            <a:off x="435091" y="3300536"/>
            <a:ext cx="3955415" cy="847725"/>
          </a:xfrm>
          <a:custGeom>
            <a:avLst/>
            <a:gdLst>
              <a:gd name="adj" fmla="val 30381"/>
              <a:gd name="maxAdj" fmla="*/ 50000 h ss"/>
              <a:gd name="a" fmla="pin 0 adj maxAdj"/>
              <a:gd name="y1" fmla="*/ ss a 200000"/>
              <a:gd name="y2" fmla="+- y1 y1 0"/>
              <a:gd name="y3" fmla="+- b 0 y1"/>
            </a:gdLst>
            <a:ahLst/>
            <a:cxnLst>
              <a:cxn ang="3">
                <a:pos x="hc" y="y2"/>
              </a:cxn>
              <a:cxn ang="3">
                <a:pos x="hc" y="t"/>
              </a:cxn>
              <a:cxn ang="cd2">
                <a:pos x="l" y="vc"/>
              </a:cxn>
              <a:cxn ang="cd4">
                <a:pos x="hc" y="b"/>
              </a:cxn>
              <a:cxn ang="0">
                <a:pos x="r" y="vc"/>
              </a:cxn>
            </a:cxnLst>
            <a:rect l="l" t="t" r="r" b="b"/>
            <a:pathLst>
              <a:path w="6229" h="1335">
                <a:moveTo>
                  <a:pt x="3298" y="0"/>
                </a:moveTo>
                <a:cubicBezTo>
                  <a:pt x="3399" y="0"/>
                  <a:pt x="3481" y="25"/>
                  <a:pt x="3481" y="56"/>
                </a:cubicBezTo>
                <a:lnTo>
                  <a:pt x="3481" y="517"/>
                </a:lnTo>
                <a:lnTo>
                  <a:pt x="6229" y="517"/>
                </a:lnTo>
                <a:lnTo>
                  <a:pt x="6229" y="584"/>
                </a:lnTo>
                <a:lnTo>
                  <a:pt x="6229" y="853"/>
                </a:lnTo>
                <a:lnTo>
                  <a:pt x="6229" y="1279"/>
                </a:lnTo>
                <a:cubicBezTo>
                  <a:pt x="6229" y="1310"/>
                  <a:pt x="6147" y="1335"/>
                  <a:pt x="6046" y="1335"/>
                </a:cubicBezTo>
                <a:cubicBezTo>
                  <a:pt x="5944" y="1335"/>
                  <a:pt x="5862" y="1310"/>
                  <a:pt x="5862" y="1279"/>
                </a:cubicBezTo>
                <a:lnTo>
                  <a:pt x="5862" y="853"/>
                </a:lnTo>
                <a:lnTo>
                  <a:pt x="3481" y="853"/>
                </a:lnTo>
                <a:lnTo>
                  <a:pt x="3481" y="1279"/>
                </a:lnTo>
                <a:cubicBezTo>
                  <a:pt x="3481" y="1310"/>
                  <a:pt x="3399" y="1335"/>
                  <a:pt x="3298" y="1335"/>
                </a:cubicBezTo>
                <a:cubicBezTo>
                  <a:pt x="3196" y="1335"/>
                  <a:pt x="3114" y="1310"/>
                  <a:pt x="3114" y="1279"/>
                </a:cubicBezTo>
                <a:lnTo>
                  <a:pt x="3114" y="853"/>
                </a:lnTo>
                <a:lnTo>
                  <a:pt x="367" y="853"/>
                </a:lnTo>
                <a:lnTo>
                  <a:pt x="367" y="1279"/>
                </a:lnTo>
                <a:cubicBezTo>
                  <a:pt x="367" y="1310"/>
                  <a:pt x="285" y="1335"/>
                  <a:pt x="184" y="1335"/>
                </a:cubicBezTo>
                <a:cubicBezTo>
                  <a:pt x="82" y="1335"/>
                  <a:pt x="0" y="1310"/>
                  <a:pt x="0" y="1279"/>
                </a:cubicBezTo>
                <a:lnTo>
                  <a:pt x="0" y="853"/>
                </a:lnTo>
                <a:lnTo>
                  <a:pt x="0" y="584"/>
                </a:lnTo>
                <a:lnTo>
                  <a:pt x="0" y="517"/>
                </a:lnTo>
                <a:lnTo>
                  <a:pt x="3114" y="517"/>
                </a:lnTo>
                <a:lnTo>
                  <a:pt x="3114" y="56"/>
                </a:lnTo>
                <a:cubicBezTo>
                  <a:pt x="3114" y="25"/>
                  <a:pt x="3196" y="0"/>
                  <a:pt x="3298" y="0"/>
                </a:cubicBezTo>
                <a:close/>
              </a:path>
            </a:pathLst>
          </a:custGeom>
          <a:solidFill>
            <a:srgbClr val="5B9BD5">
              <a:alpha val="50000"/>
            </a:srgbClr>
          </a:solidFill>
          <a:ln w="6350" cap="flat" cmpd="sng" algn="ctr">
            <a:noFill/>
            <a:prstDash val="solid"/>
            <a:miter lim="800000"/>
          </a:ln>
          <a:effectLst/>
        </p:spPr>
        <p:txBody>
          <a:bodyPr wrap="square" rtlCol="0" anchor="ctr">
            <a:noAutofit/>
          </a:bodyP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nvGrpSpPr>
          <p:cNvPr id="79" name="组合 78"/>
          <p:cNvGrpSpPr/>
          <p:nvPr/>
        </p:nvGrpSpPr>
        <p:grpSpPr>
          <a:xfrm>
            <a:off x="157691" y="1570796"/>
            <a:ext cx="763270" cy="4651373"/>
            <a:chOff x="251475" y="1545891"/>
            <a:chExt cx="763270" cy="4651373"/>
          </a:xfrm>
        </p:grpSpPr>
        <p:grpSp>
          <p:nvGrpSpPr>
            <p:cNvPr id="80" name="组合 79"/>
            <p:cNvGrpSpPr/>
            <p:nvPr/>
          </p:nvGrpSpPr>
          <p:grpSpPr>
            <a:xfrm>
              <a:off x="251475" y="1545891"/>
              <a:ext cx="763270" cy="574675"/>
              <a:chOff x="1035" y="1645"/>
              <a:chExt cx="1202" cy="905"/>
            </a:xfrm>
            <a:solidFill>
              <a:srgbClr val="4276AA">
                <a:lumMod val="40000"/>
                <a:lumOff val="60000"/>
              </a:srgbClr>
            </a:solidFill>
          </p:grpSpPr>
          <p:sp>
            <p:nvSpPr>
              <p:cNvPr id="93" name="矩形 92"/>
              <p:cNvSpPr/>
              <p:nvPr/>
            </p:nvSpPr>
            <p:spPr>
              <a:xfrm>
                <a:off x="1074" y="1891"/>
                <a:ext cx="1163" cy="659"/>
              </a:xfrm>
              <a:prstGeom prst="rect">
                <a:avLst/>
              </a:prstGeom>
              <a:grpFill/>
              <a:ln w="12700" cap="flat" cmpd="sng" algn="ctr">
                <a:noFill/>
                <a:prstDash val="solid"/>
                <a:miter lim="800000"/>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多源数据，选用困难。</a:t>
                </a:r>
                <a:endParaRPr kumimoji="0" lang="zh-CN" altLang="en-US"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endParaRPr>
              </a:p>
            </p:txBody>
          </p:sp>
          <p:sp>
            <p:nvSpPr>
              <p:cNvPr id="94" name="椭圆 93"/>
              <p:cNvSpPr/>
              <p:nvPr/>
            </p:nvSpPr>
            <p:spPr>
              <a:xfrm>
                <a:off x="1035" y="1645"/>
                <a:ext cx="454" cy="454"/>
              </a:xfrm>
              <a:prstGeom prst="ellipse">
                <a:avLst/>
              </a:prstGeom>
              <a:solidFill>
                <a:srgbClr val="FF0000"/>
              </a:solidFill>
              <a:ln w="31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rPr>
                  <a:t>多</a:t>
                </a:r>
                <a:endPar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grpSp>
        <p:grpSp>
          <p:nvGrpSpPr>
            <p:cNvPr id="81" name="组合 80"/>
            <p:cNvGrpSpPr/>
            <p:nvPr/>
          </p:nvGrpSpPr>
          <p:grpSpPr>
            <a:xfrm>
              <a:off x="276240" y="2530776"/>
              <a:ext cx="737870" cy="561975"/>
              <a:chOff x="1074" y="3398"/>
              <a:chExt cx="1162" cy="885"/>
            </a:xfrm>
            <a:solidFill>
              <a:srgbClr val="4276AA">
                <a:lumMod val="40000"/>
                <a:lumOff val="60000"/>
              </a:srgbClr>
            </a:solidFill>
          </p:grpSpPr>
          <p:sp>
            <p:nvSpPr>
              <p:cNvPr id="91" name="矩形 90"/>
              <p:cNvSpPr/>
              <p:nvPr/>
            </p:nvSpPr>
            <p:spPr>
              <a:xfrm>
                <a:off x="1074" y="3625"/>
                <a:ext cx="1163" cy="659"/>
              </a:xfrm>
              <a:prstGeom prst="rect">
                <a:avLst/>
              </a:prstGeom>
              <a:grpFill/>
              <a:ln w="12700" cap="flat" cmpd="sng" algn="ctr">
                <a:noFill/>
                <a:prstDash val="solid"/>
                <a:miter lim="800000"/>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业务限制，属性缺失。</a:t>
                </a:r>
                <a:endParaRPr kumimoji="0" lang="zh-CN" altLang="en-US"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endParaRPr>
              </a:p>
            </p:txBody>
          </p:sp>
          <p:sp>
            <p:nvSpPr>
              <p:cNvPr id="92" name="椭圆 91"/>
              <p:cNvSpPr/>
              <p:nvPr/>
            </p:nvSpPr>
            <p:spPr>
              <a:xfrm>
                <a:off x="1074" y="3398"/>
                <a:ext cx="454" cy="454"/>
              </a:xfrm>
              <a:prstGeom prst="ellipse">
                <a:avLst/>
              </a:prstGeom>
              <a:solidFill>
                <a:srgbClr val="FF0000"/>
              </a:solidFill>
              <a:ln w="31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rPr>
                  <a:t>少</a:t>
                </a:r>
                <a:endPar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grpSp>
        <p:grpSp>
          <p:nvGrpSpPr>
            <p:cNvPr id="82" name="组合 81"/>
            <p:cNvGrpSpPr/>
            <p:nvPr/>
          </p:nvGrpSpPr>
          <p:grpSpPr>
            <a:xfrm>
              <a:off x="276240" y="3503596"/>
              <a:ext cx="737870" cy="658495"/>
              <a:chOff x="1074" y="5131"/>
              <a:chExt cx="1162" cy="1037"/>
            </a:xfrm>
            <a:solidFill>
              <a:srgbClr val="4276AA">
                <a:lumMod val="40000"/>
                <a:lumOff val="60000"/>
              </a:srgbClr>
            </a:solidFill>
          </p:grpSpPr>
          <p:sp>
            <p:nvSpPr>
              <p:cNvPr id="89" name="矩形 88"/>
              <p:cNvSpPr/>
              <p:nvPr/>
            </p:nvSpPr>
            <p:spPr>
              <a:xfrm>
                <a:off x="1074" y="5358"/>
                <a:ext cx="1163" cy="810"/>
              </a:xfrm>
              <a:prstGeom prst="rect">
                <a:avLst/>
              </a:prstGeom>
              <a:grpFill/>
              <a:ln w="12700" cap="flat" cmpd="sng" algn="ctr">
                <a:noFill/>
                <a:prstDash val="solid"/>
                <a:miter lim="800000"/>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同属性不同源数据冲突。</a:t>
                </a:r>
                <a:r>
                  <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a:t>
                </a:r>
                <a:r>
                  <a:rPr kumimoji="0" lang="zh-CN" altLang="en-US"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学历</a:t>
                </a:r>
                <a:r>
                  <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a:t>
                </a:r>
                <a:endPar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endParaRPr>
              </a:p>
            </p:txBody>
          </p:sp>
          <p:sp>
            <p:nvSpPr>
              <p:cNvPr id="90" name="椭圆 89"/>
              <p:cNvSpPr/>
              <p:nvPr/>
            </p:nvSpPr>
            <p:spPr>
              <a:xfrm>
                <a:off x="1074" y="5131"/>
                <a:ext cx="454" cy="454"/>
              </a:xfrm>
              <a:prstGeom prst="ellipse">
                <a:avLst/>
              </a:prstGeom>
              <a:solidFill>
                <a:srgbClr val="FF0000"/>
              </a:solidFill>
              <a:ln w="31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rPr>
                  <a:t>错</a:t>
                </a:r>
                <a:endPar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grpSp>
        <p:grpSp>
          <p:nvGrpSpPr>
            <p:cNvPr id="83" name="组合 82"/>
            <p:cNvGrpSpPr/>
            <p:nvPr/>
          </p:nvGrpSpPr>
          <p:grpSpPr>
            <a:xfrm>
              <a:off x="276240" y="4572936"/>
              <a:ext cx="737870" cy="561975"/>
              <a:chOff x="1074" y="7003"/>
              <a:chExt cx="1162" cy="885"/>
            </a:xfrm>
            <a:solidFill>
              <a:srgbClr val="4276AA">
                <a:lumMod val="40000"/>
                <a:lumOff val="60000"/>
              </a:srgbClr>
            </a:solidFill>
          </p:grpSpPr>
          <p:sp>
            <p:nvSpPr>
              <p:cNvPr id="87" name="矩形 86"/>
              <p:cNvSpPr/>
              <p:nvPr/>
            </p:nvSpPr>
            <p:spPr>
              <a:xfrm>
                <a:off x="1074" y="7230"/>
                <a:ext cx="1163" cy="659"/>
              </a:xfrm>
              <a:prstGeom prst="rect">
                <a:avLst/>
              </a:prstGeom>
              <a:grpFill/>
              <a:ln w="12700" cap="flat" cmpd="sng" algn="ctr">
                <a:noFill/>
                <a:prstDash val="solid"/>
                <a:miter lim="800000"/>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同值描述不统一。</a:t>
                </a:r>
                <a:r>
                  <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a:t>
                </a:r>
                <a:r>
                  <a:rPr kumimoji="0" lang="zh-CN" altLang="en-US"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性别</a:t>
                </a:r>
                <a:r>
                  <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a:t>
                </a:r>
                <a:endPar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endParaRPr>
              </a:p>
            </p:txBody>
          </p:sp>
          <p:sp>
            <p:nvSpPr>
              <p:cNvPr id="88" name="椭圆 87"/>
              <p:cNvSpPr/>
              <p:nvPr/>
            </p:nvSpPr>
            <p:spPr>
              <a:xfrm>
                <a:off x="1074" y="7003"/>
                <a:ext cx="454" cy="454"/>
              </a:xfrm>
              <a:prstGeom prst="ellipse">
                <a:avLst/>
              </a:prstGeom>
              <a:solidFill>
                <a:srgbClr val="FF0000"/>
              </a:solidFill>
              <a:ln w="31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rPr>
                  <a:t>乱</a:t>
                </a:r>
                <a:endPar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grpSp>
        <p:grpSp>
          <p:nvGrpSpPr>
            <p:cNvPr id="84" name="组合 83"/>
            <p:cNvGrpSpPr/>
            <p:nvPr/>
          </p:nvGrpSpPr>
          <p:grpSpPr>
            <a:xfrm>
              <a:off x="276240" y="5545754"/>
              <a:ext cx="737870" cy="651510"/>
              <a:chOff x="1074" y="8665"/>
              <a:chExt cx="1162" cy="1026"/>
            </a:xfrm>
            <a:solidFill>
              <a:srgbClr val="4276AA">
                <a:lumMod val="40000"/>
                <a:lumOff val="60000"/>
              </a:srgbClr>
            </a:solidFill>
          </p:grpSpPr>
          <p:sp>
            <p:nvSpPr>
              <p:cNvPr id="85" name="矩形 84"/>
              <p:cNvSpPr/>
              <p:nvPr/>
            </p:nvSpPr>
            <p:spPr>
              <a:xfrm>
                <a:off x="1074" y="8891"/>
                <a:ext cx="1163" cy="801"/>
              </a:xfrm>
              <a:prstGeom prst="rect">
                <a:avLst/>
              </a:prstGeom>
              <a:grpFill/>
              <a:ln w="12700" cap="flat" cmpd="sng" algn="ctr">
                <a:noFill/>
                <a:prstDash val="solid"/>
                <a:miter lim="800000"/>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具有时间属性，更新不及时。</a:t>
                </a:r>
                <a:r>
                  <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a:t>
                </a:r>
                <a:r>
                  <a:rPr kumimoji="0" lang="zh-CN" altLang="en-US"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年龄</a:t>
                </a:r>
                <a:r>
                  <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rPr>
                  <a:t>】</a:t>
                </a:r>
                <a:endParaRPr kumimoji="0" lang="en-US" altLang="zh-CN" sz="700" b="0" i="0" u="none" strike="noStrike" kern="0" cap="none" spc="0" normalizeH="0" baseline="0" noProof="0" dirty="0">
                  <a:ln>
                    <a:noFill/>
                  </a:ln>
                  <a:solidFill>
                    <a:srgbClr val="1F2FF6"/>
                  </a:solidFill>
                  <a:effectLst/>
                  <a:uLnTx/>
                  <a:uFillTx/>
                  <a:latin typeface="微软雅黑" panose="020B0503020204020204" charset="-122"/>
                  <a:ea typeface="微软雅黑" panose="020B0503020204020204" charset="-122"/>
                </a:endParaRPr>
              </a:p>
            </p:txBody>
          </p:sp>
          <p:sp>
            <p:nvSpPr>
              <p:cNvPr id="86" name="椭圆 85"/>
              <p:cNvSpPr/>
              <p:nvPr/>
            </p:nvSpPr>
            <p:spPr>
              <a:xfrm>
                <a:off x="1074" y="8665"/>
                <a:ext cx="454" cy="454"/>
              </a:xfrm>
              <a:prstGeom prst="ellipse">
                <a:avLst/>
              </a:prstGeom>
              <a:solidFill>
                <a:srgbClr val="FF0000"/>
              </a:solidFill>
              <a:ln w="31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rPr>
                  <a:t>旧</a:t>
                </a:r>
                <a:endPar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endParaRPr>
              </a:p>
            </p:txBody>
          </p:sp>
        </p:grpSp>
      </p:grpSp>
      <p:sp>
        <p:nvSpPr>
          <p:cNvPr id="95" name="圆柱体 34"/>
          <p:cNvSpPr/>
          <p:nvPr/>
        </p:nvSpPr>
        <p:spPr>
          <a:xfrm rot="5400000">
            <a:off x="3395892" y="3087514"/>
            <a:ext cx="960314" cy="771293"/>
          </a:xfrm>
          <a:custGeom>
            <a:avLst/>
            <a:gdLst>
              <a:gd name="adj" fmla="val 25000"/>
              <a:gd name="maxAdj" fmla="*/ 50000 h ss"/>
              <a:gd name="a" fmla="pin 0 adj maxAdj"/>
              <a:gd name="y1" fmla="*/ ss a 200000"/>
              <a:gd name="y2" fmla="+- y1 y1 0"/>
              <a:gd name="y3" fmla="+- b 0 y1"/>
            </a:gdLst>
            <a:ahLst/>
            <a:cxnLst>
              <a:cxn ang="3">
                <a:pos x="hc" y="y2"/>
              </a:cxn>
              <a:cxn ang="3">
                <a:pos x="hc" y="t"/>
              </a:cxn>
              <a:cxn ang="cd2">
                <a:pos x="l" y="vc"/>
              </a:cxn>
              <a:cxn ang="cd4">
                <a:pos x="hc" y="b"/>
              </a:cxn>
              <a:cxn ang="0">
                <a:pos x="r" y="vc"/>
              </a:cxn>
            </a:cxnLst>
            <a:rect l="l" t="t" r="r" b="b"/>
            <a:pathLst>
              <a:path w="1512" h="1215">
                <a:moveTo>
                  <a:pt x="45" y="0"/>
                </a:moveTo>
                <a:lnTo>
                  <a:pt x="1467" y="0"/>
                </a:lnTo>
                <a:cubicBezTo>
                  <a:pt x="1474" y="0"/>
                  <a:pt x="1482" y="8"/>
                  <a:pt x="1488" y="22"/>
                </a:cubicBezTo>
                <a:lnTo>
                  <a:pt x="1489" y="23"/>
                </a:lnTo>
                <a:lnTo>
                  <a:pt x="1490" y="24"/>
                </a:lnTo>
                <a:cubicBezTo>
                  <a:pt x="1504" y="30"/>
                  <a:pt x="1512" y="38"/>
                  <a:pt x="1512" y="45"/>
                </a:cubicBezTo>
                <a:lnTo>
                  <a:pt x="1512" y="1169"/>
                </a:lnTo>
                <a:cubicBezTo>
                  <a:pt x="1512" y="1194"/>
                  <a:pt x="1431" y="1215"/>
                  <a:pt x="1331" y="1215"/>
                </a:cubicBezTo>
                <a:cubicBezTo>
                  <a:pt x="1231" y="1215"/>
                  <a:pt x="1149" y="1194"/>
                  <a:pt x="1149" y="1169"/>
                </a:cubicBezTo>
                <a:lnTo>
                  <a:pt x="1149" y="363"/>
                </a:lnTo>
                <a:lnTo>
                  <a:pt x="45" y="363"/>
                </a:lnTo>
                <a:cubicBezTo>
                  <a:pt x="20" y="363"/>
                  <a:pt x="0" y="282"/>
                  <a:pt x="0" y="182"/>
                </a:cubicBezTo>
                <a:cubicBezTo>
                  <a:pt x="0" y="81"/>
                  <a:pt x="20" y="0"/>
                  <a:pt x="45" y="0"/>
                </a:cubicBezTo>
                <a:close/>
              </a:path>
            </a:pathLst>
          </a:custGeom>
          <a:solidFill>
            <a:srgbClr val="ADCDEA">
              <a:alpha val="50000"/>
            </a:srgbClr>
          </a:solidFill>
          <a:ln w="12700" cap="flat" cmpd="sng" algn="ctr">
            <a:noFill/>
            <a:prstDash val="solid"/>
            <a:miter lim="800000"/>
          </a:ln>
          <a:effectLst/>
        </p:spPr>
        <p:txBody>
          <a:bodyPr wrap="square" rtlCol="0" anchor="ctr">
            <a:noAutofit/>
          </a:bodyP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nvGrpSpPr>
          <p:cNvPr id="96" name="组合 95"/>
          <p:cNvGrpSpPr/>
          <p:nvPr/>
        </p:nvGrpSpPr>
        <p:grpSpPr>
          <a:xfrm>
            <a:off x="3474481" y="1513207"/>
            <a:ext cx="1324610" cy="1561156"/>
            <a:chOff x="3568265" y="1488302"/>
            <a:chExt cx="1324610" cy="1561156"/>
          </a:xfrm>
        </p:grpSpPr>
        <p:sp>
          <p:nvSpPr>
            <p:cNvPr id="97" name="梯形 96"/>
            <p:cNvSpPr/>
            <p:nvPr/>
          </p:nvSpPr>
          <p:spPr>
            <a:xfrm rot="10800000">
              <a:off x="3568900" y="1488302"/>
              <a:ext cx="1323975" cy="1216660"/>
            </a:xfrm>
            <a:prstGeom prst="trapezoid">
              <a:avLst>
                <a:gd name="adj" fmla="val 24060"/>
              </a:avLst>
            </a:prstGeom>
            <a:gradFill>
              <a:gsLst>
                <a:gs pos="0">
                  <a:sysClr val="window" lastClr="FFFFFF"/>
                </a:gs>
                <a:gs pos="100000">
                  <a:sysClr val="window" lastClr="FFFFFF"/>
                </a:gs>
                <a:gs pos="61000">
                  <a:srgbClr val="5B9BD5">
                    <a:lumMod val="48000"/>
                    <a:lumOff val="52000"/>
                  </a:srgb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98" name="流程图: 磁盘 299"/>
            <p:cNvSpPr/>
            <p:nvPr/>
          </p:nvSpPr>
          <p:spPr>
            <a:xfrm>
              <a:off x="3763637" y="2635345"/>
              <a:ext cx="933867" cy="414113"/>
            </a:xfrm>
            <a:prstGeom prst="flowChartMagneticDisk">
              <a:avLst/>
            </a:prstGeom>
            <a:solidFill>
              <a:srgbClr val="5B9BD5">
                <a:lumMod val="50000"/>
                <a:alpha val="88000"/>
              </a:srgbClr>
            </a:solidFill>
            <a:ln w="3175" cap="flat" cmpd="sng" algn="ctr">
              <a:solidFill>
                <a:srgbClr val="5B9BD5">
                  <a:lumMod val="75000"/>
                </a:srgbClr>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99" name="流程图: 接点 314"/>
            <p:cNvSpPr/>
            <p:nvPr/>
          </p:nvSpPr>
          <p:spPr>
            <a:xfrm>
              <a:off x="3859093" y="2665822"/>
              <a:ext cx="742950" cy="77240"/>
            </a:xfrm>
            <a:prstGeom prst="flowChartConnector">
              <a:avLst/>
            </a:prstGeom>
            <a:solidFill>
              <a:srgbClr val="5B9BD5">
                <a:lumMod val="75000"/>
              </a:srgbClr>
            </a:solidFill>
            <a:ln w="635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00" name="梯形 99"/>
            <p:cNvSpPr/>
            <p:nvPr/>
          </p:nvSpPr>
          <p:spPr>
            <a:xfrm rot="10800000">
              <a:off x="3568265" y="1488302"/>
              <a:ext cx="1323975" cy="1216660"/>
            </a:xfrm>
            <a:prstGeom prst="trapezoid">
              <a:avLst>
                <a:gd name="adj" fmla="val 24060"/>
              </a:avLst>
            </a:prstGeom>
            <a:gradFill>
              <a:gsLst>
                <a:gs pos="0">
                  <a:srgbClr val="2E75B6">
                    <a:alpha val="51000"/>
                  </a:srgbClr>
                </a:gs>
                <a:gs pos="100000">
                  <a:sysClr val="window" lastClr="FFFFFF">
                    <a:alpha val="9000"/>
                  </a:sys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pic>
          <p:nvPicPr>
            <p:cNvPr id="101" name="图片 100" descr="图片包含 游戏机, 画, 窗户&#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5293" y="2816930"/>
              <a:ext cx="180000" cy="180000"/>
            </a:xfrm>
            <a:prstGeom prst="rect">
              <a:avLst/>
            </a:prstGeom>
          </p:spPr>
        </p:pic>
        <p:sp>
          <p:nvSpPr>
            <p:cNvPr id="102" name="文本框 101"/>
            <p:cNvSpPr txBox="1"/>
            <p:nvPr/>
          </p:nvSpPr>
          <p:spPr>
            <a:xfrm>
              <a:off x="4051552" y="2781205"/>
              <a:ext cx="588623" cy="253916"/>
            </a:xfrm>
            <a:prstGeom prst="rect">
              <a:avLst/>
            </a:prstGeom>
            <a:noFill/>
          </p:spPr>
          <p:txBody>
            <a:bodyPr wrap="none" rtlCol="0">
              <a:spAutoFit/>
            </a:bodyPr>
            <a:lstStyle/>
            <a:p>
              <a:pPr defTabSz="914400" eaLnBrk="1" fontAlgn="auto" hangingPunct="1">
                <a:spcBef>
                  <a:spcPts val="0"/>
                </a:spcBef>
                <a:spcAft>
                  <a:spcPts val="0"/>
                </a:spcAft>
              </a:pPr>
              <a:r>
                <a:rPr lang="zh-CN" altLang="en-US" sz="1050" dirty="0">
                  <a:solidFill>
                    <a:prstClr val="white"/>
                  </a:solidFill>
                  <a:latin typeface="微软雅黑" panose="020B0503020204020204" charset="-122"/>
                  <a:ea typeface="微软雅黑" panose="020B0503020204020204" charset="-122"/>
                </a:rPr>
                <a:t>贴源层</a:t>
              </a:r>
              <a:endParaRPr lang="zh-CN" altLang="en-US" sz="1050" dirty="0">
                <a:solidFill>
                  <a:prstClr val="white"/>
                </a:solidFill>
                <a:latin typeface="微软雅黑" panose="020B0503020204020204" charset="-122"/>
                <a:ea typeface="微软雅黑" panose="020B0503020204020204" charset="-122"/>
              </a:endParaRPr>
            </a:p>
          </p:txBody>
        </p:sp>
        <p:sp>
          <p:nvSpPr>
            <p:cNvPr id="103" name="文本框 102"/>
            <p:cNvSpPr txBox="1"/>
            <p:nvPr/>
          </p:nvSpPr>
          <p:spPr>
            <a:xfrm>
              <a:off x="3798951" y="1778902"/>
              <a:ext cx="954107" cy="246221"/>
            </a:xfrm>
            <a:prstGeom prst="rect">
              <a:avLst/>
            </a:prstGeom>
            <a:noFill/>
          </p:spPr>
          <p:txBody>
            <a:bodyPr wrap="none" rtlCol="0">
              <a:spAutoFit/>
            </a:bodyPr>
            <a:lstStyle/>
            <a:p>
              <a:pPr defTabSz="914400" eaLnBrk="1" fontAlgn="auto" hangingPunct="1">
                <a:spcBef>
                  <a:spcPts val="0"/>
                </a:spcBef>
                <a:spcAft>
                  <a:spcPts val="0"/>
                </a:spcAft>
              </a:pPr>
              <a:r>
                <a:rPr lang="zh-CN" altLang="en-US" sz="1000" dirty="0">
                  <a:solidFill>
                    <a:prstClr val="black"/>
                  </a:solidFill>
                  <a:latin typeface="微软雅黑" panose="020B0503020204020204" charset="-122"/>
                  <a:ea typeface="微软雅黑" panose="020B0503020204020204" charset="-122"/>
                </a:rPr>
                <a:t>历史版本保留</a:t>
              </a:r>
              <a:endParaRPr lang="zh-CN" altLang="en-US" sz="1000" dirty="0">
                <a:solidFill>
                  <a:prstClr val="black"/>
                </a:solidFill>
                <a:latin typeface="微软雅黑" panose="020B0503020204020204" charset="-122"/>
                <a:ea typeface="微软雅黑" panose="020B0503020204020204" charset="-122"/>
              </a:endParaRPr>
            </a:p>
          </p:txBody>
        </p:sp>
        <p:pic>
          <p:nvPicPr>
            <p:cNvPr id="104" name="图片 103" descr="图片包含 游戏机, 画, 窗户&#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5293" y="2816930"/>
              <a:ext cx="180000" cy="180000"/>
            </a:xfrm>
            <a:prstGeom prst="rect">
              <a:avLst/>
            </a:prstGeom>
          </p:spPr>
        </p:pic>
        <p:sp>
          <p:nvSpPr>
            <p:cNvPr id="105" name="圆角矩形 4"/>
            <p:cNvSpPr/>
            <p:nvPr/>
          </p:nvSpPr>
          <p:spPr>
            <a:xfrm>
              <a:off x="3881330" y="2003724"/>
              <a:ext cx="720000" cy="182880"/>
            </a:xfrm>
            <a:prstGeom prst="roundRect">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w="6350" cap="flat" cmpd="sng" algn="ctr">
              <a:solidFill>
                <a:srgbClr val="4472C4"/>
              </a:solidFill>
              <a:prstDash val="solid"/>
              <a:miter lim="800000"/>
            </a:ln>
            <a:effectLst/>
          </p:spPr>
          <p:txBody>
            <a:bodyPr rtlCol="0" anchor="ctr"/>
            <a:lstStyle/>
            <a:p>
              <a:pPr defTabSz="914400" eaLnBrk="1" fontAlgn="auto" hangingPunct="1">
                <a:spcBef>
                  <a:spcPts val="0"/>
                </a:spcBef>
                <a:spcAft>
                  <a:spcPts val="0"/>
                </a:spcAft>
                <a:defRPr/>
              </a:pPr>
              <a:r>
                <a:rPr lang="zh-CN" altLang="en-US" sz="1000" kern="0" dirty="0">
                  <a:solidFill>
                    <a:prstClr val="white"/>
                  </a:solidFill>
                  <a:latin typeface="微软雅黑" panose="020B0503020204020204" charset="-122"/>
                  <a:ea typeface="微软雅黑" panose="020B0503020204020204" charset="-122"/>
                </a:rPr>
                <a:t>税务版本</a:t>
              </a:r>
              <a:endParaRPr lang="zh-CN" altLang="en-US" sz="1000" kern="0" dirty="0">
                <a:solidFill>
                  <a:prstClr val="white"/>
                </a:solidFill>
                <a:latin typeface="微软雅黑" panose="020B0503020204020204" charset="-122"/>
                <a:ea typeface="微软雅黑" panose="020B0503020204020204" charset="-122"/>
              </a:endParaRPr>
            </a:p>
          </p:txBody>
        </p:sp>
        <p:sp>
          <p:nvSpPr>
            <p:cNvPr id="106" name="圆角矩形 6"/>
            <p:cNvSpPr/>
            <p:nvPr/>
          </p:nvSpPr>
          <p:spPr>
            <a:xfrm>
              <a:off x="3899384" y="2223434"/>
              <a:ext cx="683895" cy="182880"/>
            </a:xfrm>
            <a:prstGeom prst="roundRect">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w="6350" cap="flat" cmpd="sng" algn="ctr">
              <a:solidFill>
                <a:srgbClr val="4472C4"/>
              </a:solidFill>
              <a:prstDash val="solid"/>
              <a:miter lim="800000"/>
            </a:ln>
            <a:effectLst/>
          </p:spPr>
          <p:txBody>
            <a:bodyPr rtlCol="0" anchor="ctr"/>
            <a:lstStyle/>
            <a:p>
              <a:pPr defTabSz="914400" eaLnBrk="1" fontAlgn="auto" hangingPunct="1">
                <a:spcBef>
                  <a:spcPts val="0"/>
                </a:spcBef>
                <a:spcAft>
                  <a:spcPts val="0"/>
                </a:spcAft>
                <a:defRPr/>
              </a:pPr>
              <a:r>
                <a:rPr lang="zh-CN" altLang="en-US" sz="900" kern="0" dirty="0">
                  <a:solidFill>
                    <a:prstClr val="white"/>
                  </a:solidFill>
                  <a:latin typeface="微软雅黑" panose="020B0503020204020204" charset="-122"/>
                  <a:ea typeface="微软雅黑" panose="020B0503020204020204" charset="-122"/>
                </a:rPr>
                <a:t>市监版本</a:t>
              </a:r>
              <a:endParaRPr lang="zh-CN" altLang="en-US" sz="900" kern="0" dirty="0">
                <a:solidFill>
                  <a:prstClr val="white"/>
                </a:solidFill>
                <a:latin typeface="微软雅黑" panose="020B0503020204020204" charset="-122"/>
                <a:ea typeface="微软雅黑" panose="020B0503020204020204" charset="-122"/>
              </a:endParaRPr>
            </a:p>
          </p:txBody>
        </p:sp>
        <p:sp>
          <p:nvSpPr>
            <p:cNvPr id="107" name="圆角矩形 11"/>
            <p:cNvSpPr/>
            <p:nvPr/>
          </p:nvSpPr>
          <p:spPr>
            <a:xfrm>
              <a:off x="3917330" y="2432984"/>
              <a:ext cx="648000" cy="182880"/>
            </a:xfrm>
            <a:prstGeom prst="roundRect">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w="6350" cap="flat" cmpd="sng" algn="ctr">
              <a:solidFill>
                <a:srgbClr val="4472C4"/>
              </a:solidFill>
              <a:prstDash val="solid"/>
              <a:miter lim="800000"/>
            </a:ln>
            <a:effectLst/>
          </p:spPr>
          <p:txBody>
            <a:bodyPr rtlCol="0" anchor="ctr"/>
            <a:lstStyle/>
            <a:p>
              <a:pPr defTabSz="914400" eaLnBrk="1" fontAlgn="auto" hangingPunct="1">
                <a:spcBef>
                  <a:spcPts val="0"/>
                </a:spcBef>
                <a:spcAft>
                  <a:spcPts val="0"/>
                </a:spcAft>
                <a:defRPr/>
              </a:pPr>
              <a:r>
                <a:rPr lang="zh-CN" altLang="en-US" sz="800" kern="0" dirty="0">
                  <a:solidFill>
                    <a:prstClr val="white"/>
                  </a:solidFill>
                  <a:latin typeface="微软雅黑" panose="020B0503020204020204" charset="-122"/>
                  <a:ea typeface="微软雅黑" panose="020B0503020204020204" charset="-122"/>
                </a:rPr>
                <a:t>人社版本</a:t>
              </a:r>
              <a:endParaRPr lang="zh-CN" altLang="en-US" sz="800" kern="0" dirty="0">
                <a:solidFill>
                  <a:prstClr val="white"/>
                </a:solidFill>
                <a:latin typeface="微软雅黑" panose="020B0503020204020204" charset="-122"/>
                <a:ea typeface="微软雅黑" panose="020B0503020204020204" charset="-122"/>
              </a:endParaRPr>
            </a:p>
          </p:txBody>
        </p:sp>
      </p:grpSp>
      <p:sp>
        <p:nvSpPr>
          <p:cNvPr id="108" name="圆柱体 323"/>
          <p:cNvSpPr/>
          <p:nvPr/>
        </p:nvSpPr>
        <p:spPr>
          <a:xfrm rot="5400000">
            <a:off x="4816101" y="2524915"/>
            <a:ext cx="234157" cy="735106"/>
          </a:xfrm>
          <a:prstGeom prst="can">
            <a:avLst/>
          </a:prstGeom>
          <a:solidFill>
            <a:srgbClr val="5B9BD5">
              <a:alpha val="5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09" name="流程图: 联系 98"/>
          <p:cNvSpPr/>
          <p:nvPr/>
        </p:nvSpPr>
        <p:spPr>
          <a:xfrm>
            <a:off x="4521086" y="2802590"/>
            <a:ext cx="180000" cy="180000"/>
          </a:xfrm>
          <a:prstGeom prst="flowChartConnector">
            <a:avLst/>
          </a:prstGeom>
          <a:solidFill>
            <a:srgbClr val="ED7D31"/>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10" name="流程图: 联系 18"/>
          <p:cNvSpPr/>
          <p:nvPr/>
        </p:nvSpPr>
        <p:spPr>
          <a:xfrm>
            <a:off x="4521086" y="2802590"/>
            <a:ext cx="180000" cy="180000"/>
          </a:xfrm>
          <a:prstGeom prst="flowChartConnector">
            <a:avLst/>
          </a:prstGeom>
          <a:solidFill>
            <a:srgbClr val="7030A0"/>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11" name="流程图: 联系 23"/>
          <p:cNvSpPr/>
          <p:nvPr/>
        </p:nvSpPr>
        <p:spPr>
          <a:xfrm>
            <a:off x="4521086" y="2802590"/>
            <a:ext cx="180000" cy="180000"/>
          </a:xfrm>
          <a:prstGeom prst="flowChartConnector">
            <a:avLst/>
          </a:prstGeom>
          <a:solidFill>
            <a:srgbClr val="70AD47">
              <a:lumMod val="75000"/>
            </a:srgbClr>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nvGrpSpPr>
          <p:cNvPr id="112" name="组合 111"/>
          <p:cNvGrpSpPr/>
          <p:nvPr/>
        </p:nvGrpSpPr>
        <p:grpSpPr>
          <a:xfrm>
            <a:off x="5041667" y="1513207"/>
            <a:ext cx="1324610" cy="1561156"/>
            <a:chOff x="5135451" y="1488302"/>
            <a:chExt cx="1324610" cy="1561156"/>
          </a:xfrm>
        </p:grpSpPr>
        <p:sp>
          <p:nvSpPr>
            <p:cNvPr id="113" name="梯形 112"/>
            <p:cNvSpPr/>
            <p:nvPr/>
          </p:nvSpPr>
          <p:spPr>
            <a:xfrm rot="10800000">
              <a:off x="5136086" y="1488302"/>
              <a:ext cx="1323975" cy="1216660"/>
            </a:xfrm>
            <a:prstGeom prst="trapezoid">
              <a:avLst>
                <a:gd name="adj" fmla="val 24060"/>
              </a:avLst>
            </a:prstGeom>
            <a:gradFill>
              <a:gsLst>
                <a:gs pos="0">
                  <a:sysClr val="window" lastClr="FFFFFF"/>
                </a:gs>
                <a:gs pos="100000">
                  <a:sysClr val="window" lastClr="FFFFFF"/>
                </a:gs>
                <a:gs pos="61000">
                  <a:srgbClr val="5B9BD5">
                    <a:lumMod val="48000"/>
                    <a:lumOff val="52000"/>
                  </a:srgb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14" name="流程图: 磁盘 315"/>
            <p:cNvSpPr/>
            <p:nvPr/>
          </p:nvSpPr>
          <p:spPr>
            <a:xfrm>
              <a:off x="5330823" y="2635345"/>
              <a:ext cx="933867" cy="414113"/>
            </a:xfrm>
            <a:prstGeom prst="flowChartMagneticDisk">
              <a:avLst/>
            </a:prstGeom>
            <a:solidFill>
              <a:srgbClr val="5B9BD5">
                <a:lumMod val="50000"/>
                <a:alpha val="88000"/>
              </a:srgbClr>
            </a:solidFill>
            <a:ln w="3175" cap="flat" cmpd="sng" algn="ctr">
              <a:solidFill>
                <a:srgbClr val="5B9BD5">
                  <a:lumMod val="75000"/>
                </a:srgbClr>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15" name="流程图: 接点 326"/>
            <p:cNvSpPr/>
            <p:nvPr/>
          </p:nvSpPr>
          <p:spPr>
            <a:xfrm>
              <a:off x="5426279" y="2665822"/>
              <a:ext cx="742950" cy="77240"/>
            </a:xfrm>
            <a:prstGeom prst="flowChartConnector">
              <a:avLst/>
            </a:prstGeom>
            <a:solidFill>
              <a:srgbClr val="5B9BD5">
                <a:lumMod val="75000"/>
              </a:srgbClr>
            </a:solidFill>
            <a:ln w="635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16" name="梯形 115"/>
            <p:cNvSpPr/>
            <p:nvPr/>
          </p:nvSpPr>
          <p:spPr>
            <a:xfrm rot="10800000">
              <a:off x="5135451" y="1488302"/>
              <a:ext cx="1323975" cy="1216660"/>
            </a:xfrm>
            <a:prstGeom prst="trapezoid">
              <a:avLst>
                <a:gd name="adj" fmla="val 24060"/>
              </a:avLst>
            </a:prstGeom>
            <a:gradFill>
              <a:gsLst>
                <a:gs pos="0">
                  <a:srgbClr val="2E75B6">
                    <a:alpha val="51000"/>
                  </a:srgbClr>
                </a:gs>
                <a:gs pos="100000">
                  <a:sysClr val="window" lastClr="FFFFFF">
                    <a:alpha val="9000"/>
                  </a:sys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17" name="文本框 116"/>
            <p:cNvSpPr txBox="1"/>
            <p:nvPr/>
          </p:nvSpPr>
          <p:spPr>
            <a:xfrm>
              <a:off x="5618738" y="2781205"/>
              <a:ext cx="588623" cy="253916"/>
            </a:xfrm>
            <a:prstGeom prst="rect">
              <a:avLst/>
            </a:prstGeom>
            <a:noFill/>
          </p:spPr>
          <p:txBody>
            <a:bodyPr wrap="none" rtlCol="0">
              <a:spAutoFit/>
            </a:bodyPr>
            <a:lstStyle/>
            <a:p>
              <a:pPr defTabSz="914400" eaLnBrk="1" fontAlgn="auto" hangingPunct="1">
                <a:spcBef>
                  <a:spcPts val="0"/>
                </a:spcBef>
                <a:spcAft>
                  <a:spcPts val="0"/>
                </a:spcAft>
              </a:pPr>
              <a:r>
                <a:rPr lang="zh-CN" altLang="en-US" sz="1050" dirty="0">
                  <a:solidFill>
                    <a:prstClr val="white"/>
                  </a:solidFill>
                  <a:latin typeface="微软雅黑" panose="020B0503020204020204" charset="-122"/>
                  <a:ea typeface="微软雅黑" panose="020B0503020204020204" charset="-122"/>
                </a:rPr>
                <a:t>标准层</a:t>
              </a:r>
              <a:endParaRPr lang="zh-CN" altLang="en-US" sz="1050" dirty="0">
                <a:solidFill>
                  <a:prstClr val="white"/>
                </a:solidFill>
                <a:latin typeface="微软雅黑" panose="020B0503020204020204" charset="-122"/>
                <a:ea typeface="微软雅黑" panose="020B0503020204020204" charset="-122"/>
              </a:endParaRPr>
            </a:p>
          </p:txBody>
        </p:sp>
        <p:sp>
          <p:nvSpPr>
            <p:cNvPr id="118" name="文本框 117"/>
            <p:cNvSpPr txBox="1"/>
            <p:nvPr/>
          </p:nvSpPr>
          <p:spPr>
            <a:xfrm>
              <a:off x="5430257" y="1778902"/>
              <a:ext cx="825867" cy="246221"/>
            </a:xfrm>
            <a:prstGeom prst="rect">
              <a:avLst/>
            </a:prstGeom>
            <a:noFill/>
          </p:spPr>
          <p:txBody>
            <a:bodyPr wrap="none" rtlCol="0">
              <a:spAutoFit/>
            </a:bodyPr>
            <a:lstStyle/>
            <a:p>
              <a:pPr defTabSz="914400" eaLnBrk="1" fontAlgn="auto" hangingPunct="1">
                <a:spcBef>
                  <a:spcPts val="0"/>
                </a:spcBef>
                <a:spcAft>
                  <a:spcPts val="0"/>
                </a:spcAft>
              </a:pPr>
              <a:r>
                <a:rPr lang="zh-CN" altLang="en-US" sz="1000" dirty="0">
                  <a:solidFill>
                    <a:prstClr val="black"/>
                  </a:solidFill>
                  <a:latin typeface="微软雅黑" panose="020B0503020204020204" charset="-122"/>
                  <a:ea typeface="微软雅黑" panose="020B0503020204020204" charset="-122"/>
                </a:rPr>
                <a:t>数据标准化</a:t>
              </a:r>
              <a:endParaRPr lang="zh-CN" altLang="en-US" sz="1000" dirty="0">
                <a:solidFill>
                  <a:prstClr val="black"/>
                </a:solidFill>
                <a:latin typeface="微软雅黑" panose="020B0503020204020204" charset="-122"/>
                <a:ea typeface="微软雅黑" panose="020B0503020204020204" charset="-122"/>
              </a:endParaRPr>
            </a:p>
          </p:txBody>
        </p:sp>
        <p:pic>
          <p:nvPicPr>
            <p:cNvPr id="119" name="图片 118" descr="图片包含 游戏机, 画&#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6309" y="2821774"/>
              <a:ext cx="180000" cy="180000"/>
            </a:xfrm>
            <a:prstGeom prst="rect">
              <a:avLst/>
            </a:prstGeom>
          </p:spPr>
        </p:pic>
        <p:grpSp>
          <p:nvGrpSpPr>
            <p:cNvPr id="120" name="组合 119"/>
            <p:cNvGrpSpPr/>
            <p:nvPr/>
          </p:nvGrpSpPr>
          <p:grpSpPr>
            <a:xfrm>
              <a:off x="5417151" y="1976245"/>
              <a:ext cx="813043" cy="708864"/>
              <a:chOff x="5394638" y="1932131"/>
              <a:chExt cx="813043" cy="708864"/>
            </a:xfrm>
          </p:grpSpPr>
          <p:pic>
            <p:nvPicPr>
              <p:cNvPr id="121" name="图片 120" descr="图片包含 游戏机, 钟表, 画, 灯光&#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7545" y="1932131"/>
                <a:ext cx="578358" cy="578358"/>
              </a:xfrm>
              <a:prstGeom prst="rect">
                <a:avLst/>
              </a:prstGeom>
            </p:spPr>
          </p:pic>
          <p:sp>
            <p:nvSpPr>
              <p:cNvPr id="122" name="文本框 121"/>
              <p:cNvSpPr txBox="1"/>
              <p:nvPr/>
            </p:nvSpPr>
            <p:spPr>
              <a:xfrm>
                <a:off x="5394638" y="2440940"/>
                <a:ext cx="813043" cy="200055"/>
              </a:xfrm>
              <a:prstGeom prst="rect">
                <a:avLst/>
              </a:prstGeom>
              <a:noFill/>
            </p:spPr>
            <p:txBody>
              <a:bodyPr wrap="none" rtlCol="0">
                <a:spAutoFit/>
              </a:bodyPr>
              <a:lstStyle/>
              <a:p>
                <a:pPr defTabSz="914400" eaLnBrk="1" fontAlgn="auto" hangingPunct="1">
                  <a:spcBef>
                    <a:spcPts val="0"/>
                  </a:spcBef>
                  <a:spcAft>
                    <a:spcPts val="0"/>
                  </a:spcAft>
                </a:pPr>
                <a:r>
                  <a:rPr lang="zh-CN" altLang="en-US" sz="700" dirty="0">
                    <a:solidFill>
                      <a:prstClr val="black"/>
                    </a:solidFill>
                    <a:latin typeface="微软雅黑" panose="020B0503020204020204" charset="-122"/>
                    <a:ea typeface="微软雅黑" panose="020B0503020204020204" charset="-122"/>
                  </a:rPr>
                  <a:t>标准规范化数据</a:t>
                </a:r>
                <a:endParaRPr lang="zh-CN" altLang="en-US" sz="700" dirty="0">
                  <a:solidFill>
                    <a:prstClr val="black"/>
                  </a:solidFill>
                  <a:latin typeface="微软雅黑" panose="020B0503020204020204" charset="-122"/>
                  <a:ea typeface="微软雅黑" panose="020B0503020204020204" charset="-122"/>
                </a:endParaRPr>
              </a:p>
            </p:txBody>
          </p:sp>
        </p:grpSp>
      </p:grpSp>
      <p:pic>
        <p:nvPicPr>
          <p:cNvPr id="123" name="图片 1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62613" y="5216955"/>
            <a:ext cx="2470311" cy="690819"/>
          </a:xfrm>
          <a:prstGeom prst="rect">
            <a:avLst/>
          </a:prstGeom>
        </p:spPr>
      </p:pic>
      <p:grpSp>
        <p:nvGrpSpPr>
          <p:cNvPr id="124" name="组合 123"/>
          <p:cNvGrpSpPr/>
          <p:nvPr/>
        </p:nvGrpSpPr>
        <p:grpSpPr>
          <a:xfrm>
            <a:off x="5041667" y="4640587"/>
            <a:ext cx="1331067" cy="1561156"/>
            <a:chOff x="5135451" y="4615682"/>
            <a:chExt cx="1331067" cy="1561156"/>
          </a:xfrm>
        </p:grpSpPr>
        <p:sp>
          <p:nvSpPr>
            <p:cNvPr id="125" name="梯形 124"/>
            <p:cNvSpPr/>
            <p:nvPr/>
          </p:nvSpPr>
          <p:spPr>
            <a:xfrm rot="10800000">
              <a:off x="5136086" y="4615682"/>
              <a:ext cx="1323975" cy="1216660"/>
            </a:xfrm>
            <a:prstGeom prst="trapezoid">
              <a:avLst>
                <a:gd name="adj" fmla="val 24060"/>
              </a:avLst>
            </a:prstGeom>
            <a:gradFill>
              <a:gsLst>
                <a:gs pos="0">
                  <a:sysClr val="window" lastClr="FFFFFF"/>
                </a:gs>
                <a:gs pos="100000">
                  <a:sysClr val="window" lastClr="FFFFFF"/>
                </a:gs>
                <a:gs pos="61000">
                  <a:srgbClr val="5B9BD5">
                    <a:lumMod val="48000"/>
                    <a:lumOff val="52000"/>
                  </a:srgb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26" name="流程图: 磁盘 327"/>
            <p:cNvSpPr/>
            <p:nvPr/>
          </p:nvSpPr>
          <p:spPr>
            <a:xfrm>
              <a:off x="5330823" y="5762725"/>
              <a:ext cx="933867" cy="414113"/>
            </a:xfrm>
            <a:prstGeom prst="flowChartMagneticDisk">
              <a:avLst/>
            </a:prstGeom>
            <a:solidFill>
              <a:srgbClr val="5B9BD5">
                <a:lumMod val="50000"/>
                <a:alpha val="88000"/>
              </a:srgbClr>
            </a:solidFill>
            <a:ln w="3175" cap="flat" cmpd="sng" algn="ctr">
              <a:solidFill>
                <a:srgbClr val="5B9BD5">
                  <a:lumMod val="75000"/>
                </a:srgbClr>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27" name="流程图: 接点 349"/>
            <p:cNvSpPr/>
            <p:nvPr/>
          </p:nvSpPr>
          <p:spPr>
            <a:xfrm>
              <a:off x="5426279" y="5793202"/>
              <a:ext cx="742950" cy="77240"/>
            </a:xfrm>
            <a:prstGeom prst="flowChartConnector">
              <a:avLst/>
            </a:prstGeom>
            <a:solidFill>
              <a:srgbClr val="5B9BD5">
                <a:lumMod val="75000"/>
              </a:srgbClr>
            </a:solidFill>
            <a:ln w="635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28" name="梯形 127"/>
            <p:cNvSpPr/>
            <p:nvPr/>
          </p:nvSpPr>
          <p:spPr>
            <a:xfrm rot="10800000">
              <a:off x="5135451" y="4615682"/>
              <a:ext cx="1323975" cy="1216660"/>
            </a:xfrm>
            <a:prstGeom prst="trapezoid">
              <a:avLst>
                <a:gd name="adj" fmla="val 24060"/>
              </a:avLst>
            </a:prstGeom>
            <a:gradFill>
              <a:gsLst>
                <a:gs pos="0">
                  <a:srgbClr val="2E75B6">
                    <a:alpha val="51000"/>
                  </a:srgbClr>
                </a:gs>
                <a:gs pos="100000">
                  <a:sysClr val="window" lastClr="FFFFFF">
                    <a:alpha val="9000"/>
                  </a:sys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29" name="文本框 128"/>
            <p:cNvSpPr txBox="1"/>
            <p:nvPr/>
          </p:nvSpPr>
          <p:spPr>
            <a:xfrm>
              <a:off x="5618738" y="5908585"/>
              <a:ext cx="588623" cy="253916"/>
            </a:xfrm>
            <a:prstGeom prst="rect">
              <a:avLst/>
            </a:prstGeom>
            <a:noFill/>
          </p:spPr>
          <p:txBody>
            <a:bodyPr wrap="none" rtlCol="0">
              <a:spAutoFit/>
            </a:bodyPr>
            <a:lstStyle/>
            <a:p>
              <a:pPr defTabSz="914400" eaLnBrk="1" fontAlgn="auto" hangingPunct="1">
                <a:spcBef>
                  <a:spcPts val="0"/>
                </a:spcBef>
                <a:spcAft>
                  <a:spcPts val="0"/>
                </a:spcAft>
              </a:pPr>
              <a:r>
                <a:rPr lang="zh-CN" altLang="en-US" sz="1050" dirty="0">
                  <a:solidFill>
                    <a:prstClr val="white"/>
                  </a:solidFill>
                  <a:latin typeface="微软雅黑" panose="020B0503020204020204" charset="-122"/>
                  <a:ea typeface="微软雅黑" panose="020B0503020204020204" charset="-122"/>
                </a:rPr>
                <a:t>原子层</a:t>
              </a:r>
              <a:endParaRPr lang="zh-CN" altLang="en-US" sz="1050" dirty="0">
                <a:solidFill>
                  <a:prstClr val="white"/>
                </a:solidFill>
                <a:latin typeface="微软雅黑" panose="020B0503020204020204" charset="-122"/>
                <a:ea typeface="微软雅黑" panose="020B0503020204020204" charset="-122"/>
              </a:endParaRPr>
            </a:p>
          </p:txBody>
        </p:sp>
        <p:sp>
          <p:nvSpPr>
            <p:cNvPr id="130" name="文本框 129"/>
            <p:cNvSpPr txBox="1"/>
            <p:nvPr/>
          </p:nvSpPr>
          <p:spPr>
            <a:xfrm>
              <a:off x="5220664" y="4906282"/>
              <a:ext cx="1245854" cy="246221"/>
            </a:xfrm>
            <a:prstGeom prst="rect">
              <a:avLst/>
            </a:prstGeom>
            <a:noFill/>
          </p:spPr>
          <p:txBody>
            <a:bodyPr wrap="none" rtlCol="0">
              <a:spAutoFit/>
            </a:bodyPr>
            <a:lstStyle/>
            <a:p>
              <a:pPr defTabSz="914400" eaLnBrk="1" fontAlgn="auto" hangingPunct="1">
                <a:spcBef>
                  <a:spcPts val="0"/>
                </a:spcBef>
                <a:spcAft>
                  <a:spcPts val="0"/>
                </a:spcAft>
              </a:pPr>
              <a:r>
                <a:rPr lang="zh-CN" altLang="en-US" sz="1000" dirty="0">
                  <a:solidFill>
                    <a:prstClr val="black"/>
                  </a:solidFill>
                  <a:latin typeface="微软雅黑" panose="020B0503020204020204" charset="-122"/>
                  <a:ea typeface="微软雅黑" panose="020B0503020204020204" charset="-122"/>
                </a:rPr>
                <a:t>数据原子切分</a:t>
              </a:r>
              <a:r>
                <a:rPr lang="en-US" altLang="zh-CN" sz="1000" dirty="0">
                  <a:solidFill>
                    <a:prstClr val="black"/>
                  </a:solidFill>
                  <a:latin typeface="微软雅黑" panose="020B0503020204020204" charset="-122"/>
                  <a:ea typeface="微软雅黑" panose="020B0503020204020204" charset="-122"/>
                </a:rPr>
                <a:t>|</a:t>
              </a:r>
              <a:r>
                <a:rPr lang="zh-CN" altLang="en-US" sz="1000" dirty="0">
                  <a:solidFill>
                    <a:prstClr val="black"/>
                  </a:solidFill>
                  <a:latin typeface="微软雅黑" panose="020B0503020204020204" charset="-122"/>
                  <a:ea typeface="微软雅黑" panose="020B0503020204020204" charset="-122"/>
                </a:rPr>
                <a:t>映射</a:t>
              </a:r>
              <a:endParaRPr lang="zh-CN" altLang="en-US" sz="1000" dirty="0">
                <a:solidFill>
                  <a:prstClr val="black"/>
                </a:solidFill>
                <a:latin typeface="微软雅黑" panose="020B0503020204020204" charset="-122"/>
                <a:ea typeface="微软雅黑" panose="020B0503020204020204" charset="-122"/>
              </a:endParaRPr>
            </a:p>
          </p:txBody>
        </p:sp>
        <p:pic>
          <p:nvPicPr>
            <p:cNvPr id="131" name="图片 130" descr="图片包含 游戏机, 灯光, 画&#10;&#10;描述已自动生成"/>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06309" y="5953818"/>
              <a:ext cx="180000" cy="180000"/>
            </a:xfrm>
            <a:prstGeom prst="rect">
              <a:avLst/>
            </a:prstGeom>
          </p:spPr>
        </p:pic>
        <p:grpSp>
          <p:nvGrpSpPr>
            <p:cNvPr id="132" name="组合 131"/>
            <p:cNvGrpSpPr/>
            <p:nvPr/>
          </p:nvGrpSpPr>
          <p:grpSpPr>
            <a:xfrm>
              <a:off x="5484782" y="5117129"/>
              <a:ext cx="633730" cy="664210"/>
              <a:chOff x="8602" y="7989"/>
              <a:chExt cx="998" cy="1046"/>
            </a:xfrm>
          </p:grpSpPr>
          <p:pic>
            <p:nvPicPr>
              <p:cNvPr id="133" name="图片 4" descr="resource"/>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636" y="7989"/>
                <a:ext cx="798" cy="798"/>
              </a:xfrm>
              <a:prstGeom prst="rect">
                <a:avLst/>
              </a:prstGeom>
            </p:spPr>
          </p:pic>
          <p:sp>
            <p:nvSpPr>
              <p:cNvPr id="134" name="文本框 133"/>
              <p:cNvSpPr txBox="1"/>
              <p:nvPr/>
            </p:nvSpPr>
            <p:spPr>
              <a:xfrm>
                <a:off x="8602" y="8720"/>
                <a:ext cx="998" cy="315"/>
              </a:xfrm>
              <a:prstGeom prst="rect">
                <a:avLst/>
              </a:prstGeom>
              <a:noFill/>
            </p:spPr>
            <p:txBody>
              <a:bodyPr wrap="none" rtlCol="0">
                <a:spAutoFit/>
              </a:bodyPr>
              <a:lstStyle/>
              <a:p>
                <a:pPr defTabSz="914400" eaLnBrk="1" fontAlgn="auto" hangingPunct="1">
                  <a:spcBef>
                    <a:spcPts val="0"/>
                  </a:spcBef>
                  <a:spcAft>
                    <a:spcPts val="0"/>
                  </a:spcAft>
                </a:pPr>
                <a:r>
                  <a:rPr lang="zh-CN" altLang="en-US" sz="700">
                    <a:solidFill>
                      <a:prstClr val="black"/>
                    </a:solidFill>
                    <a:latin typeface="微软雅黑" panose="020B0503020204020204" charset="-122"/>
                    <a:ea typeface="微软雅黑" panose="020B0503020204020204" charset="-122"/>
                  </a:rPr>
                  <a:t>原子化数据</a:t>
                </a:r>
                <a:endParaRPr lang="zh-CN" altLang="en-US" sz="700">
                  <a:solidFill>
                    <a:prstClr val="black"/>
                  </a:solidFill>
                  <a:latin typeface="微软雅黑" panose="020B0503020204020204" charset="-122"/>
                  <a:ea typeface="微软雅黑" panose="020B0503020204020204" charset="-122"/>
                </a:endParaRPr>
              </a:p>
            </p:txBody>
          </p:sp>
        </p:grpSp>
      </p:grpSp>
      <p:sp>
        <p:nvSpPr>
          <p:cNvPr id="135" name="圆柱体 358"/>
          <p:cNvSpPr/>
          <p:nvPr/>
        </p:nvSpPr>
        <p:spPr>
          <a:xfrm rot="5400000">
            <a:off x="6620758" y="5453097"/>
            <a:ext cx="234157" cy="1172003"/>
          </a:xfrm>
          <a:prstGeom prst="can">
            <a:avLst/>
          </a:prstGeom>
          <a:solidFill>
            <a:srgbClr val="5B9BD5">
              <a:alpha val="5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36" name="流程图: 联系 49"/>
          <p:cNvSpPr/>
          <p:nvPr/>
        </p:nvSpPr>
        <p:spPr>
          <a:xfrm>
            <a:off x="6075445" y="5949119"/>
            <a:ext cx="180000" cy="180000"/>
          </a:xfrm>
          <a:prstGeom prst="flowChartConnector">
            <a:avLst/>
          </a:prstGeom>
          <a:solidFill>
            <a:srgbClr val="ED7D31"/>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37" name="流程图: 联系 55"/>
          <p:cNvSpPr/>
          <p:nvPr/>
        </p:nvSpPr>
        <p:spPr>
          <a:xfrm>
            <a:off x="6075445" y="5949119"/>
            <a:ext cx="180000" cy="180000"/>
          </a:xfrm>
          <a:prstGeom prst="flowChartConnector">
            <a:avLst/>
          </a:prstGeom>
          <a:solidFill>
            <a:srgbClr val="7030A0"/>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38" name="流程图: 联系 56"/>
          <p:cNvSpPr/>
          <p:nvPr/>
        </p:nvSpPr>
        <p:spPr>
          <a:xfrm>
            <a:off x="6075445" y="5949119"/>
            <a:ext cx="180000" cy="180000"/>
          </a:xfrm>
          <a:prstGeom prst="flowChartConnector">
            <a:avLst/>
          </a:prstGeom>
          <a:solidFill>
            <a:srgbClr val="70AD47">
              <a:lumMod val="75000"/>
            </a:srgbClr>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nvGrpSpPr>
          <p:cNvPr id="139" name="组合 138"/>
          <p:cNvGrpSpPr/>
          <p:nvPr/>
        </p:nvGrpSpPr>
        <p:grpSpPr>
          <a:xfrm>
            <a:off x="7073598" y="4634403"/>
            <a:ext cx="1324610" cy="1561156"/>
            <a:chOff x="7167382" y="4609498"/>
            <a:chExt cx="1324610" cy="1561156"/>
          </a:xfrm>
        </p:grpSpPr>
        <p:sp>
          <p:nvSpPr>
            <p:cNvPr id="140" name="梯形 139"/>
            <p:cNvSpPr/>
            <p:nvPr/>
          </p:nvSpPr>
          <p:spPr>
            <a:xfrm rot="10800000">
              <a:off x="7168017" y="4609498"/>
              <a:ext cx="1323975" cy="1216660"/>
            </a:xfrm>
            <a:prstGeom prst="trapezoid">
              <a:avLst>
                <a:gd name="adj" fmla="val 24060"/>
              </a:avLst>
            </a:prstGeom>
            <a:gradFill>
              <a:gsLst>
                <a:gs pos="0">
                  <a:sysClr val="window" lastClr="FFFFFF"/>
                </a:gs>
                <a:gs pos="100000">
                  <a:sysClr val="window" lastClr="FFFFFF"/>
                </a:gs>
                <a:gs pos="61000">
                  <a:srgbClr val="5B9BD5">
                    <a:lumMod val="48000"/>
                    <a:lumOff val="52000"/>
                  </a:srgb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nvGrpSpPr>
            <p:cNvPr id="141" name="组合 140"/>
            <p:cNvGrpSpPr/>
            <p:nvPr/>
          </p:nvGrpSpPr>
          <p:grpSpPr>
            <a:xfrm>
              <a:off x="7167382" y="4609498"/>
              <a:ext cx="1323975" cy="1561156"/>
              <a:chOff x="7167382" y="4609498"/>
              <a:chExt cx="1323975" cy="1561156"/>
            </a:xfrm>
          </p:grpSpPr>
          <p:sp>
            <p:nvSpPr>
              <p:cNvPr id="142" name="流程图: 磁盘 343"/>
              <p:cNvSpPr/>
              <p:nvPr/>
            </p:nvSpPr>
            <p:spPr>
              <a:xfrm>
                <a:off x="7362754" y="5756541"/>
                <a:ext cx="933867" cy="414113"/>
              </a:xfrm>
              <a:prstGeom prst="flowChartMagneticDisk">
                <a:avLst/>
              </a:prstGeom>
              <a:solidFill>
                <a:srgbClr val="5B9BD5">
                  <a:lumMod val="50000"/>
                  <a:alpha val="88000"/>
                </a:srgbClr>
              </a:solidFill>
              <a:ln w="3175" cap="flat" cmpd="sng" algn="ctr">
                <a:solidFill>
                  <a:srgbClr val="5B9BD5">
                    <a:lumMod val="75000"/>
                  </a:srgbClr>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43" name="流程图: 接点 361"/>
              <p:cNvSpPr/>
              <p:nvPr/>
            </p:nvSpPr>
            <p:spPr>
              <a:xfrm>
                <a:off x="7458210" y="5787018"/>
                <a:ext cx="742950" cy="77240"/>
              </a:xfrm>
              <a:prstGeom prst="flowChartConnector">
                <a:avLst/>
              </a:prstGeom>
              <a:solidFill>
                <a:srgbClr val="5B9BD5">
                  <a:lumMod val="75000"/>
                </a:srgbClr>
              </a:solidFill>
              <a:ln w="635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44" name="梯形 143"/>
              <p:cNvSpPr/>
              <p:nvPr/>
            </p:nvSpPr>
            <p:spPr>
              <a:xfrm rot="10800000">
                <a:off x="7167382" y="4609498"/>
                <a:ext cx="1323975" cy="1216660"/>
              </a:xfrm>
              <a:prstGeom prst="trapezoid">
                <a:avLst>
                  <a:gd name="adj" fmla="val 24060"/>
                </a:avLst>
              </a:prstGeom>
              <a:gradFill>
                <a:gsLst>
                  <a:gs pos="0">
                    <a:srgbClr val="2E75B6">
                      <a:alpha val="51000"/>
                    </a:srgbClr>
                  </a:gs>
                  <a:gs pos="100000">
                    <a:sysClr val="window" lastClr="FFFFFF">
                      <a:alpha val="9000"/>
                    </a:sys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45" name="文本框 144"/>
              <p:cNvSpPr txBox="1"/>
              <p:nvPr/>
            </p:nvSpPr>
            <p:spPr>
              <a:xfrm>
                <a:off x="7650669" y="5902401"/>
                <a:ext cx="588623" cy="253916"/>
              </a:xfrm>
              <a:prstGeom prst="rect">
                <a:avLst/>
              </a:prstGeom>
              <a:noFill/>
            </p:spPr>
            <p:txBody>
              <a:bodyPr wrap="none" rtlCol="0">
                <a:spAutoFit/>
              </a:bodyPr>
              <a:lstStyle/>
              <a:p>
                <a:pPr defTabSz="914400" eaLnBrk="1" fontAlgn="auto" hangingPunct="1">
                  <a:spcBef>
                    <a:spcPts val="0"/>
                  </a:spcBef>
                  <a:spcAft>
                    <a:spcPts val="0"/>
                  </a:spcAft>
                </a:pPr>
                <a:r>
                  <a:rPr lang="zh-CN" altLang="en-US" sz="1050" dirty="0">
                    <a:solidFill>
                      <a:prstClr val="white"/>
                    </a:solidFill>
                    <a:latin typeface="微软雅黑" panose="020B0503020204020204" charset="-122"/>
                    <a:ea typeface="微软雅黑" panose="020B0503020204020204" charset="-122"/>
                  </a:rPr>
                  <a:t>整合层</a:t>
                </a:r>
                <a:endParaRPr lang="zh-CN" altLang="en-US" sz="1050" dirty="0">
                  <a:solidFill>
                    <a:prstClr val="white"/>
                  </a:solidFill>
                  <a:latin typeface="微软雅黑" panose="020B0503020204020204" charset="-122"/>
                  <a:ea typeface="微软雅黑" panose="020B0503020204020204" charset="-122"/>
                </a:endParaRPr>
              </a:p>
            </p:txBody>
          </p:sp>
          <p:sp>
            <p:nvSpPr>
              <p:cNvPr id="146" name="文本框 145"/>
              <p:cNvSpPr txBox="1"/>
              <p:nvPr/>
            </p:nvSpPr>
            <p:spPr>
              <a:xfrm>
                <a:off x="7380836" y="4900098"/>
                <a:ext cx="989373" cy="246221"/>
              </a:xfrm>
              <a:prstGeom prst="rect">
                <a:avLst/>
              </a:prstGeom>
              <a:noFill/>
            </p:spPr>
            <p:txBody>
              <a:bodyPr wrap="none" rtlCol="0">
                <a:spAutoFit/>
              </a:bodyPr>
              <a:lstStyle/>
              <a:p>
                <a:pPr defTabSz="914400" eaLnBrk="1" fontAlgn="auto" hangingPunct="1">
                  <a:spcBef>
                    <a:spcPts val="0"/>
                  </a:spcBef>
                  <a:spcAft>
                    <a:spcPts val="0"/>
                  </a:spcAft>
                </a:pPr>
                <a:r>
                  <a:rPr lang="zh-CN" altLang="en-US" sz="1000" dirty="0">
                    <a:solidFill>
                      <a:prstClr val="black"/>
                    </a:solidFill>
                    <a:latin typeface="微软雅黑" panose="020B0503020204020204" charset="-122"/>
                    <a:ea typeface="微软雅黑" panose="020B0503020204020204" charset="-122"/>
                  </a:rPr>
                  <a:t>数据确值</a:t>
                </a:r>
                <a:r>
                  <a:rPr lang="en-US" altLang="zh-CN" sz="1000" dirty="0">
                    <a:solidFill>
                      <a:prstClr val="black"/>
                    </a:solidFill>
                    <a:latin typeface="微软雅黑" panose="020B0503020204020204" charset="-122"/>
                    <a:ea typeface="微软雅黑" panose="020B0503020204020204" charset="-122"/>
                  </a:rPr>
                  <a:t>|</a:t>
                </a:r>
                <a:r>
                  <a:rPr lang="zh-CN" altLang="en-US" sz="1000" dirty="0">
                    <a:solidFill>
                      <a:prstClr val="black"/>
                    </a:solidFill>
                    <a:latin typeface="微软雅黑" panose="020B0503020204020204" charset="-122"/>
                    <a:ea typeface="微软雅黑" panose="020B0503020204020204" charset="-122"/>
                  </a:rPr>
                  <a:t>整合</a:t>
                </a:r>
                <a:endParaRPr lang="zh-CN" altLang="en-US" sz="1000" dirty="0">
                  <a:solidFill>
                    <a:prstClr val="black"/>
                  </a:solidFill>
                  <a:latin typeface="微软雅黑" panose="020B0503020204020204" charset="-122"/>
                  <a:ea typeface="微软雅黑" panose="020B0503020204020204" charset="-122"/>
                </a:endParaRPr>
              </a:p>
            </p:txBody>
          </p:sp>
          <p:pic>
            <p:nvPicPr>
              <p:cNvPr id="147" name="图片 146" descr="图片包含 游戏机, 剪刀, 灯光, 项链&#10;&#10;描述已自动生成"/>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47447" y="5944950"/>
                <a:ext cx="180000" cy="180000"/>
              </a:xfrm>
              <a:prstGeom prst="rect">
                <a:avLst/>
              </a:prstGeom>
            </p:spPr>
          </p:pic>
          <p:grpSp>
            <p:nvGrpSpPr>
              <p:cNvPr id="148" name="组合 147"/>
              <p:cNvGrpSpPr/>
              <p:nvPr/>
            </p:nvGrpSpPr>
            <p:grpSpPr>
              <a:xfrm>
                <a:off x="7511197" y="5091791"/>
                <a:ext cx="584474" cy="681558"/>
                <a:chOff x="7072125" y="5047677"/>
                <a:chExt cx="584474" cy="681558"/>
              </a:xfrm>
            </p:grpSpPr>
            <p:pic>
              <p:nvPicPr>
                <p:cNvPr id="149" name="图片 148" descr="图片包含 游戏机, 物体, 钟表&#10;&#10;描述已自动生成"/>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72125" y="5047677"/>
                  <a:ext cx="584474" cy="584474"/>
                </a:xfrm>
                <a:prstGeom prst="rect">
                  <a:avLst/>
                </a:prstGeom>
              </p:spPr>
            </p:pic>
            <p:sp>
              <p:nvSpPr>
                <p:cNvPr id="150" name="文本框 149"/>
                <p:cNvSpPr txBox="1"/>
                <p:nvPr/>
              </p:nvSpPr>
              <p:spPr>
                <a:xfrm>
                  <a:off x="7109696" y="5529180"/>
                  <a:ext cx="543739" cy="200055"/>
                </a:xfrm>
                <a:prstGeom prst="rect">
                  <a:avLst/>
                </a:prstGeom>
                <a:noFill/>
              </p:spPr>
              <p:txBody>
                <a:bodyPr wrap="none" rtlCol="0">
                  <a:spAutoFit/>
                </a:bodyPr>
                <a:lstStyle/>
                <a:p>
                  <a:pPr defTabSz="914400" eaLnBrk="1" fontAlgn="auto" hangingPunct="1">
                    <a:spcBef>
                      <a:spcPts val="0"/>
                    </a:spcBef>
                    <a:spcAft>
                      <a:spcPts val="0"/>
                    </a:spcAft>
                  </a:pPr>
                  <a:r>
                    <a:rPr lang="zh-CN" altLang="en-US" sz="700" dirty="0">
                      <a:solidFill>
                        <a:srgbClr val="4472C4">
                          <a:lumMod val="75000"/>
                        </a:srgbClr>
                      </a:solidFill>
                      <a:latin typeface="微软雅黑" panose="020B0503020204020204" charset="-122"/>
                      <a:ea typeface="微软雅黑" panose="020B0503020204020204" charset="-122"/>
                    </a:rPr>
                    <a:t>整合宽表</a:t>
                  </a:r>
                  <a:endParaRPr lang="zh-CN" altLang="en-US" sz="700" dirty="0">
                    <a:solidFill>
                      <a:srgbClr val="4472C4">
                        <a:lumMod val="75000"/>
                      </a:srgbClr>
                    </a:solidFill>
                    <a:latin typeface="微软雅黑" panose="020B0503020204020204" charset="-122"/>
                    <a:ea typeface="微软雅黑" panose="020B0503020204020204" charset="-122"/>
                  </a:endParaRPr>
                </a:p>
              </p:txBody>
            </p:sp>
          </p:grpSp>
        </p:grpSp>
      </p:grpSp>
      <p:grpSp>
        <p:nvGrpSpPr>
          <p:cNvPr id="151" name="组合 150"/>
          <p:cNvGrpSpPr/>
          <p:nvPr/>
        </p:nvGrpSpPr>
        <p:grpSpPr>
          <a:xfrm>
            <a:off x="8369275" y="4553303"/>
            <a:ext cx="1769797" cy="1667256"/>
            <a:chOff x="8463059" y="4528398"/>
            <a:chExt cx="1769797" cy="1667256"/>
          </a:xfrm>
        </p:grpSpPr>
        <p:grpSp>
          <p:nvGrpSpPr>
            <p:cNvPr id="152" name="组合 151"/>
            <p:cNvGrpSpPr/>
            <p:nvPr/>
          </p:nvGrpSpPr>
          <p:grpSpPr>
            <a:xfrm>
              <a:off x="8463059" y="4602780"/>
              <a:ext cx="992624" cy="1567873"/>
              <a:chOff x="8105265" y="4558664"/>
              <a:chExt cx="992624" cy="1567873"/>
            </a:xfrm>
          </p:grpSpPr>
          <p:sp>
            <p:nvSpPr>
              <p:cNvPr id="173" name="矩形 172"/>
              <p:cNvSpPr/>
              <p:nvPr/>
            </p:nvSpPr>
            <p:spPr>
              <a:xfrm>
                <a:off x="8105265" y="4558664"/>
                <a:ext cx="933867" cy="1567873"/>
              </a:xfrm>
              <a:prstGeom prst="rect">
                <a:avLst/>
              </a:prstGeom>
              <a:solidFill>
                <a:srgbClr val="70AD47">
                  <a:lumMod val="60000"/>
                  <a:lumOff val="4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srgbClr val="00B050"/>
                  </a:solidFill>
                  <a:latin typeface="微软雅黑" panose="020B0503020204020204" charset="-122"/>
                  <a:ea typeface="微软雅黑" panose="020B0503020204020204" charset="-122"/>
                </a:endParaRPr>
              </a:p>
            </p:txBody>
          </p:sp>
          <p:sp>
            <p:nvSpPr>
              <p:cNvPr id="174" name="矩形 173"/>
              <p:cNvSpPr/>
              <p:nvPr/>
            </p:nvSpPr>
            <p:spPr>
              <a:xfrm>
                <a:off x="8141265" y="4599304"/>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00B050"/>
                    </a:solidFill>
                    <a:latin typeface="微软雅黑" panose="020B0503020204020204" charset="-122"/>
                    <a:ea typeface="微软雅黑" panose="020B0503020204020204" charset="-122"/>
                  </a:rPr>
                  <a:t>姓        名</a:t>
                </a:r>
                <a:r>
                  <a:rPr lang="zh-CN" altLang="en-US" sz="700" kern="0" dirty="0">
                    <a:solidFill>
                      <a:srgbClr val="5B9BD5">
                        <a:lumMod val="75000"/>
                      </a:srgbClr>
                    </a:solidFill>
                    <a:latin typeface="微软雅黑" panose="020B0503020204020204" charset="-122"/>
                    <a:ea typeface="微软雅黑" panose="020B0503020204020204" charset="-122"/>
                  </a:rPr>
                  <a:t>：</a:t>
                </a:r>
                <a:r>
                  <a:rPr lang="zh-CN" altLang="en-US" sz="700" kern="0" dirty="0">
                    <a:solidFill>
                      <a:srgbClr val="00B050"/>
                    </a:solidFill>
                    <a:latin typeface="微软雅黑" panose="020B0503020204020204" charset="-122"/>
                    <a:ea typeface="微软雅黑" panose="020B0503020204020204" charset="-122"/>
                  </a:rPr>
                  <a:t>张三</a:t>
                </a:r>
                <a:endParaRPr lang="zh-CN" altLang="en-US" sz="700" kern="0" dirty="0">
                  <a:solidFill>
                    <a:srgbClr val="00B050"/>
                  </a:solidFill>
                  <a:latin typeface="微软雅黑" panose="020B0503020204020204" charset="-122"/>
                  <a:ea typeface="微软雅黑" panose="020B0503020204020204" charset="-122"/>
                </a:endParaRPr>
              </a:p>
            </p:txBody>
          </p:sp>
          <p:sp>
            <p:nvSpPr>
              <p:cNvPr id="175" name="矩形 174"/>
              <p:cNvSpPr/>
              <p:nvPr/>
            </p:nvSpPr>
            <p:spPr>
              <a:xfrm>
                <a:off x="8141265" y="4768885"/>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00B050"/>
                    </a:solidFill>
                    <a:latin typeface="微软雅黑" panose="020B0503020204020204" charset="-122"/>
                    <a:ea typeface="微软雅黑" panose="020B0503020204020204" charset="-122"/>
                  </a:rPr>
                  <a:t>年        龄</a:t>
                </a:r>
                <a:r>
                  <a:rPr lang="zh-CN" altLang="en-US" sz="700" kern="0" dirty="0">
                    <a:solidFill>
                      <a:srgbClr val="5B9BD5">
                        <a:lumMod val="75000"/>
                      </a:srgbClr>
                    </a:solidFill>
                    <a:latin typeface="微软雅黑" panose="020B0503020204020204" charset="-122"/>
                    <a:ea typeface="微软雅黑" panose="020B0503020204020204" charset="-122"/>
                  </a:rPr>
                  <a:t>： </a:t>
                </a:r>
                <a:r>
                  <a:rPr lang="en-US" altLang="zh-CN" sz="700" kern="0" dirty="0">
                    <a:solidFill>
                      <a:srgbClr val="00B050"/>
                    </a:solidFill>
                    <a:latin typeface="微软雅黑" panose="020B0503020204020204" charset="-122"/>
                    <a:ea typeface="微软雅黑" panose="020B0503020204020204" charset="-122"/>
                  </a:rPr>
                  <a:t>30</a:t>
                </a:r>
                <a:endParaRPr lang="zh-CN" altLang="en-US" sz="700" kern="0" dirty="0">
                  <a:solidFill>
                    <a:srgbClr val="00B050"/>
                  </a:solidFill>
                  <a:latin typeface="微软雅黑" panose="020B0503020204020204" charset="-122"/>
                  <a:ea typeface="微软雅黑" panose="020B0503020204020204" charset="-122"/>
                </a:endParaRPr>
              </a:p>
            </p:txBody>
          </p:sp>
          <p:sp>
            <p:nvSpPr>
              <p:cNvPr id="176" name="矩形 175"/>
              <p:cNvSpPr/>
              <p:nvPr/>
            </p:nvSpPr>
            <p:spPr>
              <a:xfrm>
                <a:off x="8141265" y="4938466"/>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00B050"/>
                    </a:solidFill>
                    <a:latin typeface="微软雅黑" panose="020B0503020204020204" charset="-122"/>
                    <a:ea typeface="微软雅黑" panose="020B0503020204020204" charset="-122"/>
                  </a:rPr>
                  <a:t>户        籍</a:t>
                </a:r>
                <a:r>
                  <a:rPr lang="zh-CN" altLang="en-US" sz="700" kern="0" dirty="0">
                    <a:solidFill>
                      <a:srgbClr val="5B9BD5">
                        <a:lumMod val="75000"/>
                      </a:srgbClr>
                    </a:solidFill>
                    <a:latin typeface="微软雅黑" panose="020B0503020204020204" charset="-122"/>
                    <a:ea typeface="微软雅黑" panose="020B0503020204020204" charset="-122"/>
                  </a:rPr>
                  <a:t>：</a:t>
                </a:r>
                <a:r>
                  <a:rPr lang="zh-CN" altLang="en-US" sz="700" kern="0" dirty="0">
                    <a:solidFill>
                      <a:srgbClr val="00B050"/>
                    </a:solidFill>
                    <a:latin typeface="微软雅黑" panose="020B0503020204020204" charset="-122"/>
                    <a:ea typeface="微软雅黑" panose="020B0503020204020204" charset="-122"/>
                  </a:rPr>
                  <a:t>北京</a:t>
                </a:r>
                <a:endParaRPr lang="zh-CN" altLang="en-US" sz="700" kern="0" dirty="0">
                  <a:solidFill>
                    <a:srgbClr val="00B050"/>
                  </a:solidFill>
                  <a:latin typeface="微软雅黑" panose="020B0503020204020204" charset="-122"/>
                  <a:ea typeface="微软雅黑" panose="020B0503020204020204" charset="-122"/>
                </a:endParaRPr>
              </a:p>
            </p:txBody>
          </p:sp>
          <p:sp>
            <p:nvSpPr>
              <p:cNvPr id="177" name="矩形 176"/>
              <p:cNvSpPr/>
              <p:nvPr/>
            </p:nvSpPr>
            <p:spPr>
              <a:xfrm>
                <a:off x="8141265" y="5108047"/>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00B050"/>
                    </a:solidFill>
                    <a:latin typeface="微软雅黑" panose="020B0503020204020204" charset="-122"/>
                    <a:ea typeface="微软雅黑" panose="020B0503020204020204" charset="-122"/>
                  </a:rPr>
                  <a:t>性        别</a:t>
                </a:r>
                <a:r>
                  <a:rPr lang="zh-CN" altLang="en-US" sz="700" kern="0" dirty="0">
                    <a:solidFill>
                      <a:srgbClr val="5B9BD5">
                        <a:lumMod val="75000"/>
                      </a:srgbClr>
                    </a:solidFill>
                    <a:latin typeface="微软雅黑" panose="020B0503020204020204" charset="-122"/>
                    <a:ea typeface="微软雅黑" panose="020B0503020204020204" charset="-122"/>
                  </a:rPr>
                  <a:t>：</a:t>
                </a:r>
                <a:r>
                  <a:rPr lang="zh-CN" altLang="en-US" sz="700" kern="0" dirty="0">
                    <a:solidFill>
                      <a:srgbClr val="00B050"/>
                    </a:solidFill>
                    <a:latin typeface="微软雅黑" panose="020B0503020204020204" charset="-122"/>
                    <a:ea typeface="微软雅黑" panose="020B0503020204020204" charset="-122"/>
                  </a:rPr>
                  <a:t>男</a:t>
                </a:r>
                <a:endParaRPr lang="zh-CN" altLang="en-US" sz="700" kern="0" dirty="0">
                  <a:solidFill>
                    <a:srgbClr val="00B050"/>
                  </a:solidFill>
                  <a:latin typeface="微软雅黑" panose="020B0503020204020204" charset="-122"/>
                  <a:ea typeface="微软雅黑" panose="020B0503020204020204" charset="-122"/>
                </a:endParaRPr>
              </a:p>
            </p:txBody>
          </p:sp>
          <p:sp>
            <p:nvSpPr>
              <p:cNvPr id="178" name="矩形 177"/>
              <p:cNvSpPr/>
              <p:nvPr/>
            </p:nvSpPr>
            <p:spPr>
              <a:xfrm>
                <a:off x="8141265" y="5277628"/>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00B050"/>
                    </a:solidFill>
                    <a:latin typeface="微软雅黑" panose="020B0503020204020204" charset="-122"/>
                    <a:ea typeface="微软雅黑" panose="020B0503020204020204" charset="-122"/>
                  </a:rPr>
                  <a:t>婚姻状态</a:t>
                </a:r>
                <a:r>
                  <a:rPr lang="zh-CN" altLang="en-US" sz="700" kern="0" dirty="0">
                    <a:solidFill>
                      <a:srgbClr val="5B9BD5">
                        <a:lumMod val="75000"/>
                      </a:srgbClr>
                    </a:solidFill>
                    <a:latin typeface="微软雅黑" panose="020B0503020204020204" charset="-122"/>
                    <a:ea typeface="微软雅黑" panose="020B0503020204020204" charset="-122"/>
                  </a:rPr>
                  <a:t>：</a:t>
                </a:r>
                <a:r>
                  <a:rPr lang="zh-CN" altLang="en-US" sz="700" kern="0" dirty="0">
                    <a:solidFill>
                      <a:srgbClr val="00B050"/>
                    </a:solidFill>
                    <a:latin typeface="微软雅黑" panose="020B0503020204020204" charset="-122"/>
                    <a:ea typeface="微软雅黑" panose="020B0503020204020204" charset="-122"/>
                  </a:rPr>
                  <a:t>已婚</a:t>
                </a:r>
                <a:endParaRPr lang="zh-CN" altLang="en-US" sz="700" kern="0" dirty="0">
                  <a:solidFill>
                    <a:srgbClr val="00B050"/>
                  </a:solidFill>
                  <a:latin typeface="微软雅黑" panose="020B0503020204020204" charset="-122"/>
                  <a:ea typeface="微软雅黑" panose="020B0503020204020204" charset="-122"/>
                </a:endParaRPr>
              </a:p>
            </p:txBody>
          </p:sp>
          <p:sp>
            <p:nvSpPr>
              <p:cNvPr id="179" name="矩形 178"/>
              <p:cNvSpPr/>
              <p:nvPr/>
            </p:nvSpPr>
            <p:spPr>
              <a:xfrm>
                <a:off x="8141265" y="5447209"/>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00B050"/>
                    </a:solidFill>
                    <a:latin typeface="微软雅黑" panose="020B0503020204020204" charset="-122"/>
                    <a:ea typeface="微软雅黑" panose="020B0503020204020204" charset="-122"/>
                  </a:rPr>
                  <a:t>学        历</a:t>
                </a:r>
                <a:r>
                  <a:rPr lang="zh-CN" altLang="en-US" sz="700" kern="0" dirty="0">
                    <a:solidFill>
                      <a:srgbClr val="5B9BD5">
                        <a:lumMod val="75000"/>
                      </a:srgbClr>
                    </a:solidFill>
                    <a:latin typeface="微软雅黑" panose="020B0503020204020204" charset="-122"/>
                    <a:ea typeface="微软雅黑" panose="020B0503020204020204" charset="-122"/>
                  </a:rPr>
                  <a:t>：</a:t>
                </a:r>
                <a:r>
                  <a:rPr lang="zh-CN" altLang="en-US" sz="700" kern="0" dirty="0">
                    <a:solidFill>
                      <a:srgbClr val="00B050"/>
                    </a:solidFill>
                    <a:latin typeface="微软雅黑" panose="020B0503020204020204" charset="-122"/>
                    <a:ea typeface="微软雅黑" panose="020B0503020204020204" charset="-122"/>
                  </a:rPr>
                  <a:t>博士</a:t>
                </a:r>
                <a:endParaRPr lang="zh-CN" altLang="en-US" sz="700" kern="0" dirty="0">
                  <a:solidFill>
                    <a:srgbClr val="00B050"/>
                  </a:solidFill>
                  <a:latin typeface="微软雅黑" panose="020B0503020204020204" charset="-122"/>
                  <a:ea typeface="微软雅黑" panose="020B0503020204020204" charset="-122"/>
                </a:endParaRPr>
              </a:p>
            </p:txBody>
          </p:sp>
          <p:sp>
            <p:nvSpPr>
              <p:cNvPr id="180" name="矩形 179"/>
              <p:cNvSpPr/>
              <p:nvPr/>
            </p:nvSpPr>
            <p:spPr>
              <a:xfrm>
                <a:off x="8141265" y="5616790"/>
                <a:ext cx="956624" cy="140402"/>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00B050"/>
                    </a:solidFill>
                    <a:latin typeface="微软雅黑" panose="020B0503020204020204" charset="-122"/>
                    <a:ea typeface="微软雅黑" panose="020B0503020204020204" charset="-122"/>
                  </a:rPr>
                  <a:t>地        址</a:t>
                </a:r>
                <a:r>
                  <a:rPr lang="zh-CN" altLang="en-US" sz="700" kern="0" dirty="0">
                    <a:solidFill>
                      <a:srgbClr val="5B9BD5">
                        <a:lumMod val="75000"/>
                      </a:srgbClr>
                    </a:solidFill>
                    <a:latin typeface="微软雅黑" panose="020B0503020204020204" charset="-122"/>
                    <a:ea typeface="微软雅黑" panose="020B0503020204020204" charset="-122"/>
                  </a:rPr>
                  <a:t>： </a:t>
                </a:r>
                <a:r>
                  <a:rPr lang="en-US" altLang="zh-CN" sz="700" kern="0" dirty="0" err="1">
                    <a:solidFill>
                      <a:srgbClr val="00B050"/>
                    </a:solidFill>
                    <a:latin typeface="微软雅黑" panose="020B0503020204020204" charset="-122"/>
                    <a:ea typeface="微软雅黑" panose="020B0503020204020204" charset="-122"/>
                  </a:rPr>
                  <a:t>xxxx</a:t>
                </a:r>
                <a:endParaRPr lang="zh-CN" altLang="en-US" sz="700" kern="0" dirty="0">
                  <a:solidFill>
                    <a:srgbClr val="00B050"/>
                  </a:solidFill>
                  <a:latin typeface="微软雅黑" panose="020B0503020204020204" charset="-122"/>
                  <a:ea typeface="微软雅黑" panose="020B0503020204020204" charset="-122"/>
                </a:endParaRPr>
              </a:p>
            </p:txBody>
          </p:sp>
          <p:sp>
            <p:nvSpPr>
              <p:cNvPr id="181" name="矩形 180"/>
              <p:cNvSpPr/>
              <p:nvPr/>
            </p:nvSpPr>
            <p:spPr>
              <a:xfrm>
                <a:off x="8141265" y="5786371"/>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00B050"/>
                    </a:solidFill>
                    <a:latin typeface="微软雅黑" panose="020B0503020204020204" charset="-122"/>
                    <a:ea typeface="微软雅黑" panose="020B0503020204020204" charset="-122"/>
                  </a:rPr>
                  <a:t>配        偶</a:t>
                </a:r>
                <a:r>
                  <a:rPr lang="zh-CN" altLang="en-US" sz="700" kern="0" dirty="0">
                    <a:solidFill>
                      <a:srgbClr val="5B9BD5">
                        <a:lumMod val="75000"/>
                      </a:srgbClr>
                    </a:solidFill>
                    <a:latin typeface="微软雅黑" panose="020B0503020204020204" charset="-122"/>
                    <a:ea typeface="微软雅黑" panose="020B0503020204020204" charset="-122"/>
                  </a:rPr>
                  <a:t>：</a:t>
                </a:r>
                <a:r>
                  <a:rPr lang="zh-CN" altLang="en-US" sz="700" kern="0" dirty="0">
                    <a:solidFill>
                      <a:srgbClr val="00B050"/>
                    </a:solidFill>
                    <a:latin typeface="微软雅黑" panose="020B0503020204020204" charset="-122"/>
                    <a:ea typeface="微软雅黑" panose="020B0503020204020204" charset="-122"/>
                  </a:rPr>
                  <a:t>李四</a:t>
                </a:r>
                <a:endParaRPr lang="zh-CN" altLang="en-US" sz="700" kern="0" dirty="0">
                  <a:solidFill>
                    <a:srgbClr val="00B050"/>
                  </a:solidFill>
                  <a:latin typeface="微软雅黑" panose="020B0503020204020204" charset="-122"/>
                  <a:ea typeface="微软雅黑" panose="020B0503020204020204" charset="-122"/>
                </a:endParaRPr>
              </a:p>
            </p:txBody>
          </p:sp>
          <p:sp>
            <p:nvSpPr>
              <p:cNvPr id="182" name="矩形 181"/>
              <p:cNvSpPr/>
              <p:nvPr/>
            </p:nvSpPr>
            <p:spPr>
              <a:xfrm>
                <a:off x="8141265" y="5955955"/>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00B050"/>
                    </a:solidFill>
                    <a:latin typeface="微软雅黑" panose="020B0503020204020204" charset="-122"/>
                    <a:ea typeface="微软雅黑" panose="020B0503020204020204" charset="-122"/>
                  </a:rPr>
                  <a:t>子       女</a:t>
                </a:r>
                <a:r>
                  <a:rPr lang="zh-CN" altLang="en-US" sz="700" kern="0" dirty="0">
                    <a:solidFill>
                      <a:srgbClr val="5B9BD5">
                        <a:lumMod val="75000"/>
                      </a:srgbClr>
                    </a:solidFill>
                    <a:latin typeface="微软雅黑" panose="020B0503020204020204" charset="-122"/>
                    <a:ea typeface="微软雅黑" panose="020B0503020204020204" charset="-122"/>
                  </a:rPr>
                  <a:t>：</a:t>
                </a:r>
                <a:r>
                  <a:rPr lang="zh-CN" altLang="en-US" sz="700" kern="0" dirty="0">
                    <a:solidFill>
                      <a:srgbClr val="00B050"/>
                    </a:solidFill>
                    <a:latin typeface="微软雅黑" panose="020B0503020204020204" charset="-122"/>
                    <a:ea typeface="微软雅黑" panose="020B0503020204020204" charset="-122"/>
                  </a:rPr>
                  <a:t>二胎</a:t>
                </a:r>
                <a:endParaRPr lang="zh-CN" altLang="en-US" sz="700" kern="0" dirty="0">
                  <a:solidFill>
                    <a:srgbClr val="00B050"/>
                  </a:solidFill>
                  <a:latin typeface="微软雅黑" panose="020B0503020204020204" charset="-122"/>
                  <a:ea typeface="微软雅黑" panose="020B0503020204020204" charset="-122"/>
                </a:endParaRPr>
              </a:p>
            </p:txBody>
          </p:sp>
        </p:grpSp>
        <p:grpSp>
          <p:nvGrpSpPr>
            <p:cNvPr id="153" name="组合 152"/>
            <p:cNvGrpSpPr/>
            <p:nvPr/>
          </p:nvGrpSpPr>
          <p:grpSpPr>
            <a:xfrm>
              <a:off x="9325728" y="4528398"/>
              <a:ext cx="896038" cy="350865"/>
              <a:chOff x="8886656" y="4484284"/>
              <a:chExt cx="896038" cy="350865"/>
            </a:xfrm>
          </p:grpSpPr>
          <p:sp>
            <p:nvSpPr>
              <p:cNvPr id="170" name="矩形 169"/>
              <p:cNvSpPr/>
              <p:nvPr/>
            </p:nvSpPr>
            <p:spPr>
              <a:xfrm>
                <a:off x="8886656" y="4484284"/>
                <a:ext cx="723275" cy="350865"/>
              </a:xfrm>
              <a:prstGeom prst="rect">
                <a:avLst/>
              </a:prstGeom>
            </p:spPr>
            <p:txBody>
              <a:bodyPr wrap="none">
                <a:spAutoFit/>
              </a:bodyPr>
              <a:lstStyle/>
              <a:p>
                <a:pPr defTabSz="914400" eaLnBrk="1" fontAlgn="auto" hangingPunct="1">
                  <a:lnSpc>
                    <a:spcPct val="120000"/>
                  </a:lnSpc>
                  <a:spcBef>
                    <a:spcPts val="0"/>
                  </a:spcBef>
                  <a:spcAft>
                    <a:spcPts val="0"/>
                  </a:spcAft>
                  <a:defRPr/>
                </a:pPr>
                <a:r>
                  <a:rPr lang="zh-CN" altLang="en-US" sz="1400" kern="0" dirty="0">
                    <a:solidFill>
                      <a:srgbClr val="4472C4">
                        <a:lumMod val="75000"/>
                      </a:srgbClr>
                    </a:solidFill>
                    <a:latin typeface="微软雅黑" panose="020B0503020204020204" charset="-122"/>
                    <a:ea typeface="微软雅黑" panose="020B0503020204020204" charset="-122"/>
                  </a:rPr>
                  <a:t>唯一性</a:t>
                </a:r>
                <a:endParaRPr lang="en-US" altLang="zh-CN" sz="1400" kern="0" dirty="0">
                  <a:solidFill>
                    <a:srgbClr val="4472C4">
                      <a:lumMod val="75000"/>
                    </a:srgbClr>
                  </a:solidFill>
                  <a:latin typeface="微软雅黑" panose="020B0503020204020204" charset="-122"/>
                  <a:ea typeface="微软雅黑" panose="020B0503020204020204" charset="-122"/>
                </a:endParaRPr>
              </a:p>
            </p:txBody>
          </p:sp>
          <p:sp>
            <p:nvSpPr>
              <p:cNvPr id="171" name="椭圆 170"/>
              <p:cNvSpPr/>
              <p:nvPr/>
            </p:nvSpPr>
            <p:spPr>
              <a:xfrm>
                <a:off x="9528753" y="4546481"/>
                <a:ext cx="253941" cy="254718"/>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algn="ctr" defTabSz="914400" eaLnBrk="1" fontAlgn="auto" hangingPunct="1">
                  <a:spcBef>
                    <a:spcPts val="0"/>
                  </a:spcBef>
                  <a:spcAft>
                    <a:spcPts val="0"/>
                  </a:spcAft>
                  <a:defRPr/>
                </a:pPr>
                <a:r>
                  <a:rPr lang="zh-CN" altLang="en-US" sz="1400" kern="0" dirty="0">
                    <a:solidFill>
                      <a:prstClr val="white"/>
                    </a:solidFill>
                    <a:latin typeface="微软雅黑" panose="020B0503020204020204" charset="-122"/>
                    <a:ea typeface="微软雅黑" panose="020B0503020204020204" charset="-122"/>
                  </a:rPr>
                  <a:t>多</a:t>
                </a:r>
                <a:endParaRPr lang="zh-CN" altLang="en-US" sz="1400" kern="0" dirty="0">
                  <a:solidFill>
                    <a:prstClr val="white"/>
                  </a:solidFill>
                  <a:latin typeface="微软雅黑" panose="020B0503020204020204" charset="-122"/>
                  <a:ea typeface="微软雅黑" panose="020B0503020204020204" charset="-122"/>
                </a:endParaRPr>
              </a:p>
            </p:txBody>
          </p:sp>
          <p:cxnSp>
            <p:nvCxnSpPr>
              <p:cNvPr id="172" name="直接连接符 373"/>
              <p:cNvCxnSpPr>
                <a:stCxn id="171" idx="1"/>
                <a:endCxn id="171" idx="5"/>
              </p:cNvCxnSpPr>
              <p:nvPr/>
            </p:nvCxnSpPr>
            <p:spPr>
              <a:xfrm>
                <a:off x="9565942" y="4583784"/>
                <a:ext cx="179563" cy="180112"/>
              </a:xfrm>
              <a:prstGeom prst="line">
                <a:avLst/>
              </a:prstGeom>
              <a:noFill/>
              <a:ln w="19050" cap="flat" cmpd="sng" algn="ctr">
                <a:solidFill>
                  <a:sysClr val="window" lastClr="FFFFFF"/>
                </a:solidFill>
                <a:prstDash val="solid"/>
                <a:miter lim="800000"/>
              </a:ln>
              <a:effectLst/>
            </p:spPr>
          </p:cxnSp>
        </p:grpSp>
        <p:grpSp>
          <p:nvGrpSpPr>
            <p:cNvPr id="154" name="组合 153"/>
            <p:cNvGrpSpPr/>
            <p:nvPr/>
          </p:nvGrpSpPr>
          <p:grpSpPr>
            <a:xfrm>
              <a:off x="9325729" y="4857496"/>
              <a:ext cx="907127" cy="350865"/>
              <a:chOff x="8886656" y="4813382"/>
              <a:chExt cx="907127" cy="350865"/>
            </a:xfrm>
          </p:grpSpPr>
          <p:sp>
            <p:nvSpPr>
              <p:cNvPr id="167" name="矩形 166"/>
              <p:cNvSpPr/>
              <p:nvPr/>
            </p:nvSpPr>
            <p:spPr>
              <a:xfrm>
                <a:off x="8886656" y="4813382"/>
                <a:ext cx="723275" cy="350865"/>
              </a:xfrm>
              <a:prstGeom prst="rect">
                <a:avLst/>
              </a:prstGeom>
            </p:spPr>
            <p:txBody>
              <a:bodyPr wrap="none">
                <a:spAutoFit/>
              </a:bodyPr>
              <a:lstStyle/>
              <a:p>
                <a:pPr defTabSz="914400" eaLnBrk="1" fontAlgn="auto" hangingPunct="1">
                  <a:lnSpc>
                    <a:spcPct val="120000"/>
                  </a:lnSpc>
                  <a:spcBef>
                    <a:spcPts val="0"/>
                  </a:spcBef>
                  <a:spcAft>
                    <a:spcPts val="0"/>
                  </a:spcAft>
                  <a:defRPr/>
                </a:pPr>
                <a:r>
                  <a:rPr lang="zh-CN" altLang="en-US" sz="1400" kern="0" dirty="0">
                    <a:solidFill>
                      <a:srgbClr val="4472C4">
                        <a:lumMod val="75000"/>
                      </a:srgbClr>
                    </a:solidFill>
                    <a:latin typeface="微软雅黑" panose="020B0503020204020204" charset="-122"/>
                    <a:ea typeface="微软雅黑" panose="020B0503020204020204" charset="-122"/>
                  </a:rPr>
                  <a:t>完全性</a:t>
                </a:r>
                <a:endParaRPr lang="en-US" altLang="zh-CN" sz="1400" kern="0" dirty="0">
                  <a:solidFill>
                    <a:srgbClr val="4472C4">
                      <a:lumMod val="75000"/>
                    </a:srgbClr>
                  </a:solidFill>
                  <a:latin typeface="微软雅黑" panose="020B0503020204020204" charset="-122"/>
                  <a:ea typeface="微软雅黑" panose="020B0503020204020204" charset="-122"/>
                </a:endParaRPr>
              </a:p>
            </p:txBody>
          </p:sp>
          <p:sp>
            <p:nvSpPr>
              <p:cNvPr id="168" name="椭圆 167"/>
              <p:cNvSpPr/>
              <p:nvPr/>
            </p:nvSpPr>
            <p:spPr>
              <a:xfrm>
                <a:off x="9539842" y="4877887"/>
                <a:ext cx="253941" cy="254718"/>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algn="ctr" defTabSz="914400" eaLnBrk="1" fontAlgn="auto" hangingPunct="1">
                  <a:spcBef>
                    <a:spcPts val="0"/>
                  </a:spcBef>
                  <a:spcAft>
                    <a:spcPts val="0"/>
                  </a:spcAft>
                  <a:defRPr/>
                </a:pPr>
                <a:r>
                  <a:rPr lang="zh-CN" altLang="en-US" sz="1400" kern="0" dirty="0">
                    <a:solidFill>
                      <a:prstClr val="white"/>
                    </a:solidFill>
                    <a:latin typeface="微软雅黑" panose="020B0503020204020204" charset="-122"/>
                    <a:ea typeface="微软雅黑" panose="020B0503020204020204" charset="-122"/>
                  </a:rPr>
                  <a:t>少</a:t>
                </a:r>
                <a:endParaRPr lang="zh-CN" altLang="en-US" sz="1400" kern="0" dirty="0">
                  <a:solidFill>
                    <a:prstClr val="white"/>
                  </a:solidFill>
                  <a:latin typeface="微软雅黑" panose="020B0503020204020204" charset="-122"/>
                  <a:ea typeface="微软雅黑" panose="020B0503020204020204" charset="-122"/>
                </a:endParaRPr>
              </a:p>
            </p:txBody>
          </p:sp>
          <p:cxnSp>
            <p:nvCxnSpPr>
              <p:cNvPr id="169" name="直接连接符 370"/>
              <p:cNvCxnSpPr>
                <a:stCxn id="168" idx="1"/>
                <a:endCxn id="168" idx="5"/>
              </p:cNvCxnSpPr>
              <p:nvPr/>
            </p:nvCxnSpPr>
            <p:spPr>
              <a:xfrm>
                <a:off x="9577031" y="4915190"/>
                <a:ext cx="179563" cy="180112"/>
              </a:xfrm>
              <a:prstGeom prst="line">
                <a:avLst/>
              </a:prstGeom>
              <a:noFill/>
              <a:ln w="19050" cap="flat" cmpd="sng" algn="ctr">
                <a:solidFill>
                  <a:sysClr val="window" lastClr="FFFFFF"/>
                </a:solidFill>
                <a:prstDash val="solid"/>
                <a:miter lim="800000"/>
              </a:ln>
              <a:effectLst/>
            </p:spPr>
          </p:cxnSp>
        </p:grpSp>
        <p:grpSp>
          <p:nvGrpSpPr>
            <p:cNvPr id="155" name="组合 154"/>
            <p:cNvGrpSpPr/>
            <p:nvPr/>
          </p:nvGrpSpPr>
          <p:grpSpPr>
            <a:xfrm>
              <a:off x="9325729" y="5186594"/>
              <a:ext cx="907127" cy="350865"/>
              <a:chOff x="8886656" y="5142480"/>
              <a:chExt cx="907127" cy="350865"/>
            </a:xfrm>
          </p:grpSpPr>
          <p:sp>
            <p:nvSpPr>
              <p:cNvPr id="164" name="矩形 163"/>
              <p:cNvSpPr/>
              <p:nvPr/>
            </p:nvSpPr>
            <p:spPr>
              <a:xfrm>
                <a:off x="8886656" y="5142480"/>
                <a:ext cx="723275" cy="350865"/>
              </a:xfrm>
              <a:prstGeom prst="rect">
                <a:avLst/>
              </a:prstGeom>
            </p:spPr>
            <p:txBody>
              <a:bodyPr wrap="none">
                <a:spAutoFit/>
              </a:bodyPr>
              <a:lstStyle/>
              <a:p>
                <a:pPr defTabSz="914400" eaLnBrk="1" fontAlgn="auto" hangingPunct="1">
                  <a:lnSpc>
                    <a:spcPct val="120000"/>
                  </a:lnSpc>
                  <a:spcBef>
                    <a:spcPts val="0"/>
                  </a:spcBef>
                  <a:spcAft>
                    <a:spcPts val="0"/>
                  </a:spcAft>
                  <a:defRPr/>
                </a:pPr>
                <a:r>
                  <a:rPr lang="zh-CN" altLang="en-US" sz="1400" kern="0" dirty="0">
                    <a:solidFill>
                      <a:srgbClr val="4472C4">
                        <a:lumMod val="75000"/>
                      </a:srgbClr>
                    </a:solidFill>
                    <a:latin typeface="微软雅黑" panose="020B0503020204020204" charset="-122"/>
                    <a:ea typeface="微软雅黑" panose="020B0503020204020204" charset="-122"/>
                  </a:rPr>
                  <a:t>规范性</a:t>
                </a:r>
                <a:endParaRPr lang="en-US" altLang="zh-CN" sz="1400" kern="0" dirty="0">
                  <a:solidFill>
                    <a:srgbClr val="4472C4">
                      <a:lumMod val="75000"/>
                    </a:srgbClr>
                  </a:solidFill>
                  <a:latin typeface="微软雅黑" panose="020B0503020204020204" charset="-122"/>
                  <a:ea typeface="微软雅黑" panose="020B0503020204020204" charset="-122"/>
                </a:endParaRPr>
              </a:p>
            </p:txBody>
          </p:sp>
          <p:sp>
            <p:nvSpPr>
              <p:cNvPr id="165" name="椭圆 164"/>
              <p:cNvSpPr/>
              <p:nvPr/>
            </p:nvSpPr>
            <p:spPr>
              <a:xfrm>
                <a:off x="9539842" y="5196223"/>
                <a:ext cx="253941" cy="254718"/>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algn="ctr" defTabSz="914400" eaLnBrk="1" fontAlgn="auto" hangingPunct="1">
                  <a:spcBef>
                    <a:spcPts val="0"/>
                  </a:spcBef>
                  <a:spcAft>
                    <a:spcPts val="0"/>
                  </a:spcAft>
                  <a:defRPr/>
                </a:pPr>
                <a:r>
                  <a:rPr lang="zh-CN" altLang="en-US" sz="1400" kern="0" dirty="0">
                    <a:solidFill>
                      <a:prstClr val="white"/>
                    </a:solidFill>
                    <a:latin typeface="微软雅黑" panose="020B0503020204020204" charset="-122"/>
                    <a:ea typeface="微软雅黑" panose="020B0503020204020204" charset="-122"/>
                  </a:rPr>
                  <a:t>错</a:t>
                </a:r>
                <a:endParaRPr lang="zh-CN" altLang="en-US" sz="1400" kern="0" dirty="0">
                  <a:solidFill>
                    <a:prstClr val="white"/>
                  </a:solidFill>
                  <a:latin typeface="微软雅黑" panose="020B0503020204020204" charset="-122"/>
                  <a:ea typeface="微软雅黑" panose="020B0503020204020204" charset="-122"/>
                </a:endParaRPr>
              </a:p>
            </p:txBody>
          </p:sp>
          <p:cxnSp>
            <p:nvCxnSpPr>
              <p:cNvPr id="166" name="直接连接符 367"/>
              <p:cNvCxnSpPr>
                <a:stCxn id="165" idx="1"/>
                <a:endCxn id="165" idx="5"/>
              </p:cNvCxnSpPr>
              <p:nvPr/>
            </p:nvCxnSpPr>
            <p:spPr>
              <a:xfrm>
                <a:off x="9577031" y="5233526"/>
                <a:ext cx="179563" cy="180112"/>
              </a:xfrm>
              <a:prstGeom prst="line">
                <a:avLst/>
              </a:prstGeom>
              <a:noFill/>
              <a:ln w="19050" cap="flat" cmpd="sng" algn="ctr">
                <a:solidFill>
                  <a:sysClr val="window" lastClr="FFFFFF"/>
                </a:solidFill>
                <a:prstDash val="solid"/>
                <a:miter lim="800000"/>
              </a:ln>
              <a:effectLst/>
            </p:spPr>
          </p:cxnSp>
        </p:grpSp>
        <p:grpSp>
          <p:nvGrpSpPr>
            <p:cNvPr id="156" name="组合 155"/>
            <p:cNvGrpSpPr/>
            <p:nvPr/>
          </p:nvGrpSpPr>
          <p:grpSpPr>
            <a:xfrm>
              <a:off x="9325729" y="5515692"/>
              <a:ext cx="907127" cy="350865"/>
              <a:chOff x="8886656" y="5471578"/>
              <a:chExt cx="907127" cy="350865"/>
            </a:xfrm>
          </p:grpSpPr>
          <p:sp>
            <p:nvSpPr>
              <p:cNvPr id="161" name="矩形 160"/>
              <p:cNvSpPr/>
              <p:nvPr/>
            </p:nvSpPr>
            <p:spPr>
              <a:xfrm>
                <a:off x="8886656" y="5471578"/>
                <a:ext cx="723275" cy="350865"/>
              </a:xfrm>
              <a:prstGeom prst="rect">
                <a:avLst/>
              </a:prstGeom>
            </p:spPr>
            <p:txBody>
              <a:bodyPr wrap="none">
                <a:spAutoFit/>
              </a:bodyPr>
              <a:lstStyle/>
              <a:p>
                <a:pPr defTabSz="914400" eaLnBrk="1" fontAlgn="auto" hangingPunct="1">
                  <a:lnSpc>
                    <a:spcPct val="120000"/>
                  </a:lnSpc>
                  <a:spcBef>
                    <a:spcPts val="0"/>
                  </a:spcBef>
                  <a:spcAft>
                    <a:spcPts val="0"/>
                  </a:spcAft>
                  <a:defRPr/>
                </a:pPr>
                <a:r>
                  <a:rPr lang="zh-CN" altLang="en-US" sz="1400" kern="0" dirty="0">
                    <a:solidFill>
                      <a:srgbClr val="4472C4">
                        <a:lumMod val="75000"/>
                      </a:srgbClr>
                    </a:solidFill>
                    <a:latin typeface="微软雅黑" panose="020B0503020204020204" charset="-122"/>
                    <a:ea typeface="微软雅黑" panose="020B0503020204020204" charset="-122"/>
                  </a:rPr>
                  <a:t>一致性</a:t>
                </a:r>
                <a:endParaRPr lang="en-US" altLang="zh-CN" sz="1400" kern="0" dirty="0">
                  <a:solidFill>
                    <a:srgbClr val="4472C4">
                      <a:lumMod val="75000"/>
                    </a:srgbClr>
                  </a:solidFill>
                  <a:latin typeface="微软雅黑" panose="020B0503020204020204" charset="-122"/>
                  <a:ea typeface="微软雅黑" panose="020B0503020204020204" charset="-122"/>
                </a:endParaRPr>
              </a:p>
            </p:txBody>
          </p:sp>
          <p:sp>
            <p:nvSpPr>
              <p:cNvPr id="162" name="椭圆 161"/>
              <p:cNvSpPr/>
              <p:nvPr/>
            </p:nvSpPr>
            <p:spPr>
              <a:xfrm>
                <a:off x="9539842" y="5518513"/>
                <a:ext cx="253941" cy="254718"/>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algn="ctr" defTabSz="914400" eaLnBrk="1" fontAlgn="auto" hangingPunct="1">
                  <a:spcBef>
                    <a:spcPts val="0"/>
                  </a:spcBef>
                  <a:spcAft>
                    <a:spcPts val="0"/>
                  </a:spcAft>
                  <a:defRPr/>
                </a:pPr>
                <a:r>
                  <a:rPr lang="zh-CN" altLang="en-US" sz="1400" kern="0" dirty="0">
                    <a:solidFill>
                      <a:prstClr val="white"/>
                    </a:solidFill>
                    <a:latin typeface="微软雅黑" panose="020B0503020204020204" charset="-122"/>
                    <a:ea typeface="微软雅黑" panose="020B0503020204020204" charset="-122"/>
                  </a:rPr>
                  <a:t>乱</a:t>
                </a:r>
                <a:endParaRPr lang="zh-CN" altLang="en-US" sz="1400" kern="0" dirty="0">
                  <a:solidFill>
                    <a:prstClr val="white"/>
                  </a:solidFill>
                  <a:latin typeface="微软雅黑" panose="020B0503020204020204" charset="-122"/>
                  <a:ea typeface="微软雅黑" panose="020B0503020204020204" charset="-122"/>
                </a:endParaRPr>
              </a:p>
            </p:txBody>
          </p:sp>
          <p:cxnSp>
            <p:nvCxnSpPr>
              <p:cNvPr id="163" name="直接连接符 364"/>
              <p:cNvCxnSpPr>
                <a:stCxn id="162" idx="1"/>
                <a:endCxn id="162" idx="5"/>
              </p:cNvCxnSpPr>
              <p:nvPr/>
            </p:nvCxnSpPr>
            <p:spPr>
              <a:xfrm>
                <a:off x="9577031" y="5555816"/>
                <a:ext cx="179563" cy="180112"/>
              </a:xfrm>
              <a:prstGeom prst="line">
                <a:avLst/>
              </a:prstGeom>
              <a:noFill/>
              <a:ln w="19050" cap="flat" cmpd="sng" algn="ctr">
                <a:solidFill>
                  <a:sysClr val="window" lastClr="FFFFFF"/>
                </a:solidFill>
                <a:prstDash val="solid"/>
                <a:miter lim="800000"/>
              </a:ln>
              <a:effectLst/>
            </p:spPr>
          </p:cxnSp>
        </p:grpSp>
        <p:grpSp>
          <p:nvGrpSpPr>
            <p:cNvPr id="157" name="组合 156"/>
            <p:cNvGrpSpPr/>
            <p:nvPr/>
          </p:nvGrpSpPr>
          <p:grpSpPr>
            <a:xfrm>
              <a:off x="9325728" y="5844789"/>
              <a:ext cx="896038" cy="350865"/>
              <a:chOff x="8886656" y="5800675"/>
              <a:chExt cx="896038" cy="350865"/>
            </a:xfrm>
          </p:grpSpPr>
          <p:sp>
            <p:nvSpPr>
              <p:cNvPr id="158" name="文本框 157"/>
              <p:cNvSpPr txBox="1"/>
              <p:nvPr/>
            </p:nvSpPr>
            <p:spPr>
              <a:xfrm>
                <a:off x="8886656" y="5800675"/>
                <a:ext cx="723275" cy="350865"/>
              </a:xfrm>
              <a:prstGeom prst="rect">
                <a:avLst/>
              </a:prstGeom>
              <a:noFill/>
            </p:spPr>
            <p:txBody>
              <a:bodyPr wrap="none" rtlCol="0">
                <a:spAutoFit/>
              </a:bodyPr>
              <a:lstStyle/>
              <a:p>
                <a:pPr defTabSz="914400" eaLnBrk="1" fontAlgn="auto" hangingPunct="1">
                  <a:lnSpc>
                    <a:spcPct val="120000"/>
                  </a:lnSpc>
                  <a:spcBef>
                    <a:spcPts val="0"/>
                  </a:spcBef>
                  <a:spcAft>
                    <a:spcPts val="0"/>
                  </a:spcAft>
                  <a:defRPr/>
                </a:pPr>
                <a:r>
                  <a:rPr lang="zh-CN" altLang="en-US" sz="1400" kern="0" dirty="0">
                    <a:solidFill>
                      <a:srgbClr val="4472C4">
                        <a:lumMod val="75000"/>
                      </a:srgbClr>
                    </a:solidFill>
                    <a:latin typeface="微软雅黑" panose="020B0503020204020204" charset="-122"/>
                    <a:ea typeface="微软雅黑" panose="020B0503020204020204" charset="-122"/>
                  </a:rPr>
                  <a:t>时效性</a:t>
                </a:r>
                <a:endParaRPr lang="zh-CN" altLang="en-US" sz="1400" kern="0" dirty="0">
                  <a:solidFill>
                    <a:srgbClr val="4472C4">
                      <a:lumMod val="75000"/>
                    </a:srgbClr>
                  </a:solidFill>
                  <a:latin typeface="微软雅黑" panose="020B0503020204020204" charset="-122"/>
                  <a:ea typeface="微软雅黑" panose="020B0503020204020204" charset="-122"/>
                </a:endParaRPr>
              </a:p>
            </p:txBody>
          </p:sp>
          <p:sp>
            <p:nvSpPr>
              <p:cNvPr id="159" name="椭圆 158"/>
              <p:cNvSpPr/>
              <p:nvPr/>
            </p:nvSpPr>
            <p:spPr>
              <a:xfrm>
                <a:off x="9528753" y="5851622"/>
                <a:ext cx="253941" cy="254718"/>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algn="ctr" defTabSz="914400" eaLnBrk="1" fontAlgn="auto" hangingPunct="1">
                  <a:spcBef>
                    <a:spcPts val="0"/>
                  </a:spcBef>
                  <a:spcAft>
                    <a:spcPts val="0"/>
                  </a:spcAft>
                  <a:defRPr/>
                </a:pPr>
                <a:r>
                  <a:rPr lang="zh-CN" altLang="en-US" sz="1400" kern="0" dirty="0">
                    <a:solidFill>
                      <a:prstClr val="white"/>
                    </a:solidFill>
                    <a:latin typeface="微软雅黑" panose="020B0503020204020204" charset="-122"/>
                    <a:ea typeface="微软雅黑" panose="020B0503020204020204" charset="-122"/>
                  </a:rPr>
                  <a:t>旧</a:t>
                </a:r>
                <a:endParaRPr lang="zh-CN" altLang="en-US" sz="1400" kern="0" dirty="0">
                  <a:solidFill>
                    <a:prstClr val="white"/>
                  </a:solidFill>
                  <a:latin typeface="微软雅黑" panose="020B0503020204020204" charset="-122"/>
                  <a:ea typeface="微软雅黑" panose="020B0503020204020204" charset="-122"/>
                </a:endParaRPr>
              </a:p>
            </p:txBody>
          </p:sp>
          <p:cxnSp>
            <p:nvCxnSpPr>
              <p:cNvPr id="160" name="直接连接符 361"/>
              <p:cNvCxnSpPr>
                <a:stCxn id="159" idx="1"/>
                <a:endCxn id="159" idx="5"/>
              </p:cNvCxnSpPr>
              <p:nvPr/>
            </p:nvCxnSpPr>
            <p:spPr>
              <a:xfrm>
                <a:off x="9565942" y="5888925"/>
                <a:ext cx="179563" cy="180112"/>
              </a:xfrm>
              <a:prstGeom prst="line">
                <a:avLst/>
              </a:prstGeom>
              <a:noFill/>
              <a:ln w="19050" cap="flat" cmpd="sng" algn="ctr">
                <a:solidFill>
                  <a:sysClr val="window" lastClr="FFFFFF"/>
                </a:solidFill>
                <a:prstDash val="solid"/>
                <a:miter lim="800000"/>
              </a:ln>
              <a:effectLst/>
            </p:spPr>
          </p:cxnSp>
        </p:grpSp>
      </p:grpSp>
      <p:sp>
        <p:nvSpPr>
          <p:cNvPr id="183" name="圆柱体 413"/>
          <p:cNvSpPr/>
          <p:nvPr/>
        </p:nvSpPr>
        <p:spPr>
          <a:xfrm rot="5400000">
            <a:off x="8385098" y="2517493"/>
            <a:ext cx="234157" cy="735106"/>
          </a:xfrm>
          <a:prstGeom prst="can">
            <a:avLst/>
          </a:prstGeom>
          <a:solidFill>
            <a:srgbClr val="5B9BD5">
              <a:alpha val="5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nvGrpSpPr>
          <p:cNvPr id="184" name="组合 183"/>
          <p:cNvGrpSpPr/>
          <p:nvPr/>
        </p:nvGrpSpPr>
        <p:grpSpPr>
          <a:xfrm>
            <a:off x="7042138" y="1513207"/>
            <a:ext cx="1324610" cy="1561156"/>
            <a:chOff x="7135922" y="1488302"/>
            <a:chExt cx="1324610" cy="1561156"/>
          </a:xfrm>
        </p:grpSpPr>
        <p:sp>
          <p:nvSpPr>
            <p:cNvPr id="185" name="梯形 184"/>
            <p:cNvSpPr/>
            <p:nvPr/>
          </p:nvSpPr>
          <p:spPr>
            <a:xfrm rot="10800000">
              <a:off x="7136557" y="1488302"/>
              <a:ext cx="1323975" cy="1216660"/>
            </a:xfrm>
            <a:prstGeom prst="trapezoid">
              <a:avLst>
                <a:gd name="adj" fmla="val 24060"/>
              </a:avLst>
            </a:prstGeom>
            <a:gradFill>
              <a:gsLst>
                <a:gs pos="0">
                  <a:sysClr val="window" lastClr="FFFFFF"/>
                </a:gs>
                <a:gs pos="100000">
                  <a:sysClr val="window" lastClr="FFFFFF"/>
                </a:gs>
                <a:gs pos="61000">
                  <a:srgbClr val="5B9BD5">
                    <a:lumMod val="48000"/>
                    <a:lumOff val="52000"/>
                  </a:srgb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nvGrpSpPr>
            <p:cNvPr id="186" name="组合 185"/>
            <p:cNvGrpSpPr/>
            <p:nvPr/>
          </p:nvGrpSpPr>
          <p:grpSpPr>
            <a:xfrm>
              <a:off x="7135922" y="1488302"/>
              <a:ext cx="1323975" cy="1561156"/>
              <a:chOff x="7135922" y="1488302"/>
              <a:chExt cx="1323975" cy="1561156"/>
            </a:xfrm>
          </p:grpSpPr>
          <p:sp>
            <p:nvSpPr>
              <p:cNvPr id="187" name="梯形 186"/>
              <p:cNvSpPr/>
              <p:nvPr/>
            </p:nvSpPr>
            <p:spPr>
              <a:xfrm rot="10800000">
                <a:off x="7135922" y="1488302"/>
                <a:ext cx="1323975" cy="1216660"/>
              </a:xfrm>
              <a:prstGeom prst="trapezoid">
                <a:avLst>
                  <a:gd name="adj" fmla="val 24060"/>
                </a:avLst>
              </a:prstGeom>
              <a:gradFill>
                <a:gsLst>
                  <a:gs pos="0">
                    <a:srgbClr val="2E75B6">
                      <a:alpha val="51000"/>
                    </a:srgbClr>
                  </a:gs>
                  <a:gs pos="100000">
                    <a:sysClr val="window" lastClr="FFFFFF">
                      <a:alpha val="9000"/>
                    </a:sys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nvGrpSpPr>
              <p:cNvPr id="188" name="组合 187"/>
              <p:cNvGrpSpPr/>
              <p:nvPr/>
            </p:nvGrpSpPr>
            <p:grpSpPr>
              <a:xfrm>
                <a:off x="7306987" y="1778902"/>
                <a:ext cx="992579" cy="1270556"/>
                <a:chOff x="7306987" y="1778902"/>
                <a:chExt cx="992579" cy="1270556"/>
              </a:xfrm>
            </p:grpSpPr>
            <p:sp>
              <p:nvSpPr>
                <p:cNvPr id="189" name="流程图: 磁盘 390"/>
                <p:cNvSpPr/>
                <p:nvPr/>
              </p:nvSpPr>
              <p:spPr>
                <a:xfrm>
                  <a:off x="7331294" y="2635345"/>
                  <a:ext cx="933867" cy="414113"/>
                </a:xfrm>
                <a:prstGeom prst="flowChartMagneticDisk">
                  <a:avLst/>
                </a:prstGeom>
                <a:solidFill>
                  <a:srgbClr val="5B9BD5">
                    <a:lumMod val="50000"/>
                    <a:alpha val="88000"/>
                  </a:srgbClr>
                </a:solidFill>
                <a:ln w="3175" cap="flat" cmpd="sng" algn="ctr">
                  <a:solidFill>
                    <a:srgbClr val="5B9BD5">
                      <a:lumMod val="75000"/>
                    </a:srgbClr>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90" name="流程图: 接点 405"/>
                <p:cNvSpPr/>
                <p:nvPr/>
              </p:nvSpPr>
              <p:spPr>
                <a:xfrm>
                  <a:off x="7426750" y="2665822"/>
                  <a:ext cx="742950" cy="77240"/>
                </a:xfrm>
                <a:prstGeom prst="flowChartConnector">
                  <a:avLst/>
                </a:prstGeom>
                <a:solidFill>
                  <a:srgbClr val="5B9BD5">
                    <a:lumMod val="75000"/>
                  </a:srgbClr>
                </a:solidFill>
                <a:ln w="635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191" name="文本框 190"/>
                <p:cNvSpPr txBox="1"/>
                <p:nvPr/>
              </p:nvSpPr>
              <p:spPr>
                <a:xfrm>
                  <a:off x="7619209" y="2781205"/>
                  <a:ext cx="588623" cy="253916"/>
                </a:xfrm>
                <a:prstGeom prst="rect">
                  <a:avLst/>
                </a:prstGeom>
                <a:noFill/>
              </p:spPr>
              <p:txBody>
                <a:bodyPr wrap="none" rtlCol="0">
                  <a:spAutoFit/>
                </a:bodyPr>
                <a:lstStyle/>
                <a:p>
                  <a:pPr defTabSz="914400" eaLnBrk="1" fontAlgn="auto" hangingPunct="1">
                    <a:spcBef>
                      <a:spcPts val="0"/>
                    </a:spcBef>
                    <a:spcAft>
                      <a:spcPts val="0"/>
                    </a:spcAft>
                  </a:pPr>
                  <a:r>
                    <a:rPr lang="zh-CN" altLang="en-US" sz="1050" dirty="0">
                      <a:solidFill>
                        <a:prstClr val="white"/>
                      </a:solidFill>
                      <a:latin typeface="微软雅黑" panose="020B0503020204020204" charset="-122"/>
                      <a:ea typeface="微软雅黑" panose="020B0503020204020204" charset="-122"/>
                    </a:rPr>
                    <a:t>专题层</a:t>
                  </a:r>
                  <a:endParaRPr lang="zh-CN" altLang="en-US" sz="1050" dirty="0">
                    <a:solidFill>
                      <a:prstClr val="white"/>
                    </a:solidFill>
                    <a:latin typeface="微软雅黑" panose="020B0503020204020204" charset="-122"/>
                    <a:ea typeface="微软雅黑" panose="020B0503020204020204" charset="-122"/>
                  </a:endParaRPr>
                </a:p>
              </p:txBody>
            </p:sp>
            <p:sp>
              <p:nvSpPr>
                <p:cNvPr id="192" name="文本框 191"/>
                <p:cNvSpPr txBox="1"/>
                <p:nvPr/>
              </p:nvSpPr>
              <p:spPr>
                <a:xfrm>
                  <a:off x="7439431" y="1778902"/>
                  <a:ext cx="697627" cy="246221"/>
                </a:xfrm>
                <a:prstGeom prst="rect">
                  <a:avLst/>
                </a:prstGeom>
                <a:noFill/>
              </p:spPr>
              <p:txBody>
                <a:bodyPr wrap="none" rtlCol="0">
                  <a:spAutoFit/>
                </a:bodyPr>
                <a:lstStyle/>
                <a:p>
                  <a:pPr defTabSz="914400" eaLnBrk="1" fontAlgn="auto" hangingPunct="1">
                    <a:spcBef>
                      <a:spcPts val="0"/>
                    </a:spcBef>
                    <a:spcAft>
                      <a:spcPts val="0"/>
                    </a:spcAft>
                  </a:pPr>
                  <a:r>
                    <a:rPr lang="zh-CN" altLang="en-US" sz="1000" dirty="0">
                      <a:solidFill>
                        <a:prstClr val="black"/>
                      </a:solidFill>
                      <a:latin typeface="微软雅黑" panose="020B0503020204020204" charset="-122"/>
                      <a:ea typeface="微软雅黑" panose="020B0503020204020204" charset="-122"/>
                    </a:rPr>
                    <a:t>数据分析</a:t>
                  </a:r>
                  <a:endParaRPr lang="zh-CN" altLang="en-US" sz="1000" dirty="0">
                    <a:solidFill>
                      <a:prstClr val="black"/>
                    </a:solidFill>
                    <a:latin typeface="微软雅黑" panose="020B0503020204020204" charset="-122"/>
                    <a:ea typeface="微软雅黑" panose="020B0503020204020204" charset="-122"/>
                  </a:endParaRPr>
                </a:p>
              </p:txBody>
            </p:sp>
            <p:pic>
              <p:nvPicPr>
                <p:cNvPr id="193" name="图片 192" descr="图片包含 游戏机, 盘子&#10;&#10;描述已自动生成"/>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20823" y="2828035"/>
                  <a:ext cx="180000" cy="180000"/>
                </a:xfrm>
                <a:prstGeom prst="rect">
                  <a:avLst/>
                </a:prstGeom>
              </p:spPr>
            </p:pic>
            <p:grpSp>
              <p:nvGrpSpPr>
                <p:cNvPr id="194" name="组合 193"/>
                <p:cNvGrpSpPr/>
                <p:nvPr/>
              </p:nvGrpSpPr>
              <p:grpSpPr>
                <a:xfrm>
                  <a:off x="7306987" y="1990599"/>
                  <a:ext cx="992579" cy="686868"/>
                  <a:chOff x="7285381" y="1954127"/>
                  <a:chExt cx="992579" cy="686868"/>
                </a:xfrm>
              </p:grpSpPr>
              <p:sp>
                <p:nvSpPr>
                  <p:cNvPr id="195" name="文本框 194"/>
                  <p:cNvSpPr txBox="1"/>
                  <p:nvPr/>
                </p:nvSpPr>
                <p:spPr>
                  <a:xfrm>
                    <a:off x="7285381" y="2440940"/>
                    <a:ext cx="992579" cy="200055"/>
                  </a:xfrm>
                  <a:prstGeom prst="rect">
                    <a:avLst/>
                  </a:prstGeom>
                  <a:noFill/>
                </p:spPr>
                <p:txBody>
                  <a:bodyPr wrap="none" rtlCol="0">
                    <a:spAutoFit/>
                  </a:bodyPr>
                  <a:lstStyle/>
                  <a:p>
                    <a:pPr defTabSz="914400" eaLnBrk="1" fontAlgn="auto" hangingPunct="1">
                      <a:spcBef>
                        <a:spcPts val="0"/>
                      </a:spcBef>
                      <a:spcAft>
                        <a:spcPts val="0"/>
                      </a:spcAft>
                    </a:pPr>
                    <a:r>
                      <a:rPr lang="zh-CN" altLang="en-US" sz="700" dirty="0">
                        <a:solidFill>
                          <a:prstClr val="black"/>
                        </a:solidFill>
                        <a:latin typeface="微软雅黑" panose="020B0503020204020204" charset="-122"/>
                        <a:ea typeface="微软雅黑" panose="020B0503020204020204" charset="-122"/>
                      </a:rPr>
                      <a:t>基于专题需求的数据</a:t>
                    </a:r>
                    <a:endParaRPr lang="zh-CN" altLang="en-US" sz="700" dirty="0">
                      <a:solidFill>
                        <a:prstClr val="black"/>
                      </a:solidFill>
                      <a:latin typeface="微软雅黑" panose="020B0503020204020204" charset="-122"/>
                      <a:ea typeface="微软雅黑" panose="020B0503020204020204" charset="-122"/>
                    </a:endParaRPr>
                  </a:p>
                </p:txBody>
              </p:sp>
              <p:pic>
                <p:nvPicPr>
                  <p:cNvPr id="196" name="图片 195" descr="图片包含 标志, 监控, 关, 亮&#10;&#10;描述已自动生成"/>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19764" y="1954127"/>
                    <a:ext cx="534365" cy="534365"/>
                  </a:xfrm>
                  <a:prstGeom prst="rect">
                    <a:avLst/>
                  </a:prstGeom>
                </p:spPr>
              </p:pic>
            </p:grpSp>
          </p:grpSp>
        </p:grpSp>
      </p:grpSp>
      <p:sp>
        <p:nvSpPr>
          <p:cNvPr id="197" name="流程图: 联系 23"/>
          <p:cNvSpPr/>
          <p:nvPr/>
        </p:nvSpPr>
        <p:spPr>
          <a:xfrm>
            <a:off x="8081375" y="2806310"/>
            <a:ext cx="180000" cy="180000"/>
          </a:xfrm>
          <a:prstGeom prst="flowChartConnector">
            <a:avLst/>
          </a:prstGeom>
          <a:solidFill>
            <a:srgbClr val="70AD47">
              <a:lumMod val="75000"/>
            </a:srgbClr>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nvGrpSpPr>
          <p:cNvPr id="198" name="组合 197"/>
          <p:cNvGrpSpPr/>
          <p:nvPr/>
        </p:nvGrpSpPr>
        <p:grpSpPr>
          <a:xfrm>
            <a:off x="8610664" y="1515021"/>
            <a:ext cx="1324610" cy="1561156"/>
            <a:chOff x="8704448" y="1480880"/>
            <a:chExt cx="1324610" cy="1561156"/>
          </a:xfrm>
        </p:grpSpPr>
        <p:sp>
          <p:nvSpPr>
            <p:cNvPr id="199" name="梯形 198"/>
            <p:cNvSpPr/>
            <p:nvPr/>
          </p:nvSpPr>
          <p:spPr>
            <a:xfrm rot="10800000">
              <a:off x="8705083" y="1480880"/>
              <a:ext cx="1323975" cy="1216660"/>
            </a:xfrm>
            <a:prstGeom prst="trapezoid">
              <a:avLst>
                <a:gd name="adj" fmla="val 24060"/>
              </a:avLst>
            </a:prstGeom>
            <a:gradFill>
              <a:gsLst>
                <a:gs pos="0">
                  <a:sysClr val="window" lastClr="FFFFFF"/>
                </a:gs>
                <a:gs pos="100000">
                  <a:sysClr val="window" lastClr="FFFFFF"/>
                </a:gs>
                <a:gs pos="61000">
                  <a:srgbClr val="5B9BD5">
                    <a:lumMod val="48000"/>
                    <a:lumOff val="52000"/>
                  </a:srgb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00" name="流程图: 磁盘 401"/>
            <p:cNvSpPr/>
            <p:nvPr/>
          </p:nvSpPr>
          <p:spPr>
            <a:xfrm>
              <a:off x="8899820" y="2627923"/>
              <a:ext cx="933867" cy="414113"/>
            </a:xfrm>
            <a:prstGeom prst="flowChartMagneticDisk">
              <a:avLst/>
            </a:prstGeom>
            <a:solidFill>
              <a:srgbClr val="5B9BD5">
                <a:lumMod val="50000"/>
                <a:alpha val="88000"/>
              </a:srgbClr>
            </a:solidFill>
            <a:ln w="3175" cap="flat" cmpd="sng" algn="ctr">
              <a:solidFill>
                <a:srgbClr val="5B9BD5">
                  <a:lumMod val="75000"/>
                </a:srgbClr>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01" name="流程图: 接点 416"/>
            <p:cNvSpPr/>
            <p:nvPr/>
          </p:nvSpPr>
          <p:spPr>
            <a:xfrm>
              <a:off x="8995276" y="2658400"/>
              <a:ext cx="742950" cy="77240"/>
            </a:xfrm>
            <a:prstGeom prst="flowChartConnector">
              <a:avLst/>
            </a:prstGeom>
            <a:solidFill>
              <a:srgbClr val="5B9BD5">
                <a:lumMod val="75000"/>
              </a:srgbClr>
            </a:solidFill>
            <a:ln w="635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02" name="梯形 201"/>
            <p:cNvSpPr/>
            <p:nvPr/>
          </p:nvSpPr>
          <p:spPr>
            <a:xfrm rot="10800000">
              <a:off x="8704448" y="1480880"/>
              <a:ext cx="1323975" cy="1216660"/>
            </a:xfrm>
            <a:prstGeom prst="trapezoid">
              <a:avLst>
                <a:gd name="adj" fmla="val 24060"/>
              </a:avLst>
            </a:prstGeom>
            <a:gradFill>
              <a:gsLst>
                <a:gs pos="0">
                  <a:srgbClr val="2E75B6">
                    <a:alpha val="51000"/>
                  </a:srgbClr>
                </a:gs>
                <a:gs pos="100000">
                  <a:sysClr val="window" lastClr="FFFFFF">
                    <a:alpha val="9000"/>
                  </a:sysClr>
                </a:gs>
              </a:gsLst>
              <a:lin ang="5400000" scaled="0"/>
            </a:gra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03" name="文本框 202"/>
            <p:cNvSpPr txBox="1"/>
            <p:nvPr/>
          </p:nvSpPr>
          <p:spPr>
            <a:xfrm>
              <a:off x="9187735" y="2773783"/>
              <a:ext cx="588623" cy="253916"/>
            </a:xfrm>
            <a:prstGeom prst="rect">
              <a:avLst/>
            </a:prstGeom>
            <a:noFill/>
          </p:spPr>
          <p:txBody>
            <a:bodyPr wrap="none" rtlCol="0">
              <a:spAutoFit/>
            </a:bodyPr>
            <a:lstStyle/>
            <a:p>
              <a:pPr defTabSz="914400" eaLnBrk="1" fontAlgn="auto" hangingPunct="1">
                <a:spcBef>
                  <a:spcPts val="0"/>
                </a:spcBef>
                <a:spcAft>
                  <a:spcPts val="0"/>
                </a:spcAft>
              </a:pPr>
              <a:r>
                <a:rPr lang="zh-CN" altLang="en-US" sz="1050" dirty="0">
                  <a:solidFill>
                    <a:prstClr val="white"/>
                  </a:solidFill>
                  <a:latin typeface="微软雅黑" panose="020B0503020204020204" charset="-122"/>
                  <a:ea typeface="微软雅黑" panose="020B0503020204020204" charset="-122"/>
                </a:rPr>
                <a:t>安全层</a:t>
              </a:r>
              <a:endParaRPr lang="zh-CN" altLang="en-US" sz="1050" dirty="0">
                <a:solidFill>
                  <a:prstClr val="white"/>
                </a:solidFill>
                <a:latin typeface="微软雅黑" panose="020B0503020204020204" charset="-122"/>
                <a:ea typeface="微软雅黑" panose="020B0503020204020204" charset="-122"/>
              </a:endParaRPr>
            </a:p>
          </p:txBody>
        </p:sp>
        <p:sp>
          <p:nvSpPr>
            <p:cNvPr id="204" name="文本框 203"/>
            <p:cNvSpPr txBox="1"/>
            <p:nvPr/>
          </p:nvSpPr>
          <p:spPr>
            <a:xfrm>
              <a:off x="9063373" y="1771480"/>
              <a:ext cx="697627" cy="246221"/>
            </a:xfrm>
            <a:prstGeom prst="rect">
              <a:avLst/>
            </a:prstGeom>
            <a:noFill/>
          </p:spPr>
          <p:txBody>
            <a:bodyPr wrap="none" rtlCol="0">
              <a:spAutoFit/>
            </a:bodyPr>
            <a:lstStyle/>
            <a:p>
              <a:pPr defTabSz="914400" eaLnBrk="1" fontAlgn="auto" hangingPunct="1">
                <a:spcBef>
                  <a:spcPts val="0"/>
                </a:spcBef>
                <a:spcAft>
                  <a:spcPts val="0"/>
                </a:spcAft>
              </a:pPr>
              <a:r>
                <a:rPr lang="zh-CN" altLang="en-US" sz="1000" dirty="0">
                  <a:solidFill>
                    <a:prstClr val="black"/>
                  </a:solidFill>
                  <a:latin typeface="微软雅黑" panose="020B0503020204020204" charset="-122"/>
                  <a:ea typeface="微软雅黑" panose="020B0503020204020204" charset="-122"/>
                </a:rPr>
                <a:t>数据保护</a:t>
              </a:r>
              <a:endParaRPr lang="zh-CN" altLang="en-US" sz="1000" dirty="0">
                <a:solidFill>
                  <a:prstClr val="black"/>
                </a:solidFill>
                <a:latin typeface="微软雅黑" panose="020B0503020204020204" charset="-122"/>
                <a:ea typeface="微软雅黑" panose="020B0503020204020204" charset="-122"/>
              </a:endParaRPr>
            </a:p>
          </p:txBody>
        </p:sp>
        <p:pic>
          <p:nvPicPr>
            <p:cNvPr id="205" name="图片 204" descr="图片包含 游戏机, 灯光&#10;&#10;描述已自动生成"/>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085939" y="2804937"/>
              <a:ext cx="180000" cy="180000"/>
            </a:xfrm>
            <a:prstGeom prst="rect">
              <a:avLst/>
            </a:prstGeom>
          </p:spPr>
        </p:pic>
        <p:grpSp>
          <p:nvGrpSpPr>
            <p:cNvPr id="206" name="组合 205"/>
            <p:cNvGrpSpPr/>
            <p:nvPr/>
          </p:nvGrpSpPr>
          <p:grpSpPr>
            <a:xfrm>
              <a:off x="8986148" y="1933333"/>
              <a:ext cx="813043" cy="744354"/>
              <a:chOff x="8963635" y="1889219"/>
              <a:chExt cx="813043" cy="744354"/>
            </a:xfrm>
          </p:grpSpPr>
          <p:sp>
            <p:nvSpPr>
              <p:cNvPr id="207" name="文本框 206"/>
              <p:cNvSpPr txBox="1"/>
              <p:nvPr/>
            </p:nvSpPr>
            <p:spPr>
              <a:xfrm>
                <a:off x="8963635" y="2433518"/>
                <a:ext cx="813043" cy="200055"/>
              </a:xfrm>
              <a:prstGeom prst="rect">
                <a:avLst/>
              </a:prstGeom>
              <a:noFill/>
            </p:spPr>
            <p:txBody>
              <a:bodyPr wrap="none" rtlCol="0">
                <a:spAutoFit/>
              </a:bodyPr>
              <a:lstStyle/>
              <a:p>
                <a:pPr defTabSz="914400" eaLnBrk="1" fontAlgn="auto" hangingPunct="1">
                  <a:spcBef>
                    <a:spcPts val="0"/>
                  </a:spcBef>
                  <a:spcAft>
                    <a:spcPts val="0"/>
                  </a:spcAft>
                </a:pPr>
                <a:r>
                  <a:rPr lang="zh-CN" altLang="en-US" sz="700" dirty="0">
                    <a:solidFill>
                      <a:prstClr val="black"/>
                    </a:solidFill>
                    <a:latin typeface="微软雅黑" panose="020B0503020204020204" charset="-122"/>
                    <a:ea typeface="微软雅黑" panose="020B0503020204020204" charset="-122"/>
                  </a:rPr>
                  <a:t>安全处理的数据</a:t>
                </a:r>
                <a:endParaRPr lang="zh-CN" altLang="en-US" sz="700" dirty="0">
                  <a:solidFill>
                    <a:prstClr val="black"/>
                  </a:solidFill>
                  <a:latin typeface="微软雅黑" panose="020B0503020204020204" charset="-122"/>
                  <a:ea typeface="微软雅黑" panose="020B0503020204020204" charset="-122"/>
                </a:endParaRPr>
              </a:p>
            </p:txBody>
          </p:sp>
          <p:pic>
            <p:nvPicPr>
              <p:cNvPr id="208" name="图片 207" descr="黑白色的标志&#10;&#10;描述已自动生成"/>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025589" y="1889219"/>
                <a:ext cx="635835" cy="635835"/>
              </a:xfrm>
              <a:prstGeom prst="rect">
                <a:avLst/>
              </a:prstGeom>
            </p:spPr>
          </p:pic>
        </p:grpSp>
      </p:grpSp>
      <p:sp>
        <p:nvSpPr>
          <p:cNvPr id="209" name="圆柱体 425"/>
          <p:cNvSpPr/>
          <p:nvPr/>
        </p:nvSpPr>
        <p:spPr>
          <a:xfrm rot="5400000">
            <a:off x="9920114" y="2536619"/>
            <a:ext cx="234157" cy="655778"/>
          </a:xfrm>
          <a:prstGeom prst="can">
            <a:avLst/>
          </a:prstGeom>
          <a:solidFill>
            <a:srgbClr val="5B9BD5">
              <a:alpha val="5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10" name="流程图: 联系 23"/>
          <p:cNvSpPr/>
          <p:nvPr/>
        </p:nvSpPr>
        <p:spPr>
          <a:xfrm>
            <a:off x="9656055" y="2785771"/>
            <a:ext cx="180000" cy="180000"/>
          </a:xfrm>
          <a:prstGeom prst="flowChartConnector">
            <a:avLst/>
          </a:prstGeom>
          <a:solidFill>
            <a:srgbClr val="70AD47">
              <a:lumMod val="75000"/>
            </a:srgbClr>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nvGrpSpPr>
          <p:cNvPr id="211" name="组合 210"/>
          <p:cNvGrpSpPr/>
          <p:nvPr/>
        </p:nvGrpSpPr>
        <p:grpSpPr>
          <a:xfrm>
            <a:off x="10300973" y="1526346"/>
            <a:ext cx="621073" cy="4708525"/>
            <a:chOff x="10394757" y="1501441"/>
            <a:chExt cx="621073" cy="4708525"/>
          </a:xfrm>
        </p:grpSpPr>
        <p:sp>
          <p:nvSpPr>
            <p:cNvPr id="212" name="矩形: 圆角 427"/>
            <p:cNvSpPr/>
            <p:nvPr/>
          </p:nvSpPr>
          <p:spPr>
            <a:xfrm>
              <a:off x="10394757" y="1501441"/>
              <a:ext cx="340987" cy="4708525"/>
            </a:xfrm>
            <a:prstGeom prst="roundRect">
              <a:avLst>
                <a:gd name="adj" fmla="val 11266"/>
              </a:avLst>
            </a:prstGeom>
            <a:solidFill>
              <a:srgbClr val="4472C4">
                <a:lumMod val="20000"/>
                <a:lumOff val="80000"/>
                <a:alpha val="60000"/>
              </a:srgbClr>
            </a:solidFill>
            <a:ln w="6350" cap="flat" cmpd="sng" algn="ctr">
              <a:noFill/>
              <a:prstDash val="solid"/>
              <a:miter lim="800000"/>
            </a:ln>
            <a:effectLst/>
          </p:spPr>
          <p:txBody>
            <a:bodyPr rtlCol="0" anchor="ctr"/>
            <a:lstStyle/>
            <a:p>
              <a:pPr algn="ctr" defTabSz="914400" eaLnBrk="1" fontAlgn="auto" hangingPunct="1">
                <a:spcBef>
                  <a:spcPts val="0"/>
                </a:spcBef>
                <a:spcAft>
                  <a:spcPts val="0"/>
                </a:spcAft>
                <a:defRPr/>
              </a:pPr>
              <a:r>
                <a:rPr lang="zh-CN" altLang="en-US" sz="1800" kern="0" dirty="0">
                  <a:solidFill>
                    <a:srgbClr val="5B9BD5">
                      <a:lumMod val="50000"/>
                    </a:srgbClr>
                  </a:solidFill>
                  <a:latin typeface="微软雅黑" panose="020B0503020204020204" charset="-122"/>
                  <a:ea typeface="微软雅黑" panose="020B0503020204020204" charset="-122"/>
                </a:rPr>
                <a:t>数据服务支撑</a:t>
              </a:r>
              <a:endParaRPr lang="zh-CN" altLang="en-US" sz="1800" kern="0" dirty="0">
                <a:solidFill>
                  <a:srgbClr val="5B9BD5">
                    <a:lumMod val="50000"/>
                  </a:srgbClr>
                </a:solidFill>
                <a:latin typeface="微软雅黑" panose="020B0503020204020204" charset="-122"/>
                <a:ea typeface="微软雅黑" panose="020B0503020204020204" charset="-122"/>
              </a:endParaRPr>
            </a:p>
          </p:txBody>
        </p:sp>
        <p:sp>
          <p:nvSpPr>
            <p:cNvPr id="213" name="箭头: 右 440"/>
            <p:cNvSpPr/>
            <p:nvPr/>
          </p:nvSpPr>
          <p:spPr>
            <a:xfrm>
              <a:off x="10735744" y="1595568"/>
              <a:ext cx="273225" cy="452755"/>
            </a:xfrm>
            <a:prstGeom prst="rightArrow">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rgbClr val="5B9BD5"/>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14" name="箭头: 右 441"/>
            <p:cNvSpPr/>
            <p:nvPr/>
          </p:nvSpPr>
          <p:spPr>
            <a:xfrm>
              <a:off x="10742605" y="2958504"/>
              <a:ext cx="273225" cy="452755"/>
            </a:xfrm>
            <a:prstGeom prst="rightArrow">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rgbClr val="5B9BD5"/>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15" name="箭头: 右 442"/>
            <p:cNvSpPr/>
            <p:nvPr/>
          </p:nvSpPr>
          <p:spPr>
            <a:xfrm>
              <a:off x="10742605" y="4228819"/>
              <a:ext cx="273225" cy="452755"/>
            </a:xfrm>
            <a:prstGeom prst="rightArrow">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rgbClr val="5B9BD5"/>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16" name="箭头: 右 443"/>
            <p:cNvSpPr/>
            <p:nvPr/>
          </p:nvSpPr>
          <p:spPr>
            <a:xfrm>
              <a:off x="10742605" y="5397027"/>
              <a:ext cx="273225" cy="452755"/>
            </a:xfrm>
            <a:prstGeom prst="rightArrow">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rgbClr val="5B9BD5"/>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grpSp>
        <p:nvGrpSpPr>
          <p:cNvPr id="217" name="组合 216"/>
          <p:cNvGrpSpPr/>
          <p:nvPr/>
        </p:nvGrpSpPr>
        <p:grpSpPr>
          <a:xfrm>
            <a:off x="3544420" y="3310061"/>
            <a:ext cx="1244907" cy="1249378"/>
            <a:chOff x="3638204" y="3285156"/>
            <a:chExt cx="1244907" cy="1249378"/>
          </a:xfrm>
        </p:grpSpPr>
        <p:grpSp>
          <p:nvGrpSpPr>
            <p:cNvPr id="218" name="组合 217"/>
            <p:cNvGrpSpPr/>
            <p:nvPr/>
          </p:nvGrpSpPr>
          <p:grpSpPr>
            <a:xfrm>
              <a:off x="3760737" y="3438219"/>
              <a:ext cx="1082348" cy="989575"/>
              <a:chOff x="4013384" y="328570"/>
              <a:chExt cx="1082348" cy="989575"/>
            </a:xfrm>
          </p:grpSpPr>
          <p:sp>
            <p:nvSpPr>
              <p:cNvPr id="221" name="矩形 220"/>
              <p:cNvSpPr/>
              <p:nvPr/>
            </p:nvSpPr>
            <p:spPr>
              <a:xfrm>
                <a:off x="4029038" y="328570"/>
                <a:ext cx="962714" cy="971795"/>
              </a:xfrm>
              <a:prstGeom prst="rect">
                <a:avLst/>
              </a:prstGeom>
              <a:solidFill>
                <a:sysClr val="window" lastClr="FFFFFF">
                  <a:alpha val="50000"/>
                </a:sysClr>
              </a:solidFill>
              <a:ln w="19050" cap="flat" cmpd="sng" algn="ctr">
                <a:solidFill>
                  <a:srgbClr val="1296DB"/>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pic>
            <p:nvPicPr>
              <p:cNvPr id="222" name="图片 22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198574" y="396037"/>
                <a:ext cx="623642" cy="623642"/>
              </a:xfrm>
              <a:prstGeom prst="rect">
                <a:avLst/>
              </a:prstGeom>
            </p:spPr>
          </p:pic>
          <p:sp>
            <p:nvSpPr>
              <p:cNvPr id="223" name="文本框 222"/>
              <p:cNvSpPr txBox="1"/>
              <p:nvPr/>
            </p:nvSpPr>
            <p:spPr>
              <a:xfrm>
                <a:off x="4013384" y="1010368"/>
                <a:ext cx="1082348" cy="307777"/>
              </a:xfrm>
              <a:prstGeom prst="rect">
                <a:avLst/>
              </a:prstGeom>
              <a:noFill/>
            </p:spPr>
            <p:txBody>
              <a:bodyPr wrap="none" rtlCol="0">
                <a:spAutoFit/>
              </a:bodyPr>
              <a:lstStyle/>
              <a:p>
                <a:pPr defTabSz="914400" eaLnBrk="1" fontAlgn="auto" hangingPunct="1">
                  <a:spcBef>
                    <a:spcPts val="0"/>
                  </a:spcBef>
                  <a:spcAft>
                    <a:spcPts val="0"/>
                  </a:spcAft>
                  <a:defRPr/>
                </a:pPr>
                <a:r>
                  <a:rPr lang="zh-CN" altLang="en-US" sz="1400" b="1" kern="0">
                    <a:solidFill>
                      <a:srgbClr val="0070C0"/>
                    </a:solidFill>
                    <a:latin typeface="微软雅黑" panose="020B0503020204020204" charset="-122"/>
                    <a:ea typeface="微软雅黑" panose="020B0503020204020204" charset="-122"/>
                  </a:rPr>
                  <a:t>元数据治理</a:t>
                </a:r>
                <a:endParaRPr lang="zh-CN" altLang="en-US" sz="1400" b="1" kern="0" dirty="0">
                  <a:solidFill>
                    <a:srgbClr val="0070C0"/>
                  </a:solidFill>
                  <a:latin typeface="微软雅黑" panose="020B0503020204020204" charset="-122"/>
                  <a:ea typeface="微软雅黑" panose="020B0503020204020204" charset="-122"/>
                </a:endParaRPr>
              </a:p>
            </p:txBody>
          </p:sp>
        </p:grpSp>
        <p:pic>
          <p:nvPicPr>
            <p:cNvPr id="219" name="图片 2" descr="resource"/>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638204" y="3285156"/>
              <a:ext cx="291465" cy="291465"/>
            </a:xfrm>
            <a:prstGeom prst="rect">
              <a:avLst/>
            </a:prstGeom>
            <a:effectLst>
              <a:softEdge rad="31750"/>
            </a:effectLst>
          </p:spPr>
        </p:pic>
        <p:pic>
          <p:nvPicPr>
            <p:cNvPr id="220" name="图片 2" descr="resource"/>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91646" y="4243069"/>
              <a:ext cx="291465" cy="291465"/>
            </a:xfrm>
            <a:prstGeom prst="rect">
              <a:avLst/>
            </a:prstGeom>
            <a:effectLst>
              <a:softEdge rad="31750"/>
            </a:effectLst>
          </p:spPr>
        </p:pic>
      </p:grpSp>
      <p:grpSp>
        <p:nvGrpSpPr>
          <p:cNvPr id="224" name="组合 223"/>
          <p:cNvGrpSpPr/>
          <p:nvPr/>
        </p:nvGrpSpPr>
        <p:grpSpPr>
          <a:xfrm>
            <a:off x="5082810" y="3302275"/>
            <a:ext cx="1244907" cy="1249378"/>
            <a:chOff x="5176594" y="3277370"/>
            <a:chExt cx="1244907" cy="1249378"/>
          </a:xfrm>
        </p:grpSpPr>
        <p:grpSp>
          <p:nvGrpSpPr>
            <p:cNvPr id="225" name="组合 224"/>
            <p:cNvGrpSpPr/>
            <p:nvPr/>
          </p:nvGrpSpPr>
          <p:grpSpPr>
            <a:xfrm>
              <a:off x="5318579" y="3438219"/>
              <a:ext cx="1082348" cy="989575"/>
              <a:chOff x="5353539" y="327012"/>
              <a:chExt cx="977326" cy="989575"/>
            </a:xfrm>
          </p:grpSpPr>
          <p:sp>
            <p:nvSpPr>
              <p:cNvPr id="228" name="矩形 227"/>
              <p:cNvSpPr/>
              <p:nvPr/>
            </p:nvSpPr>
            <p:spPr>
              <a:xfrm>
                <a:off x="5353539" y="327012"/>
                <a:ext cx="962714" cy="971795"/>
              </a:xfrm>
              <a:prstGeom prst="rect">
                <a:avLst/>
              </a:prstGeom>
              <a:solidFill>
                <a:sysClr val="window" lastClr="FFFFFF">
                  <a:alpha val="50000"/>
                </a:sysClr>
              </a:solidFill>
              <a:ln w="19050" cap="flat" cmpd="sng" algn="ctr">
                <a:solidFill>
                  <a:srgbClr val="1296DB"/>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29" name="文本框 228"/>
              <p:cNvSpPr txBox="1"/>
              <p:nvPr/>
            </p:nvSpPr>
            <p:spPr>
              <a:xfrm>
                <a:off x="5428054" y="1008810"/>
                <a:ext cx="902811" cy="307777"/>
              </a:xfrm>
              <a:prstGeom prst="rect">
                <a:avLst/>
              </a:prstGeom>
              <a:noFill/>
            </p:spPr>
            <p:txBody>
              <a:bodyPr wrap="none" rtlCol="0">
                <a:spAutoFit/>
              </a:bodyPr>
              <a:lstStyle/>
              <a:p>
                <a:pPr defTabSz="914400" eaLnBrk="1" fontAlgn="auto" hangingPunct="1">
                  <a:spcBef>
                    <a:spcPts val="0"/>
                  </a:spcBef>
                  <a:spcAft>
                    <a:spcPts val="0"/>
                  </a:spcAft>
                  <a:defRPr/>
                </a:pPr>
                <a:r>
                  <a:rPr lang="zh-CN" altLang="en-US" sz="1400" b="1" kern="0" dirty="0">
                    <a:solidFill>
                      <a:srgbClr val="0070C0"/>
                    </a:solidFill>
                    <a:latin typeface="微软雅黑" panose="020B0503020204020204" charset="-122"/>
                    <a:ea typeface="微软雅黑" panose="020B0503020204020204" charset="-122"/>
                  </a:rPr>
                  <a:t>标准治理</a:t>
                </a:r>
                <a:endParaRPr lang="zh-CN" altLang="en-US" sz="1400" b="1" kern="0" dirty="0">
                  <a:solidFill>
                    <a:srgbClr val="0070C0"/>
                  </a:solidFill>
                  <a:latin typeface="微软雅黑" panose="020B0503020204020204" charset="-122"/>
                  <a:ea typeface="微软雅黑" panose="020B0503020204020204" charset="-122"/>
                </a:endParaRPr>
              </a:p>
            </p:txBody>
          </p:sp>
          <p:pic>
            <p:nvPicPr>
              <p:cNvPr id="230" name="图片 229" descr="图片包含 游戏机, 标志, 街道, 城市&#10;&#10;描述已自动生成"/>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554747" y="389821"/>
                <a:ext cx="622800" cy="622800"/>
              </a:xfrm>
              <a:prstGeom prst="rect">
                <a:avLst/>
              </a:prstGeom>
            </p:spPr>
          </p:pic>
        </p:grpSp>
        <p:pic>
          <p:nvPicPr>
            <p:cNvPr id="226" name="图片 2" descr="resource"/>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176594" y="3277370"/>
              <a:ext cx="291465" cy="291465"/>
            </a:xfrm>
            <a:prstGeom prst="rect">
              <a:avLst/>
            </a:prstGeom>
            <a:effectLst>
              <a:softEdge rad="31750"/>
            </a:effectLst>
          </p:spPr>
        </p:pic>
        <p:pic>
          <p:nvPicPr>
            <p:cNvPr id="227" name="图片 2" descr="resource"/>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130036" y="4235283"/>
              <a:ext cx="291465" cy="291465"/>
            </a:xfrm>
            <a:prstGeom prst="rect">
              <a:avLst/>
            </a:prstGeom>
            <a:effectLst>
              <a:softEdge rad="31750"/>
            </a:effectLst>
          </p:spPr>
        </p:pic>
      </p:grpSp>
      <p:grpSp>
        <p:nvGrpSpPr>
          <p:cNvPr id="231" name="组合 230"/>
          <p:cNvGrpSpPr/>
          <p:nvPr/>
        </p:nvGrpSpPr>
        <p:grpSpPr>
          <a:xfrm>
            <a:off x="7094166" y="3273001"/>
            <a:ext cx="1244907" cy="1249378"/>
            <a:chOff x="7187950" y="3248096"/>
            <a:chExt cx="1244907" cy="1249378"/>
          </a:xfrm>
        </p:grpSpPr>
        <p:grpSp>
          <p:nvGrpSpPr>
            <p:cNvPr id="232" name="组合 231"/>
            <p:cNvGrpSpPr/>
            <p:nvPr/>
          </p:nvGrpSpPr>
          <p:grpSpPr>
            <a:xfrm>
              <a:off x="7339280" y="3410229"/>
              <a:ext cx="1082348" cy="989575"/>
              <a:chOff x="6734075" y="328159"/>
              <a:chExt cx="977326" cy="989575"/>
            </a:xfrm>
          </p:grpSpPr>
          <p:sp>
            <p:nvSpPr>
              <p:cNvPr id="235" name="矩形 234"/>
              <p:cNvSpPr/>
              <p:nvPr/>
            </p:nvSpPr>
            <p:spPr>
              <a:xfrm>
                <a:off x="6734075" y="328159"/>
                <a:ext cx="962714" cy="971795"/>
              </a:xfrm>
              <a:prstGeom prst="rect">
                <a:avLst/>
              </a:prstGeom>
              <a:solidFill>
                <a:sysClr val="window" lastClr="FFFFFF">
                  <a:alpha val="50000"/>
                </a:sysClr>
              </a:solidFill>
              <a:ln w="19050" cap="flat" cmpd="sng" algn="ctr">
                <a:solidFill>
                  <a:srgbClr val="1296DB"/>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36" name="文本框 235"/>
              <p:cNvSpPr txBox="1"/>
              <p:nvPr/>
            </p:nvSpPr>
            <p:spPr>
              <a:xfrm>
                <a:off x="6808590" y="1009957"/>
                <a:ext cx="902811" cy="307777"/>
              </a:xfrm>
              <a:prstGeom prst="rect">
                <a:avLst/>
              </a:prstGeom>
              <a:noFill/>
            </p:spPr>
            <p:txBody>
              <a:bodyPr wrap="none" rtlCol="0">
                <a:spAutoFit/>
              </a:bodyPr>
              <a:lstStyle/>
              <a:p>
                <a:pPr defTabSz="914400" eaLnBrk="1" fontAlgn="auto" hangingPunct="1">
                  <a:spcBef>
                    <a:spcPts val="0"/>
                  </a:spcBef>
                  <a:spcAft>
                    <a:spcPts val="0"/>
                  </a:spcAft>
                  <a:defRPr/>
                </a:pPr>
                <a:r>
                  <a:rPr lang="zh-CN" altLang="en-US" sz="1400" b="1" kern="0" dirty="0">
                    <a:solidFill>
                      <a:srgbClr val="0070C0"/>
                    </a:solidFill>
                    <a:latin typeface="微软雅黑" panose="020B0503020204020204" charset="-122"/>
                    <a:ea typeface="微软雅黑" panose="020B0503020204020204" charset="-122"/>
                  </a:rPr>
                  <a:t>质量治理</a:t>
                </a:r>
                <a:endParaRPr lang="zh-CN" altLang="en-US" sz="1400" b="1" kern="0" dirty="0">
                  <a:solidFill>
                    <a:srgbClr val="0070C0"/>
                  </a:solidFill>
                  <a:latin typeface="微软雅黑" panose="020B0503020204020204" charset="-122"/>
                  <a:ea typeface="微软雅黑" panose="020B0503020204020204" charset="-122"/>
                </a:endParaRPr>
              </a:p>
            </p:txBody>
          </p:sp>
          <p:pic>
            <p:nvPicPr>
              <p:cNvPr id="237" name="图片 236" descr="图片包含 游戏机, 食物, 杯子, 画&#10;&#10;描述已自动生成"/>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915230" y="393284"/>
                <a:ext cx="622800" cy="622800"/>
              </a:xfrm>
              <a:prstGeom prst="rect">
                <a:avLst/>
              </a:prstGeom>
            </p:spPr>
          </p:pic>
        </p:grpSp>
        <p:pic>
          <p:nvPicPr>
            <p:cNvPr id="233" name="图片 2" descr="resource"/>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187950" y="3248096"/>
              <a:ext cx="291465" cy="291465"/>
            </a:xfrm>
            <a:prstGeom prst="rect">
              <a:avLst/>
            </a:prstGeom>
            <a:effectLst>
              <a:softEdge rad="31750"/>
            </a:effectLst>
          </p:spPr>
        </p:pic>
        <p:pic>
          <p:nvPicPr>
            <p:cNvPr id="234" name="图片 2" descr="resource"/>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141392" y="4206009"/>
              <a:ext cx="291465" cy="291465"/>
            </a:xfrm>
            <a:prstGeom prst="rect">
              <a:avLst/>
            </a:prstGeom>
            <a:effectLst>
              <a:softEdge rad="31750"/>
            </a:effectLst>
          </p:spPr>
        </p:pic>
      </p:grpSp>
      <p:grpSp>
        <p:nvGrpSpPr>
          <p:cNvPr id="238" name="组合 237"/>
          <p:cNvGrpSpPr/>
          <p:nvPr/>
        </p:nvGrpSpPr>
        <p:grpSpPr>
          <a:xfrm>
            <a:off x="8699031" y="3279263"/>
            <a:ext cx="1244907" cy="1249378"/>
            <a:chOff x="8792815" y="3254358"/>
            <a:chExt cx="1244907" cy="1249378"/>
          </a:xfrm>
        </p:grpSpPr>
        <p:grpSp>
          <p:nvGrpSpPr>
            <p:cNvPr id="239" name="组合 238"/>
            <p:cNvGrpSpPr/>
            <p:nvPr/>
          </p:nvGrpSpPr>
          <p:grpSpPr>
            <a:xfrm>
              <a:off x="8930204" y="3407382"/>
              <a:ext cx="1082348" cy="989575"/>
              <a:chOff x="8032023" y="324911"/>
              <a:chExt cx="977326" cy="989575"/>
            </a:xfrm>
          </p:grpSpPr>
          <p:sp>
            <p:nvSpPr>
              <p:cNvPr id="242" name="矩形 241"/>
              <p:cNvSpPr/>
              <p:nvPr/>
            </p:nvSpPr>
            <p:spPr>
              <a:xfrm>
                <a:off x="8032023" y="324911"/>
                <a:ext cx="962714" cy="971795"/>
              </a:xfrm>
              <a:prstGeom prst="rect">
                <a:avLst/>
              </a:prstGeom>
              <a:solidFill>
                <a:sysClr val="window" lastClr="FFFFFF">
                  <a:alpha val="50000"/>
                </a:sysClr>
              </a:solidFill>
              <a:ln w="19050" cap="flat" cmpd="sng" algn="ctr">
                <a:solidFill>
                  <a:srgbClr val="1296DB"/>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43" name="文本框 242"/>
              <p:cNvSpPr txBox="1"/>
              <p:nvPr/>
            </p:nvSpPr>
            <p:spPr>
              <a:xfrm>
                <a:off x="8106538" y="1006709"/>
                <a:ext cx="902811" cy="307777"/>
              </a:xfrm>
              <a:prstGeom prst="rect">
                <a:avLst/>
              </a:prstGeom>
              <a:noFill/>
            </p:spPr>
            <p:txBody>
              <a:bodyPr wrap="none" rtlCol="0">
                <a:spAutoFit/>
              </a:bodyPr>
              <a:lstStyle/>
              <a:p>
                <a:pPr defTabSz="914400" eaLnBrk="1" fontAlgn="auto" hangingPunct="1">
                  <a:spcBef>
                    <a:spcPts val="0"/>
                  </a:spcBef>
                  <a:spcAft>
                    <a:spcPts val="0"/>
                  </a:spcAft>
                  <a:defRPr/>
                </a:pPr>
                <a:r>
                  <a:rPr lang="zh-CN" altLang="en-US" sz="1400" b="1" kern="0" dirty="0">
                    <a:solidFill>
                      <a:srgbClr val="0070C0"/>
                    </a:solidFill>
                    <a:latin typeface="微软雅黑" panose="020B0503020204020204" charset="-122"/>
                    <a:ea typeface="微软雅黑" panose="020B0503020204020204" charset="-122"/>
                  </a:rPr>
                  <a:t>安全治理</a:t>
                </a:r>
                <a:endParaRPr lang="zh-CN" altLang="en-US" sz="1400" b="1" kern="0" dirty="0">
                  <a:solidFill>
                    <a:srgbClr val="0070C0"/>
                  </a:solidFill>
                  <a:latin typeface="微软雅黑" panose="020B0503020204020204" charset="-122"/>
                  <a:ea typeface="微软雅黑" panose="020B0503020204020204" charset="-122"/>
                </a:endParaRPr>
              </a:p>
            </p:txBody>
          </p:sp>
          <p:pic>
            <p:nvPicPr>
              <p:cNvPr id="244" name="图片 243" descr="图片包含 物体, 游戏机, 钟表&#10;&#10;描述已自动生成"/>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197246" y="389821"/>
                <a:ext cx="622800" cy="622800"/>
              </a:xfrm>
              <a:prstGeom prst="rect">
                <a:avLst/>
              </a:prstGeom>
            </p:spPr>
          </p:pic>
        </p:grpSp>
        <p:pic>
          <p:nvPicPr>
            <p:cNvPr id="240" name="图片 2" descr="resource"/>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792815" y="3254358"/>
              <a:ext cx="291465" cy="291465"/>
            </a:xfrm>
            <a:prstGeom prst="rect">
              <a:avLst/>
            </a:prstGeom>
            <a:effectLst>
              <a:softEdge rad="31750"/>
            </a:effectLst>
          </p:spPr>
        </p:pic>
        <p:pic>
          <p:nvPicPr>
            <p:cNvPr id="241" name="图片 2" descr="resource"/>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746257" y="4212271"/>
              <a:ext cx="291465" cy="291465"/>
            </a:xfrm>
            <a:prstGeom prst="rect">
              <a:avLst/>
            </a:prstGeom>
            <a:effectLst>
              <a:softEdge rad="31750"/>
            </a:effectLst>
          </p:spPr>
        </p:pic>
      </p:grpSp>
      <p:grpSp>
        <p:nvGrpSpPr>
          <p:cNvPr id="245" name="组合 244"/>
          <p:cNvGrpSpPr/>
          <p:nvPr/>
        </p:nvGrpSpPr>
        <p:grpSpPr>
          <a:xfrm>
            <a:off x="896727" y="1181133"/>
            <a:ext cx="1083898" cy="5053736"/>
            <a:chOff x="990511" y="1156228"/>
            <a:chExt cx="1083898" cy="5053736"/>
          </a:xfrm>
        </p:grpSpPr>
        <p:sp>
          <p:nvSpPr>
            <p:cNvPr id="246" name="矩形 245"/>
            <p:cNvSpPr/>
            <p:nvPr/>
          </p:nvSpPr>
          <p:spPr>
            <a:xfrm>
              <a:off x="990511" y="1156228"/>
              <a:ext cx="1083898" cy="5053736"/>
            </a:xfrm>
            <a:prstGeom prst="rect">
              <a:avLst/>
            </a:prstGeom>
            <a:noFill/>
            <a:ln w="19050" cap="flat" cmpd="sng" algn="ctr">
              <a:solidFill>
                <a:srgbClr val="1F2FF6"/>
              </a:solidFill>
              <a:prstDash val="dashDot"/>
              <a:miter lim="800000"/>
            </a:ln>
            <a:effectLst/>
          </p:spPr>
          <p:txBody>
            <a:bodyPr rtlCol="0" anchor="t"/>
            <a:lstStyle/>
            <a:p>
              <a:pPr algn="ctr" defTabSz="914400" eaLnBrk="1" fontAlgn="auto" hangingPunct="1">
                <a:spcBef>
                  <a:spcPts val="0"/>
                </a:spcBef>
                <a:spcAft>
                  <a:spcPts val="0"/>
                </a:spcAft>
                <a:defRPr/>
              </a:pPr>
              <a:r>
                <a:rPr lang="zh-CN" altLang="en-US" sz="1800" b="1" kern="0" dirty="0">
                  <a:solidFill>
                    <a:srgbClr val="FF0000"/>
                  </a:solidFill>
                  <a:latin typeface="微软雅黑" panose="020B0503020204020204" charset="-122"/>
                  <a:ea typeface="微软雅黑" panose="020B0503020204020204" charset="-122"/>
                </a:rPr>
                <a:t>定源</a:t>
              </a:r>
              <a:endParaRPr lang="zh-CN" altLang="en-US" sz="1800" b="1" kern="0" dirty="0">
                <a:solidFill>
                  <a:srgbClr val="FF0000"/>
                </a:solidFill>
                <a:latin typeface="微软雅黑" panose="020B0503020204020204" charset="-122"/>
                <a:ea typeface="微软雅黑" panose="020B0503020204020204" charset="-122"/>
              </a:endParaRPr>
            </a:p>
          </p:txBody>
        </p:sp>
        <p:sp>
          <p:nvSpPr>
            <p:cNvPr id="247" name="矩形 246"/>
            <p:cNvSpPr/>
            <p:nvPr/>
          </p:nvSpPr>
          <p:spPr>
            <a:xfrm>
              <a:off x="1065488" y="1502075"/>
              <a:ext cx="933867" cy="1267960"/>
            </a:xfrm>
            <a:prstGeom prst="rect">
              <a:avLst/>
            </a:prstGeom>
            <a:solidFill>
              <a:srgbClr val="4472C4">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pic>
          <p:nvPicPr>
            <p:cNvPr id="248" name="图片 247" descr="图片包含 标志, 户外, 画, 街道&#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57400" y="2569800"/>
              <a:ext cx="175767" cy="175767"/>
            </a:xfrm>
            <a:prstGeom prst="rect">
              <a:avLst/>
            </a:prstGeom>
          </p:spPr>
        </p:pic>
        <p:sp>
          <p:nvSpPr>
            <p:cNvPr id="249" name="矩形 248"/>
            <p:cNvSpPr/>
            <p:nvPr/>
          </p:nvSpPr>
          <p:spPr>
            <a:xfrm>
              <a:off x="1101486" y="1542714"/>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姓        名：张三</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50" name="矩形 249"/>
            <p:cNvSpPr/>
            <p:nvPr/>
          </p:nvSpPr>
          <p:spPr>
            <a:xfrm>
              <a:off x="1101486" y="1716632"/>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年        龄：二九</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51" name="矩形 250"/>
            <p:cNvSpPr/>
            <p:nvPr/>
          </p:nvSpPr>
          <p:spPr>
            <a:xfrm>
              <a:off x="1101486" y="1890550"/>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户        籍： </a:t>
              </a:r>
              <a:r>
                <a:rPr lang="en-US" altLang="zh-CN" sz="700" kern="0" dirty="0">
                  <a:solidFill>
                    <a:srgbClr val="5B9BD5">
                      <a:lumMod val="75000"/>
                    </a:srgbClr>
                  </a:solidFill>
                  <a:latin typeface="微软雅黑" panose="020B0503020204020204" charset="-122"/>
                  <a:ea typeface="微软雅黑" panose="020B0503020204020204" charset="-122"/>
                </a:rPr>
                <a:t>030</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52" name="矩形 251"/>
            <p:cNvSpPr/>
            <p:nvPr/>
          </p:nvSpPr>
          <p:spPr>
            <a:xfrm>
              <a:off x="1101486" y="2064468"/>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性        别： </a:t>
              </a:r>
              <a:r>
                <a:rPr lang="en-US" altLang="zh-CN" sz="700" kern="0" dirty="0">
                  <a:solidFill>
                    <a:srgbClr val="5B9BD5">
                      <a:lumMod val="75000"/>
                    </a:srgbClr>
                  </a:solidFill>
                  <a:latin typeface="微软雅黑" panose="020B0503020204020204" charset="-122"/>
                  <a:ea typeface="微软雅黑" panose="020B0503020204020204" charset="-122"/>
                </a:rPr>
                <a:t>1</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53" name="矩形 252"/>
            <p:cNvSpPr/>
            <p:nvPr/>
          </p:nvSpPr>
          <p:spPr>
            <a:xfrm>
              <a:off x="1101486" y="2238386"/>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婚姻状态：已婚</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54" name="矩形 253"/>
            <p:cNvSpPr/>
            <p:nvPr/>
          </p:nvSpPr>
          <p:spPr>
            <a:xfrm>
              <a:off x="1101486" y="2401777"/>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学        历：本科</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55" name="矩形 254"/>
            <p:cNvSpPr/>
            <p:nvPr/>
          </p:nvSpPr>
          <p:spPr>
            <a:xfrm>
              <a:off x="1065488" y="3294275"/>
              <a:ext cx="933867" cy="1267960"/>
            </a:xfrm>
            <a:prstGeom prst="rect">
              <a:avLst/>
            </a:prstGeom>
            <a:solidFill>
              <a:srgbClr val="4472C4">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56" name="矩形 255"/>
            <p:cNvSpPr/>
            <p:nvPr/>
          </p:nvSpPr>
          <p:spPr>
            <a:xfrm>
              <a:off x="1101486" y="3334914"/>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姓        名：张三</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57" name="矩形 256"/>
            <p:cNvSpPr/>
            <p:nvPr/>
          </p:nvSpPr>
          <p:spPr>
            <a:xfrm>
              <a:off x="1101486" y="3508832"/>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年        龄： </a:t>
              </a:r>
              <a:r>
                <a:rPr lang="en-US" altLang="zh-CN" sz="700" kern="0" dirty="0">
                  <a:solidFill>
                    <a:srgbClr val="5B9BD5">
                      <a:lumMod val="75000"/>
                    </a:srgbClr>
                  </a:solidFill>
                  <a:latin typeface="微软雅黑" panose="020B0503020204020204" charset="-122"/>
                  <a:ea typeface="微软雅黑" panose="020B0503020204020204" charset="-122"/>
                </a:rPr>
                <a:t>29</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58" name="矩形 257"/>
            <p:cNvSpPr/>
            <p:nvPr/>
          </p:nvSpPr>
          <p:spPr>
            <a:xfrm>
              <a:off x="1101486" y="3679884"/>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性        别： </a:t>
              </a:r>
              <a:r>
                <a:rPr lang="en-US" altLang="zh-CN" sz="700" kern="0" dirty="0">
                  <a:solidFill>
                    <a:srgbClr val="5B9BD5">
                      <a:lumMod val="75000"/>
                    </a:srgbClr>
                  </a:solidFill>
                  <a:latin typeface="微软雅黑" panose="020B0503020204020204" charset="-122"/>
                  <a:ea typeface="微软雅黑" panose="020B0503020204020204" charset="-122"/>
                </a:rPr>
                <a:t>M</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59" name="矩形 258"/>
            <p:cNvSpPr/>
            <p:nvPr/>
          </p:nvSpPr>
          <p:spPr>
            <a:xfrm>
              <a:off x="1101486" y="3853802"/>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婚姻状态：初婚</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60" name="矩形 259"/>
            <p:cNvSpPr/>
            <p:nvPr/>
          </p:nvSpPr>
          <p:spPr>
            <a:xfrm>
              <a:off x="1101486" y="4017193"/>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学        历：博士</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pic>
          <p:nvPicPr>
            <p:cNvPr id="261" name="图片 260" descr="图片包含 游戏机, 钟表, 灯光&#10;&#10;描述已自动生成"/>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169737" y="4355946"/>
              <a:ext cx="176400" cy="176400"/>
            </a:xfrm>
            <a:prstGeom prst="rect">
              <a:avLst/>
            </a:prstGeom>
          </p:spPr>
        </p:pic>
        <p:sp>
          <p:nvSpPr>
            <p:cNvPr id="262" name="矩形 261"/>
            <p:cNvSpPr/>
            <p:nvPr/>
          </p:nvSpPr>
          <p:spPr>
            <a:xfrm>
              <a:off x="1101485" y="4187292"/>
              <a:ext cx="926493" cy="153106"/>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地        址： </a:t>
              </a:r>
              <a:r>
                <a:rPr lang="en-US" altLang="zh-CN" sz="700" kern="0" dirty="0">
                  <a:solidFill>
                    <a:srgbClr val="5B9BD5">
                      <a:lumMod val="75000"/>
                    </a:srgbClr>
                  </a:solidFill>
                  <a:latin typeface="微软雅黑" panose="020B0503020204020204" charset="-122"/>
                  <a:ea typeface="微软雅黑" panose="020B0503020204020204" charset="-122"/>
                </a:rPr>
                <a:t>XXX</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63" name="矩形 262"/>
            <p:cNvSpPr/>
            <p:nvPr/>
          </p:nvSpPr>
          <p:spPr>
            <a:xfrm>
              <a:off x="1065488" y="4926456"/>
              <a:ext cx="933867" cy="1267960"/>
            </a:xfrm>
            <a:prstGeom prst="rect">
              <a:avLst/>
            </a:prstGeom>
            <a:solidFill>
              <a:srgbClr val="4472C4">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64" name="矩形 263"/>
            <p:cNvSpPr/>
            <p:nvPr/>
          </p:nvSpPr>
          <p:spPr>
            <a:xfrm>
              <a:off x="1101486" y="4967095"/>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姓        名：张三</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65" name="矩形 264"/>
            <p:cNvSpPr/>
            <p:nvPr/>
          </p:nvSpPr>
          <p:spPr>
            <a:xfrm>
              <a:off x="1101486" y="5141013"/>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年        龄： </a:t>
              </a:r>
              <a:r>
                <a:rPr lang="en-US" altLang="zh-CN" sz="700" kern="0" dirty="0">
                  <a:solidFill>
                    <a:srgbClr val="5B9BD5">
                      <a:lumMod val="75000"/>
                    </a:srgbClr>
                  </a:solidFill>
                  <a:latin typeface="微软雅黑" panose="020B0503020204020204" charset="-122"/>
                  <a:ea typeface="微软雅黑" panose="020B0503020204020204" charset="-122"/>
                </a:rPr>
                <a:t>30</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66" name="矩形 265"/>
            <p:cNvSpPr/>
            <p:nvPr/>
          </p:nvSpPr>
          <p:spPr>
            <a:xfrm>
              <a:off x="1101486" y="5299873"/>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性        别：男</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67" name="矩形 266"/>
            <p:cNvSpPr/>
            <p:nvPr/>
          </p:nvSpPr>
          <p:spPr>
            <a:xfrm>
              <a:off x="1101486" y="5473791"/>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婚姻状态：已婚</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sp>
          <p:nvSpPr>
            <p:cNvPr id="268" name="矩形 267"/>
            <p:cNvSpPr/>
            <p:nvPr/>
          </p:nvSpPr>
          <p:spPr>
            <a:xfrm>
              <a:off x="1101486" y="5826158"/>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子       女：二胎</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pic>
          <p:nvPicPr>
            <p:cNvPr id="269" name="图片 268" descr="图片包含 游戏机, 衬衫, 标志&#10;&#10;描述已自动生成"/>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64231" y="5994223"/>
              <a:ext cx="180000" cy="180000"/>
            </a:xfrm>
            <a:prstGeom prst="rect">
              <a:avLst/>
            </a:prstGeom>
          </p:spPr>
        </p:pic>
        <p:sp>
          <p:nvSpPr>
            <p:cNvPr id="270" name="矩形 269"/>
            <p:cNvSpPr/>
            <p:nvPr/>
          </p:nvSpPr>
          <p:spPr>
            <a:xfrm>
              <a:off x="1101486" y="5657920"/>
              <a:ext cx="860038" cy="132080"/>
            </a:xfrm>
            <a:prstGeom prst="rect">
              <a:avLst/>
            </a:prstGeom>
            <a:solidFill>
              <a:srgbClr val="70AD47">
                <a:lumMod val="20000"/>
                <a:lumOff val="80000"/>
              </a:srgbClr>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r>
                <a:rPr lang="zh-CN" altLang="en-US" sz="700" kern="0" dirty="0">
                  <a:solidFill>
                    <a:srgbClr val="5B9BD5">
                      <a:lumMod val="75000"/>
                    </a:srgbClr>
                  </a:solidFill>
                  <a:latin typeface="微软雅黑" panose="020B0503020204020204" charset="-122"/>
                  <a:ea typeface="微软雅黑" panose="020B0503020204020204" charset="-122"/>
                </a:rPr>
                <a:t>配       偶：李四</a:t>
              </a:r>
              <a:endParaRPr lang="zh-CN" altLang="en-US" sz="700" kern="0" dirty="0">
                <a:solidFill>
                  <a:srgbClr val="5B9BD5">
                    <a:lumMod val="75000"/>
                  </a:srgbClr>
                </a:solidFill>
                <a:latin typeface="微软雅黑" panose="020B0503020204020204" charset="-122"/>
                <a:ea typeface="微软雅黑" panose="020B0503020204020204" charset="-122"/>
              </a:endParaRPr>
            </a:p>
          </p:txBody>
        </p:sp>
      </p:grpSp>
      <p:grpSp>
        <p:nvGrpSpPr>
          <p:cNvPr id="271" name="组合 270"/>
          <p:cNvGrpSpPr/>
          <p:nvPr/>
        </p:nvGrpSpPr>
        <p:grpSpPr>
          <a:xfrm>
            <a:off x="10762843" y="1181133"/>
            <a:ext cx="1083898" cy="5053736"/>
            <a:chOff x="10856627" y="1156228"/>
            <a:chExt cx="1083898" cy="5053736"/>
          </a:xfrm>
        </p:grpSpPr>
        <p:grpSp>
          <p:nvGrpSpPr>
            <p:cNvPr id="272" name="组合 271"/>
            <p:cNvGrpSpPr/>
            <p:nvPr/>
          </p:nvGrpSpPr>
          <p:grpSpPr>
            <a:xfrm>
              <a:off x="11035003" y="2852680"/>
              <a:ext cx="697865" cy="848360"/>
              <a:chOff x="17197" y="4117"/>
              <a:chExt cx="1099" cy="1336"/>
            </a:xfrm>
          </p:grpSpPr>
          <p:pic>
            <p:nvPicPr>
              <p:cNvPr id="283" name="图形 429" descr="20154467"/>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7322" y="4117"/>
                <a:ext cx="806" cy="948"/>
              </a:xfrm>
              <a:prstGeom prst="rect">
                <a:avLst/>
              </a:prstGeom>
            </p:spPr>
          </p:pic>
          <p:sp>
            <p:nvSpPr>
              <p:cNvPr id="284" name="文本框 266"/>
              <p:cNvSpPr txBox="1"/>
              <p:nvPr/>
            </p:nvSpPr>
            <p:spPr>
              <a:xfrm>
                <a:off x="17197" y="5065"/>
                <a:ext cx="1099" cy="38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rPr>
                  <a:t>态势运行</a:t>
                </a:r>
                <a:endParaRPr kumimoji="0" lang="zh-CN" altLang="en-US" sz="1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endParaRPr>
              </a:p>
            </p:txBody>
          </p:sp>
        </p:grpSp>
        <p:grpSp>
          <p:nvGrpSpPr>
            <p:cNvPr id="273" name="组合 272"/>
            <p:cNvGrpSpPr/>
            <p:nvPr/>
          </p:nvGrpSpPr>
          <p:grpSpPr>
            <a:xfrm>
              <a:off x="11008968" y="4043307"/>
              <a:ext cx="722630" cy="875665"/>
              <a:chOff x="17156" y="5548"/>
              <a:chExt cx="1138" cy="1379"/>
            </a:xfrm>
          </p:grpSpPr>
          <p:pic>
            <p:nvPicPr>
              <p:cNvPr id="281" name="图形 432" descr="4525063"/>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7156" y="5548"/>
                <a:ext cx="1138" cy="1138"/>
              </a:xfrm>
              <a:prstGeom prst="rect">
                <a:avLst/>
              </a:prstGeom>
            </p:spPr>
          </p:pic>
          <p:sp>
            <p:nvSpPr>
              <p:cNvPr id="282" name="文本框 267"/>
              <p:cNvSpPr txBox="1"/>
              <p:nvPr/>
            </p:nvSpPr>
            <p:spPr>
              <a:xfrm>
                <a:off x="17159" y="6539"/>
                <a:ext cx="1099" cy="38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rPr>
                  <a:t>辅助决策</a:t>
                </a:r>
                <a:endParaRPr kumimoji="0" lang="zh-CN" altLang="en-US" sz="1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endParaRPr>
              </a:p>
            </p:txBody>
          </p:sp>
        </p:grpSp>
        <p:grpSp>
          <p:nvGrpSpPr>
            <p:cNvPr id="274" name="组合 273"/>
            <p:cNvGrpSpPr/>
            <p:nvPr/>
          </p:nvGrpSpPr>
          <p:grpSpPr>
            <a:xfrm>
              <a:off x="10951183" y="5261235"/>
              <a:ext cx="954405" cy="915670"/>
              <a:chOff x="17065" y="7169"/>
              <a:chExt cx="1503" cy="1442"/>
            </a:xfrm>
          </p:grpSpPr>
          <p:pic>
            <p:nvPicPr>
              <p:cNvPr id="279" name="图形 435" descr="4529359"/>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7116" y="7169"/>
                <a:ext cx="1218" cy="1218"/>
              </a:xfrm>
              <a:prstGeom prst="rect">
                <a:avLst/>
              </a:prstGeom>
            </p:spPr>
          </p:pic>
          <p:sp>
            <p:nvSpPr>
              <p:cNvPr id="280" name="文本框 268"/>
              <p:cNvSpPr txBox="1"/>
              <p:nvPr/>
            </p:nvSpPr>
            <p:spPr>
              <a:xfrm>
                <a:off x="17065" y="8223"/>
                <a:ext cx="1503" cy="38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rPr>
                  <a:t>其他类型应用</a:t>
                </a:r>
                <a:endParaRPr kumimoji="0" lang="en-US" altLang="zh-CN" sz="1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endParaRPr>
              </a:p>
            </p:txBody>
          </p:sp>
        </p:grpSp>
        <p:grpSp>
          <p:nvGrpSpPr>
            <p:cNvPr id="275" name="组合 274"/>
            <p:cNvGrpSpPr/>
            <p:nvPr/>
          </p:nvGrpSpPr>
          <p:grpSpPr>
            <a:xfrm>
              <a:off x="11025959" y="1557956"/>
              <a:ext cx="697865" cy="815975"/>
              <a:chOff x="17137" y="2714"/>
              <a:chExt cx="1099" cy="1285"/>
            </a:xfrm>
          </p:grpSpPr>
          <p:pic>
            <p:nvPicPr>
              <p:cNvPr id="277" name="图形 438" descr="3732937"/>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17322" y="2714"/>
                <a:ext cx="806" cy="908"/>
              </a:xfrm>
              <a:prstGeom prst="rect">
                <a:avLst/>
              </a:prstGeom>
            </p:spPr>
          </p:pic>
          <p:sp>
            <p:nvSpPr>
              <p:cNvPr id="278" name="文本框 265"/>
              <p:cNvSpPr txBox="1"/>
              <p:nvPr/>
            </p:nvSpPr>
            <p:spPr>
              <a:xfrm>
                <a:off x="17137" y="3611"/>
                <a:ext cx="1099" cy="38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0" dirty="0">
                    <a:solidFill>
                      <a:prstClr val="black"/>
                    </a:solidFill>
                    <a:latin typeface="Verdana" panose="020B0604030504040204"/>
                    <a:ea typeface="微软雅黑" panose="020B0503020204020204" charset="-122"/>
                  </a:rPr>
                  <a:t>信息查询</a:t>
                </a:r>
                <a:endParaRPr kumimoji="0" lang="zh-CN" altLang="en-US" sz="1000" b="0" i="0" u="none" strike="noStrike" kern="1200" cap="none" spc="0" normalizeH="0" baseline="0" noProof="0" dirty="0">
                  <a:ln>
                    <a:noFill/>
                  </a:ln>
                  <a:solidFill>
                    <a:prstClr val="black"/>
                  </a:solidFill>
                  <a:effectLst/>
                  <a:uLnTx/>
                  <a:uFillTx/>
                  <a:latin typeface="Verdana" panose="020B0604030504040204"/>
                  <a:ea typeface="微软雅黑" panose="020B0503020204020204" charset="-122"/>
                  <a:cs typeface="+mn-cs"/>
                </a:endParaRPr>
              </a:p>
            </p:txBody>
          </p:sp>
        </p:grpSp>
        <p:sp>
          <p:nvSpPr>
            <p:cNvPr id="276" name="矩形 275"/>
            <p:cNvSpPr/>
            <p:nvPr/>
          </p:nvSpPr>
          <p:spPr>
            <a:xfrm>
              <a:off x="10856627" y="1156228"/>
              <a:ext cx="1083898" cy="5053736"/>
            </a:xfrm>
            <a:prstGeom prst="rect">
              <a:avLst/>
            </a:prstGeom>
            <a:noFill/>
            <a:ln w="19050" cap="flat" cmpd="sng" algn="ctr">
              <a:solidFill>
                <a:srgbClr val="1F2FF6"/>
              </a:solidFill>
              <a:prstDash val="dashDot"/>
              <a:miter lim="800000"/>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rPr>
                <a:t>定需</a:t>
              </a:r>
              <a:endParaRPr kumimoji="0" lang="zh-CN" altLang="en-US" sz="1800"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endParaRPr>
            </a:p>
          </p:txBody>
        </p:sp>
      </p:grpSp>
      <p:grpSp>
        <p:nvGrpSpPr>
          <p:cNvPr id="285" name="组合 284"/>
          <p:cNvGrpSpPr/>
          <p:nvPr/>
        </p:nvGrpSpPr>
        <p:grpSpPr>
          <a:xfrm>
            <a:off x="2649971" y="2929059"/>
            <a:ext cx="972818" cy="1431132"/>
            <a:chOff x="2743755" y="2904154"/>
            <a:chExt cx="972818" cy="1431132"/>
          </a:xfrm>
        </p:grpSpPr>
        <p:grpSp>
          <p:nvGrpSpPr>
            <p:cNvPr id="286" name="组合 285"/>
            <p:cNvGrpSpPr/>
            <p:nvPr/>
          </p:nvGrpSpPr>
          <p:grpSpPr>
            <a:xfrm>
              <a:off x="2743755" y="2904154"/>
              <a:ext cx="972818" cy="1431132"/>
              <a:chOff x="2743755" y="2904154"/>
              <a:chExt cx="972818" cy="1431132"/>
            </a:xfrm>
          </p:grpSpPr>
          <p:pic>
            <p:nvPicPr>
              <p:cNvPr id="288" name="图片 287" descr="交换"/>
              <p:cNvPicPr>
                <a:picLocks noChangeAspect="1"/>
              </p:cNvPicPr>
              <p:nvPr/>
            </p:nvPicPr>
            <p:blipFill>
              <a:blip r:embed="rId31"/>
              <a:stretch>
                <a:fillRect/>
              </a:stretch>
            </p:blipFill>
            <p:spPr>
              <a:xfrm>
                <a:off x="2938063" y="3502324"/>
                <a:ext cx="612000" cy="612000"/>
              </a:xfrm>
              <a:prstGeom prst="rect">
                <a:avLst/>
              </a:prstGeom>
              <a:scene3d>
                <a:camera prst="orthographicFront">
                  <a:rot lat="0" lon="0" rev="0"/>
                </a:camera>
                <a:lightRig rig="threePt" dir="t"/>
              </a:scene3d>
            </p:spPr>
          </p:pic>
          <p:sp>
            <p:nvSpPr>
              <p:cNvPr id="289" name="立方体 288"/>
              <p:cNvSpPr/>
              <p:nvPr/>
            </p:nvSpPr>
            <p:spPr>
              <a:xfrm>
                <a:off x="2812333" y="3339764"/>
                <a:ext cx="904240" cy="764540"/>
              </a:xfrm>
              <a:prstGeom prst="cube">
                <a:avLst/>
              </a:prstGeom>
              <a:solidFill>
                <a:srgbClr val="5B9BD5">
                  <a:alpha val="66000"/>
                </a:srgbClr>
              </a:solidFill>
              <a:ln w="9525" cap="flat" cmpd="sng" algn="ctr">
                <a:solidFill>
                  <a:srgbClr val="5B9BD5">
                    <a:lumMod val="60000"/>
                    <a:lumOff val="40000"/>
                  </a:srgbClr>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nvGrpSpPr>
              <p:cNvPr id="290" name="组合 289"/>
              <p:cNvGrpSpPr/>
              <p:nvPr/>
            </p:nvGrpSpPr>
            <p:grpSpPr>
              <a:xfrm>
                <a:off x="2839003" y="2904154"/>
                <a:ext cx="311150" cy="713740"/>
                <a:chOff x="3475" y="4541"/>
                <a:chExt cx="490" cy="1124"/>
              </a:xfrm>
            </p:grpSpPr>
            <p:sp>
              <p:nvSpPr>
                <p:cNvPr id="302" name="立方体 301"/>
                <p:cNvSpPr/>
                <p:nvPr/>
              </p:nvSpPr>
              <p:spPr>
                <a:xfrm>
                  <a:off x="3589" y="4541"/>
                  <a:ext cx="376" cy="933"/>
                </a:xfrm>
                <a:prstGeom prst="cube">
                  <a:avLst>
                    <a:gd name="adj" fmla="val 50505"/>
                  </a:avLst>
                </a:prstGeom>
                <a:solidFill>
                  <a:srgbClr val="5B9BD5">
                    <a:lumMod val="60000"/>
                    <a:lumOff val="40000"/>
                  </a:srgbClr>
                </a:solidFill>
                <a:ln w="3175" cap="flat" cmpd="sng" algn="ctr">
                  <a:solidFill>
                    <a:srgbClr val="5B9BD5">
                      <a:lumMod val="40000"/>
                      <a:lumOff val="60000"/>
                    </a:srgbClr>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303" name="文本框 302"/>
                <p:cNvSpPr txBox="1"/>
                <p:nvPr/>
              </p:nvSpPr>
              <p:spPr>
                <a:xfrm>
                  <a:off x="3475" y="4714"/>
                  <a:ext cx="412" cy="951"/>
                </a:xfrm>
                <a:prstGeom prst="rect">
                  <a:avLst/>
                </a:prstGeom>
                <a:noFill/>
                <a:scene3d>
                  <a:camera prst="orthographicFront">
                    <a:rot lat="0" lon="0" rev="0"/>
                  </a:camera>
                  <a:lightRig rig="threePt" dir="t"/>
                </a:scene3d>
              </p:spPr>
              <p:txBody>
                <a:bodyPr vert="eaVert" wrap="square" rtlCol="0">
                  <a:spAutoFit/>
                </a:bodyPr>
                <a:lstStyle/>
                <a:p>
                  <a:pPr defTabSz="914400" eaLnBrk="1" fontAlgn="auto" hangingPunct="1">
                    <a:spcBef>
                      <a:spcPts val="0"/>
                    </a:spcBef>
                    <a:spcAft>
                      <a:spcPts val="0"/>
                    </a:spcAft>
                    <a:defRPr/>
                  </a:pPr>
                  <a:r>
                    <a:rPr lang="zh-CN" altLang="en-US" sz="500" kern="0">
                      <a:solidFill>
                        <a:prstClr val="black"/>
                      </a:solidFill>
                      <a:latin typeface="微软雅黑" panose="020B0503020204020204" charset="-122"/>
                      <a:ea typeface="微软雅黑" panose="020B0503020204020204" charset="-122"/>
                    </a:rPr>
                    <a:t>共享交换系统</a:t>
                  </a:r>
                  <a:endParaRPr lang="zh-CN" altLang="en-US" sz="500" kern="0">
                    <a:solidFill>
                      <a:prstClr val="black"/>
                    </a:solidFill>
                    <a:latin typeface="微软雅黑" panose="020B0503020204020204" charset="-122"/>
                    <a:ea typeface="微软雅黑" panose="020B0503020204020204" charset="-122"/>
                  </a:endParaRPr>
                </a:p>
              </p:txBody>
            </p:sp>
          </p:grpSp>
          <p:grpSp>
            <p:nvGrpSpPr>
              <p:cNvPr id="291" name="组合 290"/>
              <p:cNvGrpSpPr/>
              <p:nvPr/>
            </p:nvGrpSpPr>
            <p:grpSpPr>
              <a:xfrm>
                <a:off x="2991403" y="2911774"/>
                <a:ext cx="311150" cy="713740"/>
                <a:chOff x="3475" y="4541"/>
                <a:chExt cx="490" cy="1124"/>
              </a:xfrm>
            </p:grpSpPr>
            <p:sp>
              <p:nvSpPr>
                <p:cNvPr id="300" name="立方体 299"/>
                <p:cNvSpPr/>
                <p:nvPr/>
              </p:nvSpPr>
              <p:spPr>
                <a:xfrm>
                  <a:off x="3589" y="4541"/>
                  <a:ext cx="376" cy="933"/>
                </a:xfrm>
                <a:prstGeom prst="cube">
                  <a:avLst>
                    <a:gd name="adj" fmla="val 50505"/>
                  </a:avLst>
                </a:prstGeom>
                <a:solidFill>
                  <a:srgbClr val="5B9BD5">
                    <a:lumMod val="60000"/>
                    <a:lumOff val="40000"/>
                  </a:srgbClr>
                </a:solidFill>
                <a:ln w="3175" cap="flat" cmpd="sng" algn="ctr">
                  <a:solidFill>
                    <a:srgbClr val="5B9BD5">
                      <a:lumMod val="40000"/>
                      <a:lumOff val="60000"/>
                    </a:srgbClr>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301" name="文本框 300"/>
                <p:cNvSpPr txBox="1"/>
                <p:nvPr/>
              </p:nvSpPr>
              <p:spPr>
                <a:xfrm>
                  <a:off x="3475" y="4714"/>
                  <a:ext cx="412" cy="951"/>
                </a:xfrm>
                <a:prstGeom prst="rect">
                  <a:avLst/>
                </a:prstGeom>
                <a:noFill/>
                <a:scene3d>
                  <a:camera prst="orthographicFront">
                    <a:rot lat="0" lon="0" rev="0"/>
                  </a:camera>
                  <a:lightRig rig="threePt" dir="t"/>
                </a:scene3d>
              </p:spPr>
              <p:txBody>
                <a:bodyPr vert="eaVert" wrap="square" rtlCol="0">
                  <a:spAutoFit/>
                </a:bodyPr>
                <a:lstStyle/>
                <a:p>
                  <a:pPr defTabSz="914400" eaLnBrk="1" fontAlgn="auto" hangingPunct="1">
                    <a:spcBef>
                      <a:spcPts val="0"/>
                    </a:spcBef>
                    <a:spcAft>
                      <a:spcPts val="0"/>
                    </a:spcAft>
                    <a:defRPr/>
                  </a:pPr>
                  <a:r>
                    <a:rPr lang="zh-CN" altLang="en-US" sz="500" kern="0">
                      <a:solidFill>
                        <a:prstClr val="black"/>
                      </a:solidFill>
                      <a:latin typeface="微软雅黑" panose="020B0503020204020204" charset="-122"/>
                      <a:ea typeface="微软雅黑" panose="020B0503020204020204" charset="-122"/>
                    </a:rPr>
                    <a:t>数据填报系统</a:t>
                  </a:r>
                  <a:endParaRPr lang="zh-CN" altLang="en-US" sz="500" kern="0">
                    <a:solidFill>
                      <a:prstClr val="black"/>
                    </a:solidFill>
                    <a:latin typeface="微软雅黑" panose="020B0503020204020204" charset="-122"/>
                    <a:ea typeface="微软雅黑" panose="020B0503020204020204" charset="-122"/>
                  </a:endParaRPr>
                </a:p>
              </p:txBody>
            </p:sp>
          </p:grpSp>
          <p:grpSp>
            <p:nvGrpSpPr>
              <p:cNvPr id="292" name="组合 291"/>
              <p:cNvGrpSpPr/>
              <p:nvPr/>
            </p:nvGrpSpPr>
            <p:grpSpPr>
              <a:xfrm>
                <a:off x="3148248" y="2904154"/>
                <a:ext cx="311150" cy="713740"/>
                <a:chOff x="3475" y="4541"/>
                <a:chExt cx="490" cy="1124"/>
              </a:xfrm>
            </p:grpSpPr>
            <p:sp>
              <p:nvSpPr>
                <p:cNvPr id="298" name="立方体 297"/>
                <p:cNvSpPr/>
                <p:nvPr/>
              </p:nvSpPr>
              <p:spPr>
                <a:xfrm>
                  <a:off x="3589" y="4541"/>
                  <a:ext cx="376" cy="933"/>
                </a:xfrm>
                <a:prstGeom prst="cube">
                  <a:avLst>
                    <a:gd name="adj" fmla="val 50505"/>
                  </a:avLst>
                </a:prstGeom>
                <a:solidFill>
                  <a:srgbClr val="5B9BD5">
                    <a:lumMod val="60000"/>
                    <a:lumOff val="40000"/>
                  </a:srgbClr>
                </a:solidFill>
                <a:ln w="3175" cap="flat" cmpd="sng" algn="ctr">
                  <a:solidFill>
                    <a:srgbClr val="5B9BD5">
                      <a:lumMod val="40000"/>
                      <a:lumOff val="60000"/>
                    </a:srgbClr>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99" name="文本框 298"/>
                <p:cNvSpPr txBox="1"/>
                <p:nvPr/>
              </p:nvSpPr>
              <p:spPr>
                <a:xfrm>
                  <a:off x="3475" y="4714"/>
                  <a:ext cx="412" cy="951"/>
                </a:xfrm>
                <a:prstGeom prst="rect">
                  <a:avLst/>
                </a:prstGeom>
                <a:noFill/>
                <a:scene3d>
                  <a:camera prst="orthographicFront">
                    <a:rot lat="0" lon="0" rev="0"/>
                  </a:camera>
                  <a:lightRig rig="threePt" dir="t"/>
                </a:scene3d>
              </p:spPr>
              <p:txBody>
                <a:bodyPr vert="eaVert" wrap="square" rtlCol="0">
                  <a:spAutoFit/>
                </a:bodyPr>
                <a:lstStyle/>
                <a:p>
                  <a:pPr defTabSz="914400" eaLnBrk="1" fontAlgn="auto" hangingPunct="1">
                    <a:spcBef>
                      <a:spcPts val="0"/>
                    </a:spcBef>
                    <a:spcAft>
                      <a:spcPts val="0"/>
                    </a:spcAft>
                    <a:defRPr/>
                  </a:pPr>
                  <a:r>
                    <a:rPr lang="zh-CN" altLang="en-US" sz="500" kern="0" dirty="0">
                      <a:solidFill>
                        <a:prstClr val="black"/>
                      </a:solidFill>
                      <a:latin typeface="微软雅黑" panose="020B0503020204020204" charset="-122"/>
                      <a:ea typeface="微软雅黑" panose="020B0503020204020204" charset="-122"/>
                    </a:rPr>
                    <a:t>数据汇聚系统</a:t>
                  </a:r>
                  <a:endParaRPr lang="zh-CN" altLang="en-US" sz="500" kern="0" dirty="0">
                    <a:solidFill>
                      <a:prstClr val="black"/>
                    </a:solidFill>
                    <a:latin typeface="微软雅黑" panose="020B0503020204020204" charset="-122"/>
                    <a:ea typeface="微软雅黑" panose="020B0503020204020204" charset="-122"/>
                  </a:endParaRPr>
                </a:p>
              </p:txBody>
            </p:sp>
          </p:grpSp>
          <p:grpSp>
            <p:nvGrpSpPr>
              <p:cNvPr id="293" name="组合 292"/>
              <p:cNvGrpSpPr/>
              <p:nvPr/>
            </p:nvGrpSpPr>
            <p:grpSpPr>
              <a:xfrm>
                <a:off x="3300648" y="2911774"/>
                <a:ext cx="311150" cy="713740"/>
                <a:chOff x="3475" y="4541"/>
                <a:chExt cx="490" cy="1124"/>
              </a:xfrm>
            </p:grpSpPr>
            <p:sp>
              <p:nvSpPr>
                <p:cNvPr id="296" name="立方体 295"/>
                <p:cNvSpPr/>
                <p:nvPr/>
              </p:nvSpPr>
              <p:spPr>
                <a:xfrm>
                  <a:off x="3589" y="4541"/>
                  <a:ext cx="376" cy="933"/>
                </a:xfrm>
                <a:prstGeom prst="cube">
                  <a:avLst>
                    <a:gd name="adj" fmla="val 50505"/>
                  </a:avLst>
                </a:prstGeom>
                <a:solidFill>
                  <a:srgbClr val="5B9BD5">
                    <a:lumMod val="60000"/>
                    <a:lumOff val="40000"/>
                  </a:srgbClr>
                </a:solidFill>
                <a:ln w="3175" cap="flat" cmpd="sng" algn="ctr">
                  <a:solidFill>
                    <a:srgbClr val="5B9BD5">
                      <a:lumMod val="40000"/>
                      <a:lumOff val="60000"/>
                    </a:srgbClr>
                  </a:solid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97" name="文本框 296"/>
                <p:cNvSpPr txBox="1"/>
                <p:nvPr/>
              </p:nvSpPr>
              <p:spPr>
                <a:xfrm>
                  <a:off x="3475" y="4714"/>
                  <a:ext cx="412" cy="951"/>
                </a:xfrm>
                <a:prstGeom prst="rect">
                  <a:avLst/>
                </a:prstGeom>
                <a:noFill/>
                <a:scene3d>
                  <a:camera prst="orthographicFront">
                    <a:rot lat="0" lon="0" rev="0"/>
                  </a:camera>
                  <a:lightRig rig="threePt" dir="t"/>
                </a:scene3d>
              </p:spPr>
              <p:txBody>
                <a:bodyPr vert="eaVert" wrap="square" rtlCol="0">
                  <a:spAutoFit/>
                </a:bodyPr>
                <a:lstStyle/>
                <a:p>
                  <a:pPr defTabSz="914400" eaLnBrk="1" fontAlgn="auto" hangingPunct="1">
                    <a:spcBef>
                      <a:spcPts val="0"/>
                    </a:spcBef>
                    <a:spcAft>
                      <a:spcPts val="0"/>
                    </a:spcAft>
                    <a:defRPr/>
                  </a:pPr>
                  <a:r>
                    <a:rPr lang="zh-CN" altLang="en-US" sz="500" kern="0" dirty="0">
                      <a:solidFill>
                        <a:prstClr val="black"/>
                      </a:solidFill>
                      <a:latin typeface="微软雅黑" panose="020B0503020204020204" charset="-122"/>
                      <a:ea typeface="微软雅黑" panose="020B0503020204020204" charset="-122"/>
                    </a:rPr>
                    <a:t>资源目录系统</a:t>
                  </a:r>
                  <a:endParaRPr lang="zh-CN" altLang="en-US" sz="500" kern="0" dirty="0">
                    <a:solidFill>
                      <a:prstClr val="black"/>
                    </a:solidFill>
                    <a:latin typeface="微软雅黑" panose="020B0503020204020204" charset="-122"/>
                    <a:ea typeface="微软雅黑" panose="020B0503020204020204" charset="-122"/>
                  </a:endParaRPr>
                </a:p>
              </p:txBody>
            </p:sp>
          </p:grpSp>
          <p:sp>
            <p:nvSpPr>
              <p:cNvPr id="294" name="椭圆 293"/>
              <p:cNvSpPr/>
              <p:nvPr/>
            </p:nvSpPr>
            <p:spPr>
              <a:xfrm>
                <a:off x="2854243" y="3697904"/>
                <a:ext cx="76200" cy="233680"/>
              </a:xfrm>
              <a:prstGeom prst="ellipse">
                <a:avLst/>
              </a:prstGeom>
              <a:solidFill>
                <a:srgbClr val="CDE0F1"/>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295" name="文本框 294"/>
              <p:cNvSpPr txBox="1"/>
              <p:nvPr/>
            </p:nvSpPr>
            <p:spPr>
              <a:xfrm>
                <a:off x="2743755" y="4089065"/>
                <a:ext cx="954107" cy="246221"/>
              </a:xfrm>
              <a:prstGeom prst="rect">
                <a:avLst/>
              </a:prstGeom>
              <a:noFill/>
            </p:spPr>
            <p:txBody>
              <a:bodyPr wrap="none" rtlCol="0">
                <a:spAutoFit/>
              </a:bodyPr>
              <a:lstStyle/>
              <a:p>
                <a:pPr defTabSz="914400" eaLnBrk="1" fontAlgn="auto" hangingPunct="1">
                  <a:spcBef>
                    <a:spcPts val="0"/>
                  </a:spcBef>
                  <a:spcAft>
                    <a:spcPts val="0"/>
                  </a:spcAft>
                </a:pPr>
                <a:r>
                  <a:rPr lang="zh-CN" altLang="en-US" sz="1000" dirty="0">
                    <a:solidFill>
                      <a:srgbClr val="5B9BD5">
                        <a:lumMod val="75000"/>
                      </a:srgbClr>
                    </a:solidFill>
                    <a:latin typeface="微软雅黑" panose="020B0503020204020204" charset="-122"/>
                    <a:ea typeface="微软雅黑" panose="020B0503020204020204" charset="-122"/>
                  </a:rPr>
                  <a:t>数据采集汇聚</a:t>
                </a:r>
                <a:endParaRPr lang="zh-CN" altLang="en-US" sz="1000" dirty="0">
                  <a:solidFill>
                    <a:srgbClr val="5B9BD5">
                      <a:lumMod val="75000"/>
                    </a:srgbClr>
                  </a:solidFill>
                  <a:latin typeface="微软雅黑" panose="020B0503020204020204" charset="-122"/>
                  <a:ea typeface="微软雅黑" panose="020B0503020204020204" charset="-122"/>
                </a:endParaRPr>
              </a:p>
            </p:txBody>
          </p:sp>
        </p:grpSp>
        <p:sp>
          <p:nvSpPr>
            <p:cNvPr id="287" name="椭圆 286"/>
            <p:cNvSpPr/>
            <p:nvPr/>
          </p:nvSpPr>
          <p:spPr>
            <a:xfrm>
              <a:off x="3583858" y="3697904"/>
              <a:ext cx="76200" cy="233680"/>
            </a:xfrm>
            <a:prstGeom prst="ellipse">
              <a:avLst/>
            </a:prstGeom>
            <a:solidFill>
              <a:srgbClr val="CDE0F1"/>
            </a:solidFill>
            <a:ln w="12700" cap="flat" cmpd="sng" algn="ctr">
              <a:noFill/>
              <a:prstDash val="solid"/>
              <a:miter lim="800000"/>
            </a:ln>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grpSp>
      <p:sp>
        <p:nvSpPr>
          <p:cNvPr id="304" name="流程图: 联系 98"/>
          <p:cNvSpPr/>
          <p:nvPr/>
        </p:nvSpPr>
        <p:spPr>
          <a:xfrm>
            <a:off x="3443211" y="3743907"/>
            <a:ext cx="180000" cy="180000"/>
          </a:xfrm>
          <a:prstGeom prst="flowChartConnector">
            <a:avLst/>
          </a:prstGeom>
          <a:solidFill>
            <a:srgbClr val="ED7D31"/>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305" name="流程图: 联系 18"/>
          <p:cNvSpPr/>
          <p:nvPr/>
        </p:nvSpPr>
        <p:spPr>
          <a:xfrm>
            <a:off x="3443211" y="3743907"/>
            <a:ext cx="180000" cy="180000"/>
          </a:xfrm>
          <a:prstGeom prst="flowChartConnector">
            <a:avLst/>
          </a:prstGeom>
          <a:solidFill>
            <a:srgbClr val="7030A0"/>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306" name="流程图: 联系 23"/>
          <p:cNvSpPr/>
          <p:nvPr/>
        </p:nvSpPr>
        <p:spPr>
          <a:xfrm>
            <a:off x="3443211" y="3743907"/>
            <a:ext cx="180000" cy="180000"/>
          </a:xfrm>
          <a:prstGeom prst="flowChartConnector">
            <a:avLst/>
          </a:prstGeom>
          <a:solidFill>
            <a:srgbClr val="70AD47">
              <a:lumMod val="75000"/>
            </a:srgbClr>
          </a:solidFill>
          <a:ln w="12700" cap="flat" cmpd="sng" algn="ctr">
            <a:noFill/>
            <a:prstDash val="solid"/>
            <a:miter lim="800000"/>
          </a:ln>
          <a:effectLst>
            <a:softEdge rad="31750"/>
          </a:effectLst>
        </p:spPr>
        <p:txBody>
          <a:bodyPr rtlCol="0" anchor="ctr"/>
          <a:lstStyle/>
          <a:p>
            <a:pPr defTabSz="914400" eaLnBrk="1" fontAlgn="auto" hangingPunct="1">
              <a:spcBef>
                <a:spcPts val="0"/>
              </a:spcBef>
              <a:spcAft>
                <a:spcPts val="0"/>
              </a:spcAft>
              <a:defRPr/>
            </a:pPr>
            <a:endParaRPr lang="zh-CN" altLang="en-US" sz="1800" kern="0">
              <a:solidFill>
                <a:prstClr val="white"/>
              </a:solidFill>
              <a:latin typeface="微软雅黑" panose="020B0503020204020204" charset="-122"/>
              <a:ea typeface="微软雅黑" panose="020B0503020204020204" charset="-122"/>
            </a:endParaRPr>
          </a:p>
        </p:txBody>
      </p:sp>
      <p:sp>
        <p:nvSpPr>
          <p:cNvPr id="307" name="文本框 306"/>
          <p:cNvSpPr txBox="1"/>
          <p:nvPr/>
        </p:nvSpPr>
        <p:spPr>
          <a:xfrm>
            <a:off x="1250447" y="2549869"/>
            <a:ext cx="590390" cy="276999"/>
          </a:xfrm>
          <a:prstGeom prst="rect">
            <a:avLst/>
          </a:prstGeom>
          <a:noFill/>
        </p:spPr>
        <p:txBody>
          <a:bodyPr wrap="square" rtlCol="0">
            <a:spAutoFit/>
          </a:bodyPr>
          <a:lstStyle/>
          <a:p>
            <a:pPr algn="ctr"/>
            <a:r>
              <a:rPr lang="zh-CN" altLang="en-US" sz="1200" dirty="0">
                <a:latin typeface="微软雅黑" panose="020B0503020204020204" charset="-122"/>
                <a:ea typeface="微软雅黑" panose="020B0503020204020204" charset="-122"/>
              </a:rPr>
              <a:t>税务</a:t>
            </a:r>
            <a:endParaRPr lang="zh-CN" altLang="en-US" sz="1200" dirty="0">
              <a:latin typeface="微软雅黑" panose="020B0503020204020204" charset="-122"/>
              <a:ea typeface="微软雅黑" panose="020B0503020204020204" charset="-122"/>
            </a:endParaRPr>
          </a:p>
        </p:txBody>
      </p:sp>
      <p:sp>
        <p:nvSpPr>
          <p:cNvPr id="308" name="文本框 307"/>
          <p:cNvSpPr txBox="1"/>
          <p:nvPr/>
        </p:nvSpPr>
        <p:spPr>
          <a:xfrm>
            <a:off x="1250447" y="4357145"/>
            <a:ext cx="590390" cy="276999"/>
          </a:xfrm>
          <a:prstGeom prst="rect">
            <a:avLst/>
          </a:prstGeom>
          <a:noFill/>
        </p:spPr>
        <p:txBody>
          <a:bodyPr wrap="square" rtlCol="0">
            <a:spAutoFit/>
          </a:bodyPr>
          <a:lstStyle/>
          <a:p>
            <a:pPr algn="ctr"/>
            <a:r>
              <a:rPr lang="zh-CN" altLang="en-US" sz="1200" dirty="0">
                <a:latin typeface="微软雅黑" panose="020B0503020204020204" charset="-122"/>
                <a:ea typeface="微软雅黑" panose="020B0503020204020204" charset="-122"/>
              </a:rPr>
              <a:t>市监</a:t>
            </a:r>
            <a:endParaRPr lang="zh-CN" altLang="en-US" sz="1200" dirty="0">
              <a:latin typeface="微软雅黑" panose="020B0503020204020204" charset="-122"/>
              <a:ea typeface="微软雅黑" panose="020B0503020204020204" charset="-122"/>
            </a:endParaRPr>
          </a:p>
        </p:txBody>
      </p:sp>
      <p:sp>
        <p:nvSpPr>
          <p:cNvPr id="309" name="文本框 308"/>
          <p:cNvSpPr txBox="1"/>
          <p:nvPr/>
        </p:nvSpPr>
        <p:spPr>
          <a:xfrm>
            <a:off x="1250447" y="5962959"/>
            <a:ext cx="590390" cy="276999"/>
          </a:xfrm>
          <a:prstGeom prst="rect">
            <a:avLst/>
          </a:prstGeom>
          <a:noFill/>
        </p:spPr>
        <p:txBody>
          <a:bodyPr wrap="square" rtlCol="0">
            <a:spAutoFit/>
          </a:bodyPr>
          <a:lstStyle/>
          <a:p>
            <a:pPr algn="ctr"/>
            <a:r>
              <a:rPr lang="zh-CN" altLang="en-US" sz="1200" dirty="0">
                <a:latin typeface="微软雅黑" panose="020B0503020204020204" charset="-122"/>
                <a:ea typeface="微软雅黑" panose="020B0503020204020204" charset="-122"/>
              </a:rPr>
              <a:t>人社</a:t>
            </a:r>
            <a:endParaRPr lang="zh-CN" altLang="en-US" sz="1200" dirty="0">
              <a:latin typeface="微软雅黑" panose="020B0503020204020204" charset="-122"/>
              <a:ea typeface="微软雅黑" panose="020B0503020204020204" charset="-122"/>
            </a:endParaRPr>
          </a:p>
        </p:txBody>
      </p:sp>
      <p:sp>
        <p:nvSpPr>
          <p:cNvPr id="310" name="文本框 309"/>
          <p:cNvSpPr txBox="1"/>
          <p:nvPr/>
        </p:nvSpPr>
        <p:spPr>
          <a:xfrm>
            <a:off x="231990" y="1181133"/>
            <a:ext cx="651767" cy="430887"/>
          </a:xfrm>
          <a:prstGeom prst="rect">
            <a:avLst/>
          </a:prstGeom>
          <a:noFill/>
        </p:spPr>
        <p:txBody>
          <a:bodyPr wrap="square" rtlCol="0">
            <a:spAutoFit/>
          </a:bodyPr>
          <a:lstStyle/>
          <a:p>
            <a:pPr algn="ctr"/>
            <a:r>
              <a:rPr lang="zh-CN" altLang="en-US" sz="1100" b="1" dirty="0">
                <a:solidFill>
                  <a:schemeClr val="bg2"/>
                </a:solidFill>
                <a:latin typeface="微软雅黑" panose="020B0503020204020204" charset="-122"/>
                <a:ea typeface="微软雅黑" panose="020B0503020204020204" charset="-122"/>
              </a:rPr>
              <a:t>企业法人信息</a:t>
            </a:r>
            <a:endParaRPr lang="zh-CN" altLang="en-US" sz="1100" b="1" dirty="0">
              <a:solidFill>
                <a:schemeClr val="bg2"/>
              </a:solidFill>
              <a:latin typeface="微软雅黑" panose="020B0503020204020204" charset="-122"/>
              <a:ea typeface="微软雅黑" panose="020B0503020204020204" charset="-122"/>
            </a:endParaRPr>
          </a:p>
        </p:txBody>
      </p:sp>
    </p:spTree>
    <p:custDataLst>
      <p:tags r:id="rId3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0-#ppt_w/2"/>
                                          </p:val>
                                        </p:tav>
                                        <p:tav tm="100000">
                                          <p:val>
                                            <p:strVal val="#ppt_x"/>
                                          </p:val>
                                        </p:tav>
                                      </p:tavLst>
                                    </p:anim>
                                    <p:anim calcmode="lin" valueType="num">
                                      <p:cBhvr additive="base">
                                        <p:cTn id="8" dur="500" fill="hold"/>
                                        <p:tgtEl>
                                          <p:spTgt spid="7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98"/>
                                        </p:tgtEl>
                                        <p:attrNameLst>
                                          <p:attrName>style.visibility</p:attrName>
                                        </p:attrNameLst>
                                      </p:cBhvr>
                                      <p:to>
                                        <p:strVal val="visible"/>
                                      </p:to>
                                    </p:set>
                                    <p:animEffect transition="in" filter="randombar(horizontal)">
                                      <p:cBhvr>
                                        <p:cTn id="13" dur="500"/>
                                        <p:tgtEl>
                                          <p:spTgt spid="198"/>
                                        </p:tgtEl>
                                      </p:cBhvr>
                                    </p:animEffect>
                                  </p:childTnLst>
                                </p:cTn>
                              </p:par>
                              <p:par>
                                <p:cTn id="14" presetID="14" presetClass="entr" presetSubtype="10" fill="hold" nodeType="withEffect">
                                  <p:stCondLst>
                                    <p:cond delay="0"/>
                                  </p:stCondLst>
                                  <p:childTnLst>
                                    <p:set>
                                      <p:cBhvr>
                                        <p:cTn id="15" dur="1" fill="hold">
                                          <p:stCondLst>
                                            <p:cond delay="0"/>
                                          </p:stCondLst>
                                        </p:cTn>
                                        <p:tgtEl>
                                          <p:spTgt spid="112"/>
                                        </p:tgtEl>
                                        <p:attrNameLst>
                                          <p:attrName>style.visibility</p:attrName>
                                        </p:attrNameLst>
                                      </p:cBhvr>
                                      <p:to>
                                        <p:strVal val="visible"/>
                                      </p:to>
                                    </p:set>
                                    <p:animEffect transition="in" filter="randombar(horizontal)">
                                      <p:cBhvr>
                                        <p:cTn id="16" dur="500"/>
                                        <p:tgtEl>
                                          <p:spTgt spid="112"/>
                                        </p:tgtEl>
                                      </p:cBhvr>
                                    </p:animEffect>
                                  </p:childTnLst>
                                </p:cTn>
                              </p:par>
                              <p:par>
                                <p:cTn id="17" presetID="14" presetClass="entr" presetSubtype="10" fill="hold" nodeType="with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randombar(horizontal)">
                                      <p:cBhvr>
                                        <p:cTn id="19" dur="500"/>
                                        <p:tgtEl>
                                          <p:spTgt spid="96"/>
                                        </p:tgtEl>
                                      </p:cBhvr>
                                    </p:animEffect>
                                  </p:childTnLst>
                                </p:cTn>
                              </p:par>
                              <p:par>
                                <p:cTn id="20" presetID="14" presetClass="entr" presetSubtype="10" fill="hold" nodeType="withEffect">
                                  <p:stCondLst>
                                    <p:cond delay="0"/>
                                  </p:stCondLst>
                                  <p:childTnLst>
                                    <p:set>
                                      <p:cBhvr>
                                        <p:cTn id="21" dur="1" fill="hold">
                                          <p:stCondLst>
                                            <p:cond delay="0"/>
                                          </p:stCondLst>
                                        </p:cTn>
                                        <p:tgtEl>
                                          <p:spTgt spid="184"/>
                                        </p:tgtEl>
                                        <p:attrNameLst>
                                          <p:attrName>style.visibility</p:attrName>
                                        </p:attrNameLst>
                                      </p:cBhvr>
                                      <p:to>
                                        <p:strVal val="visible"/>
                                      </p:to>
                                    </p:set>
                                    <p:animEffect transition="in" filter="randombar(horizontal)">
                                      <p:cBhvr>
                                        <p:cTn id="22" dur="500"/>
                                        <p:tgtEl>
                                          <p:spTgt spid="184"/>
                                        </p:tgtEl>
                                      </p:cBhvr>
                                    </p:animEffect>
                                  </p:childTnLst>
                                </p:cTn>
                              </p:par>
                              <p:par>
                                <p:cTn id="23" presetID="14" presetClass="entr" presetSubtype="10" fill="hold" nodeType="withEffect">
                                  <p:stCondLst>
                                    <p:cond delay="0"/>
                                  </p:stCondLst>
                                  <p:childTnLst>
                                    <p:set>
                                      <p:cBhvr>
                                        <p:cTn id="24" dur="1" fill="hold">
                                          <p:stCondLst>
                                            <p:cond delay="0"/>
                                          </p:stCondLst>
                                        </p:cTn>
                                        <p:tgtEl>
                                          <p:spTgt spid="139"/>
                                        </p:tgtEl>
                                        <p:attrNameLst>
                                          <p:attrName>style.visibility</p:attrName>
                                        </p:attrNameLst>
                                      </p:cBhvr>
                                      <p:to>
                                        <p:strVal val="visible"/>
                                      </p:to>
                                    </p:set>
                                    <p:animEffect transition="in" filter="randombar(horizontal)">
                                      <p:cBhvr>
                                        <p:cTn id="25" dur="500"/>
                                        <p:tgtEl>
                                          <p:spTgt spid="139"/>
                                        </p:tgtEl>
                                      </p:cBhvr>
                                    </p:animEffect>
                                  </p:childTnLst>
                                </p:cTn>
                              </p:par>
                              <p:par>
                                <p:cTn id="26" presetID="14" presetClass="entr" presetSubtype="10" fill="hold" nodeType="withEffect">
                                  <p:stCondLst>
                                    <p:cond delay="0"/>
                                  </p:stCondLst>
                                  <p:childTnLst>
                                    <p:set>
                                      <p:cBhvr>
                                        <p:cTn id="27" dur="1" fill="hold">
                                          <p:stCondLst>
                                            <p:cond delay="0"/>
                                          </p:stCondLst>
                                        </p:cTn>
                                        <p:tgtEl>
                                          <p:spTgt spid="124"/>
                                        </p:tgtEl>
                                        <p:attrNameLst>
                                          <p:attrName>style.visibility</p:attrName>
                                        </p:attrNameLst>
                                      </p:cBhvr>
                                      <p:to>
                                        <p:strVal val="visible"/>
                                      </p:to>
                                    </p:set>
                                    <p:animEffect transition="in" filter="randombar(horizontal)">
                                      <p:cBhvr>
                                        <p:cTn id="28" dur="500"/>
                                        <p:tgtEl>
                                          <p:spTgt spid="1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wipe(left)">
                                      <p:cBhvr>
                                        <p:cTn id="33" dur="500"/>
                                        <p:tgtEl>
                                          <p:spTgt spid="7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95"/>
                                        </p:tgtEl>
                                        <p:attrNameLst>
                                          <p:attrName>style.visibility</p:attrName>
                                        </p:attrNameLst>
                                      </p:cBhvr>
                                      <p:to>
                                        <p:strVal val="visible"/>
                                      </p:to>
                                    </p:set>
                                    <p:animEffect transition="in" filter="wipe(left)">
                                      <p:cBhvr>
                                        <p:cTn id="36" dur="500"/>
                                        <p:tgtEl>
                                          <p:spTgt spid="95"/>
                                        </p:tgtEl>
                                      </p:cBhvr>
                                    </p:animEffect>
                                  </p:childTnLst>
                                </p:cTn>
                              </p:par>
                              <p:par>
                                <p:cTn id="37" presetID="22" presetClass="entr" presetSubtype="8" fill="hold" nodeType="withEffect">
                                  <p:stCondLst>
                                    <p:cond delay="0"/>
                                  </p:stCondLst>
                                  <p:childTnLst>
                                    <p:set>
                                      <p:cBhvr>
                                        <p:cTn id="38" dur="1" fill="hold">
                                          <p:stCondLst>
                                            <p:cond delay="0"/>
                                          </p:stCondLst>
                                        </p:cTn>
                                        <p:tgtEl>
                                          <p:spTgt spid="285"/>
                                        </p:tgtEl>
                                        <p:attrNameLst>
                                          <p:attrName>style.visibility</p:attrName>
                                        </p:attrNameLst>
                                      </p:cBhvr>
                                      <p:to>
                                        <p:strVal val="visible"/>
                                      </p:to>
                                    </p:set>
                                    <p:animEffect transition="in" filter="wipe(left)">
                                      <p:cBhvr>
                                        <p:cTn id="39" dur="500"/>
                                        <p:tgtEl>
                                          <p:spTgt spid="285"/>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8"/>
                                        </p:tgtEl>
                                        <p:attrNameLst>
                                          <p:attrName>style.visibility</p:attrName>
                                        </p:attrNameLst>
                                      </p:cBhvr>
                                      <p:to>
                                        <p:strVal val="visible"/>
                                      </p:to>
                                    </p:set>
                                    <p:animEffect transition="in" filter="wipe(left)">
                                      <p:cBhvr>
                                        <p:cTn id="42" dur="500"/>
                                        <p:tgtEl>
                                          <p:spTgt spid="10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wipe(left)">
                                      <p:cBhvr>
                                        <p:cTn id="45" dur="500"/>
                                        <p:tgtEl>
                                          <p:spTgt spid="6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left)">
                                      <p:cBhvr>
                                        <p:cTn id="48" dur="500"/>
                                        <p:tgtEl>
                                          <p:spTgt spid="7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83"/>
                                        </p:tgtEl>
                                        <p:attrNameLst>
                                          <p:attrName>style.visibility</p:attrName>
                                        </p:attrNameLst>
                                      </p:cBhvr>
                                      <p:to>
                                        <p:strVal val="visible"/>
                                      </p:to>
                                    </p:set>
                                    <p:animEffect transition="in" filter="wipe(left)">
                                      <p:cBhvr>
                                        <p:cTn id="51" dur="500"/>
                                        <p:tgtEl>
                                          <p:spTgt spid="18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09"/>
                                        </p:tgtEl>
                                        <p:attrNameLst>
                                          <p:attrName>style.visibility</p:attrName>
                                        </p:attrNameLst>
                                      </p:cBhvr>
                                      <p:to>
                                        <p:strVal val="visible"/>
                                      </p:to>
                                    </p:set>
                                    <p:animEffect transition="in" filter="wipe(left)">
                                      <p:cBhvr>
                                        <p:cTn id="54" dur="500"/>
                                        <p:tgtEl>
                                          <p:spTgt spid="20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35"/>
                                        </p:tgtEl>
                                        <p:attrNameLst>
                                          <p:attrName>style.visibility</p:attrName>
                                        </p:attrNameLst>
                                      </p:cBhvr>
                                      <p:to>
                                        <p:strVal val="visible"/>
                                      </p:to>
                                    </p:set>
                                    <p:animEffect transition="in" filter="wipe(left)">
                                      <p:cBhvr>
                                        <p:cTn id="57" dur="500"/>
                                        <p:tgtEl>
                                          <p:spTgt spid="135"/>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1" nodeType="clickEffect">
                                  <p:stCondLst>
                                    <p:cond delay="0"/>
                                  </p:stCondLst>
                                  <p:childTnLst>
                                    <p:set>
                                      <p:cBhvr>
                                        <p:cTn id="61" dur="1" fill="hold">
                                          <p:stCondLst>
                                            <p:cond delay="0"/>
                                          </p:stCondLst>
                                        </p:cTn>
                                        <p:tgtEl>
                                          <p:spTgt spid="76"/>
                                        </p:tgtEl>
                                        <p:attrNameLst>
                                          <p:attrName>style.visibility</p:attrName>
                                        </p:attrNameLst>
                                      </p:cBhvr>
                                      <p:to>
                                        <p:strVal val="visible"/>
                                      </p:to>
                                    </p:set>
                                  </p:childTnLst>
                                </p:cTn>
                              </p:par>
                              <p:par>
                                <p:cTn id="62" presetID="1" presetClass="entr" presetSubtype="0" fill="hold" grpId="1" nodeType="withEffect">
                                  <p:stCondLst>
                                    <p:cond delay="0"/>
                                  </p:stCondLst>
                                  <p:childTnLst>
                                    <p:set>
                                      <p:cBhvr>
                                        <p:cTn id="63" dur="1" fill="hold">
                                          <p:stCondLst>
                                            <p:cond delay="0"/>
                                          </p:stCondLst>
                                        </p:cTn>
                                        <p:tgtEl>
                                          <p:spTgt spid="75"/>
                                        </p:tgtEl>
                                        <p:attrNameLst>
                                          <p:attrName>style.visibility</p:attrName>
                                        </p:attrNameLst>
                                      </p:cBhvr>
                                      <p:to>
                                        <p:strVal val="visible"/>
                                      </p:to>
                                    </p:set>
                                  </p:childTnLst>
                                </p:cTn>
                              </p:par>
                              <p:par>
                                <p:cTn id="64" presetID="1" presetClass="entr" presetSubtype="0" fill="hold" grpId="1" nodeType="withEffect">
                                  <p:stCondLst>
                                    <p:cond delay="0"/>
                                  </p:stCondLst>
                                  <p:childTnLst>
                                    <p:set>
                                      <p:cBhvr>
                                        <p:cTn id="65" dur="1" fill="hold">
                                          <p:stCondLst>
                                            <p:cond delay="0"/>
                                          </p:stCondLst>
                                        </p:cTn>
                                        <p:tgtEl>
                                          <p:spTgt spid="77"/>
                                        </p:tgtEl>
                                        <p:attrNameLst>
                                          <p:attrName>style.visibility</p:attrName>
                                        </p:attrNameLst>
                                      </p:cBhvr>
                                      <p:to>
                                        <p:strVal val="visible"/>
                                      </p:to>
                                    </p:set>
                                  </p:childTnLst>
                                </p:cTn>
                              </p:par>
                            </p:childTnLst>
                          </p:cTn>
                        </p:par>
                        <p:par>
                          <p:cTn id="66" fill="hold">
                            <p:stCondLst>
                              <p:cond delay="0"/>
                            </p:stCondLst>
                            <p:childTnLst>
                              <p:par>
                                <p:cTn id="67" presetID="0" presetClass="path" presetSubtype="0" repeatCount="indefinite" accel="50000" decel="50000" fill="hold" grpId="0" nodeType="afterEffect">
                                  <p:stCondLst>
                                    <p:cond delay="200"/>
                                  </p:stCondLst>
                                  <p:childTnLst>
                                    <p:animMotion origin="layout" path="M 1.04167E-6 -2.96296E-6 L 0.04114 -2.96296E-6 L 0.04114 0.29236 L 0.07617 0.29098 L 0.07617 0.29121 " pathEditMode="relative" rAng="0" ptsTypes="AAAAA">
                                      <p:cBhvr>
                                        <p:cTn id="68" dur="2000" fill="hold"/>
                                        <p:tgtEl>
                                          <p:spTgt spid="75"/>
                                        </p:tgtEl>
                                        <p:attrNameLst>
                                          <p:attrName>ppt_x</p:attrName>
                                          <p:attrName>ppt_y</p:attrName>
                                        </p:attrNameLst>
                                      </p:cBhvr>
                                      <p:rCtr x="3802" y="14606"/>
                                    </p:animMotion>
                                  </p:childTnLst>
                                </p:cTn>
                              </p:par>
                              <p:par>
                                <p:cTn id="69" presetID="0" presetClass="path" presetSubtype="0" repeatCount="indefinite" accel="50000" decel="50000" fill="hold" grpId="0" nodeType="withEffect">
                                  <p:stCondLst>
                                    <p:cond delay="400"/>
                                  </p:stCondLst>
                                  <p:childTnLst>
                                    <p:animMotion origin="layout" path="M 1.04167E-6 -3.7037E-7 L 0.07109 0.00556 L 0.06875 0.00417 " pathEditMode="relative" rAng="0" ptsTypes="AAA">
                                      <p:cBhvr>
                                        <p:cTn id="70" dur="2000" fill="hold"/>
                                        <p:tgtEl>
                                          <p:spTgt spid="76"/>
                                        </p:tgtEl>
                                        <p:attrNameLst>
                                          <p:attrName>ppt_x</p:attrName>
                                          <p:attrName>ppt_y</p:attrName>
                                        </p:attrNameLst>
                                      </p:cBhvr>
                                      <p:rCtr x="3555" y="278"/>
                                    </p:animMotion>
                                  </p:childTnLst>
                                </p:cTn>
                              </p:par>
                              <p:par>
                                <p:cTn id="71" presetID="0" presetClass="path" presetSubtype="0" repeatCount="indefinite" accel="50000" decel="50000" fill="hold" grpId="0" nodeType="withEffect">
                                  <p:stCondLst>
                                    <p:cond delay="600"/>
                                  </p:stCondLst>
                                  <p:childTnLst>
                                    <p:animMotion origin="layout" path="M 1.04167E-6 -1.85185E-6 L 0.03906 -1.85185E-6 L 0.03906 -0.25 L 0.06953 -0.25278 L 0.06953 -0.25254 " pathEditMode="relative" rAng="0" ptsTypes="AAAAA">
                                      <p:cBhvr>
                                        <p:cTn id="72" dur="2000" fill="hold"/>
                                        <p:tgtEl>
                                          <p:spTgt spid="77"/>
                                        </p:tgtEl>
                                        <p:attrNameLst>
                                          <p:attrName>ppt_x</p:attrName>
                                          <p:attrName>ppt_y</p:attrName>
                                        </p:attrNameLst>
                                      </p:cBhvr>
                                      <p:rCtr x="3477" y="-12639"/>
                                    </p:animMotion>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1" nodeType="clickEffect">
                                  <p:stCondLst>
                                    <p:cond delay="0"/>
                                  </p:stCondLst>
                                  <p:childTnLst>
                                    <p:set>
                                      <p:cBhvr>
                                        <p:cTn id="76" dur="1" fill="hold">
                                          <p:stCondLst>
                                            <p:cond delay="0"/>
                                          </p:stCondLst>
                                        </p:cTn>
                                        <p:tgtEl>
                                          <p:spTgt spid="304"/>
                                        </p:tgtEl>
                                        <p:attrNameLst>
                                          <p:attrName>style.visibility</p:attrName>
                                        </p:attrNameLst>
                                      </p:cBhvr>
                                      <p:to>
                                        <p:strVal val="visible"/>
                                      </p:to>
                                    </p:set>
                                  </p:childTnLst>
                                </p:cTn>
                              </p:par>
                              <p:par>
                                <p:cTn id="77" presetID="1" presetClass="entr" presetSubtype="0" fill="hold" grpId="1" nodeType="withEffect">
                                  <p:stCondLst>
                                    <p:cond delay="0"/>
                                  </p:stCondLst>
                                  <p:childTnLst>
                                    <p:set>
                                      <p:cBhvr>
                                        <p:cTn id="78" dur="1" fill="hold">
                                          <p:stCondLst>
                                            <p:cond delay="0"/>
                                          </p:stCondLst>
                                        </p:cTn>
                                        <p:tgtEl>
                                          <p:spTgt spid="305"/>
                                        </p:tgtEl>
                                        <p:attrNameLst>
                                          <p:attrName>style.visibility</p:attrName>
                                        </p:attrNameLst>
                                      </p:cBhvr>
                                      <p:to>
                                        <p:strVal val="visible"/>
                                      </p:to>
                                    </p:set>
                                  </p:childTnLst>
                                </p:cTn>
                              </p:par>
                              <p:par>
                                <p:cTn id="79" presetID="1" presetClass="entr" presetSubtype="0" fill="hold" grpId="1" nodeType="withEffect">
                                  <p:stCondLst>
                                    <p:cond delay="0"/>
                                  </p:stCondLst>
                                  <p:childTnLst>
                                    <p:set>
                                      <p:cBhvr>
                                        <p:cTn id="80" dur="1" fill="hold">
                                          <p:stCondLst>
                                            <p:cond delay="0"/>
                                          </p:stCondLst>
                                        </p:cTn>
                                        <p:tgtEl>
                                          <p:spTgt spid="306"/>
                                        </p:tgtEl>
                                        <p:attrNameLst>
                                          <p:attrName>style.visibility</p:attrName>
                                        </p:attrNameLst>
                                      </p:cBhvr>
                                      <p:to>
                                        <p:strVal val="visible"/>
                                      </p:to>
                                    </p:set>
                                  </p:childTnLst>
                                </p:cTn>
                              </p:par>
                            </p:childTnLst>
                          </p:cTn>
                        </p:par>
                        <p:par>
                          <p:cTn id="81" fill="hold">
                            <p:stCondLst>
                              <p:cond delay="0"/>
                            </p:stCondLst>
                            <p:childTnLst>
                              <p:par>
                                <p:cTn id="82" presetID="0" presetClass="path" presetSubtype="0" repeatCount="indefinite" accel="50000" decel="50000" fill="hold" grpId="0" nodeType="afterEffect">
                                  <p:stCondLst>
                                    <p:cond delay="200"/>
                                  </p:stCondLst>
                                  <p:childTnLst>
                                    <p:animMotion origin="layout" path="M -3.54167E-6 2.22222E-6 L 0.05209 -0.00278 L 0.05209 -0.11667 " pathEditMode="relative" rAng="0" ptsTypes="AAA">
                                      <p:cBhvr>
                                        <p:cTn id="83" dur="2000" fill="hold"/>
                                        <p:tgtEl>
                                          <p:spTgt spid="304"/>
                                        </p:tgtEl>
                                        <p:attrNameLst>
                                          <p:attrName>ppt_x</p:attrName>
                                          <p:attrName>ppt_y</p:attrName>
                                        </p:attrNameLst>
                                      </p:cBhvr>
                                      <p:rCtr x="2604" y="-5833"/>
                                    </p:animMotion>
                                  </p:childTnLst>
                                </p:cTn>
                              </p:par>
                              <p:par>
                                <p:cTn id="84" presetID="0" presetClass="path" presetSubtype="0" repeatCount="indefinite" accel="50000" decel="50000" fill="hold" grpId="0" nodeType="withEffect">
                                  <p:stCondLst>
                                    <p:cond delay="400"/>
                                  </p:stCondLst>
                                  <p:childTnLst>
                                    <p:animMotion origin="layout" path="M -3.54167E-6 2.22222E-6 L 0.05209 -0.00278 L 0.05209 -0.11667 " pathEditMode="relative" rAng="0" ptsTypes="AAA">
                                      <p:cBhvr>
                                        <p:cTn id="85" dur="2000" fill="hold"/>
                                        <p:tgtEl>
                                          <p:spTgt spid="305"/>
                                        </p:tgtEl>
                                        <p:attrNameLst>
                                          <p:attrName>ppt_x</p:attrName>
                                          <p:attrName>ppt_y</p:attrName>
                                        </p:attrNameLst>
                                      </p:cBhvr>
                                      <p:rCtr x="2604" y="-5833"/>
                                    </p:animMotion>
                                  </p:childTnLst>
                                </p:cTn>
                              </p:par>
                              <p:par>
                                <p:cTn id="86" presetID="0" presetClass="path" presetSubtype="0" repeatCount="indefinite" accel="50000" decel="50000" fill="hold" grpId="0" nodeType="withEffect">
                                  <p:stCondLst>
                                    <p:cond delay="600"/>
                                  </p:stCondLst>
                                  <p:childTnLst>
                                    <p:animMotion origin="layout" path="M -3.54167E-6 2.22222E-6 L 0.05209 -0.00278 L 0.05209 -0.11667 " pathEditMode="relative" rAng="0" ptsTypes="AAA">
                                      <p:cBhvr>
                                        <p:cTn id="87" dur="2000" fill="hold"/>
                                        <p:tgtEl>
                                          <p:spTgt spid="306"/>
                                        </p:tgtEl>
                                        <p:attrNameLst>
                                          <p:attrName>ppt_x</p:attrName>
                                          <p:attrName>ppt_y</p:attrName>
                                        </p:attrNameLst>
                                      </p:cBhvr>
                                      <p:rCtr x="2604" y="-5833"/>
                                    </p:animMotion>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1" nodeType="clickEffect">
                                  <p:stCondLst>
                                    <p:cond delay="0"/>
                                  </p:stCondLst>
                                  <p:childTnLst>
                                    <p:set>
                                      <p:cBhvr>
                                        <p:cTn id="91" dur="1" fill="hold">
                                          <p:stCondLst>
                                            <p:cond delay="0"/>
                                          </p:stCondLst>
                                        </p:cTn>
                                        <p:tgtEl>
                                          <p:spTgt spid="111"/>
                                        </p:tgtEl>
                                        <p:attrNameLst>
                                          <p:attrName>style.visibility</p:attrName>
                                        </p:attrNameLst>
                                      </p:cBhvr>
                                      <p:to>
                                        <p:strVal val="visible"/>
                                      </p:to>
                                    </p:set>
                                  </p:childTnLst>
                                </p:cTn>
                              </p:par>
                              <p:par>
                                <p:cTn id="92" presetID="1" presetClass="entr" presetSubtype="0" fill="hold" grpId="1" nodeType="withEffect">
                                  <p:stCondLst>
                                    <p:cond delay="0"/>
                                  </p:stCondLst>
                                  <p:childTnLst>
                                    <p:set>
                                      <p:cBhvr>
                                        <p:cTn id="93" dur="1" fill="hold">
                                          <p:stCondLst>
                                            <p:cond delay="0"/>
                                          </p:stCondLst>
                                        </p:cTn>
                                        <p:tgtEl>
                                          <p:spTgt spid="110"/>
                                        </p:tgtEl>
                                        <p:attrNameLst>
                                          <p:attrName>style.visibility</p:attrName>
                                        </p:attrNameLst>
                                      </p:cBhvr>
                                      <p:to>
                                        <p:strVal val="visible"/>
                                      </p:to>
                                    </p:set>
                                  </p:childTnLst>
                                </p:cTn>
                              </p:par>
                              <p:par>
                                <p:cTn id="94" presetID="1" presetClass="entr" presetSubtype="0" fill="hold" grpId="1" nodeType="withEffect">
                                  <p:stCondLst>
                                    <p:cond delay="0"/>
                                  </p:stCondLst>
                                  <p:childTnLst>
                                    <p:set>
                                      <p:cBhvr>
                                        <p:cTn id="95" dur="1" fill="hold">
                                          <p:stCondLst>
                                            <p:cond delay="0"/>
                                          </p:stCondLst>
                                        </p:cTn>
                                        <p:tgtEl>
                                          <p:spTgt spid="109"/>
                                        </p:tgtEl>
                                        <p:attrNameLst>
                                          <p:attrName>style.visibility</p:attrName>
                                        </p:attrNameLst>
                                      </p:cBhvr>
                                      <p:to>
                                        <p:strVal val="visible"/>
                                      </p:to>
                                    </p:set>
                                  </p:childTnLst>
                                </p:cTn>
                              </p:par>
                            </p:childTnLst>
                          </p:cTn>
                        </p:par>
                        <p:par>
                          <p:cTn id="96" fill="hold">
                            <p:stCondLst>
                              <p:cond delay="0"/>
                            </p:stCondLst>
                            <p:childTnLst>
                              <p:par>
                                <p:cTn id="97" presetID="0" presetClass="path" presetSubtype="0" repeatCount="indefinite" accel="50000" decel="50000" fill="hold" grpId="0" nodeType="afterEffect">
                                  <p:stCondLst>
                                    <p:cond delay="250"/>
                                  </p:stCondLst>
                                  <p:childTnLst>
                                    <p:animMotion origin="layout" path="M 5E-6 7.40741E-7 L 0.04766 7.40741E-7 L 0.04766 0.00023 L 0.04766 7.40741E-7 " pathEditMode="relative" rAng="0" ptsTypes="AAAA">
                                      <p:cBhvr>
                                        <p:cTn id="98" dur="2000" fill="hold"/>
                                        <p:tgtEl>
                                          <p:spTgt spid="111"/>
                                        </p:tgtEl>
                                        <p:attrNameLst>
                                          <p:attrName>ppt_x</p:attrName>
                                          <p:attrName>ppt_y</p:attrName>
                                        </p:attrNameLst>
                                      </p:cBhvr>
                                      <p:rCtr x="2383" y="0"/>
                                    </p:animMotion>
                                  </p:childTnLst>
                                </p:cTn>
                              </p:par>
                              <p:par>
                                <p:cTn id="99" presetID="2" presetClass="entr" presetSubtype="1" fill="hold" nodeType="withEffect">
                                  <p:stCondLst>
                                    <p:cond delay="0"/>
                                  </p:stCondLst>
                                  <p:childTnLst>
                                    <p:set>
                                      <p:cBhvr>
                                        <p:cTn id="100" dur="1" fill="hold">
                                          <p:stCondLst>
                                            <p:cond delay="0"/>
                                          </p:stCondLst>
                                        </p:cTn>
                                        <p:tgtEl>
                                          <p:spTgt spid="56"/>
                                        </p:tgtEl>
                                        <p:attrNameLst>
                                          <p:attrName>style.visibility</p:attrName>
                                        </p:attrNameLst>
                                      </p:cBhvr>
                                      <p:to>
                                        <p:strVal val="visible"/>
                                      </p:to>
                                    </p:set>
                                    <p:anim calcmode="lin" valueType="num">
                                      <p:cBhvr additive="base">
                                        <p:cTn id="101" dur="450" fill="hold"/>
                                        <p:tgtEl>
                                          <p:spTgt spid="56"/>
                                        </p:tgtEl>
                                        <p:attrNameLst>
                                          <p:attrName>ppt_x</p:attrName>
                                        </p:attrNameLst>
                                      </p:cBhvr>
                                      <p:tavLst>
                                        <p:tav tm="0">
                                          <p:val>
                                            <p:strVal val="#ppt_x"/>
                                          </p:val>
                                        </p:tav>
                                        <p:tav tm="100000">
                                          <p:val>
                                            <p:strVal val="#ppt_x"/>
                                          </p:val>
                                        </p:tav>
                                      </p:tavLst>
                                    </p:anim>
                                    <p:anim calcmode="lin" valueType="num">
                                      <p:cBhvr additive="base">
                                        <p:cTn id="102" dur="450" fill="hold"/>
                                        <p:tgtEl>
                                          <p:spTgt spid="56"/>
                                        </p:tgtEl>
                                        <p:attrNameLst>
                                          <p:attrName>ppt_y</p:attrName>
                                        </p:attrNameLst>
                                      </p:cBhvr>
                                      <p:tavLst>
                                        <p:tav tm="0">
                                          <p:val>
                                            <p:strVal val="0-#ppt_h/2"/>
                                          </p:val>
                                        </p:tav>
                                        <p:tav tm="100000">
                                          <p:val>
                                            <p:strVal val="#ppt_y"/>
                                          </p:val>
                                        </p:tav>
                                      </p:tavLst>
                                    </p:anim>
                                  </p:childTnLst>
                                </p:cTn>
                              </p:par>
                              <p:par>
                                <p:cTn id="103" presetID="0" presetClass="path" presetSubtype="0" repeatCount="indefinite" accel="50000" decel="50000" fill="hold" grpId="0" nodeType="withEffect">
                                  <p:stCondLst>
                                    <p:cond delay="500"/>
                                  </p:stCondLst>
                                  <p:childTnLst>
                                    <p:animMotion origin="layout" path="M 5E-6 7.40741E-7 L 0.04766 7.40741E-7 L 0.04766 0.00023 L 0.04766 7.40741E-7 " pathEditMode="relative" rAng="0" ptsTypes="AAAA">
                                      <p:cBhvr>
                                        <p:cTn id="104" dur="2000" fill="hold"/>
                                        <p:tgtEl>
                                          <p:spTgt spid="110"/>
                                        </p:tgtEl>
                                        <p:attrNameLst>
                                          <p:attrName>ppt_x</p:attrName>
                                          <p:attrName>ppt_y</p:attrName>
                                        </p:attrNameLst>
                                      </p:cBhvr>
                                      <p:rCtr x="2383" y="0"/>
                                    </p:animMotion>
                                  </p:childTnLst>
                                </p:cTn>
                              </p:par>
                              <p:par>
                                <p:cTn id="105" presetID="0" presetClass="path" presetSubtype="0" repeatCount="indefinite" accel="50000" decel="50000" fill="hold" grpId="0" nodeType="withEffect">
                                  <p:stCondLst>
                                    <p:cond delay="800"/>
                                  </p:stCondLst>
                                  <p:childTnLst>
                                    <p:animMotion origin="layout" path="M 5E-6 7.40741E-7 L 0.04766 7.40741E-7 L 0.04766 0.00023 L 0.04766 7.40741E-7 " pathEditMode="relative" rAng="0" ptsTypes="AAAA">
                                      <p:cBhvr>
                                        <p:cTn id="106" dur="2000" fill="hold"/>
                                        <p:tgtEl>
                                          <p:spTgt spid="109"/>
                                        </p:tgtEl>
                                        <p:attrNameLst>
                                          <p:attrName>ppt_x</p:attrName>
                                          <p:attrName>ppt_y</p:attrName>
                                        </p:attrNameLst>
                                      </p:cBhvr>
                                      <p:rCtr x="2383" y="0"/>
                                    </p:animMotion>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66"/>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67"/>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68"/>
                                        </p:tgtEl>
                                        <p:attrNameLst>
                                          <p:attrName>style.visibility</p:attrName>
                                        </p:attrNameLst>
                                      </p:cBhvr>
                                      <p:to>
                                        <p:strVal val="visible"/>
                                      </p:to>
                                    </p:set>
                                  </p:childTnLst>
                                </p:cTn>
                              </p:par>
                            </p:childTnLst>
                          </p:cTn>
                        </p:par>
                        <p:par>
                          <p:cTn id="115" fill="hold">
                            <p:stCondLst>
                              <p:cond delay="0"/>
                            </p:stCondLst>
                            <p:childTnLst>
                              <p:par>
                                <p:cTn id="116" presetID="0" presetClass="path" presetSubtype="0" repeatCount="indefinite" accel="50000" decel="50000" fill="hold" grpId="1" nodeType="afterEffect">
                                  <p:stCondLst>
                                    <p:cond delay="250"/>
                                  </p:stCondLst>
                                  <p:childTnLst>
                                    <p:animMotion origin="layout" path="M -3.125E-6 -1.11111E-6 L 0.00157 0.22361 L 0.00235 0.22222 " pathEditMode="relative" rAng="0" ptsTypes="AAA">
                                      <p:cBhvr>
                                        <p:cTn id="117" dur="2000" fill="hold"/>
                                        <p:tgtEl>
                                          <p:spTgt spid="66"/>
                                        </p:tgtEl>
                                        <p:attrNameLst>
                                          <p:attrName>ppt_x</p:attrName>
                                          <p:attrName>ppt_y</p:attrName>
                                        </p:attrNameLst>
                                      </p:cBhvr>
                                      <p:rCtr x="117" y="11181"/>
                                    </p:animMotion>
                                  </p:childTnLst>
                                </p:cTn>
                              </p:par>
                            </p:childTnLst>
                          </p:cTn>
                        </p:par>
                        <p:par>
                          <p:cTn id="118" fill="hold">
                            <p:stCondLst>
                              <p:cond delay="2250"/>
                            </p:stCondLst>
                            <p:childTnLst>
                              <p:par>
                                <p:cTn id="119" presetID="42" presetClass="entr" presetSubtype="0" fill="hold" nodeType="afterEffect">
                                  <p:stCondLst>
                                    <p:cond delay="0"/>
                                  </p:stCondLst>
                                  <p:childTnLst>
                                    <p:set>
                                      <p:cBhvr>
                                        <p:cTn id="120" dur="1" fill="hold">
                                          <p:stCondLst>
                                            <p:cond delay="0"/>
                                          </p:stCondLst>
                                        </p:cTn>
                                        <p:tgtEl>
                                          <p:spTgt spid="123"/>
                                        </p:tgtEl>
                                        <p:attrNameLst>
                                          <p:attrName>style.visibility</p:attrName>
                                        </p:attrNameLst>
                                      </p:cBhvr>
                                      <p:to>
                                        <p:strVal val="visible"/>
                                      </p:to>
                                    </p:set>
                                    <p:animEffect transition="in" filter="fade">
                                      <p:cBhvr>
                                        <p:cTn id="121" dur="1000"/>
                                        <p:tgtEl>
                                          <p:spTgt spid="123"/>
                                        </p:tgtEl>
                                      </p:cBhvr>
                                    </p:animEffect>
                                    <p:anim calcmode="lin" valueType="num">
                                      <p:cBhvr>
                                        <p:cTn id="122" dur="1000" fill="hold"/>
                                        <p:tgtEl>
                                          <p:spTgt spid="123"/>
                                        </p:tgtEl>
                                        <p:attrNameLst>
                                          <p:attrName>ppt_x</p:attrName>
                                        </p:attrNameLst>
                                      </p:cBhvr>
                                      <p:tavLst>
                                        <p:tav tm="0">
                                          <p:val>
                                            <p:strVal val="#ppt_x"/>
                                          </p:val>
                                        </p:tav>
                                        <p:tav tm="100000">
                                          <p:val>
                                            <p:strVal val="#ppt_x"/>
                                          </p:val>
                                        </p:tav>
                                      </p:tavLst>
                                    </p:anim>
                                    <p:anim calcmode="lin" valueType="num">
                                      <p:cBhvr>
                                        <p:cTn id="123" dur="1000" fill="hold"/>
                                        <p:tgtEl>
                                          <p:spTgt spid="123"/>
                                        </p:tgtEl>
                                        <p:attrNameLst>
                                          <p:attrName>ppt_y</p:attrName>
                                        </p:attrNameLst>
                                      </p:cBhvr>
                                      <p:tavLst>
                                        <p:tav tm="0">
                                          <p:val>
                                            <p:strVal val="#ppt_y+.1"/>
                                          </p:val>
                                        </p:tav>
                                        <p:tav tm="100000">
                                          <p:val>
                                            <p:strVal val="#ppt_y"/>
                                          </p:val>
                                        </p:tav>
                                      </p:tavLst>
                                    </p:anim>
                                  </p:childTnLst>
                                </p:cTn>
                              </p:par>
                              <p:par>
                                <p:cTn id="124" presetID="0" presetClass="path" presetSubtype="0" repeatCount="indefinite" accel="50000" decel="50000" fill="hold" grpId="1" nodeType="withEffect">
                                  <p:stCondLst>
                                    <p:cond delay="500"/>
                                  </p:stCondLst>
                                  <p:childTnLst>
                                    <p:animMotion origin="layout" path="M -3.125E-6 -1.11111E-6 L 0.00157 0.22361 L 0.00235 0.22222 " pathEditMode="relative" rAng="0" ptsTypes="AAA">
                                      <p:cBhvr>
                                        <p:cTn id="125" dur="2000" fill="hold"/>
                                        <p:tgtEl>
                                          <p:spTgt spid="67"/>
                                        </p:tgtEl>
                                        <p:attrNameLst>
                                          <p:attrName>ppt_x</p:attrName>
                                          <p:attrName>ppt_y</p:attrName>
                                        </p:attrNameLst>
                                      </p:cBhvr>
                                      <p:rCtr x="117" y="11181"/>
                                    </p:animMotion>
                                  </p:childTnLst>
                                </p:cTn>
                              </p:par>
                              <p:par>
                                <p:cTn id="126" presetID="0" presetClass="path" presetSubtype="0" repeatCount="indefinite" accel="50000" decel="50000" fill="hold" grpId="1" nodeType="withEffect">
                                  <p:stCondLst>
                                    <p:cond delay="750"/>
                                  </p:stCondLst>
                                  <p:childTnLst>
                                    <p:animMotion origin="layout" path="M -3.125E-6 -1.11111E-6 L 0.00157 0.22361 L 0.00235 0.22222 " pathEditMode="relative" rAng="0" ptsTypes="AAA">
                                      <p:cBhvr>
                                        <p:cTn id="127" dur="2000" fill="hold"/>
                                        <p:tgtEl>
                                          <p:spTgt spid="68"/>
                                        </p:tgtEl>
                                        <p:attrNameLst>
                                          <p:attrName>ppt_x</p:attrName>
                                          <p:attrName>ppt_y</p:attrName>
                                        </p:attrNameLst>
                                      </p:cBhvr>
                                      <p:rCtr x="117" y="11181"/>
                                    </p:animMotion>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grpId="0" nodeType="clickEffect">
                                  <p:stCondLst>
                                    <p:cond delay="0"/>
                                  </p:stCondLst>
                                  <p:childTnLst>
                                    <p:set>
                                      <p:cBhvr>
                                        <p:cTn id="131" dur="1" fill="hold">
                                          <p:stCondLst>
                                            <p:cond delay="0"/>
                                          </p:stCondLst>
                                        </p:cTn>
                                        <p:tgtEl>
                                          <p:spTgt spid="136"/>
                                        </p:tgtEl>
                                        <p:attrNameLst>
                                          <p:attrName>style.visibility</p:attrName>
                                        </p:attrNameLst>
                                      </p:cBhvr>
                                      <p:to>
                                        <p:strVal val="visible"/>
                                      </p:to>
                                    </p:set>
                                  </p:childTnLst>
                                </p:cTn>
                              </p:par>
                              <p:par>
                                <p:cTn id="132" presetID="1" presetClass="entr" presetSubtype="0" fill="hold" grpId="0" nodeType="withEffect">
                                  <p:stCondLst>
                                    <p:cond delay="0"/>
                                  </p:stCondLst>
                                  <p:childTnLst>
                                    <p:set>
                                      <p:cBhvr>
                                        <p:cTn id="133" dur="1" fill="hold">
                                          <p:stCondLst>
                                            <p:cond delay="0"/>
                                          </p:stCondLst>
                                        </p:cTn>
                                        <p:tgtEl>
                                          <p:spTgt spid="137"/>
                                        </p:tgtEl>
                                        <p:attrNameLst>
                                          <p:attrName>style.visibility</p:attrName>
                                        </p:attrNameLst>
                                      </p:cBhvr>
                                      <p:to>
                                        <p:strVal val="visible"/>
                                      </p:to>
                                    </p:set>
                                  </p:childTnLst>
                                </p:cTn>
                              </p:par>
                              <p:par>
                                <p:cTn id="134" presetID="1" presetClass="entr" presetSubtype="0" fill="hold" grpId="0" nodeType="withEffect">
                                  <p:stCondLst>
                                    <p:cond delay="0"/>
                                  </p:stCondLst>
                                  <p:childTnLst>
                                    <p:set>
                                      <p:cBhvr>
                                        <p:cTn id="135" dur="1" fill="hold">
                                          <p:stCondLst>
                                            <p:cond delay="0"/>
                                          </p:stCondLst>
                                        </p:cTn>
                                        <p:tgtEl>
                                          <p:spTgt spid="138"/>
                                        </p:tgtEl>
                                        <p:attrNameLst>
                                          <p:attrName>style.visibility</p:attrName>
                                        </p:attrNameLst>
                                      </p:cBhvr>
                                      <p:to>
                                        <p:strVal val="visible"/>
                                      </p:to>
                                    </p:set>
                                  </p:childTnLst>
                                </p:cTn>
                              </p:par>
                            </p:childTnLst>
                          </p:cTn>
                        </p:par>
                        <p:par>
                          <p:cTn id="136" fill="hold">
                            <p:stCondLst>
                              <p:cond delay="0"/>
                            </p:stCondLst>
                            <p:childTnLst>
                              <p:par>
                                <p:cTn id="137" presetID="0" presetClass="path" presetSubtype="0" repeatCount="indefinite" accel="50000" decel="50000" fill="hold" grpId="1" nodeType="afterEffect">
                                  <p:stCondLst>
                                    <p:cond delay="250"/>
                                  </p:stCondLst>
                                  <p:childTnLst>
                                    <p:animMotion origin="layout" path="M 0.00065 -0.00047 L 0.09128 0.00092 L 0.09049 -0.00047 " pathEditMode="relative" rAng="0" ptsTypes="AAA">
                                      <p:cBhvr>
                                        <p:cTn id="138" dur="2000" fill="hold"/>
                                        <p:tgtEl>
                                          <p:spTgt spid="136"/>
                                        </p:tgtEl>
                                        <p:attrNameLst>
                                          <p:attrName>ppt_x</p:attrName>
                                          <p:attrName>ppt_y</p:attrName>
                                        </p:attrNameLst>
                                      </p:cBhvr>
                                      <p:rCtr x="4531" y="69"/>
                                    </p:animMotion>
                                  </p:childTnLst>
                                </p:cTn>
                              </p:par>
                            </p:childTnLst>
                          </p:cTn>
                        </p:par>
                        <p:par>
                          <p:cTn id="139" fill="hold">
                            <p:stCondLst>
                              <p:cond delay="2250"/>
                            </p:stCondLst>
                            <p:childTnLst>
                              <p:par>
                                <p:cTn id="140" presetID="2" presetClass="entr" presetSubtype="4" fill="hold" nodeType="afterEffect">
                                  <p:stCondLst>
                                    <p:cond delay="0"/>
                                  </p:stCondLst>
                                  <p:childTnLst>
                                    <p:set>
                                      <p:cBhvr>
                                        <p:cTn id="141" dur="1" fill="hold">
                                          <p:stCondLst>
                                            <p:cond delay="0"/>
                                          </p:stCondLst>
                                        </p:cTn>
                                        <p:tgtEl>
                                          <p:spTgt spid="151"/>
                                        </p:tgtEl>
                                        <p:attrNameLst>
                                          <p:attrName>style.visibility</p:attrName>
                                        </p:attrNameLst>
                                      </p:cBhvr>
                                      <p:to>
                                        <p:strVal val="visible"/>
                                      </p:to>
                                    </p:set>
                                    <p:anim calcmode="lin" valueType="num">
                                      <p:cBhvr additive="base">
                                        <p:cTn id="142" dur="500" fill="hold"/>
                                        <p:tgtEl>
                                          <p:spTgt spid="151"/>
                                        </p:tgtEl>
                                        <p:attrNameLst>
                                          <p:attrName>ppt_x</p:attrName>
                                        </p:attrNameLst>
                                      </p:cBhvr>
                                      <p:tavLst>
                                        <p:tav tm="0">
                                          <p:val>
                                            <p:strVal val="#ppt_x"/>
                                          </p:val>
                                        </p:tav>
                                        <p:tav tm="100000">
                                          <p:val>
                                            <p:strVal val="#ppt_x"/>
                                          </p:val>
                                        </p:tav>
                                      </p:tavLst>
                                    </p:anim>
                                    <p:anim calcmode="lin" valueType="num">
                                      <p:cBhvr additive="base">
                                        <p:cTn id="143" dur="500" fill="hold"/>
                                        <p:tgtEl>
                                          <p:spTgt spid="151"/>
                                        </p:tgtEl>
                                        <p:attrNameLst>
                                          <p:attrName>ppt_y</p:attrName>
                                        </p:attrNameLst>
                                      </p:cBhvr>
                                      <p:tavLst>
                                        <p:tav tm="0">
                                          <p:val>
                                            <p:strVal val="1+#ppt_h/2"/>
                                          </p:val>
                                        </p:tav>
                                        <p:tav tm="100000">
                                          <p:val>
                                            <p:strVal val="#ppt_y"/>
                                          </p:val>
                                        </p:tav>
                                      </p:tavLst>
                                    </p:anim>
                                  </p:childTnLst>
                                </p:cTn>
                              </p:par>
                              <p:par>
                                <p:cTn id="144" presetID="0" presetClass="path" presetSubtype="0" repeatCount="indefinite" accel="50000" decel="50000" fill="hold" grpId="1" nodeType="withEffect">
                                  <p:stCondLst>
                                    <p:cond delay="500"/>
                                  </p:stCondLst>
                                  <p:childTnLst>
                                    <p:animMotion origin="layout" path="M 0.00065 -0.00047 L 0.09128 0.00092 L 0.09049 -0.00047 " pathEditMode="relative" rAng="0" ptsTypes="AAA">
                                      <p:cBhvr>
                                        <p:cTn id="145" dur="2000" fill="hold"/>
                                        <p:tgtEl>
                                          <p:spTgt spid="137"/>
                                        </p:tgtEl>
                                        <p:attrNameLst>
                                          <p:attrName>ppt_x</p:attrName>
                                          <p:attrName>ppt_y</p:attrName>
                                        </p:attrNameLst>
                                      </p:cBhvr>
                                      <p:rCtr x="4531" y="69"/>
                                    </p:animMotion>
                                  </p:childTnLst>
                                </p:cTn>
                              </p:par>
                              <p:par>
                                <p:cTn id="146" presetID="0" presetClass="path" presetSubtype="0" repeatCount="indefinite" accel="50000" decel="50000" fill="hold" grpId="1" nodeType="withEffect">
                                  <p:stCondLst>
                                    <p:cond delay="750"/>
                                  </p:stCondLst>
                                  <p:childTnLst>
                                    <p:animMotion origin="layout" path="M 0.00065 -0.00047 L 0.09128 0.00092 L 0.09049 -0.00047 " pathEditMode="relative" rAng="0" ptsTypes="AAA">
                                      <p:cBhvr>
                                        <p:cTn id="147" dur="2000" fill="hold"/>
                                        <p:tgtEl>
                                          <p:spTgt spid="138"/>
                                        </p:tgtEl>
                                        <p:attrNameLst>
                                          <p:attrName>ppt_x</p:attrName>
                                          <p:attrName>ppt_y</p:attrName>
                                        </p:attrNameLst>
                                      </p:cBhvr>
                                      <p:rCtr x="4531" y="69"/>
                                    </p:animMotion>
                                  </p:childTnLst>
                                </p:cTn>
                              </p:par>
                            </p:childTnLst>
                          </p:cTn>
                        </p:par>
                      </p:childTnLst>
                    </p:cTn>
                  </p:par>
                  <p:par>
                    <p:cTn id="148" fill="hold">
                      <p:stCondLst>
                        <p:cond delay="indefinite"/>
                      </p:stCondLst>
                      <p:childTnLst>
                        <p:par>
                          <p:cTn id="149" fill="hold">
                            <p:stCondLst>
                              <p:cond delay="0"/>
                            </p:stCondLst>
                            <p:childTnLst>
                              <p:par>
                                <p:cTn id="150" presetID="1" presetClass="entr" presetSubtype="0" fill="hold" grpId="0" nodeType="clickEffect">
                                  <p:stCondLst>
                                    <p:cond delay="0"/>
                                  </p:stCondLst>
                                  <p:childTnLst>
                                    <p:set>
                                      <p:cBhvr>
                                        <p:cTn id="151" dur="1" fill="hold">
                                          <p:stCondLst>
                                            <p:cond delay="0"/>
                                          </p:stCondLst>
                                        </p:cTn>
                                        <p:tgtEl>
                                          <p:spTgt spid="70"/>
                                        </p:tgtEl>
                                        <p:attrNameLst>
                                          <p:attrName>style.visibility</p:attrName>
                                        </p:attrNameLst>
                                      </p:cBhvr>
                                      <p:to>
                                        <p:strVal val="visible"/>
                                      </p:to>
                                    </p:set>
                                  </p:childTnLst>
                                </p:cTn>
                              </p:par>
                            </p:childTnLst>
                          </p:cTn>
                        </p:par>
                        <p:par>
                          <p:cTn id="152" fill="hold">
                            <p:stCondLst>
                              <p:cond delay="0"/>
                            </p:stCondLst>
                            <p:childTnLst>
                              <p:par>
                                <p:cTn id="153" presetID="0" presetClass="path" presetSubtype="0" repeatCount="indefinite" accel="50000" decel="50000" fill="hold" grpId="1" nodeType="afterEffect">
                                  <p:stCondLst>
                                    <p:cond delay="0"/>
                                  </p:stCondLst>
                                  <p:childTnLst>
                                    <p:animMotion origin="layout" path="M -0.00065 -4.44444E-6 L -0.00065 -0.23773 L -0.00065 -0.23912 " pathEditMode="relative" rAng="0" ptsTypes="AAA">
                                      <p:cBhvr>
                                        <p:cTn id="154" dur="2000" fill="hold"/>
                                        <p:tgtEl>
                                          <p:spTgt spid="70"/>
                                        </p:tgtEl>
                                        <p:attrNameLst>
                                          <p:attrName>ppt_x</p:attrName>
                                          <p:attrName>ppt_y</p:attrName>
                                        </p:attrNameLst>
                                      </p:cBhvr>
                                      <p:rCtr x="0" y="-11968"/>
                                    </p:animMotion>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grpId="0" nodeType="clickEffect">
                                  <p:stCondLst>
                                    <p:cond delay="0"/>
                                  </p:stCondLst>
                                  <p:childTnLst>
                                    <p:set>
                                      <p:cBhvr>
                                        <p:cTn id="158" dur="1" fill="hold">
                                          <p:stCondLst>
                                            <p:cond delay="0"/>
                                          </p:stCondLst>
                                        </p:cTn>
                                        <p:tgtEl>
                                          <p:spTgt spid="197"/>
                                        </p:tgtEl>
                                        <p:attrNameLst>
                                          <p:attrName>style.visibility</p:attrName>
                                        </p:attrNameLst>
                                      </p:cBhvr>
                                      <p:to>
                                        <p:strVal val="visible"/>
                                      </p:to>
                                    </p:set>
                                  </p:childTnLst>
                                </p:cTn>
                              </p:par>
                            </p:childTnLst>
                          </p:cTn>
                        </p:par>
                        <p:par>
                          <p:cTn id="159" fill="hold">
                            <p:stCondLst>
                              <p:cond delay="0"/>
                            </p:stCondLst>
                            <p:childTnLst>
                              <p:par>
                                <p:cTn id="160" presetID="0" presetClass="path" presetSubtype="0" repeatCount="indefinite" accel="50000" decel="50000" fill="hold" grpId="1" nodeType="afterEffect">
                                  <p:stCondLst>
                                    <p:cond delay="0"/>
                                  </p:stCondLst>
                                  <p:childTnLst>
                                    <p:animMotion origin="layout" path="M -2.29167E-6 -2.22222E-6 L 0.05391 0.00139 L 0.05391 0.00162 " pathEditMode="relative" rAng="0" ptsTypes="AAA">
                                      <p:cBhvr>
                                        <p:cTn id="161" dur="2000" fill="hold"/>
                                        <p:tgtEl>
                                          <p:spTgt spid="197"/>
                                        </p:tgtEl>
                                        <p:attrNameLst>
                                          <p:attrName>ppt_x</p:attrName>
                                          <p:attrName>ppt_y</p:attrName>
                                        </p:attrNameLst>
                                      </p:cBhvr>
                                      <p:rCtr x="2695" y="69"/>
                                    </p:animMotion>
                                  </p:childTnLst>
                                </p:cTn>
                              </p:par>
                            </p:childTnLst>
                          </p:cTn>
                        </p:par>
                      </p:childTnLst>
                    </p:cTn>
                  </p:par>
                  <p:par>
                    <p:cTn id="162" fill="hold">
                      <p:stCondLst>
                        <p:cond delay="indefinite"/>
                      </p:stCondLst>
                      <p:childTnLst>
                        <p:par>
                          <p:cTn id="163" fill="hold">
                            <p:stCondLst>
                              <p:cond delay="0"/>
                            </p:stCondLst>
                            <p:childTnLst>
                              <p:par>
                                <p:cTn id="164" presetID="1" presetClass="entr" presetSubtype="0" fill="hold" grpId="0" nodeType="clickEffect">
                                  <p:stCondLst>
                                    <p:cond delay="0"/>
                                  </p:stCondLst>
                                  <p:childTnLst>
                                    <p:set>
                                      <p:cBhvr>
                                        <p:cTn id="165" dur="1" fill="hold">
                                          <p:stCondLst>
                                            <p:cond delay="0"/>
                                          </p:stCondLst>
                                        </p:cTn>
                                        <p:tgtEl>
                                          <p:spTgt spid="210"/>
                                        </p:tgtEl>
                                        <p:attrNameLst>
                                          <p:attrName>style.visibility</p:attrName>
                                        </p:attrNameLst>
                                      </p:cBhvr>
                                      <p:to>
                                        <p:strVal val="visible"/>
                                      </p:to>
                                    </p:set>
                                  </p:childTnLst>
                                </p:cTn>
                              </p:par>
                            </p:childTnLst>
                          </p:cTn>
                        </p:par>
                        <p:par>
                          <p:cTn id="166" fill="hold">
                            <p:stCondLst>
                              <p:cond delay="0"/>
                            </p:stCondLst>
                            <p:childTnLst>
                              <p:par>
                                <p:cTn id="167" presetID="0" presetClass="path" presetSubtype="0" repeatCount="indefinite" accel="50000" decel="50000" fill="hold" grpId="1" nodeType="afterEffect">
                                  <p:stCondLst>
                                    <p:cond delay="0"/>
                                  </p:stCondLst>
                                  <p:childTnLst>
                                    <p:animMotion origin="layout" path="M 1.04167E-6 -2.96296E-6 L 0.04297 -0.00277 L 0.04219 -0.00277 L 0.04219 -0.00254 " pathEditMode="relative" rAng="0" ptsTypes="AAAA">
                                      <p:cBhvr>
                                        <p:cTn id="168" dur="2000" fill="hold"/>
                                        <p:tgtEl>
                                          <p:spTgt spid="210"/>
                                        </p:tgtEl>
                                        <p:attrNameLst>
                                          <p:attrName>ppt_x</p:attrName>
                                          <p:attrName>ppt_y</p:attrName>
                                        </p:attrNameLst>
                                      </p:cBhvr>
                                      <p:rCtr x="2148" y="-139"/>
                                    </p:animMotion>
                                  </p:childTnLst>
                                </p:cTn>
                              </p:par>
                            </p:childTnLst>
                          </p:cTn>
                        </p:par>
                        <p:par>
                          <p:cTn id="169" fill="hold">
                            <p:stCondLst>
                              <p:cond delay="2000"/>
                            </p:stCondLst>
                            <p:childTnLst>
                              <p:par>
                                <p:cTn id="170" presetID="14" presetClass="entr" presetSubtype="5" fill="hold" nodeType="afterEffect">
                                  <p:stCondLst>
                                    <p:cond delay="0"/>
                                  </p:stCondLst>
                                  <p:childTnLst>
                                    <p:set>
                                      <p:cBhvr>
                                        <p:cTn id="171" dur="1" fill="hold">
                                          <p:stCondLst>
                                            <p:cond delay="0"/>
                                          </p:stCondLst>
                                        </p:cTn>
                                        <p:tgtEl>
                                          <p:spTgt spid="211"/>
                                        </p:tgtEl>
                                        <p:attrNameLst>
                                          <p:attrName>style.visibility</p:attrName>
                                        </p:attrNameLst>
                                      </p:cBhvr>
                                      <p:to>
                                        <p:strVal val="visible"/>
                                      </p:to>
                                    </p:set>
                                    <p:animEffect transition="in" filter="randombar(vertical)">
                                      <p:cBhvr>
                                        <p:cTn id="172" dur="500"/>
                                        <p:tgtEl>
                                          <p:spTgt spid="211"/>
                                        </p:tgtEl>
                                      </p:cBhvr>
                                    </p:animEffect>
                                  </p:childTnLst>
                                </p:cTn>
                              </p:par>
                            </p:childTnLst>
                          </p:cTn>
                        </p:par>
                      </p:childTnLst>
                    </p:cTn>
                  </p:par>
                  <p:par>
                    <p:cTn id="173" fill="hold">
                      <p:stCondLst>
                        <p:cond delay="indefinite"/>
                      </p:stCondLst>
                      <p:childTnLst>
                        <p:par>
                          <p:cTn id="174" fill="hold">
                            <p:stCondLst>
                              <p:cond delay="0"/>
                            </p:stCondLst>
                            <p:childTnLst>
                              <p:par>
                                <p:cTn id="175" presetID="42" presetClass="entr" presetSubtype="0" fill="hold" nodeType="clickEffect">
                                  <p:stCondLst>
                                    <p:cond delay="0"/>
                                  </p:stCondLst>
                                  <p:childTnLst>
                                    <p:set>
                                      <p:cBhvr>
                                        <p:cTn id="176" dur="1" fill="hold">
                                          <p:stCondLst>
                                            <p:cond delay="0"/>
                                          </p:stCondLst>
                                        </p:cTn>
                                        <p:tgtEl>
                                          <p:spTgt spid="217"/>
                                        </p:tgtEl>
                                        <p:attrNameLst>
                                          <p:attrName>style.visibility</p:attrName>
                                        </p:attrNameLst>
                                      </p:cBhvr>
                                      <p:to>
                                        <p:strVal val="visible"/>
                                      </p:to>
                                    </p:set>
                                    <p:animEffect transition="in" filter="fade">
                                      <p:cBhvr>
                                        <p:cTn id="177" dur="1000"/>
                                        <p:tgtEl>
                                          <p:spTgt spid="217"/>
                                        </p:tgtEl>
                                      </p:cBhvr>
                                    </p:animEffect>
                                    <p:anim calcmode="lin" valueType="num">
                                      <p:cBhvr>
                                        <p:cTn id="178" dur="1000" fill="hold"/>
                                        <p:tgtEl>
                                          <p:spTgt spid="217"/>
                                        </p:tgtEl>
                                        <p:attrNameLst>
                                          <p:attrName>ppt_x</p:attrName>
                                        </p:attrNameLst>
                                      </p:cBhvr>
                                      <p:tavLst>
                                        <p:tav tm="0">
                                          <p:val>
                                            <p:strVal val="#ppt_x"/>
                                          </p:val>
                                        </p:tav>
                                        <p:tav tm="100000">
                                          <p:val>
                                            <p:strVal val="#ppt_x"/>
                                          </p:val>
                                        </p:tav>
                                      </p:tavLst>
                                    </p:anim>
                                    <p:anim calcmode="lin" valueType="num">
                                      <p:cBhvr>
                                        <p:cTn id="179" dur="1000" fill="hold"/>
                                        <p:tgtEl>
                                          <p:spTgt spid="217"/>
                                        </p:tgtEl>
                                        <p:attrNameLst>
                                          <p:attrName>ppt_y</p:attrName>
                                        </p:attrNameLst>
                                      </p:cBhvr>
                                      <p:tavLst>
                                        <p:tav tm="0">
                                          <p:val>
                                            <p:strVal val="#ppt_y+.1"/>
                                          </p:val>
                                        </p:tav>
                                        <p:tav tm="100000">
                                          <p:val>
                                            <p:strVal val="#ppt_y"/>
                                          </p:val>
                                        </p:tav>
                                      </p:tavLst>
                                    </p:anim>
                                  </p:childTnLst>
                                </p:cTn>
                              </p:par>
                            </p:childTnLst>
                          </p:cTn>
                        </p:par>
                        <p:par>
                          <p:cTn id="180" fill="hold">
                            <p:stCondLst>
                              <p:cond delay="1000"/>
                            </p:stCondLst>
                            <p:childTnLst>
                              <p:par>
                                <p:cTn id="181" presetID="42" presetClass="entr" presetSubtype="0" fill="hold" nodeType="afterEffect">
                                  <p:stCondLst>
                                    <p:cond delay="0"/>
                                  </p:stCondLst>
                                  <p:childTnLst>
                                    <p:set>
                                      <p:cBhvr>
                                        <p:cTn id="182" dur="1" fill="hold">
                                          <p:stCondLst>
                                            <p:cond delay="0"/>
                                          </p:stCondLst>
                                        </p:cTn>
                                        <p:tgtEl>
                                          <p:spTgt spid="224"/>
                                        </p:tgtEl>
                                        <p:attrNameLst>
                                          <p:attrName>style.visibility</p:attrName>
                                        </p:attrNameLst>
                                      </p:cBhvr>
                                      <p:to>
                                        <p:strVal val="visible"/>
                                      </p:to>
                                    </p:set>
                                    <p:animEffect transition="in" filter="fade">
                                      <p:cBhvr>
                                        <p:cTn id="183" dur="1000"/>
                                        <p:tgtEl>
                                          <p:spTgt spid="224"/>
                                        </p:tgtEl>
                                      </p:cBhvr>
                                    </p:animEffect>
                                    <p:anim calcmode="lin" valueType="num">
                                      <p:cBhvr>
                                        <p:cTn id="184" dur="1000" fill="hold"/>
                                        <p:tgtEl>
                                          <p:spTgt spid="224"/>
                                        </p:tgtEl>
                                        <p:attrNameLst>
                                          <p:attrName>ppt_x</p:attrName>
                                        </p:attrNameLst>
                                      </p:cBhvr>
                                      <p:tavLst>
                                        <p:tav tm="0">
                                          <p:val>
                                            <p:strVal val="#ppt_x"/>
                                          </p:val>
                                        </p:tav>
                                        <p:tav tm="100000">
                                          <p:val>
                                            <p:strVal val="#ppt_x"/>
                                          </p:val>
                                        </p:tav>
                                      </p:tavLst>
                                    </p:anim>
                                    <p:anim calcmode="lin" valueType="num">
                                      <p:cBhvr>
                                        <p:cTn id="185" dur="1000" fill="hold"/>
                                        <p:tgtEl>
                                          <p:spTgt spid="224"/>
                                        </p:tgtEl>
                                        <p:attrNameLst>
                                          <p:attrName>ppt_y</p:attrName>
                                        </p:attrNameLst>
                                      </p:cBhvr>
                                      <p:tavLst>
                                        <p:tav tm="0">
                                          <p:val>
                                            <p:strVal val="#ppt_y+.1"/>
                                          </p:val>
                                        </p:tav>
                                        <p:tav tm="100000">
                                          <p:val>
                                            <p:strVal val="#ppt_y"/>
                                          </p:val>
                                        </p:tav>
                                      </p:tavLst>
                                    </p:anim>
                                  </p:childTnLst>
                                </p:cTn>
                              </p:par>
                            </p:childTnLst>
                          </p:cTn>
                        </p:par>
                        <p:par>
                          <p:cTn id="186" fill="hold">
                            <p:stCondLst>
                              <p:cond delay="2000"/>
                            </p:stCondLst>
                            <p:childTnLst>
                              <p:par>
                                <p:cTn id="187" presetID="42" presetClass="entr" presetSubtype="0" fill="hold" nodeType="afterEffect">
                                  <p:stCondLst>
                                    <p:cond delay="0"/>
                                  </p:stCondLst>
                                  <p:childTnLst>
                                    <p:set>
                                      <p:cBhvr>
                                        <p:cTn id="188" dur="1" fill="hold">
                                          <p:stCondLst>
                                            <p:cond delay="0"/>
                                          </p:stCondLst>
                                        </p:cTn>
                                        <p:tgtEl>
                                          <p:spTgt spid="231"/>
                                        </p:tgtEl>
                                        <p:attrNameLst>
                                          <p:attrName>style.visibility</p:attrName>
                                        </p:attrNameLst>
                                      </p:cBhvr>
                                      <p:to>
                                        <p:strVal val="visible"/>
                                      </p:to>
                                    </p:set>
                                    <p:animEffect transition="in" filter="fade">
                                      <p:cBhvr>
                                        <p:cTn id="189" dur="1000"/>
                                        <p:tgtEl>
                                          <p:spTgt spid="231"/>
                                        </p:tgtEl>
                                      </p:cBhvr>
                                    </p:animEffect>
                                    <p:anim calcmode="lin" valueType="num">
                                      <p:cBhvr>
                                        <p:cTn id="190" dur="1000" fill="hold"/>
                                        <p:tgtEl>
                                          <p:spTgt spid="231"/>
                                        </p:tgtEl>
                                        <p:attrNameLst>
                                          <p:attrName>ppt_x</p:attrName>
                                        </p:attrNameLst>
                                      </p:cBhvr>
                                      <p:tavLst>
                                        <p:tav tm="0">
                                          <p:val>
                                            <p:strVal val="#ppt_x"/>
                                          </p:val>
                                        </p:tav>
                                        <p:tav tm="100000">
                                          <p:val>
                                            <p:strVal val="#ppt_x"/>
                                          </p:val>
                                        </p:tav>
                                      </p:tavLst>
                                    </p:anim>
                                    <p:anim calcmode="lin" valueType="num">
                                      <p:cBhvr>
                                        <p:cTn id="191" dur="1000" fill="hold"/>
                                        <p:tgtEl>
                                          <p:spTgt spid="231"/>
                                        </p:tgtEl>
                                        <p:attrNameLst>
                                          <p:attrName>ppt_y</p:attrName>
                                        </p:attrNameLst>
                                      </p:cBhvr>
                                      <p:tavLst>
                                        <p:tav tm="0">
                                          <p:val>
                                            <p:strVal val="#ppt_y+.1"/>
                                          </p:val>
                                        </p:tav>
                                        <p:tav tm="100000">
                                          <p:val>
                                            <p:strVal val="#ppt_y"/>
                                          </p:val>
                                        </p:tav>
                                      </p:tavLst>
                                    </p:anim>
                                  </p:childTnLst>
                                </p:cTn>
                              </p:par>
                            </p:childTnLst>
                          </p:cTn>
                        </p:par>
                        <p:par>
                          <p:cTn id="192" fill="hold">
                            <p:stCondLst>
                              <p:cond delay="3000"/>
                            </p:stCondLst>
                            <p:childTnLst>
                              <p:par>
                                <p:cTn id="193" presetID="42" presetClass="entr" presetSubtype="0" fill="hold" nodeType="afterEffect">
                                  <p:stCondLst>
                                    <p:cond delay="0"/>
                                  </p:stCondLst>
                                  <p:childTnLst>
                                    <p:set>
                                      <p:cBhvr>
                                        <p:cTn id="194" dur="1" fill="hold">
                                          <p:stCondLst>
                                            <p:cond delay="0"/>
                                          </p:stCondLst>
                                        </p:cTn>
                                        <p:tgtEl>
                                          <p:spTgt spid="238"/>
                                        </p:tgtEl>
                                        <p:attrNameLst>
                                          <p:attrName>style.visibility</p:attrName>
                                        </p:attrNameLst>
                                      </p:cBhvr>
                                      <p:to>
                                        <p:strVal val="visible"/>
                                      </p:to>
                                    </p:set>
                                    <p:animEffect transition="in" filter="fade">
                                      <p:cBhvr>
                                        <p:cTn id="195" dur="1000"/>
                                        <p:tgtEl>
                                          <p:spTgt spid="238"/>
                                        </p:tgtEl>
                                      </p:cBhvr>
                                    </p:animEffect>
                                    <p:anim calcmode="lin" valueType="num">
                                      <p:cBhvr>
                                        <p:cTn id="196" dur="1000" fill="hold"/>
                                        <p:tgtEl>
                                          <p:spTgt spid="238"/>
                                        </p:tgtEl>
                                        <p:attrNameLst>
                                          <p:attrName>ppt_x</p:attrName>
                                        </p:attrNameLst>
                                      </p:cBhvr>
                                      <p:tavLst>
                                        <p:tav tm="0">
                                          <p:val>
                                            <p:strVal val="#ppt_x"/>
                                          </p:val>
                                        </p:tav>
                                        <p:tav tm="100000">
                                          <p:val>
                                            <p:strVal val="#ppt_x"/>
                                          </p:val>
                                        </p:tav>
                                      </p:tavLst>
                                    </p:anim>
                                    <p:anim calcmode="lin" valueType="num">
                                      <p:cBhvr>
                                        <p:cTn id="197" dur="1000" fill="hold"/>
                                        <p:tgtEl>
                                          <p:spTgt spid="2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6" grpId="1" animBg="1"/>
      <p:bldP spid="67" grpId="0" animBg="1"/>
      <p:bldP spid="67" grpId="1" animBg="1"/>
      <p:bldP spid="68" grpId="0" animBg="1"/>
      <p:bldP spid="68" grpId="1" animBg="1"/>
      <p:bldP spid="69" grpId="0" animBg="1"/>
      <p:bldP spid="70" grpId="0" animBg="1"/>
      <p:bldP spid="70" grpId="1" animBg="1"/>
      <p:bldP spid="71" grpId="0" animBg="1"/>
      <p:bldP spid="75" grpId="0" animBg="1"/>
      <p:bldP spid="75" grpId="1" animBg="1"/>
      <p:bldP spid="76" grpId="0" animBg="1"/>
      <p:bldP spid="76" grpId="1" animBg="1"/>
      <p:bldP spid="77" grpId="0" animBg="1"/>
      <p:bldP spid="77" grpId="1" animBg="1"/>
      <p:bldP spid="78" grpId="0" animBg="1"/>
      <p:bldP spid="95" grpId="0" animBg="1"/>
      <p:bldP spid="108" grpId="0" animBg="1"/>
      <p:bldP spid="109" grpId="0" animBg="1"/>
      <p:bldP spid="109" grpId="1" animBg="1"/>
      <p:bldP spid="110" grpId="0" animBg="1"/>
      <p:bldP spid="110" grpId="1" animBg="1"/>
      <p:bldP spid="111" grpId="0" animBg="1"/>
      <p:bldP spid="111" grpId="1" animBg="1"/>
      <p:bldP spid="135" grpId="0" animBg="1"/>
      <p:bldP spid="136" grpId="0" animBg="1"/>
      <p:bldP spid="136" grpId="1" animBg="1"/>
      <p:bldP spid="137" grpId="0" animBg="1"/>
      <p:bldP spid="137" grpId="1" animBg="1"/>
      <p:bldP spid="138" grpId="0" animBg="1"/>
      <p:bldP spid="138" grpId="1" animBg="1"/>
      <p:bldP spid="183" grpId="0" animBg="1"/>
      <p:bldP spid="197" grpId="0" animBg="1"/>
      <p:bldP spid="197" grpId="1" animBg="1"/>
      <p:bldP spid="209" grpId="0" animBg="1"/>
      <p:bldP spid="210" grpId="0" animBg="1"/>
      <p:bldP spid="210" grpId="1" animBg="1"/>
      <p:bldP spid="304" grpId="0" animBg="1"/>
      <p:bldP spid="304" grpId="1" animBg="1"/>
      <p:bldP spid="305" grpId="0" animBg="1"/>
      <p:bldP spid="305" grpId="1" animBg="1"/>
      <p:bldP spid="306" grpId="0" animBg="1"/>
      <p:bldP spid="30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330" y="212090"/>
            <a:ext cx="11583670" cy="705485"/>
          </a:xfrm>
        </p:spPr>
        <p:txBody>
          <a:bodyPr>
            <a:normAutofit fontScale="90000"/>
          </a:bodyPr>
          <a:lstStyle/>
          <a:p>
            <a:r>
              <a:rPr lang="zh-CN" altLang="en-US" dirty="0"/>
              <a:t>金融治数管控：健全全流程治数管数机制，降低数据风险</a:t>
            </a:r>
            <a:endParaRPr lang="zh-CN" altLang="en-US" dirty="0"/>
          </a:p>
        </p:txBody>
      </p:sp>
      <p:grpSp>
        <p:nvGrpSpPr>
          <p:cNvPr id="4" name="组合 3"/>
          <p:cNvGrpSpPr/>
          <p:nvPr/>
        </p:nvGrpSpPr>
        <p:grpSpPr>
          <a:xfrm>
            <a:off x="1624464" y="1512162"/>
            <a:ext cx="8996009" cy="4095625"/>
            <a:chOff x="1813" y="2566"/>
            <a:chExt cx="15167" cy="7337"/>
          </a:xfrm>
        </p:grpSpPr>
        <p:sp>
          <p:nvSpPr>
            <p:cNvPr id="18" name="矩形 17"/>
            <p:cNvSpPr/>
            <p:nvPr/>
          </p:nvSpPr>
          <p:spPr>
            <a:xfrm>
              <a:off x="1813" y="2566"/>
              <a:ext cx="15167" cy="7337"/>
            </a:xfrm>
            <a:prstGeom prst="rect">
              <a:avLst/>
            </a:prstGeom>
            <a:noFill/>
            <a:ln w="12700" cap="flat" cmpd="sng" algn="ctr">
              <a:solidFill>
                <a:srgbClr val="C00000"/>
              </a:solidFill>
              <a:prstDash val="dash"/>
            </a:ln>
            <a:effectLst/>
            <a:extLst>
              <a:ext uri="{909E8E84-426E-40DD-AFC4-6F175D3DCCD1}">
                <a14:hiddenFill xmlns:a14="http://schemas.microsoft.com/office/drawing/2010/main">
                  <a:solidFill>
                    <a:schemeClr val="bg1"/>
                  </a:solidFill>
                </a14:hiddenFill>
              </a:ext>
            </a:extLst>
          </p:spPr>
          <p:txBody>
            <a:bodyPr rtlCol="0" anchor="t" anchorCtr="0"/>
            <a:lstStyle/>
            <a:p>
              <a:pPr algn="ctr" defTabSz="966470">
                <a:defRPr/>
              </a:pPr>
              <a:r>
                <a:rPr lang="zh-CN" altLang="en-US" sz="1400" b="1" kern="0" dirty="0" err="1">
                  <a:solidFill>
                    <a:srgbClr val="000000">
                      <a:lumMod val="75000"/>
                      <a:lumOff val="25000"/>
                    </a:srgbClr>
                  </a:solidFill>
                  <a:latin typeface="+mn-ea"/>
                  <a:cs typeface="Heiti SC Medium" panose="02000000000000000000" charset="-122"/>
                  <a:sym typeface="+mn-ea"/>
                </a:rPr>
                <a:t>把提升数据质量，实现数据资产“确权、确信、确值”的过程，抽象成</a:t>
              </a:r>
              <a:r>
                <a:rPr lang="en-US" altLang="zh-CN" sz="1400" b="1" kern="0" dirty="0">
                  <a:solidFill>
                    <a:srgbClr val="000000">
                      <a:lumMod val="75000"/>
                      <a:lumOff val="25000"/>
                    </a:srgbClr>
                  </a:solidFill>
                  <a:latin typeface="+mn-ea"/>
                  <a:cs typeface="Heiti SC Medium" panose="02000000000000000000" charset="-122"/>
                  <a:sym typeface="+mn-ea"/>
                </a:rPr>
                <a:t>5</a:t>
              </a:r>
              <a:r>
                <a:rPr lang="zh-CN" altLang="en-US" sz="1400" b="1" kern="0" dirty="0" err="1">
                  <a:solidFill>
                    <a:srgbClr val="000000">
                      <a:lumMod val="75000"/>
                      <a:lumOff val="25000"/>
                    </a:srgbClr>
                  </a:solidFill>
                  <a:latin typeface="+mn-ea"/>
                  <a:cs typeface="Heiti SC Medium" panose="02000000000000000000" charset="-122"/>
                  <a:sym typeface="+mn-ea"/>
                </a:rPr>
                <a:t>步骤</a:t>
              </a:r>
              <a:endParaRPr lang="zh-CN" altLang="en-US" sz="1400" b="1" kern="0" dirty="0" err="1">
                <a:solidFill>
                  <a:srgbClr val="000000">
                    <a:lumMod val="75000"/>
                    <a:lumOff val="25000"/>
                  </a:srgbClr>
                </a:solidFill>
                <a:latin typeface="+mn-ea"/>
                <a:cs typeface="Heiti SC Medium" panose="02000000000000000000" charset="-122"/>
                <a:sym typeface="+mn-ea"/>
              </a:endParaRPr>
            </a:p>
          </p:txBody>
        </p:sp>
        <p:sp>
          <p:nvSpPr>
            <p:cNvPr id="19" name="圆角矩形 72"/>
            <p:cNvSpPr/>
            <p:nvPr/>
          </p:nvSpPr>
          <p:spPr>
            <a:xfrm>
              <a:off x="2146" y="6006"/>
              <a:ext cx="14416" cy="1247"/>
            </a:xfrm>
            <a:prstGeom prst="roundRect">
              <a:avLst>
                <a:gd name="adj" fmla="val 4328"/>
              </a:avLst>
            </a:prstGeom>
            <a:solidFill>
              <a:srgbClr val="AAAAAA">
                <a:alpha val="24000"/>
              </a:srgbClr>
            </a:solidFill>
            <a:ln w="25400" cap="flat" cmpd="sng" algn="ctr">
              <a:noFill/>
              <a:prstDash val="solid"/>
            </a:ln>
            <a:effectLst/>
          </p:spPr>
          <p:txBody>
            <a:bodyPr rtlCol="0" anchor="ctr"/>
            <a:lstStyle/>
            <a:p>
              <a:pPr algn="ctr" defTabSz="966470">
                <a:defRPr/>
              </a:pPr>
              <a:endParaRPr lang="zh-CN" altLang="en-US" kern="0">
                <a:solidFill>
                  <a:srgbClr val="444444"/>
                </a:solidFill>
                <a:latin typeface="+mn-ea"/>
              </a:endParaRPr>
            </a:p>
          </p:txBody>
        </p:sp>
        <p:sp>
          <p:nvSpPr>
            <p:cNvPr id="20" name="圆角矩形 73"/>
            <p:cNvSpPr/>
            <p:nvPr/>
          </p:nvSpPr>
          <p:spPr>
            <a:xfrm>
              <a:off x="2147" y="7503"/>
              <a:ext cx="14415" cy="1247"/>
            </a:xfrm>
            <a:prstGeom prst="roundRect">
              <a:avLst>
                <a:gd name="adj" fmla="val 8712"/>
              </a:avLst>
            </a:prstGeom>
            <a:solidFill>
              <a:srgbClr val="AAAAAA">
                <a:alpha val="24000"/>
              </a:srgbClr>
            </a:solidFill>
            <a:ln w="25400" cap="flat" cmpd="sng" algn="ctr">
              <a:noFill/>
              <a:prstDash val="solid"/>
            </a:ln>
            <a:effectLst/>
          </p:spPr>
          <p:txBody>
            <a:bodyPr rtlCol="0" anchor="ctr"/>
            <a:lstStyle/>
            <a:p>
              <a:pPr algn="ctr" defTabSz="966470">
                <a:defRPr/>
              </a:pPr>
              <a:endParaRPr lang="zh-CN" altLang="en-US" kern="0">
                <a:solidFill>
                  <a:srgbClr val="444444"/>
                </a:solidFill>
                <a:latin typeface="+mn-ea"/>
              </a:endParaRPr>
            </a:p>
          </p:txBody>
        </p:sp>
        <p:sp>
          <p:nvSpPr>
            <p:cNvPr id="21" name="圆角矩形 74"/>
            <p:cNvSpPr/>
            <p:nvPr/>
          </p:nvSpPr>
          <p:spPr>
            <a:xfrm>
              <a:off x="3091" y="3392"/>
              <a:ext cx="1893" cy="6168"/>
            </a:xfrm>
            <a:prstGeom prst="roundRect">
              <a:avLst>
                <a:gd name="adj" fmla="val 8712"/>
              </a:avLst>
            </a:prstGeom>
            <a:solidFill>
              <a:srgbClr val="AAAAAA">
                <a:alpha val="24000"/>
              </a:srgbClr>
            </a:solidFill>
            <a:ln w="25400" cap="flat" cmpd="sng" algn="ctr">
              <a:noFill/>
              <a:prstDash val="solid"/>
            </a:ln>
            <a:effectLst/>
          </p:spPr>
          <p:txBody>
            <a:bodyPr rtlCol="0" anchor="ctr"/>
            <a:lstStyle/>
            <a:p>
              <a:pPr algn="ctr" defTabSz="966470">
                <a:defRPr/>
              </a:pPr>
              <a:endParaRPr lang="zh-CN" altLang="en-US" kern="0">
                <a:solidFill>
                  <a:srgbClr val="444444"/>
                </a:solidFill>
                <a:latin typeface="+mn-ea"/>
              </a:endParaRPr>
            </a:p>
          </p:txBody>
        </p:sp>
        <p:sp>
          <p:nvSpPr>
            <p:cNvPr id="22" name="圆角矩形 75"/>
            <p:cNvSpPr/>
            <p:nvPr/>
          </p:nvSpPr>
          <p:spPr>
            <a:xfrm>
              <a:off x="5783" y="3392"/>
              <a:ext cx="1893" cy="6168"/>
            </a:xfrm>
            <a:prstGeom prst="roundRect">
              <a:avLst>
                <a:gd name="adj" fmla="val 8712"/>
              </a:avLst>
            </a:prstGeom>
            <a:solidFill>
              <a:srgbClr val="AAAAAA">
                <a:alpha val="24000"/>
              </a:srgbClr>
            </a:solidFill>
            <a:ln w="25400" cap="flat" cmpd="sng" algn="ctr">
              <a:noFill/>
              <a:prstDash val="solid"/>
            </a:ln>
            <a:effectLst/>
          </p:spPr>
          <p:txBody>
            <a:bodyPr rtlCol="0" anchor="ctr"/>
            <a:lstStyle/>
            <a:p>
              <a:pPr algn="ctr" defTabSz="966470">
                <a:defRPr/>
              </a:pPr>
              <a:endParaRPr lang="zh-CN" altLang="en-US" kern="0">
                <a:solidFill>
                  <a:srgbClr val="444444"/>
                </a:solidFill>
                <a:latin typeface="+mn-ea"/>
              </a:endParaRPr>
            </a:p>
          </p:txBody>
        </p:sp>
        <p:sp>
          <p:nvSpPr>
            <p:cNvPr id="23" name="圆角矩形 76"/>
            <p:cNvSpPr/>
            <p:nvPr/>
          </p:nvSpPr>
          <p:spPr>
            <a:xfrm>
              <a:off x="8679" y="3392"/>
              <a:ext cx="1893" cy="6168"/>
            </a:xfrm>
            <a:prstGeom prst="roundRect">
              <a:avLst>
                <a:gd name="adj" fmla="val 8712"/>
              </a:avLst>
            </a:prstGeom>
            <a:solidFill>
              <a:srgbClr val="AAAAAA">
                <a:alpha val="24000"/>
              </a:srgbClr>
            </a:solidFill>
            <a:ln w="25400" cap="flat" cmpd="sng" algn="ctr">
              <a:noFill/>
              <a:prstDash val="solid"/>
            </a:ln>
            <a:effectLst/>
          </p:spPr>
          <p:txBody>
            <a:bodyPr rtlCol="0" anchor="ctr"/>
            <a:lstStyle/>
            <a:p>
              <a:pPr algn="ctr" defTabSz="966470">
                <a:defRPr/>
              </a:pPr>
              <a:endParaRPr lang="zh-CN" altLang="en-US" kern="0">
                <a:solidFill>
                  <a:srgbClr val="444444"/>
                </a:solidFill>
                <a:latin typeface="+mn-ea"/>
              </a:endParaRPr>
            </a:p>
          </p:txBody>
        </p:sp>
        <p:sp>
          <p:nvSpPr>
            <p:cNvPr id="24" name="圆角矩形 77"/>
            <p:cNvSpPr/>
            <p:nvPr/>
          </p:nvSpPr>
          <p:spPr>
            <a:xfrm>
              <a:off x="11455" y="3392"/>
              <a:ext cx="1893" cy="6168"/>
            </a:xfrm>
            <a:prstGeom prst="roundRect">
              <a:avLst>
                <a:gd name="adj" fmla="val 8712"/>
              </a:avLst>
            </a:prstGeom>
            <a:solidFill>
              <a:srgbClr val="AAAAAA">
                <a:alpha val="24000"/>
              </a:srgbClr>
            </a:solidFill>
            <a:ln w="25400" cap="flat" cmpd="sng" algn="ctr">
              <a:noFill/>
              <a:prstDash val="solid"/>
            </a:ln>
            <a:effectLst/>
          </p:spPr>
          <p:txBody>
            <a:bodyPr rtlCol="0" anchor="ctr"/>
            <a:lstStyle/>
            <a:p>
              <a:pPr algn="ctr" defTabSz="966470">
                <a:defRPr/>
              </a:pPr>
              <a:endParaRPr lang="zh-CN" altLang="en-US" kern="0">
                <a:solidFill>
                  <a:srgbClr val="444444"/>
                </a:solidFill>
                <a:latin typeface="+mn-ea"/>
              </a:endParaRPr>
            </a:p>
          </p:txBody>
        </p:sp>
        <p:sp>
          <p:nvSpPr>
            <p:cNvPr id="25" name="圆角矩形 78"/>
            <p:cNvSpPr/>
            <p:nvPr/>
          </p:nvSpPr>
          <p:spPr>
            <a:xfrm>
              <a:off x="14288" y="3392"/>
              <a:ext cx="1893" cy="6168"/>
            </a:xfrm>
            <a:prstGeom prst="roundRect">
              <a:avLst>
                <a:gd name="adj" fmla="val 8712"/>
              </a:avLst>
            </a:prstGeom>
            <a:solidFill>
              <a:srgbClr val="AAAAAA">
                <a:alpha val="24000"/>
              </a:srgbClr>
            </a:solidFill>
            <a:ln w="25400" cap="flat" cmpd="sng" algn="ctr">
              <a:noFill/>
              <a:prstDash val="solid"/>
            </a:ln>
            <a:effectLst/>
          </p:spPr>
          <p:txBody>
            <a:bodyPr rtlCol="0" anchor="ctr"/>
            <a:lstStyle/>
            <a:p>
              <a:pPr algn="ctr" defTabSz="966470">
                <a:defRPr/>
              </a:pPr>
              <a:endParaRPr lang="zh-CN" altLang="en-US" kern="0">
                <a:solidFill>
                  <a:srgbClr val="444444"/>
                </a:solidFill>
                <a:latin typeface="+mn-ea"/>
              </a:endParaRPr>
            </a:p>
          </p:txBody>
        </p:sp>
        <p:grpSp>
          <p:nvGrpSpPr>
            <p:cNvPr id="26" name="组合 25"/>
            <p:cNvGrpSpPr/>
            <p:nvPr/>
          </p:nvGrpSpPr>
          <p:grpSpPr>
            <a:xfrm>
              <a:off x="7980" y="3861"/>
              <a:ext cx="488" cy="291"/>
              <a:chOff x="4266385" y="3429000"/>
              <a:chExt cx="456690" cy="275090"/>
            </a:xfrm>
            <a:solidFill>
              <a:srgbClr val="C00000"/>
            </a:solidFill>
          </p:grpSpPr>
          <p:sp>
            <p:nvSpPr>
              <p:cNvPr id="78" name="箭头: V 形 268"/>
              <p:cNvSpPr/>
              <p:nvPr/>
            </p:nvSpPr>
            <p:spPr>
              <a:xfrm>
                <a:off x="4476466" y="3429000"/>
                <a:ext cx="246609" cy="275090"/>
              </a:xfrm>
              <a:prstGeom prst="chevron">
                <a:avLst/>
              </a:prstGeom>
              <a:solidFill>
                <a:srgbClr val="FF0000"/>
              </a:solidFill>
              <a:ln w="254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000000"/>
                  </a:solidFill>
                  <a:latin typeface="+mn-ea"/>
                </a:endParaRPr>
              </a:p>
            </p:txBody>
          </p:sp>
          <p:sp>
            <p:nvSpPr>
              <p:cNvPr id="79" name="箭头: V 形 269"/>
              <p:cNvSpPr/>
              <p:nvPr/>
            </p:nvSpPr>
            <p:spPr>
              <a:xfrm>
                <a:off x="4266385" y="3429000"/>
                <a:ext cx="246609" cy="275090"/>
              </a:xfrm>
              <a:prstGeom prst="chevron">
                <a:avLst/>
              </a:prstGeom>
              <a:solidFill>
                <a:srgbClr val="FF0000"/>
              </a:solidFill>
              <a:ln w="254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000000"/>
                  </a:solidFill>
                  <a:latin typeface="+mn-ea"/>
                </a:endParaRPr>
              </a:p>
            </p:txBody>
          </p:sp>
        </p:grpSp>
        <p:grpSp>
          <p:nvGrpSpPr>
            <p:cNvPr id="27" name="组合 26"/>
            <p:cNvGrpSpPr/>
            <p:nvPr/>
          </p:nvGrpSpPr>
          <p:grpSpPr>
            <a:xfrm>
              <a:off x="10784" y="3861"/>
              <a:ext cx="488" cy="291"/>
              <a:chOff x="4266385" y="3429000"/>
              <a:chExt cx="456690" cy="275090"/>
            </a:xfrm>
            <a:solidFill>
              <a:srgbClr val="C00000"/>
            </a:solidFill>
          </p:grpSpPr>
          <p:sp>
            <p:nvSpPr>
              <p:cNvPr id="76" name="箭头: V 形 271"/>
              <p:cNvSpPr/>
              <p:nvPr/>
            </p:nvSpPr>
            <p:spPr>
              <a:xfrm>
                <a:off x="4476466" y="3429000"/>
                <a:ext cx="246609" cy="275090"/>
              </a:xfrm>
              <a:prstGeom prst="chevron">
                <a:avLst/>
              </a:prstGeom>
              <a:solidFill>
                <a:srgbClr val="FF0000"/>
              </a:solidFill>
              <a:ln w="254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000000"/>
                  </a:solidFill>
                  <a:latin typeface="+mn-ea"/>
                </a:endParaRPr>
              </a:p>
            </p:txBody>
          </p:sp>
          <p:sp>
            <p:nvSpPr>
              <p:cNvPr id="77" name="箭头: V 形 272"/>
              <p:cNvSpPr/>
              <p:nvPr/>
            </p:nvSpPr>
            <p:spPr>
              <a:xfrm>
                <a:off x="4266385" y="3429000"/>
                <a:ext cx="246609" cy="275090"/>
              </a:xfrm>
              <a:prstGeom prst="chevron">
                <a:avLst/>
              </a:prstGeom>
              <a:solidFill>
                <a:srgbClr val="FF0000"/>
              </a:solidFill>
              <a:ln w="254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000000"/>
                  </a:solidFill>
                  <a:latin typeface="+mn-ea"/>
                </a:endParaRPr>
              </a:p>
            </p:txBody>
          </p:sp>
        </p:grpSp>
        <p:grpSp>
          <p:nvGrpSpPr>
            <p:cNvPr id="28" name="组合 27"/>
            <p:cNvGrpSpPr/>
            <p:nvPr/>
          </p:nvGrpSpPr>
          <p:grpSpPr>
            <a:xfrm>
              <a:off x="13588" y="3861"/>
              <a:ext cx="488" cy="291"/>
              <a:chOff x="4266385" y="3429000"/>
              <a:chExt cx="456690" cy="275090"/>
            </a:xfrm>
            <a:solidFill>
              <a:srgbClr val="C00000"/>
            </a:solidFill>
          </p:grpSpPr>
          <p:sp>
            <p:nvSpPr>
              <p:cNvPr id="74" name="箭头: V 形 274"/>
              <p:cNvSpPr/>
              <p:nvPr/>
            </p:nvSpPr>
            <p:spPr>
              <a:xfrm>
                <a:off x="4476466" y="3429000"/>
                <a:ext cx="246609" cy="275090"/>
              </a:xfrm>
              <a:prstGeom prst="chevron">
                <a:avLst/>
              </a:prstGeom>
              <a:solidFill>
                <a:srgbClr val="FF0000"/>
              </a:solidFill>
              <a:ln w="254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000000"/>
                  </a:solidFill>
                  <a:latin typeface="+mn-ea"/>
                </a:endParaRPr>
              </a:p>
            </p:txBody>
          </p:sp>
          <p:sp>
            <p:nvSpPr>
              <p:cNvPr id="75" name="箭头: V 形 275"/>
              <p:cNvSpPr/>
              <p:nvPr/>
            </p:nvSpPr>
            <p:spPr>
              <a:xfrm>
                <a:off x="4266385" y="3429000"/>
                <a:ext cx="246609" cy="275090"/>
              </a:xfrm>
              <a:prstGeom prst="chevron">
                <a:avLst/>
              </a:prstGeom>
              <a:solidFill>
                <a:srgbClr val="FF0000"/>
              </a:solidFill>
              <a:ln w="254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000000"/>
                  </a:solidFill>
                  <a:latin typeface="+mn-ea"/>
                </a:endParaRPr>
              </a:p>
            </p:txBody>
          </p:sp>
        </p:grpSp>
        <p:grpSp>
          <p:nvGrpSpPr>
            <p:cNvPr id="29" name="组合 28"/>
            <p:cNvGrpSpPr/>
            <p:nvPr/>
          </p:nvGrpSpPr>
          <p:grpSpPr>
            <a:xfrm>
              <a:off x="8921" y="3559"/>
              <a:ext cx="1410" cy="1799"/>
              <a:chOff x="7495" y="5199"/>
              <a:chExt cx="1410" cy="1799"/>
            </a:xfrm>
          </p:grpSpPr>
          <p:sp>
            <p:nvSpPr>
              <p:cNvPr id="71" name="矩形: 圆角 283"/>
              <p:cNvSpPr/>
              <p:nvPr/>
            </p:nvSpPr>
            <p:spPr>
              <a:xfrm>
                <a:off x="7495" y="5199"/>
                <a:ext cx="1410" cy="854"/>
              </a:xfrm>
              <a:prstGeom prst="roundRect">
                <a:avLst/>
              </a:prstGeom>
              <a:solidFill>
                <a:srgbClr val="DAE3F3"/>
              </a:solidFill>
              <a:ln>
                <a:noFill/>
              </a:ln>
            </p:spPr>
            <p:txBody>
              <a:bodyPr wrap="square">
                <a:spAutoFit/>
              </a:bodyPr>
              <a:lstStyle/>
              <a:p>
                <a:pPr algn="ctr" defTabSz="960120" eaLnBrk="1" fontAlgn="auto" hangingPunct="1">
                  <a:spcBef>
                    <a:spcPts val="0"/>
                  </a:spcBef>
                  <a:spcAft>
                    <a:spcPts val="0"/>
                  </a:spcAft>
                  <a:defRPr/>
                </a:pPr>
                <a:r>
                  <a:rPr lang="zh-CN" altLang="en-US" sz="1100" b="1" kern="0" dirty="0">
                    <a:latin typeface="+mn-ea"/>
                  </a:rPr>
                  <a:t>第三步</a:t>
                </a:r>
                <a:endParaRPr lang="zh-CN" altLang="en-US" sz="1100" b="1" kern="0" dirty="0">
                  <a:latin typeface="+mn-ea"/>
                </a:endParaRPr>
              </a:p>
              <a:p>
                <a:pPr algn="ctr" defTabSz="960120" eaLnBrk="1" fontAlgn="auto" hangingPunct="1">
                  <a:spcBef>
                    <a:spcPts val="0"/>
                  </a:spcBef>
                  <a:spcAft>
                    <a:spcPts val="0"/>
                  </a:spcAft>
                  <a:defRPr/>
                </a:pPr>
                <a:r>
                  <a:rPr lang="zh-CN" altLang="en-US" sz="1100" b="1" kern="0" dirty="0">
                    <a:latin typeface="+mn-ea"/>
                  </a:rPr>
                  <a:t>标准转换</a:t>
                </a:r>
                <a:endParaRPr lang="zh-CN" altLang="en-US" sz="1100" b="1" kern="0" dirty="0">
                  <a:latin typeface="+mn-ea"/>
                </a:endParaRPr>
              </a:p>
            </p:txBody>
          </p:sp>
          <p:sp>
            <p:nvSpPr>
              <p:cNvPr id="72" name="流程图: 接点 289"/>
              <p:cNvSpPr/>
              <p:nvPr/>
            </p:nvSpPr>
            <p:spPr>
              <a:xfrm>
                <a:off x="7764" y="6122"/>
                <a:ext cx="886" cy="876"/>
              </a:xfrm>
              <a:prstGeom prst="flowChartConnector">
                <a:avLst/>
              </a:prstGeom>
              <a:solidFill>
                <a:srgbClr val="FFFFFF"/>
              </a:solidFill>
              <a:ln w="127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FFFFFF"/>
                  </a:solidFill>
                  <a:latin typeface="+mn-ea"/>
                </a:endParaRPr>
              </a:p>
            </p:txBody>
          </p:sp>
          <p:sp>
            <p:nvSpPr>
              <p:cNvPr id="73" name="sort-ascending-button_51622"/>
              <p:cNvSpPr>
                <a:spLocks noChangeAspect="1"/>
              </p:cNvSpPr>
              <p:nvPr/>
            </p:nvSpPr>
            <p:spPr bwMode="auto">
              <a:xfrm>
                <a:off x="8044" y="6445"/>
                <a:ext cx="326" cy="230"/>
              </a:xfrm>
              <a:custGeom>
                <a:avLst/>
                <a:gdLst>
                  <a:gd name="connsiteX0" fmla="*/ 177870 w 601932"/>
                  <a:gd name="connsiteY0" fmla="*/ 365719 h 431662"/>
                  <a:gd name="connsiteX1" fmla="*/ 601472 w 601932"/>
                  <a:gd name="connsiteY1" fmla="*/ 365719 h 431662"/>
                  <a:gd name="connsiteX2" fmla="*/ 601472 w 601932"/>
                  <a:gd name="connsiteY2" fmla="*/ 431662 h 431662"/>
                  <a:gd name="connsiteX3" fmla="*/ 177870 w 601932"/>
                  <a:gd name="connsiteY3" fmla="*/ 431662 h 431662"/>
                  <a:gd name="connsiteX4" fmla="*/ 180250 w 601932"/>
                  <a:gd name="connsiteY4" fmla="*/ 245885 h 431662"/>
                  <a:gd name="connsiteX5" fmla="*/ 601932 w 601932"/>
                  <a:gd name="connsiteY5" fmla="*/ 245885 h 431662"/>
                  <a:gd name="connsiteX6" fmla="*/ 601932 w 601932"/>
                  <a:gd name="connsiteY6" fmla="*/ 312289 h 431662"/>
                  <a:gd name="connsiteX7" fmla="*/ 180250 w 601932"/>
                  <a:gd name="connsiteY7" fmla="*/ 312289 h 431662"/>
                  <a:gd name="connsiteX8" fmla="*/ 180250 w 601932"/>
                  <a:gd name="connsiteY8" fmla="*/ 119834 h 431662"/>
                  <a:gd name="connsiteX9" fmla="*/ 601472 w 601932"/>
                  <a:gd name="connsiteY9" fmla="*/ 119834 h 431662"/>
                  <a:gd name="connsiteX10" fmla="*/ 601472 w 601932"/>
                  <a:gd name="connsiteY10" fmla="*/ 186238 h 431662"/>
                  <a:gd name="connsiteX11" fmla="*/ 180250 w 601932"/>
                  <a:gd name="connsiteY11" fmla="*/ 186238 h 431662"/>
                  <a:gd name="connsiteX12" fmla="*/ 216560 w 601932"/>
                  <a:gd name="connsiteY12" fmla="*/ 0 h 431662"/>
                  <a:gd name="connsiteX13" fmla="*/ 601932 w 601932"/>
                  <a:gd name="connsiteY13" fmla="*/ 0 h 431662"/>
                  <a:gd name="connsiteX14" fmla="*/ 601932 w 601932"/>
                  <a:gd name="connsiteY14" fmla="*/ 66327 h 431662"/>
                  <a:gd name="connsiteX15" fmla="*/ 216560 w 601932"/>
                  <a:gd name="connsiteY15" fmla="*/ 66327 h 431662"/>
                  <a:gd name="connsiteX16" fmla="*/ 95144 w 601932"/>
                  <a:gd name="connsiteY16" fmla="*/ 0 h 431662"/>
                  <a:gd name="connsiteX17" fmla="*/ 190767 w 601932"/>
                  <a:gd name="connsiteY17" fmla="*/ 95500 h 431662"/>
                  <a:gd name="connsiteX18" fmla="*/ 129090 w 601932"/>
                  <a:gd name="connsiteY18" fmla="*/ 95023 h 431662"/>
                  <a:gd name="connsiteX19" fmla="*/ 129090 w 601932"/>
                  <a:gd name="connsiteY19" fmla="*/ 431662 h 431662"/>
                  <a:gd name="connsiteX20" fmla="*/ 61198 w 601932"/>
                  <a:gd name="connsiteY20" fmla="*/ 431662 h 431662"/>
                  <a:gd name="connsiteX21" fmla="*/ 61198 w 601932"/>
                  <a:gd name="connsiteY21" fmla="*/ 95023 h 431662"/>
                  <a:gd name="connsiteX22" fmla="*/ 0 w 601932"/>
                  <a:gd name="connsiteY22" fmla="*/ 95500 h 431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1932" h="431662">
                    <a:moveTo>
                      <a:pt x="177870" y="365719"/>
                    </a:moveTo>
                    <a:lnTo>
                      <a:pt x="601472" y="365719"/>
                    </a:lnTo>
                    <a:lnTo>
                      <a:pt x="601472" y="431662"/>
                    </a:lnTo>
                    <a:lnTo>
                      <a:pt x="177870" y="431662"/>
                    </a:lnTo>
                    <a:close/>
                    <a:moveTo>
                      <a:pt x="180250" y="245885"/>
                    </a:moveTo>
                    <a:lnTo>
                      <a:pt x="601932" y="245885"/>
                    </a:lnTo>
                    <a:lnTo>
                      <a:pt x="601932" y="312289"/>
                    </a:lnTo>
                    <a:lnTo>
                      <a:pt x="180250" y="312289"/>
                    </a:lnTo>
                    <a:close/>
                    <a:moveTo>
                      <a:pt x="180250" y="119834"/>
                    </a:moveTo>
                    <a:lnTo>
                      <a:pt x="601472" y="119834"/>
                    </a:lnTo>
                    <a:lnTo>
                      <a:pt x="601472" y="186238"/>
                    </a:lnTo>
                    <a:lnTo>
                      <a:pt x="180250" y="186238"/>
                    </a:lnTo>
                    <a:close/>
                    <a:moveTo>
                      <a:pt x="216560" y="0"/>
                    </a:moveTo>
                    <a:lnTo>
                      <a:pt x="601932" y="0"/>
                    </a:lnTo>
                    <a:lnTo>
                      <a:pt x="601932" y="66327"/>
                    </a:lnTo>
                    <a:lnTo>
                      <a:pt x="216560" y="66327"/>
                    </a:lnTo>
                    <a:close/>
                    <a:moveTo>
                      <a:pt x="95144" y="0"/>
                    </a:moveTo>
                    <a:lnTo>
                      <a:pt x="190767" y="95500"/>
                    </a:lnTo>
                    <a:lnTo>
                      <a:pt x="129090" y="95023"/>
                    </a:lnTo>
                    <a:lnTo>
                      <a:pt x="129090" y="431662"/>
                    </a:lnTo>
                    <a:lnTo>
                      <a:pt x="61198" y="431662"/>
                    </a:lnTo>
                    <a:lnTo>
                      <a:pt x="61198" y="95023"/>
                    </a:lnTo>
                    <a:lnTo>
                      <a:pt x="0" y="95500"/>
                    </a:lnTo>
                    <a:close/>
                  </a:path>
                </a:pathLst>
              </a:custGeom>
              <a:solidFill>
                <a:srgbClr val="C00000"/>
              </a:solidFill>
              <a:ln>
                <a:noFill/>
              </a:ln>
            </p:spPr>
            <p:txBody>
              <a:bodyPr/>
              <a:lstStyle/>
              <a:p>
                <a:endParaRPr lang="zh-CN" altLang="en-US"/>
              </a:p>
            </p:txBody>
          </p:sp>
        </p:grpSp>
        <p:grpSp>
          <p:nvGrpSpPr>
            <p:cNvPr id="30" name="组合 29"/>
            <p:cNvGrpSpPr/>
            <p:nvPr/>
          </p:nvGrpSpPr>
          <p:grpSpPr>
            <a:xfrm>
              <a:off x="11725" y="3572"/>
              <a:ext cx="1411" cy="1773"/>
              <a:chOff x="9272" y="5225"/>
              <a:chExt cx="1411" cy="1773"/>
            </a:xfrm>
          </p:grpSpPr>
          <p:sp>
            <p:nvSpPr>
              <p:cNvPr id="68" name="矩形: 圆角 284"/>
              <p:cNvSpPr/>
              <p:nvPr/>
            </p:nvSpPr>
            <p:spPr>
              <a:xfrm>
                <a:off x="9272" y="5225"/>
                <a:ext cx="1411" cy="854"/>
              </a:xfrm>
              <a:prstGeom prst="roundRect">
                <a:avLst/>
              </a:prstGeom>
              <a:solidFill>
                <a:srgbClr val="DAE3F3"/>
              </a:solidFill>
              <a:ln>
                <a:noFill/>
              </a:ln>
            </p:spPr>
            <p:txBody>
              <a:bodyPr wrap="square">
                <a:spAutoFit/>
              </a:bodyPr>
              <a:lstStyle/>
              <a:p>
                <a:pPr algn="ctr" defTabSz="960120" eaLnBrk="1" fontAlgn="auto" hangingPunct="1">
                  <a:spcBef>
                    <a:spcPts val="0"/>
                  </a:spcBef>
                  <a:spcAft>
                    <a:spcPts val="0"/>
                  </a:spcAft>
                  <a:defRPr/>
                </a:pPr>
                <a:r>
                  <a:rPr lang="zh-CN" altLang="en-US" sz="1100" b="1" kern="0" dirty="0">
                    <a:latin typeface="+mn-ea"/>
                  </a:rPr>
                  <a:t>第四步</a:t>
                </a:r>
                <a:endParaRPr lang="zh-CN" altLang="en-US" sz="1100" b="1" kern="0" dirty="0">
                  <a:latin typeface="+mn-ea"/>
                </a:endParaRPr>
              </a:p>
              <a:p>
                <a:pPr algn="ctr" defTabSz="960120" eaLnBrk="1" fontAlgn="auto" hangingPunct="1">
                  <a:spcBef>
                    <a:spcPts val="0"/>
                  </a:spcBef>
                  <a:spcAft>
                    <a:spcPts val="0"/>
                  </a:spcAft>
                  <a:defRPr/>
                </a:pPr>
                <a:r>
                  <a:rPr lang="zh-CN" altLang="en-US" sz="1100" b="1" kern="0" dirty="0">
                    <a:latin typeface="+mn-ea"/>
                  </a:rPr>
                  <a:t>模型转换</a:t>
                </a:r>
                <a:endParaRPr lang="zh-CN" altLang="en-US" sz="1100" b="1" kern="0" dirty="0">
                  <a:latin typeface="+mn-ea"/>
                </a:endParaRPr>
              </a:p>
            </p:txBody>
          </p:sp>
          <p:sp>
            <p:nvSpPr>
              <p:cNvPr id="69" name="流程图: 接点 292"/>
              <p:cNvSpPr/>
              <p:nvPr/>
            </p:nvSpPr>
            <p:spPr>
              <a:xfrm>
                <a:off x="9538" y="6122"/>
                <a:ext cx="885" cy="876"/>
              </a:xfrm>
              <a:prstGeom prst="flowChartConnector">
                <a:avLst/>
              </a:prstGeom>
              <a:solidFill>
                <a:srgbClr val="FFFFFF"/>
              </a:solidFill>
              <a:ln w="127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FFFFFF"/>
                  </a:solidFill>
                  <a:latin typeface="+mn-ea"/>
                </a:endParaRPr>
              </a:p>
            </p:txBody>
          </p:sp>
          <p:sp>
            <p:nvSpPr>
              <p:cNvPr id="70" name="share-symbol_74187"/>
              <p:cNvSpPr>
                <a:spLocks noChangeAspect="1"/>
              </p:cNvSpPr>
              <p:nvPr/>
            </p:nvSpPr>
            <p:spPr bwMode="auto">
              <a:xfrm>
                <a:off x="9809" y="6382"/>
                <a:ext cx="344" cy="357"/>
              </a:xfrm>
              <a:custGeom>
                <a:avLst/>
                <a:gdLst>
                  <a:gd name="T0" fmla="*/ 3991 w 5053"/>
                  <a:gd name="T1" fmla="*/ 3172 h 5297"/>
                  <a:gd name="T2" fmla="*/ 3367 w 5053"/>
                  <a:gd name="T3" fmla="*/ 3376 h 5297"/>
                  <a:gd name="T4" fmla="*/ 3328 w 5053"/>
                  <a:gd name="T5" fmla="*/ 3404 h 5297"/>
                  <a:gd name="T6" fmla="*/ 2124 w 5053"/>
                  <a:gd name="T7" fmla="*/ 2701 h 5297"/>
                  <a:gd name="T8" fmla="*/ 2127 w 5053"/>
                  <a:gd name="T9" fmla="*/ 2640 h 5297"/>
                  <a:gd name="T10" fmla="*/ 2124 w 5053"/>
                  <a:gd name="T11" fmla="*/ 2580 h 5297"/>
                  <a:gd name="T12" fmla="*/ 3316 w 5053"/>
                  <a:gd name="T13" fmla="*/ 1884 h 5297"/>
                  <a:gd name="T14" fmla="*/ 3355 w 5053"/>
                  <a:gd name="T15" fmla="*/ 1913 h 5297"/>
                  <a:gd name="T16" fmla="*/ 3991 w 5053"/>
                  <a:gd name="T17" fmla="*/ 2125 h 5297"/>
                  <a:gd name="T18" fmla="*/ 5053 w 5053"/>
                  <a:gd name="T19" fmla="*/ 1062 h 5297"/>
                  <a:gd name="T20" fmla="*/ 3991 w 5053"/>
                  <a:gd name="T21" fmla="*/ 0 h 5297"/>
                  <a:gd name="T22" fmla="*/ 2928 w 5053"/>
                  <a:gd name="T23" fmla="*/ 1062 h 5297"/>
                  <a:gd name="T24" fmla="*/ 2933 w 5053"/>
                  <a:gd name="T25" fmla="*/ 1161 h 5297"/>
                  <a:gd name="T26" fmla="*/ 2937 w 5053"/>
                  <a:gd name="T27" fmla="*/ 1207 h 5297"/>
                  <a:gd name="T28" fmla="*/ 1798 w 5053"/>
                  <a:gd name="T29" fmla="*/ 1873 h 5297"/>
                  <a:gd name="T30" fmla="*/ 1758 w 5053"/>
                  <a:gd name="T31" fmla="*/ 1838 h 5297"/>
                  <a:gd name="T32" fmla="*/ 1062 w 5053"/>
                  <a:gd name="T33" fmla="*/ 1578 h 5297"/>
                  <a:gd name="T34" fmla="*/ 0 w 5053"/>
                  <a:gd name="T35" fmla="*/ 2640 h 5297"/>
                  <a:gd name="T36" fmla="*/ 1062 w 5053"/>
                  <a:gd name="T37" fmla="*/ 3703 h 5297"/>
                  <a:gd name="T38" fmla="*/ 1758 w 5053"/>
                  <a:gd name="T39" fmla="*/ 3443 h 5297"/>
                  <a:gd name="T40" fmla="*/ 1797 w 5053"/>
                  <a:gd name="T41" fmla="*/ 3408 h 5297"/>
                  <a:gd name="T42" fmla="*/ 2939 w 5053"/>
                  <a:gd name="T43" fmla="*/ 4075 h 5297"/>
                  <a:gd name="T44" fmla="*/ 2934 w 5053"/>
                  <a:gd name="T45" fmla="*/ 4122 h 5297"/>
                  <a:gd name="T46" fmla="*/ 2928 w 5053"/>
                  <a:gd name="T47" fmla="*/ 4235 h 5297"/>
                  <a:gd name="T48" fmla="*/ 3991 w 5053"/>
                  <a:gd name="T49" fmla="*/ 5297 h 5297"/>
                  <a:gd name="T50" fmla="*/ 5053 w 5053"/>
                  <a:gd name="T51" fmla="*/ 4235 h 5297"/>
                  <a:gd name="T52" fmla="*/ 3991 w 5053"/>
                  <a:gd name="T53" fmla="*/ 3172 h 5297"/>
                  <a:gd name="T54" fmla="*/ 3991 w 5053"/>
                  <a:gd name="T55" fmla="*/ 589 h 5297"/>
                  <a:gd name="T56" fmla="*/ 4464 w 5053"/>
                  <a:gd name="T57" fmla="*/ 1062 h 5297"/>
                  <a:gd name="T58" fmla="*/ 3991 w 5053"/>
                  <a:gd name="T59" fmla="*/ 1536 h 5297"/>
                  <a:gd name="T60" fmla="*/ 3517 w 5053"/>
                  <a:gd name="T61" fmla="*/ 1062 h 5297"/>
                  <a:gd name="T62" fmla="*/ 3991 w 5053"/>
                  <a:gd name="T63" fmla="*/ 589 h 5297"/>
                  <a:gd name="T64" fmla="*/ 1063 w 5053"/>
                  <a:gd name="T65" fmla="*/ 3114 h 5297"/>
                  <a:gd name="T66" fmla="*/ 589 w 5053"/>
                  <a:gd name="T67" fmla="*/ 2640 h 5297"/>
                  <a:gd name="T68" fmla="*/ 1063 w 5053"/>
                  <a:gd name="T69" fmla="*/ 2167 h 5297"/>
                  <a:gd name="T70" fmla="*/ 1536 w 5053"/>
                  <a:gd name="T71" fmla="*/ 2640 h 5297"/>
                  <a:gd name="T72" fmla="*/ 1063 w 5053"/>
                  <a:gd name="T73" fmla="*/ 3114 h 5297"/>
                  <a:gd name="T74" fmla="*/ 3991 w 5053"/>
                  <a:gd name="T75" fmla="*/ 4708 h 5297"/>
                  <a:gd name="T76" fmla="*/ 3517 w 5053"/>
                  <a:gd name="T77" fmla="*/ 4235 h 5297"/>
                  <a:gd name="T78" fmla="*/ 3991 w 5053"/>
                  <a:gd name="T79" fmla="*/ 3761 h 5297"/>
                  <a:gd name="T80" fmla="*/ 4464 w 5053"/>
                  <a:gd name="T81" fmla="*/ 4235 h 5297"/>
                  <a:gd name="T82" fmla="*/ 3991 w 5053"/>
                  <a:gd name="T83" fmla="*/ 4708 h 5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53" h="5297">
                    <a:moveTo>
                      <a:pt x="3991" y="3172"/>
                    </a:moveTo>
                    <a:cubicBezTo>
                      <a:pt x="3765" y="3172"/>
                      <a:pt x="3549" y="3243"/>
                      <a:pt x="3367" y="3376"/>
                    </a:cubicBezTo>
                    <a:lnTo>
                      <a:pt x="3328" y="3404"/>
                    </a:lnTo>
                    <a:lnTo>
                      <a:pt x="2124" y="2701"/>
                    </a:lnTo>
                    <a:cubicBezTo>
                      <a:pt x="2124" y="2701"/>
                      <a:pt x="2127" y="2679"/>
                      <a:pt x="2127" y="2640"/>
                    </a:cubicBezTo>
                    <a:cubicBezTo>
                      <a:pt x="2127" y="2602"/>
                      <a:pt x="2124" y="2580"/>
                      <a:pt x="2124" y="2580"/>
                    </a:cubicBezTo>
                    <a:lnTo>
                      <a:pt x="3316" y="1884"/>
                    </a:lnTo>
                    <a:lnTo>
                      <a:pt x="3355" y="1913"/>
                    </a:lnTo>
                    <a:cubicBezTo>
                      <a:pt x="3540" y="2052"/>
                      <a:pt x="3760" y="2125"/>
                      <a:pt x="3991" y="2125"/>
                    </a:cubicBezTo>
                    <a:cubicBezTo>
                      <a:pt x="4577" y="2125"/>
                      <a:pt x="5053" y="1648"/>
                      <a:pt x="5053" y="1062"/>
                    </a:cubicBezTo>
                    <a:cubicBezTo>
                      <a:pt x="5053" y="477"/>
                      <a:pt x="4577" y="0"/>
                      <a:pt x="3991" y="0"/>
                    </a:cubicBezTo>
                    <a:cubicBezTo>
                      <a:pt x="3405" y="0"/>
                      <a:pt x="2928" y="477"/>
                      <a:pt x="2928" y="1062"/>
                    </a:cubicBezTo>
                    <a:cubicBezTo>
                      <a:pt x="2928" y="1094"/>
                      <a:pt x="2930" y="1126"/>
                      <a:pt x="2933" y="1161"/>
                    </a:cubicBezTo>
                    <a:lnTo>
                      <a:pt x="2937" y="1207"/>
                    </a:lnTo>
                    <a:lnTo>
                      <a:pt x="1798" y="1873"/>
                    </a:lnTo>
                    <a:lnTo>
                      <a:pt x="1758" y="1838"/>
                    </a:lnTo>
                    <a:cubicBezTo>
                      <a:pt x="1564" y="1670"/>
                      <a:pt x="1318" y="1578"/>
                      <a:pt x="1062" y="1578"/>
                    </a:cubicBezTo>
                    <a:cubicBezTo>
                      <a:pt x="477" y="1578"/>
                      <a:pt x="0" y="2055"/>
                      <a:pt x="0" y="2640"/>
                    </a:cubicBezTo>
                    <a:cubicBezTo>
                      <a:pt x="0" y="3226"/>
                      <a:pt x="477" y="3703"/>
                      <a:pt x="1062" y="3703"/>
                    </a:cubicBezTo>
                    <a:cubicBezTo>
                      <a:pt x="1318" y="3703"/>
                      <a:pt x="1564" y="3611"/>
                      <a:pt x="1758" y="3443"/>
                    </a:cubicBezTo>
                    <a:lnTo>
                      <a:pt x="1797" y="3408"/>
                    </a:lnTo>
                    <a:lnTo>
                      <a:pt x="2939" y="4075"/>
                    </a:lnTo>
                    <a:lnTo>
                      <a:pt x="2934" y="4122"/>
                    </a:lnTo>
                    <a:cubicBezTo>
                      <a:pt x="2930" y="4160"/>
                      <a:pt x="2928" y="4198"/>
                      <a:pt x="2928" y="4235"/>
                    </a:cubicBezTo>
                    <a:cubicBezTo>
                      <a:pt x="2928" y="4821"/>
                      <a:pt x="3405" y="5297"/>
                      <a:pt x="3991" y="5297"/>
                    </a:cubicBezTo>
                    <a:cubicBezTo>
                      <a:pt x="4577" y="5297"/>
                      <a:pt x="5053" y="4821"/>
                      <a:pt x="5053" y="4235"/>
                    </a:cubicBezTo>
                    <a:cubicBezTo>
                      <a:pt x="5053" y="3649"/>
                      <a:pt x="4577" y="3172"/>
                      <a:pt x="3991" y="3172"/>
                    </a:cubicBezTo>
                    <a:close/>
                    <a:moveTo>
                      <a:pt x="3991" y="589"/>
                    </a:moveTo>
                    <a:cubicBezTo>
                      <a:pt x="4252" y="589"/>
                      <a:pt x="4464" y="801"/>
                      <a:pt x="4464" y="1062"/>
                    </a:cubicBezTo>
                    <a:cubicBezTo>
                      <a:pt x="4464" y="1323"/>
                      <a:pt x="4252" y="1536"/>
                      <a:pt x="3991" y="1536"/>
                    </a:cubicBezTo>
                    <a:cubicBezTo>
                      <a:pt x="3730" y="1536"/>
                      <a:pt x="3517" y="1323"/>
                      <a:pt x="3517" y="1062"/>
                    </a:cubicBezTo>
                    <a:cubicBezTo>
                      <a:pt x="3517" y="801"/>
                      <a:pt x="3730" y="589"/>
                      <a:pt x="3991" y="589"/>
                    </a:cubicBezTo>
                    <a:close/>
                    <a:moveTo>
                      <a:pt x="1063" y="3114"/>
                    </a:moveTo>
                    <a:cubicBezTo>
                      <a:pt x="802" y="3114"/>
                      <a:pt x="589" y="2901"/>
                      <a:pt x="589" y="2640"/>
                    </a:cubicBezTo>
                    <a:cubicBezTo>
                      <a:pt x="589" y="2380"/>
                      <a:pt x="802" y="2167"/>
                      <a:pt x="1063" y="2167"/>
                    </a:cubicBezTo>
                    <a:cubicBezTo>
                      <a:pt x="1324" y="2167"/>
                      <a:pt x="1536" y="2380"/>
                      <a:pt x="1536" y="2640"/>
                    </a:cubicBezTo>
                    <a:cubicBezTo>
                      <a:pt x="1536" y="2901"/>
                      <a:pt x="1324" y="3114"/>
                      <a:pt x="1063" y="3114"/>
                    </a:cubicBezTo>
                    <a:close/>
                    <a:moveTo>
                      <a:pt x="3991" y="4708"/>
                    </a:moveTo>
                    <a:cubicBezTo>
                      <a:pt x="3730" y="4708"/>
                      <a:pt x="3517" y="4496"/>
                      <a:pt x="3517" y="4235"/>
                    </a:cubicBezTo>
                    <a:cubicBezTo>
                      <a:pt x="3517" y="3974"/>
                      <a:pt x="3730" y="3761"/>
                      <a:pt x="3991" y="3761"/>
                    </a:cubicBezTo>
                    <a:cubicBezTo>
                      <a:pt x="4252" y="3761"/>
                      <a:pt x="4464" y="3974"/>
                      <a:pt x="4464" y="4235"/>
                    </a:cubicBezTo>
                    <a:cubicBezTo>
                      <a:pt x="4464" y="4496"/>
                      <a:pt x="4252" y="4708"/>
                      <a:pt x="3991" y="4708"/>
                    </a:cubicBezTo>
                    <a:close/>
                  </a:path>
                </a:pathLst>
              </a:custGeom>
              <a:solidFill>
                <a:srgbClr val="C00000"/>
              </a:solidFill>
              <a:ln>
                <a:noFill/>
              </a:ln>
            </p:spPr>
            <p:txBody>
              <a:bodyPr/>
              <a:lstStyle/>
              <a:p>
                <a:endParaRPr lang="zh-CN" altLang="en-US"/>
              </a:p>
            </p:txBody>
          </p:sp>
        </p:grpSp>
        <p:grpSp>
          <p:nvGrpSpPr>
            <p:cNvPr id="31" name="组合 30"/>
            <p:cNvGrpSpPr/>
            <p:nvPr/>
          </p:nvGrpSpPr>
          <p:grpSpPr>
            <a:xfrm>
              <a:off x="14529" y="3572"/>
              <a:ext cx="1411" cy="1773"/>
              <a:chOff x="11049" y="5225"/>
              <a:chExt cx="1411" cy="1773"/>
            </a:xfrm>
          </p:grpSpPr>
          <p:sp>
            <p:nvSpPr>
              <p:cNvPr id="65" name="矩形: 圆角 285"/>
              <p:cNvSpPr/>
              <p:nvPr/>
            </p:nvSpPr>
            <p:spPr>
              <a:xfrm>
                <a:off x="11049" y="5225"/>
                <a:ext cx="1411" cy="854"/>
              </a:xfrm>
              <a:prstGeom prst="roundRect">
                <a:avLst/>
              </a:prstGeom>
              <a:solidFill>
                <a:srgbClr val="DAE3F3"/>
              </a:solidFill>
              <a:ln>
                <a:noFill/>
              </a:ln>
            </p:spPr>
            <p:txBody>
              <a:bodyPr wrap="square">
                <a:spAutoFit/>
              </a:bodyPr>
              <a:lstStyle/>
              <a:p>
                <a:pPr algn="ctr" defTabSz="960120" eaLnBrk="1" fontAlgn="auto" hangingPunct="1">
                  <a:spcBef>
                    <a:spcPts val="0"/>
                  </a:spcBef>
                  <a:spcAft>
                    <a:spcPts val="0"/>
                  </a:spcAft>
                  <a:defRPr/>
                </a:pPr>
                <a:r>
                  <a:rPr lang="zh-CN" altLang="en-US" sz="1100" b="1" kern="0">
                    <a:latin typeface="+mn-ea"/>
                  </a:rPr>
                  <a:t>第五步</a:t>
                </a:r>
                <a:endParaRPr lang="zh-CN" altLang="en-US" sz="1100" b="1" kern="0" dirty="0">
                  <a:latin typeface="+mn-ea"/>
                </a:endParaRPr>
              </a:p>
              <a:p>
                <a:pPr algn="ctr" defTabSz="960120" eaLnBrk="1" fontAlgn="auto" hangingPunct="1">
                  <a:spcBef>
                    <a:spcPts val="0"/>
                  </a:spcBef>
                  <a:spcAft>
                    <a:spcPts val="0"/>
                  </a:spcAft>
                  <a:defRPr/>
                </a:pPr>
                <a:r>
                  <a:rPr lang="zh-CN" altLang="en-US" sz="1100" b="1" kern="0" dirty="0">
                    <a:latin typeface="+mn-ea"/>
                  </a:rPr>
                  <a:t>数据融合</a:t>
                </a:r>
                <a:endParaRPr lang="zh-CN" altLang="en-US" sz="1100" b="1" kern="0" dirty="0">
                  <a:latin typeface="+mn-ea"/>
                </a:endParaRPr>
              </a:p>
            </p:txBody>
          </p:sp>
          <p:sp>
            <p:nvSpPr>
              <p:cNvPr id="66" name="流程图: 接点 295"/>
              <p:cNvSpPr/>
              <p:nvPr/>
            </p:nvSpPr>
            <p:spPr>
              <a:xfrm>
                <a:off x="11311" y="6122"/>
                <a:ext cx="886" cy="876"/>
              </a:xfrm>
              <a:prstGeom prst="flowChartConnector">
                <a:avLst/>
              </a:prstGeom>
              <a:solidFill>
                <a:srgbClr val="FFFFFF"/>
              </a:solidFill>
              <a:ln w="127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FFFFFF"/>
                  </a:solidFill>
                  <a:latin typeface="+mn-ea"/>
                </a:endParaRPr>
              </a:p>
            </p:txBody>
          </p:sp>
          <p:sp>
            <p:nvSpPr>
              <p:cNvPr id="67" name="dat-file-format-variant_29273"/>
              <p:cNvSpPr>
                <a:spLocks noChangeAspect="1"/>
              </p:cNvSpPr>
              <p:nvPr/>
            </p:nvSpPr>
            <p:spPr bwMode="auto">
              <a:xfrm>
                <a:off x="11621" y="6381"/>
                <a:ext cx="264" cy="358"/>
              </a:xfrm>
              <a:custGeom>
                <a:avLst/>
                <a:gdLst>
                  <a:gd name="connsiteX0" fmla="*/ 237003 w 440751"/>
                  <a:gd name="connsiteY0" fmla="*/ 458181 h 606651"/>
                  <a:gd name="connsiteX1" fmla="*/ 237333 w 440751"/>
                  <a:gd name="connsiteY1" fmla="*/ 458181 h 606651"/>
                  <a:gd name="connsiteX2" fmla="*/ 243946 w 440751"/>
                  <a:gd name="connsiteY2" fmla="*/ 483474 h 606651"/>
                  <a:gd name="connsiteX3" fmla="*/ 252130 w 440751"/>
                  <a:gd name="connsiteY3" fmla="*/ 511246 h 606651"/>
                  <a:gd name="connsiteX4" fmla="*/ 223198 w 440751"/>
                  <a:gd name="connsiteY4" fmla="*/ 511246 h 606651"/>
                  <a:gd name="connsiteX5" fmla="*/ 230968 w 440751"/>
                  <a:gd name="connsiteY5" fmla="*/ 483474 h 606651"/>
                  <a:gd name="connsiteX6" fmla="*/ 237003 w 440751"/>
                  <a:gd name="connsiteY6" fmla="*/ 458181 h 606651"/>
                  <a:gd name="connsiteX7" fmla="*/ 99151 w 440751"/>
                  <a:gd name="connsiteY7" fmla="*/ 457829 h 606651"/>
                  <a:gd name="connsiteX8" fmla="*/ 140471 w 440751"/>
                  <a:gd name="connsiteY8" fmla="*/ 499461 h 606651"/>
                  <a:gd name="connsiteX9" fmla="*/ 96005 w 440751"/>
                  <a:gd name="connsiteY9" fmla="*/ 545306 h 606651"/>
                  <a:gd name="connsiteX10" fmla="*/ 85737 w 440751"/>
                  <a:gd name="connsiteY10" fmla="*/ 544728 h 606651"/>
                  <a:gd name="connsiteX11" fmla="*/ 85737 w 440751"/>
                  <a:gd name="connsiteY11" fmla="*/ 458986 h 606651"/>
                  <a:gd name="connsiteX12" fmla="*/ 99151 w 440751"/>
                  <a:gd name="connsiteY12" fmla="*/ 457829 h 606651"/>
                  <a:gd name="connsiteX13" fmla="*/ 289946 w 440751"/>
                  <a:gd name="connsiteY13" fmla="*/ 436072 h 606651"/>
                  <a:gd name="connsiteX14" fmla="*/ 289946 w 440751"/>
                  <a:gd name="connsiteY14" fmla="*/ 460936 h 606651"/>
                  <a:gd name="connsiteX15" fmla="*/ 325104 w 440751"/>
                  <a:gd name="connsiteY15" fmla="*/ 460936 h 606651"/>
                  <a:gd name="connsiteX16" fmla="*/ 325104 w 440751"/>
                  <a:gd name="connsiteY16" fmla="*/ 567001 h 606651"/>
                  <a:gd name="connsiteX17" fmla="*/ 354884 w 440751"/>
                  <a:gd name="connsiteY17" fmla="*/ 567001 h 606651"/>
                  <a:gd name="connsiteX18" fmla="*/ 354884 w 440751"/>
                  <a:gd name="connsiteY18" fmla="*/ 460936 h 606651"/>
                  <a:gd name="connsiteX19" fmla="*/ 390703 w 440751"/>
                  <a:gd name="connsiteY19" fmla="*/ 460936 h 606651"/>
                  <a:gd name="connsiteX20" fmla="*/ 390703 w 440751"/>
                  <a:gd name="connsiteY20" fmla="*/ 436072 h 606651"/>
                  <a:gd name="connsiteX21" fmla="*/ 218886 w 440751"/>
                  <a:gd name="connsiteY21" fmla="*/ 436072 h 606651"/>
                  <a:gd name="connsiteX22" fmla="*/ 178765 w 440751"/>
                  <a:gd name="connsiteY22" fmla="*/ 567001 h 606651"/>
                  <a:gd name="connsiteX23" fmla="*/ 209539 w 440751"/>
                  <a:gd name="connsiteY23" fmla="*/ 567001 h 606651"/>
                  <a:gd name="connsiteX24" fmla="*/ 218886 w 440751"/>
                  <a:gd name="connsiteY24" fmla="*/ 533381 h 606651"/>
                  <a:gd name="connsiteX25" fmla="*/ 256443 w 440751"/>
                  <a:gd name="connsiteY25" fmla="*/ 533381 h 606651"/>
                  <a:gd name="connsiteX26" fmla="*/ 266535 w 440751"/>
                  <a:gd name="connsiteY26" fmla="*/ 567001 h 606651"/>
                  <a:gd name="connsiteX27" fmla="*/ 298467 w 440751"/>
                  <a:gd name="connsiteY27" fmla="*/ 567001 h 606651"/>
                  <a:gd name="connsiteX28" fmla="*/ 257767 w 440751"/>
                  <a:gd name="connsiteY28" fmla="*/ 436072 h 606651"/>
                  <a:gd name="connsiteX29" fmla="*/ 96042 w 440751"/>
                  <a:gd name="connsiteY29" fmla="*/ 435081 h 606651"/>
                  <a:gd name="connsiteX30" fmla="*/ 56004 w 440751"/>
                  <a:gd name="connsiteY30" fmla="*/ 437807 h 606651"/>
                  <a:gd name="connsiteX31" fmla="*/ 56004 w 440751"/>
                  <a:gd name="connsiteY31" fmla="*/ 566423 h 606651"/>
                  <a:gd name="connsiteX32" fmla="*/ 89672 w 440751"/>
                  <a:gd name="connsiteY32" fmla="*/ 568405 h 606651"/>
                  <a:gd name="connsiteX33" fmla="*/ 150143 w 440751"/>
                  <a:gd name="connsiteY33" fmla="*/ 551471 h 606651"/>
                  <a:gd name="connsiteX34" fmla="*/ 171982 w 440751"/>
                  <a:gd name="connsiteY34" fmla="*/ 498439 h 606651"/>
                  <a:gd name="connsiteX35" fmla="*/ 149812 w 440751"/>
                  <a:gd name="connsiteY35" fmla="*/ 449041 h 606651"/>
                  <a:gd name="connsiteX36" fmla="*/ 96042 w 440751"/>
                  <a:gd name="connsiteY36" fmla="*/ 435081 h 606651"/>
                  <a:gd name="connsiteX37" fmla="*/ 295069 w 440751"/>
                  <a:gd name="connsiteY37" fmla="*/ 267999 h 606651"/>
                  <a:gd name="connsiteX38" fmla="*/ 272489 w 440751"/>
                  <a:gd name="connsiteY38" fmla="*/ 290629 h 606651"/>
                  <a:gd name="connsiteX39" fmla="*/ 295069 w 440751"/>
                  <a:gd name="connsiteY39" fmla="*/ 313178 h 606651"/>
                  <a:gd name="connsiteX40" fmla="*/ 317649 w 440751"/>
                  <a:gd name="connsiteY40" fmla="*/ 290629 h 606651"/>
                  <a:gd name="connsiteX41" fmla="*/ 295069 w 440751"/>
                  <a:gd name="connsiteY41" fmla="*/ 267999 h 606651"/>
                  <a:gd name="connsiteX42" fmla="*/ 289279 w 440751"/>
                  <a:gd name="connsiteY42" fmla="*/ 245285 h 606651"/>
                  <a:gd name="connsiteX43" fmla="*/ 300859 w 440751"/>
                  <a:gd name="connsiteY43" fmla="*/ 245285 h 606651"/>
                  <a:gd name="connsiteX44" fmla="*/ 301769 w 440751"/>
                  <a:gd name="connsiteY44" fmla="*/ 245863 h 606651"/>
                  <a:gd name="connsiteX45" fmla="*/ 310123 w 440751"/>
                  <a:gd name="connsiteY45" fmla="*/ 254371 h 606651"/>
                  <a:gd name="connsiteX46" fmla="*/ 322033 w 440751"/>
                  <a:gd name="connsiteY46" fmla="*/ 254205 h 606651"/>
                  <a:gd name="connsiteX47" fmla="*/ 323109 w 440751"/>
                  <a:gd name="connsiteY47" fmla="*/ 254453 h 606651"/>
                  <a:gd name="connsiteX48" fmla="*/ 331297 w 440751"/>
                  <a:gd name="connsiteY48" fmla="*/ 262630 h 606651"/>
                  <a:gd name="connsiteX49" fmla="*/ 331462 w 440751"/>
                  <a:gd name="connsiteY49" fmla="*/ 263704 h 606651"/>
                  <a:gd name="connsiteX50" fmla="*/ 331380 w 440751"/>
                  <a:gd name="connsiteY50" fmla="*/ 275597 h 606651"/>
                  <a:gd name="connsiteX51" fmla="*/ 339899 w 440751"/>
                  <a:gd name="connsiteY51" fmla="*/ 283939 h 606651"/>
                  <a:gd name="connsiteX52" fmla="*/ 340478 w 440751"/>
                  <a:gd name="connsiteY52" fmla="*/ 284848 h 606651"/>
                  <a:gd name="connsiteX53" fmla="*/ 340478 w 440751"/>
                  <a:gd name="connsiteY53" fmla="*/ 296411 h 606651"/>
                  <a:gd name="connsiteX54" fmla="*/ 339899 w 440751"/>
                  <a:gd name="connsiteY54" fmla="*/ 297237 h 606651"/>
                  <a:gd name="connsiteX55" fmla="*/ 331380 w 440751"/>
                  <a:gd name="connsiteY55" fmla="*/ 305579 h 606651"/>
                  <a:gd name="connsiteX56" fmla="*/ 331462 w 440751"/>
                  <a:gd name="connsiteY56" fmla="*/ 317555 h 606651"/>
                  <a:gd name="connsiteX57" fmla="*/ 331297 w 440751"/>
                  <a:gd name="connsiteY57" fmla="*/ 318546 h 606651"/>
                  <a:gd name="connsiteX58" fmla="*/ 323109 w 440751"/>
                  <a:gd name="connsiteY58" fmla="*/ 326806 h 606651"/>
                  <a:gd name="connsiteX59" fmla="*/ 322033 w 440751"/>
                  <a:gd name="connsiteY59" fmla="*/ 326971 h 606651"/>
                  <a:gd name="connsiteX60" fmla="*/ 310123 w 440751"/>
                  <a:gd name="connsiteY60" fmla="*/ 326806 h 606651"/>
                  <a:gd name="connsiteX61" fmla="*/ 301769 w 440751"/>
                  <a:gd name="connsiteY61" fmla="*/ 335313 h 606651"/>
                  <a:gd name="connsiteX62" fmla="*/ 300859 w 440751"/>
                  <a:gd name="connsiteY62" fmla="*/ 335891 h 606651"/>
                  <a:gd name="connsiteX63" fmla="*/ 289279 w 440751"/>
                  <a:gd name="connsiteY63" fmla="*/ 335891 h 606651"/>
                  <a:gd name="connsiteX64" fmla="*/ 288369 w 440751"/>
                  <a:gd name="connsiteY64" fmla="*/ 335313 h 606651"/>
                  <a:gd name="connsiteX65" fmla="*/ 280015 w 440751"/>
                  <a:gd name="connsiteY65" fmla="*/ 326806 h 606651"/>
                  <a:gd name="connsiteX66" fmla="*/ 274226 w 440751"/>
                  <a:gd name="connsiteY66" fmla="*/ 325649 h 606651"/>
                  <a:gd name="connsiteX67" fmla="*/ 268105 w 440751"/>
                  <a:gd name="connsiteY67" fmla="*/ 326971 h 606651"/>
                  <a:gd name="connsiteX68" fmla="*/ 267112 w 440751"/>
                  <a:gd name="connsiteY68" fmla="*/ 326806 h 606651"/>
                  <a:gd name="connsiteX69" fmla="*/ 258841 w 440751"/>
                  <a:gd name="connsiteY69" fmla="*/ 318546 h 606651"/>
                  <a:gd name="connsiteX70" fmla="*/ 258676 w 440751"/>
                  <a:gd name="connsiteY70" fmla="*/ 317555 h 606651"/>
                  <a:gd name="connsiteX71" fmla="*/ 258758 w 440751"/>
                  <a:gd name="connsiteY71" fmla="*/ 305579 h 606651"/>
                  <a:gd name="connsiteX72" fmla="*/ 250322 w 440751"/>
                  <a:gd name="connsiteY72" fmla="*/ 297237 h 606651"/>
                  <a:gd name="connsiteX73" fmla="*/ 249660 w 440751"/>
                  <a:gd name="connsiteY73" fmla="*/ 296411 h 606651"/>
                  <a:gd name="connsiteX74" fmla="*/ 249660 w 440751"/>
                  <a:gd name="connsiteY74" fmla="*/ 284848 h 606651"/>
                  <a:gd name="connsiteX75" fmla="*/ 250322 w 440751"/>
                  <a:gd name="connsiteY75" fmla="*/ 283939 h 606651"/>
                  <a:gd name="connsiteX76" fmla="*/ 258758 w 440751"/>
                  <a:gd name="connsiteY76" fmla="*/ 275597 h 606651"/>
                  <a:gd name="connsiteX77" fmla="*/ 258676 w 440751"/>
                  <a:gd name="connsiteY77" fmla="*/ 263704 h 606651"/>
                  <a:gd name="connsiteX78" fmla="*/ 258841 w 440751"/>
                  <a:gd name="connsiteY78" fmla="*/ 262630 h 606651"/>
                  <a:gd name="connsiteX79" fmla="*/ 267112 w 440751"/>
                  <a:gd name="connsiteY79" fmla="*/ 254453 h 606651"/>
                  <a:gd name="connsiteX80" fmla="*/ 268105 w 440751"/>
                  <a:gd name="connsiteY80" fmla="*/ 254205 h 606651"/>
                  <a:gd name="connsiteX81" fmla="*/ 280098 w 440751"/>
                  <a:gd name="connsiteY81" fmla="*/ 254371 h 606651"/>
                  <a:gd name="connsiteX82" fmla="*/ 288369 w 440751"/>
                  <a:gd name="connsiteY82" fmla="*/ 245863 h 606651"/>
                  <a:gd name="connsiteX83" fmla="*/ 289279 w 440751"/>
                  <a:gd name="connsiteY83" fmla="*/ 245285 h 606651"/>
                  <a:gd name="connsiteX84" fmla="*/ 173138 w 440751"/>
                  <a:gd name="connsiteY84" fmla="*/ 177517 h 606651"/>
                  <a:gd name="connsiteX85" fmla="*/ 128133 w 440751"/>
                  <a:gd name="connsiteY85" fmla="*/ 222452 h 606651"/>
                  <a:gd name="connsiteX86" fmla="*/ 173138 w 440751"/>
                  <a:gd name="connsiteY86" fmla="*/ 267387 h 606651"/>
                  <a:gd name="connsiteX87" fmla="*/ 218143 w 440751"/>
                  <a:gd name="connsiteY87" fmla="*/ 222452 h 606651"/>
                  <a:gd name="connsiteX88" fmla="*/ 173138 w 440751"/>
                  <a:gd name="connsiteY88" fmla="*/ 177517 h 606651"/>
                  <a:gd name="connsiteX89" fmla="*/ 161556 w 440751"/>
                  <a:gd name="connsiteY89" fmla="*/ 132169 h 606651"/>
                  <a:gd name="connsiteX90" fmla="*/ 184720 w 440751"/>
                  <a:gd name="connsiteY90" fmla="*/ 132169 h 606651"/>
                  <a:gd name="connsiteX91" fmla="*/ 186457 w 440751"/>
                  <a:gd name="connsiteY91" fmla="*/ 133325 h 606651"/>
                  <a:gd name="connsiteX92" fmla="*/ 203086 w 440751"/>
                  <a:gd name="connsiteY92" fmla="*/ 150341 h 606651"/>
                  <a:gd name="connsiteX93" fmla="*/ 226829 w 440751"/>
                  <a:gd name="connsiteY93" fmla="*/ 150011 h 606651"/>
                  <a:gd name="connsiteX94" fmla="*/ 228897 w 440751"/>
                  <a:gd name="connsiteY94" fmla="*/ 150424 h 606651"/>
                  <a:gd name="connsiteX95" fmla="*/ 245278 w 440751"/>
                  <a:gd name="connsiteY95" fmla="*/ 166779 h 606651"/>
                  <a:gd name="connsiteX96" fmla="*/ 245691 w 440751"/>
                  <a:gd name="connsiteY96" fmla="*/ 168844 h 606651"/>
                  <a:gd name="connsiteX97" fmla="*/ 245443 w 440751"/>
                  <a:gd name="connsiteY97" fmla="*/ 192633 h 606651"/>
                  <a:gd name="connsiteX98" fmla="*/ 262403 w 440751"/>
                  <a:gd name="connsiteY98" fmla="*/ 209153 h 606651"/>
                  <a:gd name="connsiteX99" fmla="*/ 263561 w 440751"/>
                  <a:gd name="connsiteY99" fmla="*/ 210970 h 606651"/>
                  <a:gd name="connsiteX100" fmla="*/ 263561 w 440751"/>
                  <a:gd name="connsiteY100" fmla="*/ 234016 h 606651"/>
                  <a:gd name="connsiteX101" fmla="*/ 262403 w 440751"/>
                  <a:gd name="connsiteY101" fmla="*/ 235750 h 606651"/>
                  <a:gd name="connsiteX102" fmla="*/ 245443 w 440751"/>
                  <a:gd name="connsiteY102" fmla="*/ 252353 h 606651"/>
                  <a:gd name="connsiteX103" fmla="*/ 245691 w 440751"/>
                  <a:gd name="connsiteY103" fmla="*/ 276142 h 606651"/>
                  <a:gd name="connsiteX104" fmla="*/ 245278 w 440751"/>
                  <a:gd name="connsiteY104" fmla="*/ 278207 h 606651"/>
                  <a:gd name="connsiteX105" fmla="*/ 228897 w 440751"/>
                  <a:gd name="connsiteY105" fmla="*/ 294562 h 606651"/>
                  <a:gd name="connsiteX106" fmla="*/ 226829 w 440751"/>
                  <a:gd name="connsiteY106" fmla="*/ 294893 h 606651"/>
                  <a:gd name="connsiteX107" fmla="*/ 203086 w 440751"/>
                  <a:gd name="connsiteY107" fmla="*/ 294645 h 606651"/>
                  <a:gd name="connsiteX108" fmla="*/ 186457 w 440751"/>
                  <a:gd name="connsiteY108" fmla="*/ 311578 h 606651"/>
                  <a:gd name="connsiteX109" fmla="*/ 184720 w 440751"/>
                  <a:gd name="connsiteY109" fmla="*/ 312817 h 606651"/>
                  <a:gd name="connsiteX110" fmla="*/ 161556 w 440751"/>
                  <a:gd name="connsiteY110" fmla="*/ 312817 h 606651"/>
                  <a:gd name="connsiteX111" fmla="*/ 159818 w 440751"/>
                  <a:gd name="connsiteY111" fmla="*/ 311578 h 606651"/>
                  <a:gd name="connsiteX112" fmla="*/ 143190 w 440751"/>
                  <a:gd name="connsiteY112" fmla="*/ 294645 h 606651"/>
                  <a:gd name="connsiteX113" fmla="*/ 131608 w 440751"/>
                  <a:gd name="connsiteY113" fmla="*/ 292332 h 606651"/>
                  <a:gd name="connsiteX114" fmla="*/ 119446 w 440751"/>
                  <a:gd name="connsiteY114" fmla="*/ 294893 h 606651"/>
                  <a:gd name="connsiteX115" fmla="*/ 117378 w 440751"/>
                  <a:gd name="connsiteY115" fmla="*/ 294562 h 606651"/>
                  <a:gd name="connsiteX116" fmla="*/ 100998 w 440751"/>
                  <a:gd name="connsiteY116" fmla="*/ 278207 h 606651"/>
                  <a:gd name="connsiteX117" fmla="*/ 100584 w 440751"/>
                  <a:gd name="connsiteY117" fmla="*/ 276142 h 606651"/>
                  <a:gd name="connsiteX118" fmla="*/ 100832 w 440751"/>
                  <a:gd name="connsiteY118" fmla="*/ 252353 h 606651"/>
                  <a:gd name="connsiteX119" fmla="*/ 83873 w 440751"/>
                  <a:gd name="connsiteY119" fmla="*/ 235750 h 606651"/>
                  <a:gd name="connsiteX120" fmla="*/ 82632 w 440751"/>
                  <a:gd name="connsiteY120" fmla="*/ 234016 h 606651"/>
                  <a:gd name="connsiteX121" fmla="*/ 82632 w 440751"/>
                  <a:gd name="connsiteY121" fmla="*/ 210970 h 606651"/>
                  <a:gd name="connsiteX122" fmla="*/ 83873 w 440751"/>
                  <a:gd name="connsiteY122" fmla="*/ 209153 h 606651"/>
                  <a:gd name="connsiteX123" fmla="*/ 100832 w 440751"/>
                  <a:gd name="connsiteY123" fmla="*/ 192633 h 606651"/>
                  <a:gd name="connsiteX124" fmla="*/ 100584 w 440751"/>
                  <a:gd name="connsiteY124" fmla="*/ 168844 h 606651"/>
                  <a:gd name="connsiteX125" fmla="*/ 100998 w 440751"/>
                  <a:gd name="connsiteY125" fmla="*/ 166779 h 606651"/>
                  <a:gd name="connsiteX126" fmla="*/ 117378 w 440751"/>
                  <a:gd name="connsiteY126" fmla="*/ 150424 h 606651"/>
                  <a:gd name="connsiteX127" fmla="*/ 119446 w 440751"/>
                  <a:gd name="connsiteY127" fmla="*/ 150011 h 606651"/>
                  <a:gd name="connsiteX128" fmla="*/ 143190 w 440751"/>
                  <a:gd name="connsiteY128" fmla="*/ 150341 h 606651"/>
                  <a:gd name="connsiteX129" fmla="*/ 159818 w 440751"/>
                  <a:gd name="connsiteY129" fmla="*/ 133325 h 606651"/>
                  <a:gd name="connsiteX130" fmla="*/ 161556 w 440751"/>
                  <a:gd name="connsiteY130" fmla="*/ 132169 h 606651"/>
                  <a:gd name="connsiteX131" fmla="*/ 23824 w 440751"/>
                  <a:gd name="connsiteY131" fmla="*/ 23790 h 606651"/>
                  <a:gd name="connsiteX132" fmla="*/ 23824 w 440751"/>
                  <a:gd name="connsiteY132" fmla="*/ 403939 h 606651"/>
                  <a:gd name="connsiteX133" fmla="*/ 416927 w 440751"/>
                  <a:gd name="connsiteY133" fmla="*/ 403939 h 606651"/>
                  <a:gd name="connsiteX134" fmla="*/ 416927 w 440751"/>
                  <a:gd name="connsiteY134" fmla="*/ 157445 h 606651"/>
                  <a:gd name="connsiteX135" fmla="*/ 311702 w 440751"/>
                  <a:gd name="connsiteY135" fmla="*/ 157445 h 606651"/>
                  <a:gd name="connsiteX136" fmla="*/ 299790 w 440751"/>
                  <a:gd name="connsiteY136" fmla="*/ 145550 h 606651"/>
                  <a:gd name="connsiteX137" fmla="*/ 299790 w 440751"/>
                  <a:gd name="connsiteY137" fmla="*/ 23790 h 606651"/>
                  <a:gd name="connsiteX138" fmla="*/ 23824 w 440751"/>
                  <a:gd name="connsiteY138" fmla="*/ 0 h 606651"/>
                  <a:gd name="connsiteX139" fmla="*/ 311702 w 440751"/>
                  <a:gd name="connsiteY139" fmla="*/ 0 h 606651"/>
                  <a:gd name="connsiteX140" fmla="*/ 314432 w 440751"/>
                  <a:gd name="connsiteY140" fmla="*/ 330 h 606651"/>
                  <a:gd name="connsiteX141" fmla="*/ 315094 w 440751"/>
                  <a:gd name="connsiteY141" fmla="*/ 578 h 606651"/>
                  <a:gd name="connsiteX142" fmla="*/ 317410 w 440751"/>
                  <a:gd name="connsiteY142" fmla="*/ 1569 h 606651"/>
                  <a:gd name="connsiteX143" fmla="*/ 318238 w 440751"/>
                  <a:gd name="connsiteY143" fmla="*/ 1982 h 606651"/>
                  <a:gd name="connsiteX144" fmla="*/ 320554 w 440751"/>
                  <a:gd name="connsiteY144" fmla="*/ 3965 h 606651"/>
                  <a:gd name="connsiteX145" fmla="*/ 320637 w 440751"/>
                  <a:gd name="connsiteY145" fmla="*/ 4048 h 606651"/>
                  <a:gd name="connsiteX146" fmla="*/ 437773 w 440751"/>
                  <a:gd name="connsiteY146" fmla="*/ 137702 h 606651"/>
                  <a:gd name="connsiteX147" fmla="*/ 440668 w 440751"/>
                  <a:gd name="connsiteY147" fmla="*/ 145385 h 606651"/>
                  <a:gd name="connsiteX148" fmla="*/ 440751 w 440751"/>
                  <a:gd name="connsiteY148" fmla="*/ 146706 h 606651"/>
                  <a:gd name="connsiteX149" fmla="*/ 440751 w 440751"/>
                  <a:gd name="connsiteY149" fmla="*/ 582861 h 606651"/>
                  <a:gd name="connsiteX150" fmla="*/ 416927 w 440751"/>
                  <a:gd name="connsiteY150" fmla="*/ 606651 h 606651"/>
                  <a:gd name="connsiteX151" fmla="*/ 23824 w 440751"/>
                  <a:gd name="connsiteY151" fmla="*/ 606651 h 606651"/>
                  <a:gd name="connsiteX152" fmla="*/ 0 w 440751"/>
                  <a:gd name="connsiteY152" fmla="*/ 582861 h 606651"/>
                  <a:gd name="connsiteX153" fmla="*/ 0 w 440751"/>
                  <a:gd name="connsiteY153" fmla="*/ 23790 h 606651"/>
                  <a:gd name="connsiteX154" fmla="*/ 23824 w 440751"/>
                  <a:gd name="connsiteY15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40751" h="606651">
                    <a:moveTo>
                      <a:pt x="237003" y="458181"/>
                    </a:moveTo>
                    <a:lnTo>
                      <a:pt x="237333" y="458181"/>
                    </a:lnTo>
                    <a:cubicBezTo>
                      <a:pt x="239317" y="465951"/>
                      <a:pt x="241632" y="475704"/>
                      <a:pt x="243946" y="483474"/>
                    </a:cubicBezTo>
                    <a:lnTo>
                      <a:pt x="252130" y="511246"/>
                    </a:lnTo>
                    <a:lnTo>
                      <a:pt x="223198" y="511246"/>
                    </a:lnTo>
                    <a:lnTo>
                      <a:pt x="230968" y="483474"/>
                    </a:lnTo>
                    <a:cubicBezTo>
                      <a:pt x="233117" y="475869"/>
                      <a:pt x="235019" y="465951"/>
                      <a:pt x="237003" y="458181"/>
                    </a:cubicBezTo>
                    <a:close/>
                    <a:moveTo>
                      <a:pt x="99151" y="457829"/>
                    </a:moveTo>
                    <a:cubicBezTo>
                      <a:pt x="124655" y="457829"/>
                      <a:pt x="140637" y="472202"/>
                      <a:pt x="140471" y="499461"/>
                    </a:cubicBezTo>
                    <a:cubicBezTo>
                      <a:pt x="140471" y="530685"/>
                      <a:pt x="122917" y="545471"/>
                      <a:pt x="96005" y="545306"/>
                    </a:cubicBezTo>
                    <a:cubicBezTo>
                      <a:pt x="92361" y="545306"/>
                      <a:pt x="88221" y="545306"/>
                      <a:pt x="85737" y="544728"/>
                    </a:cubicBezTo>
                    <a:lnTo>
                      <a:pt x="85737" y="458986"/>
                    </a:lnTo>
                    <a:cubicBezTo>
                      <a:pt x="88221" y="458407"/>
                      <a:pt x="92527" y="457829"/>
                      <a:pt x="99151" y="457829"/>
                    </a:cubicBezTo>
                    <a:close/>
                    <a:moveTo>
                      <a:pt x="289946" y="436072"/>
                    </a:moveTo>
                    <a:lnTo>
                      <a:pt x="289946" y="460936"/>
                    </a:lnTo>
                    <a:lnTo>
                      <a:pt x="325104" y="460936"/>
                    </a:lnTo>
                    <a:lnTo>
                      <a:pt x="325104" y="567001"/>
                    </a:lnTo>
                    <a:lnTo>
                      <a:pt x="354884" y="567001"/>
                    </a:lnTo>
                    <a:lnTo>
                      <a:pt x="354884" y="460936"/>
                    </a:lnTo>
                    <a:lnTo>
                      <a:pt x="390703" y="460936"/>
                    </a:lnTo>
                    <a:lnTo>
                      <a:pt x="390703" y="436072"/>
                    </a:lnTo>
                    <a:close/>
                    <a:moveTo>
                      <a:pt x="218886" y="436072"/>
                    </a:moveTo>
                    <a:lnTo>
                      <a:pt x="178765" y="567001"/>
                    </a:lnTo>
                    <a:lnTo>
                      <a:pt x="209539" y="567001"/>
                    </a:lnTo>
                    <a:lnTo>
                      <a:pt x="218886" y="533381"/>
                    </a:lnTo>
                    <a:lnTo>
                      <a:pt x="256443" y="533381"/>
                    </a:lnTo>
                    <a:lnTo>
                      <a:pt x="266535" y="567001"/>
                    </a:lnTo>
                    <a:lnTo>
                      <a:pt x="298467" y="567001"/>
                    </a:lnTo>
                    <a:lnTo>
                      <a:pt x="257767" y="436072"/>
                    </a:lnTo>
                    <a:close/>
                    <a:moveTo>
                      <a:pt x="96042" y="435081"/>
                    </a:moveTo>
                    <a:cubicBezTo>
                      <a:pt x="81069" y="435081"/>
                      <a:pt x="66923" y="436072"/>
                      <a:pt x="56004" y="437807"/>
                    </a:cubicBezTo>
                    <a:lnTo>
                      <a:pt x="56004" y="566423"/>
                    </a:lnTo>
                    <a:cubicBezTo>
                      <a:pt x="63366" y="567414"/>
                      <a:pt x="74286" y="568405"/>
                      <a:pt x="89672" y="568405"/>
                    </a:cubicBezTo>
                    <a:cubicBezTo>
                      <a:pt x="115317" y="568405"/>
                      <a:pt x="136328" y="562953"/>
                      <a:pt x="150143" y="551471"/>
                    </a:cubicBezTo>
                    <a:cubicBezTo>
                      <a:pt x="162800" y="540815"/>
                      <a:pt x="171982" y="523468"/>
                      <a:pt x="171982" y="498439"/>
                    </a:cubicBezTo>
                    <a:cubicBezTo>
                      <a:pt x="171982" y="475309"/>
                      <a:pt x="163379" y="459201"/>
                      <a:pt x="149812" y="449041"/>
                    </a:cubicBezTo>
                    <a:cubicBezTo>
                      <a:pt x="137156" y="439541"/>
                      <a:pt x="120942" y="435081"/>
                      <a:pt x="96042" y="435081"/>
                    </a:cubicBezTo>
                    <a:close/>
                    <a:moveTo>
                      <a:pt x="295069" y="267999"/>
                    </a:moveTo>
                    <a:cubicBezTo>
                      <a:pt x="282580" y="267999"/>
                      <a:pt x="272489" y="278158"/>
                      <a:pt x="272489" y="290629"/>
                    </a:cubicBezTo>
                    <a:cubicBezTo>
                      <a:pt x="272489" y="303019"/>
                      <a:pt x="282580" y="313178"/>
                      <a:pt x="295069" y="313178"/>
                    </a:cubicBezTo>
                    <a:cubicBezTo>
                      <a:pt x="307559" y="313178"/>
                      <a:pt x="317649" y="303019"/>
                      <a:pt x="317649" y="290629"/>
                    </a:cubicBezTo>
                    <a:cubicBezTo>
                      <a:pt x="317649" y="278158"/>
                      <a:pt x="307559" y="267999"/>
                      <a:pt x="295069" y="267999"/>
                    </a:cubicBezTo>
                    <a:close/>
                    <a:moveTo>
                      <a:pt x="289279" y="245285"/>
                    </a:moveTo>
                    <a:lnTo>
                      <a:pt x="300859" y="245285"/>
                    </a:lnTo>
                    <a:cubicBezTo>
                      <a:pt x="301272" y="245285"/>
                      <a:pt x="301603" y="245533"/>
                      <a:pt x="301769" y="245863"/>
                    </a:cubicBezTo>
                    <a:cubicBezTo>
                      <a:pt x="303258" y="249663"/>
                      <a:pt x="306318" y="252801"/>
                      <a:pt x="310123" y="254371"/>
                    </a:cubicBezTo>
                    <a:cubicBezTo>
                      <a:pt x="313927" y="255940"/>
                      <a:pt x="318311" y="255857"/>
                      <a:pt x="322033" y="254205"/>
                    </a:cubicBezTo>
                    <a:cubicBezTo>
                      <a:pt x="322281" y="254123"/>
                      <a:pt x="322612" y="253958"/>
                      <a:pt x="323109" y="254453"/>
                    </a:cubicBezTo>
                    <a:lnTo>
                      <a:pt x="331297" y="262630"/>
                    </a:lnTo>
                    <a:cubicBezTo>
                      <a:pt x="331545" y="262878"/>
                      <a:pt x="331628" y="263373"/>
                      <a:pt x="331462" y="263704"/>
                    </a:cubicBezTo>
                    <a:cubicBezTo>
                      <a:pt x="329808" y="267420"/>
                      <a:pt x="329808" y="271798"/>
                      <a:pt x="331380" y="275597"/>
                    </a:cubicBezTo>
                    <a:cubicBezTo>
                      <a:pt x="332951" y="279397"/>
                      <a:pt x="336094" y="282453"/>
                      <a:pt x="339899" y="283939"/>
                    </a:cubicBezTo>
                    <a:cubicBezTo>
                      <a:pt x="340230" y="284104"/>
                      <a:pt x="340478" y="284435"/>
                      <a:pt x="340478" y="284848"/>
                    </a:cubicBezTo>
                    <a:lnTo>
                      <a:pt x="340478" y="296411"/>
                    </a:lnTo>
                    <a:cubicBezTo>
                      <a:pt x="340478" y="296824"/>
                      <a:pt x="340230" y="297154"/>
                      <a:pt x="339899" y="297237"/>
                    </a:cubicBezTo>
                    <a:cubicBezTo>
                      <a:pt x="336012" y="298724"/>
                      <a:pt x="332951" y="301780"/>
                      <a:pt x="331380" y="305579"/>
                    </a:cubicBezTo>
                    <a:cubicBezTo>
                      <a:pt x="329808" y="309378"/>
                      <a:pt x="329808" y="313756"/>
                      <a:pt x="331462" y="317555"/>
                    </a:cubicBezTo>
                    <a:cubicBezTo>
                      <a:pt x="331628" y="317886"/>
                      <a:pt x="331545" y="318299"/>
                      <a:pt x="331297" y="318546"/>
                    </a:cubicBezTo>
                    <a:lnTo>
                      <a:pt x="323109" y="326806"/>
                    </a:lnTo>
                    <a:cubicBezTo>
                      <a:pt x="322612" y="327219"/>
                      <a:pt x="322281" y="327054"/>
                      <a:pt x="322033" y="326971"/>
                    </a:cubicBezTo>
                    <a:cubicBezTo>
                      <a:pt x="318311" y="325319"/>
                      <a:pt x="313927" y="325236"/>
                      <a:pt x="310123" y="326806"/>
                    </a:cubicBezTo>
                    <a:cubicBezTo>
                      <a:pt x="306318" y="328375"/>
                      <a:pt x="303258" y="331514"/>
                      <a:pt x="301769" y="335313"/>
                    </a:cubicBezTo>
                    <a:cubicBezTo>
                      <a:pt x="301603" y="335726"/>
                      <a:pt x="301272" y="335891"/>
                      <a:pt x="300859" y="335891"/>
                    </a:cubicBezTo>
                    <a:lnTo>
                      <a:pt x="289279" y="335891"/>
                    </a:lnTo>
                    <a:cubicBezTo>
                      <a:pt x="288866" y="335891"/>
                      <a:pt x="288535" y="335726"/>
                      <a:pt x="288369" y="335313"/>
                    </a:cubicBezTo>
                    <a:cubicBezTo>
                      <a:pt x="286881" y="331514"/>
                      <a:pt x="283820" y="328375"/>
                      <a:pt x="280015" y="326806"/>
                    </a:cubicBezTo>
                    <a:cubicBezTo>
                      <a:pt x="278196" y="326062"/>
                      <a:pt x="276211" y="325649"/>
                      <a:pt x="274226" y="325649"/>
                    </a:cubicBezTo>
                    <a:cubicBezTo>
                      <a:pt x="272075" y="325649"/>
                      <a:pt x="270090" y="326145"/>
                      <a:pt x="268105" y="326971"/>
                    </a:cubicBezTo>
                    <a:cubicBezTo>
                      <a:pt x="267857" y="327054"/>
                      <a:pt x="267526" y="327219"/>
                      <a:pt x="267112" y="326806"/>
                    </a:cubicBezTo>
                    <a:lnTo>
                      <a:pt x="258841" y="318546"/>
                    </a:lnTo>
                    <a:cubicBezTo>
                      <a:pt x="258593" y="318299"/>
                      <a:pt x="258510" y="317886"/>
                      <a:pt x="258676" y="317555"/>
                    </a:cubicBezTo>
                    <a:cubicBezTo>
                      <a:pt x="260330" y="313756"/>
                      <a:pt x="260330" y="309378"/>
                      <a:pt x="258758" y="305579"/>
                    </a:cubicBezTo>
                    <a:cubicBezTo>
                      <a:pt x="257187" y="301780"/>
                      <a:pt x="254127" y="298724"/>
                      <a:pt x="250322" y="297237"/>
                    </a:cubicBezTo>
                    <a:cubicBezTo>
                      <a:pt x="249908" y="297154"/>
                      <a:pt x="249660" y="296824"/>
                      <a:pt x="249660" y="296411"/>
                    </a:cubicBezTo>
                    <a:lnTo>
                      <a:pt x="249660" y="284848"/>
                    </a:lnTo>
                    <a:cubicBezTo>
                      <a:pt x="249660" y="284435"/>
                      <a:pt x="249908" y="284022"/>
                      <a:pt x="250322" y="283939"/>
                    </a:cubicBezTo>
                    <a:cubicBezTo>
                      <a:pt x="254127" y="282453"/>
                      <a:pt x="257187" y="279397"/>
                      <a:pt x="258758" y="275597"/>
                    </a:cubicBezTo>
                    <a:cubicBezTo>
                      <a:pt x="260330" y="271798"/>
                      <a:pt x="260330" y="267420"/>
                      <a:pt x="258676" y="263704"/>
                    </a:cubicBezTo>
                    <a:cubicBezTo>
                      <a:pt x="258510" y="263373"/>
                      <a:pt x="258593" y="262878"/>
                      <a:pt x="258841" y="262630"/>
                    </a:cubicBezTo>
                    <a:lnTo>
                      <a:pt x="267112" y="254453"/>
                    </a:lnTo>
                    <a:cubicBezTo>
                      <a:pt x="267526" y="253958"/>
                      <a:pt x="267857" y="254123"/>
                      <a:pt x="268105" y="254205"/>
                    </a:cubicBezTo>
                    <a:cubicBezTo>
                      <a:pt x="271910" y="255857"/>
                      <a:pt x="276293" y="255940"/>
                      <a:pt x="280098" y="254371"/>
                    </a:cubicBezTo>
                    <a:cubicBezTo>
                      <a:pt x="283820" y="252801"/>
                      <a:pt x="286881" y="249663"/>
                      <a:pt x="288369" y="245863"/>
                    </a:cubicBezTo>
                    <a:cubicBezTo>
                      <a:pt x="288535" y="245450"/>
                      <a:pt x="288866" y="245285"/>
                      <a:pt x="289279" y="245285"/>
                    </a:cubicBezTo>
                    <a:close/>
                    <a:moveTo>
                      <a:pt x="173138" y="177517"/>
                    </a:moveTo>
                    <a:cubicBezTo>
                      <a:pt x="148319" y="177517"/>
                      <a:pt x="128133" y="197754"/>
                      <a:pt x="128133" y="222452"/>
                    </a:cubicBezTo>
                    <a:cubicBezTo>
                      <a:pt x="128133" y="247232"/>
                      <a:pt x="148319" y="267387"/>
                      <a:pt x="173138" y="267387"/>
                    </a:cubicBezTo>
                    <a:cubicBezTo>
                      <a:pt x="197957" y="267387"/>
                      <a:pt x="218143" y="247232"/>
                      <a:pt x="218143" y="222452"/>
                    </a:cubicBezTo>
                    <a:cubicBezTo>
                      <a:pt x="218143" y="197754"/>
                      <a:pt x="197957" y="177517"/>
                      <a:pt x="173138" y="177517"/>
                    </a:cubicBezTo>
                    <a:close/>
                    <a:moveTo>
                      <a:pt x="161556" y="132169"/>
                    </a:moveTo>
                    <a:lnTo>
                      <a:pt x="184720" y="132169"/>
                    </a:lnTo>
                    <a:cubicBezTo>
                      <a:pt x="185464" y="132169"/>
                      <a:pt x="186126" y="132664"/>
                      <a:pt x="186457" y="133325"/>
                    </a:cubicBezTo>
                    <a:cubicBezTo>
                      <a:pt x="189435" y="141007"/>
                      <a:pt x="195475" y="147202"/>
                      <a:pt x="203086" y="150341"/>
                    </a:cubicBezTo>
                    <a:cubicBezTo>
                      <a:pt x="210614" y="153480"/>
                      <a:pt x="219383" y="153315"/>
                      <a:pt x="226829" y="150011"/>
                    </a:cubicBezTo>
                    <a:cubicBezTo>
                      <a:pt x="227325" y="149845"/>
                      <a:pt x="227987" y="149598"/>
                      <a:pt x="228897" y="150424"/>
                    </a:cubicBezTo>
                    <a:lnTo>
                      <a:pt x="245278" y="166779"/>
                    </a:lnTo>
                    <a:cubicBezTo>
                      <a:pt x="245774" y="167357"/>
                      <a:pt x="245940" y="168183"/>
                      <a:pt x="245691" y="168844"/>
                    </a:cubicBezTo>
                    <a:cubicBezTo>
                      <a:pt x="242382" y="176360"/>
                      <a:pt x="242299" y="185033"/>
                      <a:pt x="245443" y="192633"/>
                    </a:cubicBezTo>
                    <a:cubicBezTo>
                      <a:pt x="248587" y="200149"/>
                      <a:pt x="254709" y="206179"/>
                      <a:pt x="262403" y="209153"/>
                    </a:cubicBezTo>
                    <a:cubicBezTo>
                      <a:pt x="263065" y="209483"/>
                      <a:pt x="263561" y="210227"/>
                      <a:pt x="263561" y="210970"/>
                    </a:cubicBezTo>
                    <a:lnTo>
                      <a:pt x="263561" y="234016"/>
                    </a:lnTo>
                    <a:cubicBezTo>
                      <a:pt x="263561" y="234842"/>
                      <a:pt x="263065" y="235503"/>
                      <a:pt x="262403" y="235750"/>
                    </a:cubicBezTo>
                    <a:cubicBezTo>
                      <a:pt x="254709" y="238724"/>
                      <a:pt x="248587" y="244836"/>
                      <a:pt x="245443" y="252353"/>
                    </a:cubicBezTo>
                    <a:cubicBezTo>
                      <a:pt x="242299" y="259953"/>
                      <a:pt x="242382" y="268626"/>
                      <a:pt x="245691" y="276142"/>
                    </a:cubicBezTo>
                    <a:cubicBezTo>
                      <a:pt x="245940" y="276803"/>
                      <a:pt x="245774" y="277629"/>
                      <a:pt x="245278" y="278207"/>
                    </a:cubicBezTo>
                    <a:lnTo>
                      <a:pt x="228897" y="294562"/>
                    </a:lnTo>
                    <a:cubicBezTo>
                      <a:pt x="227987" y="295388"/>
                      <a:pt x="227325" y="295141"/>
                      <a:pt x="226829" y="294893"/>
                    </a:cubicBezTo>
                    <a:cubicBezTo>
                      <a:pt x="219383" y="291671"/>
                      <a:pt x="210614" y="291506"/>
                      <a:pt x="203086" y="294645"/>
                    </a:cubicBezTo>
                    <a:cubicBezTo>
                      <a:pt x="195475" y="297784"/>
                      <a:pt x="189435" y="303979"/>
                      <a:pt x="186457" y="311578"/>
                    </a:cubicBezTo>
                    <a:cubicBezTo>
                      <a:pt x="186126" y="312322"/>
                      <a:pt x="185464" y="312817"/>
                      <a:pt x="184720" y="312817"/>
                    </a:cubicBezTo>
                    <a:lnTo>
                      <a:pt x="161556" y="312817"/>
                    </a:lnTo>
                    <a:cubicBezTo>
                      <a:pt x="160811" y="312817"/>
                      <a:pt x="160067" y="312322"/>
                      <a:pt x="159818" y="311578"/>
                    </a:cubicBezTo>
                    <a:cubicBezTo>
                      <a:pt x="156840" y="303979"/>
                      <a:pt x="150801" y="297784"/>
                      <a:pt x="143190" y="294645"/>
                    </a:cubicBezTo>
                    <a:cubicBezTo>
                      <a:pt x="139467" y="293158"/>
                      <a:pt x="135579" y="292332"/>
                      <a:pt x="131608" y="292332"/>
                    </a:cubicBezTo>
                    <a:cubicBezTo>
                      <a:pt x="127388" y="292332"/>
                      <a:pt x="123252" y="293241"/>
                      <a:pt x="119446" y="294893"/>
                    </a:cubicBezTo>
                    <a:cubicBezTo>
                      <a:pt x="118950" y="295141"/>
                      <a:pt x="118288" y="295388"/>
                      <a:pt x="117378" y="294562"/>
                    </a:cubicBezTo>
                    <a:lnTo>
                      <a:pt x="100998" y="278207"/>
                    </a:lnTo>
                    <a:cubicBezTo>
                      <a:pt x="100419" y="277629"/>
                      <a:pt x="100253" y="276803"/>
                      <a:pt x="100584" y="276142"/>
                    </a:cubicBezTo>
                    <a:cubicBezTo>
                      <a:pt x="103893" y="268626"/>
                      <a:pt x="103976" y="259953"/>
                      <a:pt x="100832" y="252353"/>
                    </a:cubicBezTo>
                    <a:cubicBezTo>
                      <a:pt x="97689" y="244836"/>
                      <a:pt x="91484" y="238724"/>
                      <a:pt x="83873" y="235750"/>
                    </a:cubicBezTo>
                    <a:cubicBezTo>
                      <a:pt x="83128" y="235503"/>
                      <a:pt x="82632" y="234842"/>
                      <a:pt x="82632" y="234016"/>
                    </a:cubicBezTo>
                    <a:lnTo>
                      <a:pt x="82632" y="210970"/>
                    </a:lnTo>
                    <a:cubicBezTo>
                      <a:pt x="82632" y="210144"/>
                      <a:pt x="83128" y="209483"/>
                      <a:pt x="83873" y="209153"/>
                    </a:cubicBezTo>
                    <a:cubicBezTo>
                      <a:pt x="91484" y="206179"/>
                      <a:pt x="97689" y="200149"/>
                      <a:pt x="100832" y="192633"/>
                    </a:cubicBezTo>
                    <a:cubicBezTo>
                      <a:pt x="103976" y="185033"/>
                      <a:pt x="103893" y="176360"/>
                      <a:pt x="100584" y="168844"/>
                    </a:cubicBezTo>
                    <a:cubicBezTo>
                      <a:pt x="100253" y="168183"/>
                      <a:pt x="100419" y="167357"/>
                      <a:pt x="100998" y="166779"/>
                    </a:cubicBezTo>
                    <a:lnTo>
                      <a:pt x="117378" y="150424"/>
                    </a:lnTo>
                    <a:cubicBezTo>
                      <a:pt x="118288" y="149598"/>
                      <a:pt x="118950" y="149845"/>
                      <a:pt x="119446" y="150011"/>
                    </a:cubicBezTo>
                    <a:cubicBezTo>
                      <a:pt x="126892" y="153315"/>
                      <a:pt x="135661" y="153480"/>
                      <a:pt x="143190" y="150341"/>
                    </a:cubicBezTo>
                    <a:cubicBezTo>
                      <a:pt x="150801" y="147202"/>
                      <a:pt x="156840" y="141007"/>
                      <a:pt x="159818" y="133325"/>
                    </a:cubicBezTo>
                    <a:cubicBezTo>
                      <a:pt x="160067" y="132664"/>
                      <a:pt x="160811" y="132169"/>
                      <a:pt x="161556" y="132169"/>
                    </a:cubicBezTo>
                    <a:close/>
                    <a:moveTo>
                      <a:pt x="23824" y="23790"/>
                    </a:moveTo>
                    <a:lnTo>
                      <a:pt x="23824" y="403939"/>
                    </a:lnTo>
                    <a:lnTo>
                      <a:pt x="416927" y="403939"/>
                    </a:lnTo>
                    <a:lnTo>
                      <a:pt x="416927" y="157445"/>
                    </a:lnTo>
                    <a:lnTo>
                      <a:pt x="311702" y="157445"/>
                    </a:lnTo>
                    <a:cubicBezTo>
                      <a:pt x="305084" y="157445"/>
                      <a:pt x="299790" y="152076"/>
                      <a:pt x="299790" y="145550"/>
                    </a:cubicBezTo>
                    <a:lnTo>
                      <a:pt x="299790" y="23790"/>
                    </a:lnTo>
                    <a:close/>
                    <a:moveTo>
                      <a:pt x="23824" y="0"/>
                    </a:moveTo>
                    <a:lnTo>
                      <a:pt x="311702" y="0"/>
                    </a:lnTo>
                    <a:cubicBezTo>
                      <a:pt x="312612" y="0"/>
                      <a:pt x="313522" y="165"/>
                      <a:pt x="314432" y="330"/>
                    </a:cubicBezTo>
                    <a:cubicBezTo>
                      <a:pt x="314680" y="413"/>
                      <a:pt x="314846" y="496"/>
                      <a:pt x="315094" y="578"/>
                    </a:cubicBezTo>
                    <a:cubicBezTo>
                      <a:pt x="315921" y="826"/>
                      <a:pt x="316666" y="1156"/>
                      <a:pt x="317410" y="1569"/>
                    </a:cubicBezTo>
                    <a:cubicBezTo>
                      <a:pt x="317658" y="1652"/>
                      <a:pt x="317989" y="1817"/>
                      <a:pt x="318238" y="1982"/>
                    </a:cubicBezTo>
                    <a:cubicBezTo>
                      <a:pt x="319065" y="2561"/>
                      <a:pt x="319892" y="3221"/>
                      <a:pt x="320554" y="3965"/>
                    </a:cubicBezTo>
                    <a:cubicBezTo>
                      <a:pt x="320637" y="4048"/>
                      <a:pt x="320637" y="4048"/>
                      <a:pt x="320637" y="4048"/>
                    </a:cubicBezTo>
                    <a:lnTo>
                      <a:pt x="437773" y="137702"/>
                    </a:lnTo>
                    <a:cubicBezTo>
                      <a:pt x="439676" y="139850"/>
                      <a:pt x="440586" y="142576"/>
                      <a:pt x="440668" y="145385"/>
                    </a:cubicBezTo>
                    <a:cubicBezTo>
                      <a:pt x="440668" y="145798"/>
                      <a:pt x="440751" y="146293"/>
                      <a:pt x="440751" y="146706"/>
                    </a:cubicBezTo>
                    <a:lnTo>
                      <a:pt x="440751" y="582861"/>
                    </a:lnTo>
                    <a:cubicBezTo>
                      <a:pt x="440751" y="595995"/>
                      <a:pt x="430080" y="606651"/>
                      <a:pt x="416927" y="606651"/>
                    </a:cubicBezTo>
                    <a:lnTo>
                      <a:pt x="23824" y="606651"/>
                    </a:lnTo>
                    <a:cubicBezTo>
                      <a:pt x="10671" y="606651"/>
                      <a:pt x="0" y="595995"/>
                      <a:pt x="0" y="582861"/>
                    </a:cubicBezTo>
                    <a:lnTo>
                      <a:pt x="0" y="23790"/>
                    </a:lnTo>
                    <a:cubicBezTo>
                      <a:pt x="0" y="10656"/>
                      <a:pt x="10671" y="0"/>
                      <a:pt x="23824" y="0"/>
                    </a:cubicBezTo>
                    <a:close/>
                  </a:path>
                </a:pathLst>
              </a:custGeom>
              <a:solidFill>
                <a:srgbClr val="00B050"/>
              </a:solidFill>
              <a:ln>
                <a:noFill/>
              </a:ln>
            </p:spPr>
            <p:txBody>
              <a:bodyPr/>
              <a:lstStyle/>
              <a:p>
                <a:endParaRPr lang="zh-CN" altLang="en-US"/>
              </a:p>
            </p:txBody>
          </p:sp>
        </p:grpSp>
        <p:grpSp>
          <p:nvGrpSpPr>
            <p:cNvPr id="32" name="组合 31"/>
            <p:cNvGrpSpPr/>
            <p:nvPr/>
          </p:nvGrpSpPr>
          <p:grpSpPr>
            <a:xfrm>
              <a:off x="6116" y="3570"/>
              <a:ext cx="1411" cy="1776"/>
              <a:chOff x="5717" y="5222"/>
              <a:chExt cx="1411" cy="1776"/>
            </a:xfrm>
          </p:grpSpPr>
          <p:sp>
            <p:nvSpPr>
              <p:cNvPr id="62" name="矩形: 圆角 282"/>
              <p:cNvSpPr/>
              <p:nvPr/>
            </p:nvSpPr>
            <p:spPr>
              <a:xfrm>
                <a:off x="5717" y="5222"/>
                <a:ext cx="1411" cy="854"/>
              </a:xfrm>
              <a:prstGeom prst="roundRect">
                <a:avLst/>
              </a:prstGeom>
              <a:solidFill>
                <a:srgbClr val="DAE3F3"/>
              </a:solidFill>
              <a:ln>
                <a:noFill/>
              </a:ln>
            </p:spPr>
            <p:txBody>
              <a:bodyPr wrap="square">
                <a:spAutoFit/>
              </a:bodyPr>
              <a:lstStyle/>
              <a:p>
                <a:pPr algn="ctr" defTabSz="960120" eaLnBrk="1" fontAlgn="auto" hangingPunct="1">
                  <a:spcBef>
                    <a:spcPts val="0"/>
                  </a:spcBef>
                  <a:spcAft>
                    <a:spcPts val="0"/>
                  </a:spcAft>
                  <a:defRPr/>
                </a:pPr>
                <a:r>
                  <a:rPr lang="zh-CN" altLang="en-US" sz="1100" b="1" kern="0" dirty="0">
                    <a:latin typeface="+mn-ea"/>
                  </a:rPr>
                  <a:t>第二步</a:t>
                </a:r>
                <a:endParaRPr lang="zh-CN" altLang="en-US" sz="1100" b="1" kern="0" dirty="0">
                  <a:latin typeface="+mn-ea"/>
                </a:endParaRPr>
              </a:p>
              <a:p>
                <a:pPr algn="ctr" defTabSz="960120" eaLnBrk="1" fontAlgn="auto" hangingPunct="1">
                  <a:spcBef>
                    <a:spcPts val="0"/>
                  </a:spcBef>
                  <a:spcAft>
                    <a:spcPts val="0"/>
                  </a:spcAft>
                  <a:defRPr/>
                </a:pPr>
                <a:r>
                  <a:rPr lang="zh-CN" altLang="en-US" sz="1100" b="1" kern="0" dirty="0">
                    <a:latin typeface="+mn-ea"/>
                  </a:rPr>
                  <a:t>数据理解</a:t>
                </a:r>
                <a:endParaRPr lang="zh-CN" altLang="en-US" sz="1100" b="1" kern="0" dirty="0">
                  <a:latin typeface="+mn-ea"/>
                </a:endParaRPr>
              </a:p>
            </p:txBody>
          </p:sp>
          <p:sp>
            <p:nvSpPr>
              <p:cNvPr id="63" name="流程图: 接点 304"/>
              <p:cNvSpPr/>
              <p:nvPr/>
            </p:nvSpPr>
            <p:spPr>
              <a:xfrm>
                <a:off x="5990" y="6122"/>
                <a:ext cx="886" cy="876"/>
              </a:xfrm>
              <a:prstGeom prst="flowChartConnector">
                <a:avLst/>
              </a:prstGeom>
              <a:solidFill>
                <a:srgbClr val="FFFFFF"/>
              </a:solidFill>
              <a:ln w="127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FFFFFF"/>
                  </a:solidFill>
                  <a:latin typeface="+mn-ea"/>
                </a:endParaRPr>
              </a:p>
            </p:txBody>
          </p:sp>
          <p:sp>
            <p:nvSpPr>
              <p:cNvPr id="64" name="downloads_867"/>
              <p:cNvSpPr>
                <a:spLocks noChangeAspect="1"/>
              </p:cNvSpPr>
              <p:nvPr/>
            </p:nvSpPr>
            <p:spPr bwMode="auto">
              <a:xfrm>
                <a:off x="6265" y="6384"/>
                <a:ext cx="336" cy="352"/>
              </a:xfrm>
              <a:custGeom>
                <a:avLst/>
                <a:gdLst>
                  <a:gd name="connsiteX0" fmla="*/ 75894 w 536098"/>
                  <a:gd name="connsiteY0" fmla="*/ 90170 h 569264"/>
                  <a:gd name="connsiteX1" fmla="*/ 148557 w 536098"/>
                  <a:gd name="connsiteY1" fmla="*/ 90170 h 569264"/>
                  <a:gd name="connsiteX2" fmla="*/ 148557 w 536098"/>
                  <a:gd name="connsiteY2" fmla="*/ 146629 h 569264"/>
                  <a:gd name="connsiteX3" fmla="*/ 119492 w 536098"/>
                  <a:gd name="connsiteY3" fmla="*/ 146629 h 569264"/>
                  <a:gd name="connsiteX4" fmla="*/ 77508 w 536098"/>
                  <a:gd name="connsiteY4" fmla="*/ 362786 h 569264"/>
                  <a:gd name="connsiteX5" fmla="*/ 171164 w 536098"/>
                  <a:gd name="connsiteY5" fmla="*/ 362786 h 569264"/>
                  <a:gd name="connsiteX6" fmla="*/ 179238 w 536098"/>
                  <a:gd name="connsiteY6" fmla="*/ 370851 h 569264"/>
                  <a:gd name="connsiteX7" fmla="*/ 179238 w 536098"/>
                  <a:gd name="connsiteY7" fmla="*/ 436989 h 569264"/>
                  <a:gd name="connsiteX8" fmla="*/ 200230 w 536098"/>
                  <a:gd name="connsiteY8" fmla="*/ 459573 h 569264"/>
                  <a:gd name="connsiteX9" fmla="*/ 334254 w 536098"/>
                  <a:gd name="connsiteY9" fmla="*/ 459573 h 569264"/>
                  <a:gd name="connsiteX10" fmla="*/ 355246 w 536098"/>
                  <a:gd name="connsiteY10" fmla="*/ 436989 h 569264"/>
                  <a:gd name="connsiteX11" fmla="*/ 355246 w 536098"/>
                  <a:gd name="connsiteY11" fmla="*/ 370851 h 569264"/>
                  <a:gd name="connsiteX12" fmla="*/ 363320 w 536098"/>
                  <a:gd name="connsiteY12" fmla="*/ 362786 h 569264"/>
                  <a:gd name="connsiteX13" fmla="*/ 458590 w 536098"/>
                  <a:gd name="connsiteY13" fmla="*/ 362786 h 569264"/>
                  <a:gd name="connsiteX14" fmla="*/ 421451 w 536098"/>
                  <a:gd name="connsiteY14" fmla="*/ 146629 h 569264"/>
                  <a:gd name="connsiteX15" fmla="*/ 382697 w 536098"/>
                  <a:gd name="connsiteY15" fmla="*/ 146629 h 569264"/>
                  <a:gd name="connsiteX16" fmla="*/ 382697 w 536098"/>
                  <a:gd name="connsiteY16" fmla="*/ 90170 h 569264"/>
                  <a:gd name="connsiteX17" fmla="*/ 461820 w 536098"/>
                  <a:gd name="connsiteY17" fmla="*/ 90170 h 569264"/>
                  <a:gd name="connsiteX18" fmla="*/ 469893 w 536098"/>
                  <a:gd name="connsiteY18" fmla="*/ 95009 h 569264"/>
                  <a:gd name="connsiteX19" fmla="*/ 534483 w 536098"/>
                  <a:gd name="connsiteY19" fmla="*/ 362786 h 569264"/>
                  <a:gd name="connsiteX20" fmla="*/ 536098 w 536098"/>
                  <a:gd name="connsiteY20" fmla="*/ 366012 h 569264"/>
                  <a:gd name="connsiteX21" fmla="*/ 536098 w 536098"/>
                  <a:gd name="connsiteY21" fmla="*/ 561199 h 569264"/>
                  <a:gd name="connsiteX22" fmla="*/ 526410 w 536098"/>
                  <a:gd name="connsiteY22" fmla="*/ 569264 h 569264"/>
                  <a:gd name="connsiteX23" fmla="*/ 8074 w 536098"/>
                  <a:gd name="connsiteY23" fmla="*/ 569264 h 569264"/>
                  <a:gd name="connsiteX24" fmla="*/ 0 w 536098"/>
                  <a:gd name="connsiteY24" fmla="*/ 561199 h 569264"/>
                  <a:gd name="connsiteX25" fmla="*/ 0 w 536098"/>
                  <a:gd name="connsiteY25" fmla="*/ 369238 h 569264"/>
                  <a:gd name="connsiteX26" fmla="*/ 0 w 536098"/>
                  <a:gd name="connsiteY26" fmla="*/ 366012 h 569264"/>
                  <a:gd name="connsiteX27" fmla="*/ 67820 w 536098"/>
                  <a:gd name="connsiteY27" fmla="*/ 95009 h 569264"/>
                  <a:gd name="connsiteX28" fmla="*/ 75894 w 536098"/>
                  <a:gd name="connsiteY28" fmla="*/ 90170 h 569264"/>
                  <a:gd name="connsiteX29" fmla="*/ 193669 w 536098"/>
                  <a:gd name="connsiteY29" fmla="*/ 0 h 569264"/>
                  <a:gd name="connsiteX30" fmla="*/ 342230 w 536098"/>
                  <a:gd name="connsiteY30" fmla="*/ 0 h 569264"/>
                  <a:gd name="connsiteX31" fmla="*/ 342230 w 536098"/>
                  <a:gd name="connsiteY31" fmla="*/ 235472 h 569264"/>
                  <a:gd name="connsiteX32" fmla="*/ 413280 w 536098"/>
                  <a:gd name="connsiteY32" fmla="*/ 235472 h 569264"/>
                  <a:gd name="connsiteX33" fmla="*/ 266335 w 536098"/>
                  <a:gd name="connsiteY33" fmla="*/ 395142 h 569264"/>
                  <a:gd name="connsiteX34" fmla="*/ 121004 w 536098"/>
                  <a:gd name="connsiteY34" fmla="*/ 232247 h 569264"/>
                  <a:gd name="connsiteX35" fmla="*/ 193669 w 536098"/>
                  <a:gd name="connsiteY35" fmla="*/ 232247 h 56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6098" h="569264">
                    <a:moveTo>
                      <a:pt x="75894" y="90170"/>
                    </a:moveTo>
                    <a:lnTo>
                      <a:pt x="148557" y="90170"/>
                    </a:lnTo>
                    <a:lnTo>
                      <a:pt x="148557" y="146629"/>
                    </a:lnTo>
                    <a:lnTo>
                      <a:pt x="119492" y="146629"/>
                    </a:lnTo>
                    <a:lnTo>
                      <a:pt x="77508" y="362786"/>
                    </a:lnTo>
                    <a:lnTo>
                      <a:pt x="171164" y="362786"/>
                    </a:lnTo>
                    <a:cubicBezTo>
                      <a:pt x="176008" y="362786"/>
                      <a:pt x="179238" y="366012"/>
                      <a:pt x="179238" y="370851"/>
                    </a:cubicBezTo>
                    <a:lnTo>
                      <a:pt x="179238" y="436989"/>
                    </a:lnTo>
                    <a:cubicBezTo>
                      <a:pt x="179238" y="449894"/>
                      <a:pt x="188926" y="459573"/>
                      <a:pt x="200230" y="459573"/>
                    </a:cubicBezTo>
                    <a:lnTo>
                      <a:pt x="334254" y="459573"/>
                    </a:lnTo>
                    <a:cubicBezTo>
                      <a:pt x="345557" y="459573"/>
                      <a:pt x="355246" y="449894"/>
                      <a:pt x="355246" y="436989"/>
                    </a:cubicBezTo>
                    <a:lnTo>
                      <a:pt x="355246" y="370851"/>
                    </a:lnTo>
                    <a:cubicBezTo>
                      <a:pt x="355246" y="366012"/>
                      <a:pt x="358475" y="362786"/>
                      <a:pt x="363320" y="362786"/>
                    </a:cubicBezTo>
                    <a:lnTo>
                      <a:pt x="458590" y="362786"/>
                    </a:lnTo>
                    <a:lnTo>
                      <a:pt x="421451" y="146629"/>
                    </a:lnTo>
                    <a:lnTo>
                      <a:pt x="382697" y="146629"/>
                    </a:lnTo>
                    <a:lnTo>
                      <a:pt x="382697" y="90170"/>
                    </a:lnTo>
                    <a:lnTo>
                      <a:pt x="461820" y="90170"/>
                    </a:lnTo>
                    <a:cubicBezTo>
                      <a:pt x="465049" y="90170"/>
                      <a:pt x="468279" y="91783"/>
                      <a:pt x="469893" y="95009"/>
                    </a:cubicBezTo>
                    <a:lnTo>
                      <a:pt x="534483" y="362786"/>
                    </a:lnTo>
                    <a:cubicBezTo>
                      <a:pt x="534483" y="364399"/>
                      <a:pt x="536098" y="366012"/>
                      <a:pt x="536098" y="366012"/>
                    </a:cubicBezTo>
                    <a:lnTo>
                      <a:pt x="536098" y="561199"/>
                    </a:lnTo>
                    <a:cubicBezTo>
                      <a:pt x="536098" y="566038"/>
                      <a:pt x="531254" y="569264"/>
                      <a:pt x="526410" y="569264"/>
                    </a:cubicBezTo>
                    <a:lnTo>
                      <a:pt x="8074" y="569264"/>
                    </a:lnTo>
                    <a:cubicBezTo>
                      <a:pt x="3230" y="569264"/>
                      <a:pt x="0" y="566038"/>
                      <a:pt x="0" y="561199"/>
                    </a:cubicBezTo>
                    <a:lnTo>
                      <a:pt x="0" y="369238"/>
                    </a:lnTo>
                    <a:cubicBezTo>
                      <a:pt x="0" y="369238"/>
                      <a:pt x="0" y="367625"/>
                      <a:pt x="0" y="366012"/>
                    </a:cubicBezTo>
                    <a:lnTo>
                      <a:pt x="67820" y="95009"/>
                    </a:lnTo>
                    <a:cubicBezTo>
                      <a:pt x="67820" y="91783"/>
                      <a:pt x="71049" y="90170"/>
                      <a:pt x="75894" y="90170"/>
                    </a:cubicBezTo>
                    <a:close/>
                    <a:moveTo>
                      <a:pt x="193669" y="0"/>
                    </a:moveTo>
                    <a:lnTo>
                      <a:pt x="342230" y="0"/>
                    </a:lnTo>
                    <a:lnTo>
                      <a:pt x="342230" y="235472"/>
                    </a:lnTo>
                    <a:lnTo>
                      <a:pt x="413280" y="235472"/>
                    </a:lnTo>
                    <a:lnTo>
                      <a:pt x="266335" y="395142"/>
                    </a:lnTo>
                    <a:lnTo>
                      <a:pt x="121004" y="232247"/>
                    </a:lnTo>
                    <a:lnTo>
                      <a:pt x="193669" y="232247"/>
                    </a:lnTo>
                    <a:close/>
                  </a:path>
                </a:pathLst>
              </a:custGeom>
              <a:solidFill>
                <a:srgbClr val="C00000"/>
              </a:solidFill>
              <a:ln>
                <a:noFill/>
              </a:ln>
            </p:spPr>
            <p:txBody>
              <a:bodyPr/>
              <a:lstStyle/>
              <a:p>
                <a:endParaRPr lang="zh-CN" altLang="en-US"/>
              </a:p>
            </p:txBody>
          </p:sp>
        </p:grpSp>
        <p:sp>
          <p:nvSpPr>
            <p:cNvPr id="33" name="文本框 32"/>
            <p:cNvSpPr txBox="1"/>
            <p:nvPr/>
          </p:nvSpPr>
          <p:spPr>
            <a:xfrm>
              <a:off x="5925" y="8750"/>
              <a:ext cx="1609" cy="496"/>
            </a:xfrm>
            <a:prstGeom prst="rect">
              <a:avLst/>
            </a:prstGeom>
            <a:noFill/>
            <a:ln>
              <a:noFill/>
            </a:ln>
          </p:spPr>
          <p:txBody>
            <a:bodyPr wrap="none" rtlCol="0" anchor="t">
              <a:spAutoFit/>
            </a:bodyPr>
            <a:lstStyle/>
            <a:p>
              <a:pPr algn="ctr" defTabSz="966470">
                <a:defRPr/>
              </a:pPr>
              <a:r>
                <a:rPr lang="zh-CN" altLang="en-US" sz="1200" kern="0" dirty="0">
                  <a:solidFill>
                    <a:srgbClr val="C00000"/>
                  </a:solidFill>
                  <a:latin typeface="+mn-ea"/>
                  <a:cs typeface="Kaiti SC Regular" panose="02010600040101010101" charset="-122"/>
                  <a:sym typeface="+mn-ea"/>
                </a:rPr>
                <a:t>解决“</a:t>
              </a:r>
              <a:r>
                <a:rPr lang="zh-CN" altLang="en-US" sz="1200" b="1" kern="0" dirty="0">
                  <a:solidFill>
                    <a:srgbClr val="C00000"/>
                  </a:solidFill>
                  <a:latin typeface="+mn-ea"/>
                  <a:cs typeface="Kaiti SC Regular" panose="02010600040101010101" charset="-122"/>
                  <a:sym typeface="+mn-ea"/>
                </a:rPr>
                <a:t>错</a:t>
              </a:r>
              <a:r>
                <a:rPr lang="zh-CN" altLang="en-US" sz="1200" kern="0" dirty="0">
                  <a:solidFill>
                    <a:srgbClr val="C00000"/>
                  </a:solidFill>
                  <a:latin typeface="+mn-ea"/>
                  <a:cs typeface="Kaiti SC Regular" panose="02010600040101010101" charset="-122"/>
                  <a:sym typeface="+mn-ea"/>
                </a:rPr>
                <a:t>”</a:t>
              </a:r>
              <a:endParaRPr lang="zh-CN" altLang="en-US" sz="1200" kern="0" dirty="0">
                <a:solidFill>
                  <a:srgbClr val="C00000"/>
                </a:solidFill>
                <a:latin typeface="+mn-ea"/>
                <a:cs typeface="Kaiti SC Regular" panose="02010600040101010101" charset="-122"/>
                <a:sym typeface="+mn-ea"/>
              </a:endParaRPr>
            </a:p>
          </p:txBody>
        </p:sp>
        <p:sp>
          <p:nvSpPr>
            <p:cNvPr id="34" name="文本框 33"/>
            <p:cNvSpPr txBox="1"/>
            <p:nvPr/>
          </p:nvSpPr>
          <p:spPr>
            <a:xfrm>
              <a:off x="8821" y="8750"/>
              <a:ext cx="1609" cy="496"/>
            </a:xfrm>
            <a:prstGeom prst="rect">
              <a:avLst/>
            </a:prstGeom>
            <a:noFill/>
            <a:ln>
              <a:noFill/>
            </a:ln>
          </p:spPr>
          <p:txBody>
            <a:bodyPr wrap="none" rtlCol="0" anchor="t">
              <a:spAutoFit/>
            </a:bodyPr>
            <a:lstStyle/>
            <a:p>
              <a:pPr algn="ctr" defTabSz="966470">
                <a:defRPr/>
              </a:pPr>
              <a:r>
                <a:rPr lang="zh-CN" altLang="en-US" sz="1200" kern="0" dirty="0">
                  <a:solidFill>
                    <a:srgbClr val="C00000"/>
                  </a:solidFill>
                  <a:latin typeface="+mn-ea"/>
                  <a:cs typeface="Kaiti SC Regular" panose="02010600040101010101" charset="-122"/>
                  <a:sym typeface="+mn-ea"/>
                </a:rPr>
                <a:t>解决“</a:t>
              </a:r>
              <a:r>
                <a:rPr lang="zh-CN" altLang="en-US" sz="1200" b="1" kern="0" dirty="0">
                  <a:solidFill>
                    <a:srgbClr val="C00000"/>
                  </a:solidFill>
                  <a:latin typeface="+mn-ea"/>
                  <a:cs typeface="Kaiti SC Regular" panose="02010600040101010101" charset="-122"/>
                  <a:sym typeface="+mn-ea"/>
                </a:rPr>
                <a:t>乱</a:t>
              </a:r>
              <a:r>
                <a:rPr lang="zh-CN" altLang="en-US" sz="1200" kern="0" dirty="0">
                  <a:solidFill>
                    <a:srgbClr val="C00000"/>
                  </a:solidFill>
                  <a:latin typeface="+mn-ea"/>
                  <a:cs typeface="Kaiti SC Regular" panose="02010600040101010101" charset="-122"/>
                  <a:sym typeface="+mn-ea"/>
                </a:rPr>
                <a:t>”</a:t>
              </a:r>
              <a:endParaRPr lang="zh-CN" altLang="en-US" sz="1200" kern="0" dirty="0">
                <a:solidFill>
                  <a:srgbClr val="C00000"/>
                </a:solidFill>
                <a:latin typeface="+mn-ea"/>
                <a:cs typeface="Kaiti SC Regular" panose="02010600040101010101" charset="-122"/>
                <a:sym typeface="+mn-ea"/>
              </a:endParaRPr>
            </a:p>
          </p:txBody>
        </p:sp>
        <p:sp>
          <p:nvSpPr>
            <p:cNvPr id="35" name="文本框 34"/>
            <p:cNvSpPr txBox="1"/>
            <p:nvPr/>
          </p:nvSpPr>
          <p:spPr>
            <a:xfrm>
              <a:off x="11597" y="8750"/>
              <a:ext cx="1609" cy="496"/>
            </a:xfrm>
            <a:prstGeom prst="rect">
              <a:avLst/>
            </a:prstGeom>
            <a:noFill/>
            <a:ln>
              <a:noFill/>
            </a:ln>
          </p:spPr>
          <p:txBody>
            <a:bodyPr wrap="none" rtlCol="0" anchor="t">
              <a:spAutoFit/>
            </a:bodyPr>
            <a:lstStyle/>
            <a:p>
              <a:pPr algn="ctr" defTabSz="966470">
                <a:defRPr/>
              </a:pPr>
              <a:r>
                <a:rPr lang="zh-CN" altLang="en-US" sz="1200" kern="0" dirty="0">
                  <a:solidFill>
                    <a:srgbClr val="C00000"/>
                  </a:solidFill>
                  <a:latin typeface="+mn-ea"/>
                  <a:cs typeface="Kaiti SC Regular" panose="02010600040101010101" charset="-122"/>
                  <a:sym typeface="+mn-ea"/>
                </a:rPr>
                <a:t>解决“</a:t>
              </a:r>
              <a:r>
                <a:rPr lang="zh-CN" altLang="en-US" sz="1200" b="1" kern="0" dirty="0">
                  <a:solidFill>
                    <a:srgbClr val="C00000"/>
                  </a:solidFill>
                  <a:latin typeface="+mn-ea"/>
                  <a:cs typeface="Kaiti SC Regular" panose="02010600040101010101" charset="-122"/>
                  <a:sym typeface="+mn-ea"/>
                </a:rPr>
                <a:t>碎</a:t>
              </a:r>
              <a:r>
                <a:rPr lang="zh-CN" altLang="en-US" sz="1200" kern="0" dirty="0">
                  <a:solidFill>
                    <a:srgbClr val="C00000"/>
                  </a:solidFill>
                  <a:latin typeface="+mn-ea"/>
                  <a:cs typeface="Kaiti SC Regular" panose="02010600040101010101" charset="-122"/>
                  <a:sym typeface="+mn-ea"/>
                </a:rPr>
                <a:t>”</a:t>
              </a:r>
              <a:endParaRPr lang="zh-CN" altLang="en-US" sz="1200" kern="0" dirty="0">
                <a:solidFill>
                  <a:srgbClr val="C00000"/>
                </a:solidFill>
                <a:latin typeface="+mn-ea"/>
                <a:cs typeface="Kaiti SC Regular" panose="02010600040101010101" charset="-122"/>
                <a:sym typeface="+mn-ea"/>
              </a:endParaRPr>
            </a:p>
          </p:txBody>
        </p:sp>
        <p:sp>
          <p:nvSpPr>
            <p:cNvPr id="36" name="文本框 35"/>
            <p:cNvSpPr txBox="1"/>
            <p:nvPr/>
          </p:nvSpPr>
          <p:spPr>
            <a:xfrm>
              <a:off x="14281" y="8750"/>
              <a:ext cx="1883" cy="827"/>
            </a:xfrm>
            <a:prstGeom prst="rect">
              <a:avLst/>
            </a:prstGeom>
            <a:noFill/>
            <a:ln>
              <a:noFill/>
            </a:ln>
          </p:spPr>
          <p:txBody>
            <a:bodyPr wrap="square" rtlCol="0" anchor="t">
              <a:spAutoFit/>
            </a:bodyPr>
            <a:lstStyle/>
            <a:p>
              <a:pPr algn="ctr" defTabSz="966470">
                <a:defRPr/>
              </a:pPr>
              <a:r>
                <a:rPr lang="zh-CN" altLang="en-US" sz="1200" kern="0" dirty="0" err="1">
                  <a:solidFill>
                    <a:srgbClr val="C00000"/>
                  </a:solidFill>
                  <a:latin typeface="+mn-ea"/>
                  <a:cs typeface="Kaiti SC Regular" panose="02010600040101010101" charset="-122"/>
                  <a:sym typeface="+mn-ea"/>
                </a:rPr>
                <a:t>解决“</a:t>
              </a:r>
              <a:r>
                <a:rPr lang="zh-CN" altLang="en-US" sz="1200" b="1" kern="0" dirty="0" err="1">
                  <a:solidFill>
                    <a:srgbClr val="C00000"/>
                  </a:solidFill>
                  <a:latin typeface="+mn-ea"/>
                  <a:cs typeface="Kaiti SC Regular" panose="02010600040101010101" charset="-122"/>
                  <a:sym typeface="+mn-ea"/>
                </a:rPr>
                <a:t>多、少、错、旧</a:t>
              </a:r>
              <a:r>
                <a:rPr lang="zh-CN" altLang="en-US" sz="1200" kern="0" dirty="0" err="1">
                  <a:solidFill>
                    <a:srgbClr val="C00000"/>
                  </a:solidFill>
                  <a:latin typeface="+mn-ea"/>
                  <a:cs typeface="Kaiti SC Regular" panose="02010600040101010101" charset="-122"/>
                  <a:sym typeface="+mn-ea"/>
                </a:rPr>
                <a:t>”</a:t>
              </a:r>
              <a:endParaRPr lang="zh-CN" altLang="en-US" sz="1200" kern="0" dirty="0" err="1">
                <a:solidFill>
                  <a:srgbClr val="C00000"/>
                </a:solidFill>
                <a:latin typeface="+mn-ea"/>
                <a:cs typeface="Kaiti SC Regular" panose="02010600040101010101" charset="-122"/>
                <a:sym typeface="+mn-ea"/>
              </a:endParaRPr>
            </a:p>
          </p:txBody>
        </p:sp>
        <p:sp>
          <p:nvSpPr>
            <p:cNvPr id="37" name="文本框 36"/>
            <p:cNvSpPr txBox="1"/>
            <p:nvPr/>
          </p:nvSpPr>
          <p:spPr>
            <a:xfrm>
              <a:off x="5784" y="6232"/>
              <a:ext cx="1892" cy="827"/>
            </a:xfrm>
            <a:prstGeom prst="rect">
              <a:avLst/>
            </a:prstGeom>
            <a:noFill/>
            <a:ln>
              <a:noFill/>
            </a:ln>
          </p:spPr>
          <p:txBody>
            <a:bodyPr wrap="square" rtlCol="0">
              <a:spAutoFit/>
            </a:bodyPr>
            <a:lstStyle>
              <a:defPPr>
                <a:defRPr lang="zh-CN"/>
              </a:defPPr>
              <a:lvl1pPr marR="0" lvl="0" indent="0" algn="ctr" defTabSz="966470" eaLnBrk="0" fontAlgn="base" hangingPunct="0">
                <a:lnSpc>
                  <a:spcPct val="100000"/>
                </a:lnSpc>
                <a:spcBef>
                  <a:spcPct val="0"/>
                </a:spcBef>
                <a:spcAft>
                  <a:spcPct val="0"/>
                </a:spcAft>
                <a:buClrTx/>
                <a:buSzTx/>
                <a:buFontTx/>
                <a:buNone/>
                <a:defRPr sz="1200" b="1" kern="0">
                  <a:solidFill>
                    <a:srgbClr val="000000"/>
                  </a:solidFill>
                  <a:latin typeface="+mn-ea"/>
                  <a:cs typeface="Kaiti SC Regular" panose="02010600040101010101" charset="-122"/>
                </a:defRPr>
              </a:lvl1pPr>
            </a:lstStyle>
            <a:p>
              <a:r>
                <a:rPr lang="zh-CN" altLang="en-US" dirty="0" err="1"/>
                <a:t>源数据理解</a:t>
              </a:r>
              <a:endParaRPr lang="zh-CN" altLang="en-US" dirty="0" err="1"/>
            </a:p>
            <a:p>
              <a:r>
                <a:rPr lang="zh-CN" altLang="en-US" dirty="0" err="1">
                  <a:sym typeface="+mn-ea"/>
                </a:rPr>
                <a:t>数据质量标准</a:t>
              </a:r>
              <a:endParaRPr lang="zh-CN" altLang="en-US" dirty="0" err="1">
                <a:sym typeface="+mn-ea"/>
              </a:endParaRPr>
            </a:p>
          </p:txBody>
        </p:sp>
        <p:sp>
          <p:nvSpPr>
            <p:cNvPr id="38" name="文本框 37"/>
            <p:cNvSpPr txBox="1"/>
            <p:nvPr/>
          </p:nvSpPr>
          <p:spPr>
            <a:xfrm>
              <a:off x="8678" y="6232"/>
              <a:ext cx="2038" cy="827"/>
            </a:xfrm>
            <a:prstGeom prst="rect">
              <a:avLst/>
            </a:prstGeom>
            <a:noFill/>
            <a:ln>
              <a:noFill/>
            </a:ln>
          </p:spPr>
          <p:txBody>
            <a:bodyPr wrap="square" rtlCol="0">
              <a:spAutoFit/>
            </a:bodyPr>
            <a:lstStyle>
              <a:defPPr>
                <a:defRPr lang="zh-CN"/>
              </a:defPPr>
              <a:lvl1pPr marR="0" lvl="0" indent="0" algn="ctr" defTabSz="966470" eaLnBrk="0" fontAlgn="base" hangingPunct="0">
                <a:lnSpc>
                  <a:spcPct val="100000"/>
                </a:lnSpc>
                <a:spcBef>
                  <a:spcPct val="0"/>
                </a:spcBef>
                <a:spcAft>
                  <a:spcPct val="0"/>
                </a:spcAft>
                <a:buClrTx/>
                <a:buSzTx/>
                <a:buFontTx/>
                <a:buNone/>
                <a:defRPr sz="1200" b="1" kern="0">
                  <a:solidFill>
                    <a:srgbClr val="000000"/>
                  </a:solidFill>
                  <a:latin typeface="+mn-ea"/>
                  <a:cs typeface="Kaiti SC Regular" panose="02010600040101010101" charset="-122"/>
                </a:defRPr>
              </a:lvl1pPr>
            </a:lstStyle>
            <a:p>
              <a:r>
                <a:rPr lang="zh-CN" altLang="en-US" dirty="0"/>
                <a:t>数据标准制定</a:t>
              </a:r>
              <a:endParaRPr lang="zh-CN" altLang="en-US" dirty="0"/>
            </a:p>
            <a:p>
              <a:r>
                <a:rPr lang="zh-CN" altLang="en-US" dirty="0" err="1">
                  <a:sym typeface="+mn-ea"/>
                </a:rPr>
                <a:t>标准映射配置</a:t>
              </a:r>
              <a:endParaRPr lang="zh-CN" altLang="en-US" dirty="0" err="1">
                <a:sym typeface="+mn-ea"/>
              </a:endParaRPr>
            </a:p>
          </p:txBody>
        </p:sp>
        <p:sp>
          <p:nvSpPr>
            <p:cNvPr id="39" name="文本框 38"/>
            <p:cNvSpPr txBox="1"/>
            <p:nvPr/>
          </p:nvSpPr>
          <p:spPr>
            <a:xfrm>
              <a:off x="11456" y="6232"/>
              <a:ext cx="1892" cy="1158"/>
            </a:xfrm>
            <a:prstGeom prst="rect">
              <a:avLst/>
            </a:prstGeom>
            <a:noFill/>
            <a:ln>
              <a:noFill/>
            </a:ln>
          </p:spPr>
          <p:txBody>
            <a:bodyPr wrap="square" rtlCol="0">
              <a:spAutoFit/>
            </a:bodyPr>
            <a:lstStyle>
              <a:defPPr>
                <a:defRPr lang="zh-CN"/>
              </a:defPPr>
              <a:lvl1pPr marR="0" lvl="0" indent="0" algn="ctr" defTabSz="966470" eaLnBrk="0" fontAlgn="base" hangingPunct="0">
                <a:lnSpc>
                  <a:spcPct val="100000"/>
                </a:lnSpc>
                <a:spcBef>
                  <a:spcPct val="0"/>
                </a:spcBef>
                <a:spcAft>
                  <a:spcPct val="0"/>
                </a:spcAft>
                <a:buClrTx/>
                <a:buSzTx/>
                <a:buFontTx/>
                <a:buNone/>
                <a:defRPr sz="1200" b="1" kern="0">
                  <a:solidFill>
                    <a:srgbClr val="000000"/>
                  </a:solidFill>
                  <a:latin typeface="+mn-ea"/>
                  <a:cs typeface="Kaiti SC Regular" panose="02010600040101010101" charset="-122"/>
                </a:defRPr>
              </a:lvl1pPr>
            </a:lstStyle>
            <a:p>
              <a:r>
                <a:rPr lang="zh-CN" altLang="en-US" dirty="0" err="1"/>
                <a:t>目标模型</a:t>
              </a:r>
              <a:r>
                <a:rPr lang="en-US" altLang="zh-CN" dirty="0" err="1"/>
                <a:t>(</a:t>
              </a:r>
              <a:r>
                <a:rPr lang="zh-CN" altLang="en-US" dirty="0" err="1"/>
                <a:t>基础</a:t>
              </a:r>
              <a:r>
                <a:rPr lang="en-US" altLang="zh-CN" dirty="0" err="1"/>
                <a:t>/</a:t>
              </a:r>
              <a:r>
                <a:rPr lang="zh-CN" altLang="en-US" dirty="0" err="1"/>
                <a:t>主题库模型</a:t>
              </a:r>
              <a:r>
                <a:rPr lang="en-US" altLang="zh-CN" dirty="0" err="1"/>
                <a:t>)</a:t>
              </a:r>
              <a:endParaRPr lang="zh-CN" altLang="en-US" dirty="0" err="1">
                <a:sym typeface="+mn-ea"/>
              </a:endParaRPr>
            </a:p>
          </p:txBody>
        </p:sp>
        <p:sp>
          <p:nvSpPr>
            <p:cNvPr id="40" name="文本框 39"/>
            <p:cNvSpPr txBox="1"/>
            <p:nvPr/>
          </p:nvSpPr>
          <p:spPr>
            <a:xfrm>
              <a:off x="14281" y="6232"/>
              <a:ext cx="1901" cy="496"/>
            </a:xfrm>
            <a:prstGeom prst="rect">
              <a:avLst/>
            </a:prstGeom>
            <a:noFill/>
            <a:ln>
              <a:noFill/>
            </a:ln>
          </p:spPr>
          <p:txBody>
            <a:bodyPr wrap="square" rtlCol="0">
              <a:spAutoFit/>
            </a:bodyPr>
            <a:lstStyle>
              <a:defPPr>
                <a:defRPr lang="zh-CN"/>
              </a:defPPr>
              <a:lvl1pPr marR="0" lvl="0" indent="0" algn="ctr" defTabSz="966470" eaLnBrk="0" fontAlgn="base" hangingPunct="0">
                <a:lnSpc>
                  <a:spcPct val="100000"/>
                </a:lnSpc>
                <a:spcBef>
                  <a:spcPct val="0"/>
                </a:spcBef>
                <a:spcAft>
                  <a:spcPct val="0"/>
                </a:spcAft>
                <a:buClrTx/>
                <a:buSzTx/>
                <a:buFontTx/>
                <a:buNone/>
                <a:defRPr sz="1200" b="1" kern="0">
                  <a:solidFill>
                    <a:srgbClr val="000000"/>
                  </a:solidFill>
                  <a:latin typeface="+mn-ea"/>
                  <a:cs typeface="Kaiti SC Regular" panose="02010600040101010101" charset="-122"/>
                </a:defRPr>
              </a:lvl1pPr>
            </a:lstStyle>
            <a:p>
              <a:r>
                <a:rPr lang="zh-CN" altLang="en-US" dirty="0" err="1"/>
                <a:t>数据融合策略</a:t>
              </a:r>
              <a:endParaRPr lang="zh-CN" altLang="en-US" dirty="0" err="1">
                <a:sym typeface="+mn-ea"/>
              </a:endParaRPr>
            </a:p>
          </p:txBody>
        </p:sp>
        <p:sp>
          <p:nvSpPr>
            <p:cNvPr id="41" name="文本框 40"/>
            <p:cNvSpPr txBox="1"/>
            <p:nvPr/>
          </p:nvSpPr>
          <p:spPr>
            <a:xfrm>
              <a:off x="5784" y="7618"/>
              <a:ext cx="1892" cy="827"/>
            </a:xfrm>
            <a:prstGeom prst="rect">
              <a:avLst/>
            </a:prstGeom>
            <a:noFill/>
            <a:ln>
              <a:noFill/>
            </a:ln>
          </p:spPr>
          <p:txBody>
            <a:bodyPr wrap="square" rtlCol="0">
              <a:spAutoFit/>
            </a:bodyPr>
            <a:lstStyle>
              <a:defPPr>
                <a:defRPr lang="zh-CN"/>
              </a:defPPr>
              <a:lvl1pPr marR="0" lvl="0" indent="0" algn="ctr" defTabSz="966470" eaLnBrk="0" fontAlgn="base" hangingPunct="0">
                <a:lnSpc>
                  <a:spcPct val="100000"/>
                </a:lnSpc>
                <a:spcBef>
                  <a:spcPct val="0"/>
                </a:spcBef>
                <a:spcAft>
                  <a:spcPct val="0"/>
                </a:spcAft>
                <a:buClrTx/>
                <a:buSzTx/>
                <a:buFontTx/>
                <a:buNone/>
                <a:defRPr sz="1200" b="1" kern="0">
                  <a:solidFill>
                    <a:srgbClr val="000000"/>
                  </a:solidFill>
                  <a:latin typeface="+mn-ea"/>
                  <a:cs typeface="Kaiti SC Regular" panose="02010600040101010101" charset="-122"/>
                </a:defRPr>
              </a:lvl1pPr>
            </a:lstStyle>
            <a:p>
              <a:r>
                <a:rPr lang="zh-CN" altLang="en-US" dirty="0" err="1">
                  <a:sym typeface="+mn-ea"/>
                </a:rPr>
                <a:t>数据质量监测</a:t>
              </a:r>
              <a:endParaRPr lang="zh-CN" altLang="en-US" dirty="0" err="1">
                <a:sym typeface="+mn-ea"/>
              </a:endParaRPr>
            </a:p>
            <a:p>
              <a:r>
                <a:rPr lang="zh-CN" altLang="en-US" dirty="0" err="1">
                  <a:sym typeface="+mn-ea"/>
                </a:rPr>
                <a:t>问题数据处理</a:t>
              </a:r>
              <a:endParaRPr lang="zh-CN" altLang="en-US" dirty="0" err="1">
                <a:sym typeface="+mn-ea"/>
              </a:endParaRPr>
            </a:p>
          </p:txBody>
        </p:sp>
        <p:sp>
          <p:nvSpPr>
            <p:cNvPr id="42" name="文本框 41"/>
            <p:cNvSpPr txBox="1"/>
            <p:nvPr/>
          </p:nvSpPr>
          <p:spPr>
            <a:xfrm>
              <a:off x="8680" y="7594"/>
              <a:ext cx="1892" cy="827"/>
            </a:xfrm>
            <a:prstGeom prst="rect">
              <a:avLst/>
            </a:prstGeom>
            <a:noFill/>
            <a:ln>
              <a:noFill/>
            </a:ln>
          </p:spPr>
          <p:txBody>
            <a:bodyPr wrap="square" rtlCol="0">
              <a:spAutoFit/>
            </a:bodyPr>
            <a:lstStyle>
              <a:defPPr>
                <a:defRPr lang="zh-CN"/>
              </a:defPPr>
              <a:lvl1pPr marR="0" lvl="0" indent="0" algn="ctr" defTabSz="966470" eaLnBrk="0" fontAlgn="base" hangingPunct="0">
                <a:lnSpc>
                  <a:spcPct val="100000"/>
                </a:lnSpc>
                <a:spcBef>
                  <a:spcPct val="0"/>
                </a:spcBef>
                <a:spcAft>
                  <a:spcPct val="0"/>
                </a:spcAft>
                <a:buClrTx/>
                <a:buSzTx/>
                <a:buFontTx/>
                <a:buNone/>
                <a:defRPr sz="1200" b="1" kern="0">
                  <a:solidFill>
                    <a:srgbClr val="000000"/>
                  </a:solidFill>
                  <a:latin typeface="+mn-ea"/>
                  <a:cs typeface="Kaiti SC Regular" panose="02010600040101010101" charset="-122"/>
                </a:defRPr>
              </a:lvl1pPr>
            </a:lstStyle>
            <a:p>
              <a:r>
                <a:rPr lang="zh-CN" altLang="en-US" dirty="0">
                  <a:sym typeface="+mn-ea"/>
                </a:rPr>
                <a:t>标准清洗规则</a:t>
              </a:r>
              <a:endParaRPr lang="zh-CN" altLang="en-US" dirty="0">
                <a:sym typeface="+mn-ea"/>
              </a:endParaRPr>
            </a:p>
            <a:p>
              <a:r>
                <a:rPr lang="zh-CN" altLang="en-US" dirty="0" err="1">
                  <a:sym typeface="+mn-ea"/>
                </a:rPr>
                <a:t>标准转换执行</a:t>
              </a:r>
              <a:endParaRPr lang="zh-CN" altLang="en-US" dirty="0" err="1">
                <a:sym typeface="+mn-ea"/>
              </a:endParaRPr>
            </a:p>
          </p:txBody>
        </p:sp>
        <p:sp>
          <p:nvSpPr>
            <p:cNvPr id="43" name="文本框 42"/>
            <p:cNvSpPr txBox="1"/>
            <p:nvPr/>
          </p:nvSpPr>
          <p:spPr>
            <a:xfrm>
              <a:off x="11455" y="7594"/>
              <a:ext cx="1893" cy="496"/>
            </a:xfrm>
            <a:prstGeom prst="rect">
              <a:avLst/>
            </a:prstGeom>
            <a:noFill/>
            <a:ln>
              <a:noFill/>
            </a:ln>
          </p:spPr>
          <p:txBody>
            <a:bodyPr wrap="square" rtlCol="0">
              <a:spAutoFit/>
            </a:bodyPr>
            <a:lstStyle>
              <a:defPPr>
                <a:defRPr lang="zh-CN"/>
              </a:defPPr>
              <a:lvl1pPr marR="0" lvl="0" indent="0" algn="ctr" defTabSz="966470" eaLnBrk="0" fontAlgn="base" hangingPunct="0">
                <a:lnSpc>
                  <a:spcPct val="100000"/>
                </a:lnSpc>
                <a:spcBef>
                  <a:spcPct val="0"/>
                </a:spcBef>
                <a:spcAft>
                  <a:spcPct val="0"/>
                </a:spcAft>
                <a:buClrTx/>
                <a:buSzTx/>
                <a:buFontTx/>
                <a:buNone/>
                <a:defRPr sz="1200" b="1" kern="0">
                  <a:solidFill>
                    <a:srgbClr val="000000"/>
                  </a:solidFill>
                  <a:latin typeface="+mn-ea"/>
                  <a:cs typeface="Kaiti SC Regular" panose="02010600040101010101" charset="-122"/>
                </a:defRPr>
              </a:lvl1pPr>
            </a:lstStyle>
            <a:p>
              <a:r>
                <a:rPr lang="zh-CN" altLang="en-US" dirty="0" err="1">
                  <a:sym typeface="+mn-ea"/>
                </a:rPr>
                <a:t>模型映射转换</a:t>
              </a:r>
              <a:endParaRPr lang="zh-CN" altLang="en-US" dirty="0" err="1">
                <a:sym typeface="+mn-ea"/>
              </a:endParaRPr>
            </a:p>
          </p:txBody>
        </p:sp>
        <p:sp>
          <p:nvSpPr>
            <p:cNvPr id="44" name="文本框 43"/>
            <p:cNvSpPr txBox="1"/>
            <p:nvPr/>
          </p:nvSpPr>
          <p:spPr>
            <a:xfrm>
              <a:off x="14281" y="7594"/>
              <a:ext cx="1900" cy="496"/>
            </a:xfrm>
            <a:prstGeom prst="rect">
              <a:avLst/>
            </a:prstGeom>
            <a:noFill/>
            <a:ln>
              <a:noFill/>
            </a:ln>
          </p:spPr>
          <p:txBody>
            <a:bodyPr wrap="square" rtlCol="0">
              <a:spAutoFit/>
            </a:bodyPr>
            <a:lstStyle>
              <a:defPPr>
                <a:defRPr lang="zh-CN"/>
              </a:defPPr>
              <a:lvl1pPr marR="0" lvl="0" indent="0" algn="ctr" defTabSz="966470" eaLnBrk="0" fontAlgn="base" hangingPunct="0">
                <a:lnSpc>
                  <a:spcPct val="100000"/>
                </a:lnSpc>
                <a:spcBef>
                  <a:spcPct val="0"/>
                </a:spcBef>
                <a:spcAft>
                  <a:spcPct val="0"/>
                </a:spcAft>
                <a:buClrTx/>
                <a:buSzTx/>
                <a:buFontTx/>
                <a:buNone/>
                <a:defRPr sz="1200" b="1" kern="0">
                  <a:solidFill>
                    <a:srgbClr val="000000"/>
                  </a:solidFill>
                  <a:latin typeface="+mn-ea"/>
                  <a:cs typeface="Kaiti SC Regular" panose="02010600040101010101" charset="-122"/>
                </a:defRPr>
              </a:lvl1pPr>
            </a:lstStyle>
            <a:p>
              <a:r>
                <a:rPr lang="zh-CN" altLang="en-US" dirty="0" err="1">
                  <a:sym typeface="+mn-ea"/>
                </a:rPr>
                <a:t>多源数据融合</a:t>
              </a:r>
              <a:endParaRPr lang="zh-CN" altLang="en-US" dirty="0" err="1">
                <a:sym typeface="+mn-ea"/>
              </a:endParaRPr>
            </a:p>
          </p:txBody>
        </p:sp>
        <p:sp>
          <p:nvSpPr>
            <p:cNvPr id="45" name="文本框 44"/>
            <p:cNvSpPr txBox="1"/>
            <p:nvPr/>
          </p:nvSpPr>
          <p:spPr>
            <a:xfrm>
              <a:off x="2066" y="7716"/>
              <a:ext cx="1025" cy="937"/>
            </a:xfrm>
            <a:prstGeom prst="rect">
              <a:avLst/>
            </a:prstGeom>
            <a:noFill/>
            <a:ln>
              <a:noFill/>
            </a:ln>
          </p:spPr>
          <p:txBody>
            <a:bodyPr wrap="square" rtlCol="0" anchor="t">
              <a:spAutoFit/>
            </a:bodyPr>
            <a:lstStyle/>
            <a:p>
              <a:pPr algn="ctr" defTabSz="966470">
                <a:defRPr/>
              </a:pPr>
              <a:r>
                <a:rPr lang="zh-CN" altLang="en-US" sz="1400" b="1" kern="0" dirty="0" err="1">
                  <a:solidFill>
                    <a:srgbClr val="000000"/>
                  </a:solidFill>
                  <a:latin typeface="+mn-ea"/>
                  <a:cs typeface="Kaiti SC Regular" panose="02010600040101010101" charset="-122"/>
                  <a:sym typeface="+mn-ea"/>
                </a:rPr>
                <a:t>治理执行</a:t>
              </a:r>
              <a:endParaRPr lang="zh-CN" altLang="en-US" sz="1400" b="1" kern="0" dirty="0" err="1">
                <a:solidFill>
                  <a:srgbClr val="000000"/>
                </a:solidFill>
                <a:latin typeface="+mn-ea"/>
                <a:cs typeface="Kaiti SC Regular" panose="02010600040101010101" charset="-122"/>
                <a:sym typeface="+mn-ea"/>
              </a:endParaRPr>
            </a:p>
          </p:txBody>
        </p:sp>
        <p:sp>
          <p:nvSpPr>
            <p:cNvPr id="46" name="文本框 45"/>
            <p:cNvSpPr txBox="1"/>
            <p:nvPr/>
          </p:nvSpPr>
          <p:spPr>
            <a:xfrm>
              <a:off x="2066" y="6240"/>
              <a:ext cx="1025" cy="937"/>
            </a:xfrm>
            <a:prstGeom prst="rect">
              <a:avLst/>
            </a:prstGeom>
            <a:noFill/>
            <a:ln>
              <a:noFill/>
            </a:ln>
          </p:spPr>
          <p:txBody>
            <a:bodyPr wrap="square" rtlCol="0" anchor="t">
              <a:spAutoFit/>
            </a:bodyPr>
            <a:lstStyle/>
            <a:p>
              <a:pPr algn="ctr" defTabSz="966470">
                <a:defRPr/>
              </a:pPr>
              <a:r>
                <a:rPr lang="zh-CN" altLang="en-US" sz="1400" b="1" kern="0" dirty="0" err="1">
                  <a:solidFill>
                    <a:srgbClr val="000000"/>
                  </a:solidFill>
                  <a:latin typeface="+mn-ea"/>
                  <a:cs typeface="Kaiti SC Regular" panose="02010600040101010101" charset="-122"/>
                  <a:sym typeface="+mn-ea"/>
                </a:rPr>
                <a:t>治理准备</a:t>
              </a:r>
              <a:endParaRPr lang="zh-CN" altLang="en-US" sz="1400" b="1" kern="0" dirty="0" err="1">
                <a:solidFill>
                  <a:srgbClr val="000000"/>
                </a:solidFill>
                <a:latin typeface="+mn-ea"/>
                <a:cs typeface="Kaiti SC Regular" panose="02010600040101010101" charset="-122"/>
                <a:sym typeface="+mn-ea"/>
              </a:endParaRPr>
            </a:p>
          </p:txBody>
        </p:sp>
        <p:sp>
          <p:nvSpPr>
            <p:cNvPr id="47" name="文本框 46"/>
            <p:cNvSpPr txBox="1"/>
            <p:nvPr/>
          </p:nvSpPr>
          <p:spPr>
            <a:xfrm>
              <a:off x="6071" y="5435"/>
              <a:ext cx="1522" cy="551"/>
            </a:xfrm>
            <a:prstGeom prst="rect">
              <a:avLst/>
            </a:prstGeom>
            <a:noFill/>
            <a:ln>
              <a:noFill/>
            </a:ln>
          </p:spPr>
          <p:txBody>
            <a:bodyPr wrap="none" rtlCol="0" anchor="t">
              <a:spAutoFit/>
            </a:bodyPr>
            <a:lstStyle/>
            <a:p>
              <a:pPr algn="ctr" defTabSz="966470">
                <a:defRPr/>
              </a:pPr>
              <a:r>
                <a:rPr lang="zh-CN" altLang="en-US" sz="1400" kern="0" dirty="0">
                  <a:solidFill>
                    <a:srgbClr val="FF0000"/>
                  </a:solidFill>
                  <a:latin typeface="+mn-ea"/>
                  <a:cs typeface="Kaiti SC Regular" panose="02010600040101010101" charset="-122"/>
                  <a:sym typeface="+mn-ea"/>
                </a:rPr>
                <a:t>质量探查</a:t>
              </a:r>
              <a:endParaRPr lang="zh-CN" altLang="en-US" sz="1400" kern="0" dirty="0" err="1">
                <a:solidFill>
                  <a:srgbClr val="FF0000"/>
                </a:solidFill>
                <a:latin typeface="+mn-ea"/>
                <a:cs typeface="Kaiti SC Regular" panose="02010600040101010101" charset="-122"/>
                <a:sym typeface="+mn-ea"/>
              </a:endParaRPr>
            </a:p>
          </p:txBody>
        </p:sp>
        <p:sp>
          <p:nvSpPr>
            <p:cNvPr id="48" name="文本框 47"/>
            <p:cNvSpPr txBox="1"/>
            <p:nvPr/>
          </p:nvSpPr>
          <p:spPr>
            <a:xfrm>
              <a:off x="8872" y="5435"/>
              <a:ext cx="1522" cy="551"/>
            </a:xfrm>
            <a:prstGeom prst="rect">
              <a:avLst/>
            </a:prstGeom>
            <a:noFill/>
            <a:ln>
              <a:noFill/>
            </a:ln>
          </p:spPr>
          <p:txBody>
            <a:bodyPr wrap="none" rtlCol="0" anchor="t">
              <a:spAutoFit/>
            </a:bodyPr>
            <a:lstStyle/>
            <a:p>
              <a:pPr algn="ctr" defTabSz="966470">
                <a:defRPr/>
              </a:pPr>
              <a:r>
                <a:rPr lang="zh-CN" altLang="en-US" sz="1400" kern="0" dirty="0">
                  <a:solidFill>
                    <a:srgbClr val="FF0000"/>
                  </a:solidFill>
                  <a:latin typeface="+mn-ea"/>
                  <a:cs typeface="Kaiti SC Regular" panose="02010600040101010101" charset="-122"/>
                  <a:sym typeface="+mn-ea"/>
                </a:rPr>
                <a:t>数据清洗</a:t>
              </a:r>
              <a:endParaRPr lang="zh-CN" altLang="en-US" sz="1400" kern="0" dirty="0" err="1">
                <a:solidFill>
                  <a:srgbClr val="FF0000"/>
                </a:solidFill>
                <a:latin typeface="+mn-ea"/>
                <a:cs typeface="Kaiti SC Regular" panose="02010600040101010101" charset="-122"/>
                <a:sym typeface="+mn-ea"/>
              </a:endParaRPr>
            </a:p>
          </p:txBody>
        </p:sp>
        <p:sp>
          <p:nvSpPr>
            <p:cNvPr id="49" name="文本框 48"/>
            <p:cNvSpPr txBox="1"/>
            <p:nvPr/>
          </p:nvSpPr>
          <p:spPr>
            <a:xfrm>
              <a:off x="11697" y="5429"/>
              <a:ext cx="1522" cy="551"/>
            </a:xfrm>
            <a:prstGeom prst="rect">
              <a:avLst/>
            </a:prstGeom>
            <a:noFill/>
            <a:ln>
              <a:noFill/>
            </a:ln>
          </p:spPr>
          <p:txBody>
            <a:bodyPr wrap="none" rtlCol="0" anchor="t">
              <a:spAutoFit/>
            </a:bodyPr>
            <a:lstStyle/>
            <a:p>
              <a:pPr algn="ctr" defTabSz="966470">
                <a:defRPr/>
              </a:pPr>
              <a:r>
                <a:rPr lang="zh-CN" altLang="en-US" sz="1400" kern="0" dirty="0">
                  <a:solidFill>
                    <a:srgbClr val="FF0000"/>
                  </a:solidFill>
                  <a:latin typeface="+mn-ea"/>
                  <a:cs typeface="Kaiti SC Regular" panose="02010600040101010101" charset="-122"/>
                  <a:sym typeface="+mn-ea"/>
                </a:rPr>
                <a:t>模型设计</a:t>
              </a:r>
              <a:endParaRPr lang="zh-CN" altLang="en-US" sz="1400" kern="0" dirty="0" err="1">
                <a:solidFill>
                  <a:srgbClr val="FF0000"/>
                </a:solidFill>
                <a:latin typeface="+mn-ea"/>
                <a:cs typeface="Kaiti SC Regular" panose="02010600040101010101" charset="-122"/>
                <a:sym typeface="+mn-ea"/>
              </a:endParaRPr>
            </a:p>
          </p:txBody>
        </p:sp>
        <p:grpSp>
          <p:nvGrpSpPr>
            <p:cNvPr id="50" name="组合 49"/>
            <p:cNvGrpSpPr/>
            <p:nvPr/>
          </p:nvGrpSpPr>
          <p:grpSpPr>
            <a:xfrm>
              <a:off x="5175" y="3861"/>
              <a:ext cx="488" cy="291"/>
              <a:chOff x="4266385" y="3429000"/>
              <a:chExt cx="456690" cy="275090"/>
            </a:xfrm>
            <a:solidFill>
              <a:srgbClr val="C00000"/>
            </a:solidFill>
          </p:grpSpPr>
          <p:sp>
            <p:nvSpPr>
              <p:cNvPr id="60" name="箭头: V 形 268"/>
              <p:cNvSpPr/>
              <p:nvPr/>
            </p:nvSpPr>
            <p:spPr>
              <a:xfrm>
                <a:off x="4476466" y="3429000"/>
                <a:ext cx="246609" cy="275090"/>
              </a:xfrm>
              <a:prstGeom prst="chevron">
                <a:avLst/>
              </a:prstGeom>
              <a:solidFill>
                <a:srgbClr val="FF0000"/>
              </a:solidFill>
              <a:ln w="254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000000"/>
                  </a:solidFill>
                  <a:latin typeface="+mn-ea"/>
                </a:endParaRPr>
              </a:p>
            </p:txBody>
          </p:sp>
          <p:sp>
            <p:nvSpPr>
              <p:cNvPr id="61" name="箭头: V 形 269"/>
              <p:cNvSpPr/>
              <p:nvPr/>
            </p:nvSpPr>
            <p:spPr>
              <a:xfrm>
                <a:off x="4266385" y="3429000"/>
                <a:ext cx="246609" cy="275090"/>
              </a:xfrm>
              <a:prstGeom prst="chevron">
                <a:avLst/>
              </a:prstGeom>
              <a:solidFill>
                <a:srgbClr val="FF0000"/>
              </a:solidFill>
              <a:ln w="254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000000"/>
                  </a:solidFill>
                  <a:latin typeface="+mn-ea"/>
                </a:endParaRPr>
              </a:p>
            </p:txBody>
          </p:sp>
        </p:grpSp>
        <p:grpSp>
          <p:nvGrpSpPr>
            <p:cNvPr id="51" name="组合 50"/>
            <p:cNvGrpSpPr/>
            <p:nvPr/>
          </p:nvGrpSpPr>
          <p:grpSpPr>
            <a:xfrm>
              <a:off x="3311" y="3570"/>
              <a:ext cx="1411" cy="1776"/>
              <a:chOff x="5717" y="5222"/>
              <a:chExt cx="1411" cy="1776"/>
            </a:xfrm>
            <a:solidFill>
              <a:srgbClr val="0070C0"/>
            </a:solidFill>
          </p:grpSpPr>
          <p:sp>
            <p:nvSpPr>
              <p:cNvPr id="57" name="矩形: 圆角 282"/>
              <p:cNvSpPr/>
              <p:nvPr/>
            </p:nvSpPr>
            <p:spPr>
              <a:xfrm>
                <a:off x="5717" y="5222"/>
                <a:ext cx="1411" cy="854"/>
              </a:xfrm>
              <a:prstGeom prst="roundRect">
                <a:avLst/>
              </a:prstGeom>
              <a:solidFill>
                <a:srgbClr val="DAE3F3"/>
              </a:solidFill>
              <a:ln>
                <a:noFill/>
              </a:ln>
            </p:spPr>
            <p:txBody>
              <a:bodyPr wrap="square">
                <a:spAutoFit/>
              </a:bodyPr>
              <a:lstStyle/>
              <a:p>
                <a:pPr algn="ctr" defTabSz="960120" eaLnBrk="1" fontAlgn="auto" hangingPunct="1">
                  <a:spcBef>
                    <a:spcPts val="0"/>
                  </a:spcBef>
                  <a:spcAft>
                    <a:spcPts val="0"/>
                  </a:spcAft>
                  <a:defRPr/>
                </a:pPr>
                <a:r>
                  <a:rPr lang="zh-CN" altLang="en-US" sz="1100" b="1" kern="0" dirty="0">
                    <a:latin typeface="+mn-ea"/>
                  </a:rPr>
                  <a:t>第一步</a:t>
                </a:r>
                <a:endParaRPr lang="zh-CN" altLang="en-US" sz="1100" b="1" kern="0" dirty="0">
                  <a:latin typeface="+mn-ea"/>
                </a:endParaRPr>
              </a:p>
              <a:p>
                <a:pPr algn="ctr" defTabSz="960120" eaLnBrk="1" fontAlgn="auto" hangingPunct="1">
                  <a:spcBef>
                    <a:spcPts val="0"/>
                  </a:spcBef>
                  <a:spcAft>
                    <a:spcPts val="0"/>
                  </a:spcAft>
                  <a:defRPr/>
                </a:pPr>
                <a:r>
                  <a:rPr lang="zh-CN" altLang="en-US" sz="1100" b="1" kern="0" dirty="0">
                    <a:latin typeface="+mn-ea"/>
                  </a:rPr>
                  <a:t>资源编目</a:t>
                </a:r>
                <a:endParaRPr lang="zh-CN" altLang="en-US" sz="1100" b="1" kern="0" dirty="0">
                  <a:latin typeface="+mn-ea"/>
                </a:endParaRPr>
              </a:p>
            </p:txBody>
          </p:sp>
          <p:sp>
            <p:nvSpPr>
              <p:cNvPr id="58" name="流程图: 接点 304"/>
              <p:cNvSpPr/>
              <p:nvPr/>
            </p:nvSpPr>
            <p:spPr>
              <a:xfrm>
                <a:off x="5990" y="6122"/>
                <a:ext cx="886" cy="876"/>
              </a:xfrm>
              <a:prstGeom prst="flowChartConnector">
                <a:avLst/>
              </a:prstGeom>
              <a:solidFill>
                <a:srgbClr val="FFFFFF"/>
              </a:solidFill>
              <a:ln w="12700" cap="flat" cmpd="sng" algn="ctr">
                <a:noFill/>
                <a:prstDash val="solid"/>
              </a:ln>
              <a:effectLst/>
            </p:spPr>
            <p:txBody>
              <a:bodyPr rtlCol="0" anchor="ctr"/>
              <a:lstStyle/>
              <a:p>
                <a:pPr algn="ctr" defTabSz="960120" eaLnBrk="1" fontAlgn="auto" hangingPunct="1">
                  <a:spcBef>
                    <a:spcPts val="0"/>
                  </a:spcBef>
                  <a:spcAft>
                    <a:spcPts val="0"/>
                  </a:spcAft>
                  <a:defRPr/>
                </a:pPr>
                <a:endParaRPr lang="zh-CN" altLang="en-US" sz="1245" kern="0" dirty="0">
                  <a:solidFill>
                    <a:srgbClr val="FFFFFF"/>
                  </a:solidFill>
                  <a:latin typeface="+mn-ea"/>
                </a:endParaRPr>
              </a:p>
            </p:txBody>
          </p:sp>
          <p:sp>
            <p:nvSpPr>
              <p:cNvPr id="59" name="downloads_867"/>
              <p:cNvSpPr>
                <a:spLocks noChangeAspect="1"/>
              </p:cNvSpPr>
              <p:nvPr/>
            </p:nvSpPr>
            <p:spPr bwMode="auto">
              <a:xfrm>
                <a:off x="6265" y="6384"/>
                <a:ext cx="336" cy="352"/>
              </a:xfrm>
              <a:custGeom>
                <a:avLst/>
                <a:gdLst>
                  <a:gd name="connsiteX0" fmla="*/ 75894 w 536098"/>
                  <a:gd name="connsiteY0" fmla="*/ 90170 h 569264"/>
                  <a:gd name="connsiteX1" fmla="*/ 148557 w 536098"/>
                  <a:gd name="connsiteY1" fmla="*/ 90170 h 569264"/>
                  <a:gd name="connsiteX2" fmla="*/ 148557 w 536098"/>
                  <a:gd name="connsiteY2" fmla="*/ 146629 h 569264"/>
                  <a:gd name="connsiteX3" fmla="*/ 119492 w 536098"/>
                  <a:gd name="connsiteY3" fmla="*/ 146629 h 569264"/>
                  <a:gd name="connsiteX4" fmla="*/ 77508 w 536098"/>
                  <a:gd name="connsiteY4" fmla="*/ 362786 h 569264"/>
                  <a:gd name="connsiteX5" fmla="*/ 171164 w 536098"/>
                  <a:gd name="connsiteY5" fmla="*/ 362786 h 569264"/>
                  <a:gd name="connsiteX6" fmla="*/ 179238 w 536098"/>
                  <a:gd name="connsiteY6" fmla="*/ 370851 h 569264"/>
                  <a:gd name="connsiteX7" fmla="*/ 179238 w 536098"/>
                  <a:gd name="connsiteY7" fmla="*/ 436989 h 569264"/>
                  <a:gd name="connsiteX8" fmla="*/ 200230 w 536098"/>
                  <a:gd name="connsiteY8" fmla="*/ 459573 h 569264"/>
                  <a:gd name="connsiteX9" fmla="*/ 334254 w 536098"/>
                  <a:gd name="connsiteY9" fmla="*/ 459573 h 569264"/>
                  <a:gd name="connsiteX10" fmla="*/ 355246 w 536098"/>
                  <a:gd name="connsiteY10" fmla="*/ 436989 h 569264"/>
                  <a:gd name="connsiteX11" fmla="*/ 355246 w 536098"/>
                  <a:gd name="connsiteY11" fmla="*/ 370851 h 569264"/>
                  <a:gd name="connsiteX12" fmla="*/ 363320 w 536098"/>
                  <a:gd name="connsiteY12" fmla="*/ 362786 h 569264"/>
                  <a:gd name="connsiteX13" fmla="*/ 458590 w 536098"/>
                  <a:gd name="connsiteY13" fmla="*/ 362786 h 569264"/>
                  <a:gd name="connsiteX14" fmla="*/ 421451 w 536098"/>
                  <a:gd name="connsiteY14" fmla="*/ 146629 h 569264"/>
                  <a:gd name="connsiteX15" fmla="*/ 382697 w 536098"/>
                  <a:gd name="connsiteY15" fmla="*/ 146629 h 569264"/>
                  <a:gd name="connsiteX16" fmla="*/ 382697 w 536098"/>
                  <a:gd name="connsiteY16" fmla="*/ 90170 h 569264"/>
                  <a:gd name="connsiteX17" fmla="*/ 461820 w 536098"/>
                  <a:gd name="connsiteY17" fmla="*/ 90170 h 569264"/>
                  <a:gd name="connsiteX18" fmla="*/ 469893 w 536098"/>
                  <a:gd name="connsiteY18" fmla="*/ 95009 h 569264"/>
                  <a:gd name="connsiteX19" fmla="*/ 534483 w 536098"/>
                  <a:gd name="connsiteY19" fmla="*/ 362786 h 569264"/>
                  <a:gd name="connsiteX20" fmla="*/ 536098 w 536098"/>
                  <a:gd name="connsiteY20" fmla="*/ 366012 h 569264"/>
                  <a:gd name="connsiteX21" fmla="*/ 536098 w 536098"/>
                  <a:gd name="connsiteY21" fmla="*/ 561199 h 569264"/>
                  <a:gd name="connsiteX22" fmla="*/ 526410 w 536098"/>
                  <a:gd name="connsiteY22" fmla="*/ 569264 h 569264"/>
                  <a:gd name="connsiteX23" fmla="*/ 8074 w 536098"/>
                  <a:gd name="connsiteY23" fmla="*/ 569264 h 569264"/>
                  <a:gd name="connsiteX24" fmla="*/ 0 w 536098"/>
                  <a:gd name="connsiteY24" fmla="*/ 561199 h 569264"/>
                  <a:gd name="connsiteX25" fmla="*/ 0 w 536098"/>
                  <a:gd name="connsiteY25" fmla="*/ 369238 h 569264"/>
                  <a:gd name="connsiteX26" fmla="*/ 0 w 536098"/>
                  <a:gd name="connsiteY26" fmla="*/ 366012 h 569264"/>
                  <a:gd name="connsiteX27" fmla="*/ 67820 w 536098"/>
                  <a:gd name="connsiteY27" fmla="*/ 95009 h 569264"/>
                  <a:gd name="connsiteX28" fmla="*/ 75894 w 536098"/>
                  <a:gd name="connsiteY28" fmla="*/ 90170 h 569264"/>
                  <a:gd name="connsiteX29" fmla="*/ 193669 w 536098"/>
                  <a:gd name="connsiteY29" fmla="*/ 0 h 569264"/>
                  <a:gd name="connsiteX30" fmla="*/ 342230 w 536098"/>
                  <a:gd name="connsiteY30" fmla="*/ 0 h 569264"/>
                  <a:gd name="connsiteX31" fmla="*/ 342230 w 536098"/>
                  <a:gd name="connsiteY31" fmla="*/ 235472 h 569264"/>
                  <a:gd name="connsiteX32" fmla="*/ 413280 w 536098"/>
                  <a:gd name="connsiteY32" fmla="*/ 235472 h 569264"/>
                  <a:gd name="connsiteX33" fmla="*/ 266335 w 536098"/>
                  <a:gd name="connsiteY33" fmla="*/ 395142 h 569264"/>
                  <a:gd name="connsiteX34" fmla="*/ 121004 w 536098"/>
                  <a:gd name="connsiteY34" fmla="*/ 232247 h 569264"/>
                  <a:gd name="connsiteX35" fmla="*/ 193669 w 536098"/>
                  <a:gd name="connsiteY35" fmla="*/ 232247 h 56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6098" h="569264">
                    <a:moveTo>
                      <a:pt x="75894" y="90170"/>
                    </a:moveTo>
                    <a:lnTo>
                      <a:pt x="148557" y="90170"/>
                    </a:lnTo>
                    <a:lnTo>
                      <a:pt x="148557" y="146629"/>
                    </a:lnTo>
                    <a:lnTo>
                      <a:pt x="119492" y="146629"/>
                    </a:lnTo>
                    <a:lnTo>
                      <a:pt x="77508" y="362786"/>
                    </a:lnTo>
                    <a:lnTo>
                      <a:pt x="171164" y="362786"/>
                    </a:lnTo>
                    <a:cubicBezTo>
                      <a:pt x="176008" y="362786"/>
                      <a:pt x="179238" y="366012"/>
                      <a:pt x="179238" y="370851"/>
                    </a:cubicBezTo>
                    <a:lnTo>
                      <a:pt x="179238" y="436989"/>
                    </a:lnTo>
                    <a:cubicBezTo>
                      <a:pt x="179238" y="449894"/>
                      <a:pt x="188926" y="459573"/>
                      <a:pt x="200230" y="459573"/>
                    </a:cubicBezTo>
                    <a:lnTo>
                      <a:pt x="334254" y="459573"/>
                    </a:lnTo>
                    <a:cubicBezTo>
                      <a:pt x="345557" y="459573"/>
                      <a:pt x="355246" y="449894"/>
                      <a:pt x="355246" y="436989"/>
                    </a:cubicBezTo>
                    <a:lnTo>
                      <a:pt x="355246" y="370851"/>
                    </a:lnTo>
                    <a:cubicBezTo>
                      <a:pt x="355246" y="366012"/>
                      <a:pt x="358475" y="362786"/>
                      <a:pt x="363320" y="362786"/>
                    </a:cubicBezTo>
                    <a:lnTo>
                      <a:pt x="458590" y="362786"/>
                    </a:lnTo>
                    <a:lnTo>
                      <a:pt x="421451" y="146629"/>
                    </a:lnTo>
                    <a:lnTo>
                      <a:pt x="382697" y="146629"/>
                    </a:lnTo>
                    <a:lnTo>
                      <a:pt x="382697" y="90170"/>
                    </a:lnTo>
                    <a:lnTo>
                      <a:pt x="461820" y="90170"/>
                    </a:lnTo>
                    <a:cubicBezTo>
                      <a:pt x="465049" y="90170"/>
                      <a:pt x="468279" y="91783"/>
                      <a:pt x="469893" y="95009"/>
                    </a:cubicBezTo>
                    <a:lnTo>
                      <a:pt x="534483" y="362786"/>
                    </a:lnTo>
                    <a:cubicBezTo>
                      <a:pt x="534483" y="364399"/>
                      <a:pt x="536098" y="366012"/>
                      <a:pt x="536098" y="366012"/>
                    </a:cubicBezTo>
                    <a:lnTo>
                      <a:pt x="536098" y="561199"/>
                    </a:lnTo>
                    <a:cubicBezTo>
                      <a:pt x="536098" y="566038"/>
                      <a:pt x="531254" y="569264"/>
                      <a:pt x="526410" y="569264"/>
                    </a:cubicBezTo>
                    <a:lnTo>
                      <a:pt x="8074" y="569264"/>
                    </a:lnTo>
                    <a:cubicBezTo>
                      <a:pt x="3230" y="569264"/>
                      <a:pt x="0" y="566038"/>
                      <a:pt x="0" y="561199"/>
                    </a:cubicBezTo>
                    <a:lnTo>
                      <a:pt x="0" y="369238"/>
                    </a:lnTo>
                    <a:cubicBezTo>
                      <a:pt x="0" y="369238"/>
                      <a:pt x="0" y="367625"/>
                      <a:pt x="0" y="366012"/>
                    </a:cubicBezTo>
                    <a:lnTo>
                      <a:pt x="67820" y="95009"/>
                    </a:lnTo>
                    <a:cubicBezTo>
                      <a:pt x="67820" y="91783"/>
                      <a:pt x="71049" y="90170"/>
                      <a:pt x="75894" y="90170"/>
                    </a:cubicBezTo>
                    <a:close/>
                    <a:moveTo>
                      <a:pt x="193669" y="0"/>
                    </a:moveTo>
                    <a:lnTo>
                      <a:pt x="342230" y="0"/>
                    </a:lnTo>
                    <a:lnTo>
                      <a:pt x="342230" y="235472"/>
                    </a:lnTo>
                    <a:lnTo>
                      <a:pt x="413280" y="235472"/>
                    </a:lnTo>
                    <a:lnTo>
                      <a:pt x="266335" y="395142"/>
                    </a:lnTo>
                    <a:lnTo>
                      <a:pt x="121004" y="232247"/>
                    </a:lnTo>
                    <a:lnTo>
                      <a:pt x="193669" y="232247"/>
                    </a:lnTo>
                    <a:close/>
                  </a:path>
                </a:pathLst>
              </a:custGeom>
              <a:grpFill/>
              <a:ln>
                <a:noFill/>
              </a:ln>
            </p:spPr>
            <p:txBody>
              <a:bodyPr/>
              <a:lstStyle/>
              <a:p>
                <a:endParaRPr lang="zh-CN" altLang="en-US"/>
              </a:p>
            </p:txBody>
          </p:sp>
        </p:grpSp>
        <p:sp>
          <p:nvSpPr>
            <p:cNvPr id="52" name="文本框 51"/>
            <p:cNvSpPr txBox="1"/>
            <p:nvPr/>
          </p:nvSpPr>
          <p:spPr>
            <a:xfrm>
              <a:off x="3266" y="5435"/>
              <a:ext cx="1522" cy="551"/>
            </a:xfrm>
            <a:prstGeom prst="rect">
              <a:avLst/>
            </a:prstGeom>
            <a:noFill/>
            <a:ln>
              <a:noFill/>
            </a:ln>
          </p:spPr>
          <p:txBody>
            <a:bodyPr wrap="none" rtlCol="0" anchor="t">
              <a:spAutoFit/>
            </a:bodyPr>
            <a:lstStyle/>
            <a:p>
              <a:pPr algn="ctr" defTabSz="966470">
                <a:defRPr/>
              </a:pPr>
              <a:r>
                <a:rPr lang="zh-CN" altLang="en-US" sz="1400" kern="0" dirty="0">
                  <a:solidFill>
                    <a:srgbClr val="FF0000"/>
                  </a:solidFill>
                  <a:latin typeface="+mn-ea"/>
                  <a:cs typeface="Kaiti SC Regular" panose="02010600040101010101" charset="-122"/>
                  <a:sym typeface="+mn-ea"/>
                </a:rPr>
                <a:t>资源梳理</a:t>
              </a:r>
              <a:endParaRPr lang="zh-CN" altLang="en-US" sz="1400" kern="0" dirty="0">
                <a:solidFill>
                  <a:srgbClr val="FF0000"/>
                </a:solidFill>
                <a:latin typeface="+mn-ea"/>
                <a:cs typeface="Kaiti SC Regular" panose="02010600040101010101" charset="-122"/>
                <a:sym typeface="+mn-ea"/>
              </a:endParaRPr>
            </a:p>
          </p:txBody>
        </p:sp>
        <p:sp>
          <p:nvSpPr>
            <p:cNvPr id="53" name="文本框 52"/>
            <p:cNvSpPr txBox="1"/>
            <p:nvPr/>
          </p:nvSpPr>
          <p:spPr>
            <a:xfrm>
              <a:off x="3091" y="6232"/>
              <a:ext cx="1893" cy="827"/>
            </a:xfrm>
            <a:prstGeom prst="rect">
              <a:avLst/>
            </a:prstGeom>
            <a:noFill/>
            <a:ln>
              <a:noFill/>
            </a:ln>
          </p:spPr>
          <p:txBody>
            <a:bodyPr wrap="square" rtlCol="0">
              <a:spAutoFit/>
            </a:bodyPr>
            <a:lstStyle/>
            <a:p>
              <a:pPr algn="ctr" defTabSz="966470">
                <a:defRPr/>
              </a:pPr>
              <a:r>
                <a:rPr lang="zh-CN" altLang="en-US" sz="1200" b="1" kern="0" dirty="0" err="1">
                  <a:solidFill>
                    <a:srgbClr val="000000"/>
                  </a:solidFill>
                  <a:latin typeface="+mn-ea"/>
                  <a:cs typeface="Kaiti SC Regular" panose="02010600040101010101" charset="-122"/>
                </a:rPr>
                <a:t>编码规则</a:t>
              </a:r>
              <a:endParaRPr lang="zh-CN" altLang="en-US" sz="1200" b="1" kern="0" dirty="0" err="1">
                <a:solidFill>
                  <a:srgbClr val="000000"/>
                </a:solidFill>
                <a:latin typeface="+mn-ea"/>
                <a:cs typeface="Kaiti SC Regular" panose="02010600040101010101" charset="-122"/>
              </a:endParaRPr>
            </a:p>
            <a:p>
              <a:pPr algn="ctr" defTabSz="966470">
                <a:defRPr/>
              </a:pPr>
              <a:r>
                <a:rPr lang="zh-CN" altLang="en-US" sz="1200" b="1" kern="0" dirty="0" err="1">
                  <a:solidFill>
                    <a:srgbClr val="000000"/>
                  </a:solidFill>
                  <a:latin typeface="+mn-ea"/>
                  <a:cs typeface="Kaiti SC Regular" panose="02010600040101010101" charset="-122"/>
                  <a:sym typeface="+mn-ea"/>
                </a:rPr>
                <a:t>编目流程</a:t>
              </a:r>
              <a:endParaRPr lang="zh-CN" altLang="en-US" sz="1200" b="1" kern="0" dirty="0" err="1">
                <a:solidFill>
                  <a:srgbClr val="000000"/>
                </a:solidFill>
                <a:latin typeface="+mn-ea"/>
                <a:cs typeface="Kaiti SC Regular" panose="02010600040101010101" charset="-122"/>
                <a:sym typeface="+mn-ea"/>
              </a:endParaRPr>
            </a:p>
          </p:txBody>
        </p:sp>
        <p:sp>
          <p:nvSpPr>
            <p:cNvPr id="54" name="文本框 53"/>
            <p:cNvSpPr txBox="1"/>
            <p:nvPr/>
          </p:nvSpPr>
          <p:spPr>
            <a:xfrm>
              <a:off x="3091" y="7618"/>
              <a:ext cx="1893" cy="496"/>
            </a:xfrm>
            <a:prstGeom prst="rect">
              <a:avLst/>
            </a:prstGeom>
            <a:noFill/>
            <a:ln>
              <a:noFill/>
            </a:ln>
          </p:spPr>
          <p:txBody>
            <a:bodyPr wrap="square" rtlCol="0">
              <a:spAutoFit/>
            </a:bodyPr>
            <a:lstStyle>
              <a:defPPr>
                <a:defRPr lang="zh-CN"/>
              </a:defPPr>
              <a:lvl1pPr marR="0" lvl="0" indent="0" algn="ctr" defTabSz="966470" eaLnBrk="0" fontAlgn="base" hangingPunct="0">
                <a:lnSpc>
                  <a:spcPct val="100000"/>
                </a:lnSpc>
                <a:spcBef>
                  <a:spcPct val="0"/>
                </a:spcBef>
                <a:spcAft>
                  <a:spcPct val="0"/>
                </a:spcAft>
                <a:buClrTx/>
                <a:buSzTx/>
                <a:buFontTx/>
                <a:buNone/>
                <a:defRPr sz="1200" b="1" kern="0">
                  <a:solidFill>
                    <a:srgbClr val="000000"/>
                  </a:solidFill>
                  <a:latin typeface="+mn-ea"/>
                  <a:cs typeface="Kaiti SC Regular" panose="02010600040101010101" charset="-122"/>
                </a:defRPr>
              </a:lvl1pPr>
            </a:lstStyle>
            <a:p>
              <a:r>
                <a:rPr lang="zh-CN" altLang="en-US" dirty="0" err="1"/>
                <a:t>自动化编目</a:t>
              </a:r>
              <a:endParaRPr lang="zh-CN" altLang="en-US" dirty="0" err="1"/>
            </a:p>
          </p:txBody>
        </p:sp>
        <p:sp>
          <p:nvSpPr>
            <p:cNvPr id="55" name="文本框 54"/>
            <p:cNvSpPr txBox="1"/>
            <p:nvPr/>
          </p:nvSpPr>
          <p:spPr>
            <a:xfrm>
              <a:off x="3363" y="8750"/>
              <a:ext cx="1349" cy="496"/>
            </a:xfrm>
            <a:prstGeom prst="rect">
              <a:avLst/>
            </a:prstGeom>
            <a:noFill/>
            <a:ln>
              <a:noFill/>
            </a:ln>
          </p:spPr>
          <p:txBody>
            <a:bodyPr wrap="none" rtlCol="0" anchor="t">
              <a:spAutoFit/>
            </a:bodyPr>
            <a:lstStyle/>
            <a:p>
              <a:pPr algn="ctr" defTabSz="966470">
                <a:defRPr/>
              </a:pPr>
              <a:r>
                <a:rPr lang="zh-CN" altLang="en-US" sz="1200" kern="0" dirty="0" err="1">
                  <a:solidFill>
                    <a:srgbClr val="C00000"/>
                  </a:solidFill>
                  <a:latin typeface="+mn-ea"/>
                  <a:cs typeface="Kaiti SC Regular" panose="02010600040101010101" charset="-122"/>
                  <a:sym typeface="+mn-ea"/>
                </a:rPr>
                <a:t>摸清家底</a:t>
              </a:r>
              <a:endParaRPr lang="zh-CN" altLang="en-US" sz="1200" kern="0" dirty="0" err="1">
                <a:solidFill>
                  <a:srgbClr val="C00000"/>
                </a:solidFill>
                <a:latin typeface="+mn-ea"/>
                <a:cs typeface="Kaiti SC Regular" panose="02010600040101010101" charset="-122"/>
                <a:sym typeface="+mn-ea"/>
              </a:endParaRPr>
            </a:p>
          </p:txBody>
        </p:sp>
        <p:sp>
          <p:nvSpPr>
            <p:cNvPr id="56" name="文本框 55"/>
            <p:cNvSpPr txBox="1"/>
            <p:nvPr/>
          </p:nvSpPr>
          <p:spPr>
            <a:xfrm>
              <a:off x="14552" y="5429"/>
              <a:ext cx="1522" cy="551"/>
            </a:xfrm>
            <a:prstGeom prst="rect">
              <a:avLst/>
            </a:prstGeom>
            <a:noFill/>
            <a:ln>
              <a:noFill/>
            </a:ln>
          </p:spPr>
          <p:txBody>
            <a:bodyPr wrap="none" rtlCol="0" anchor="t">
              <a:spAutoFit/>
            </a:bodyPr>
            <a:lstStyle/>
            <a:p>
              <a:pPr algn="ctr" defTabSz="966470">
                <a:defRPr/>
              </a:pPr>
              <a:r>
                <a:rPr lang="zh-CN" altLang="en-US" sz="1400" kern="0" dirty="0">
                  <a:solidFill>
                    <a:srgbClr val="FF0000"/>
                  </a:solidFill>
                  <a:latin typeface="+mn-ea"/>
                  <a:cs typeface="Kaiti SC Regular" panose="02010600040101010101" charset="-122"/>
                  <a:sym typeface="+mn-ea"/>
                </a:rPr>
                <a:t>数据整合</a:t>
              </a:r>
              <a:endParaRPr lang="zh-CN" altLang="en-US" sz="1400" kern="0" dirty="0">
                <a:solidFill>
                  <a:srgbClr val="FF0000"/>
                </a:solidFill>
                <a:latin typeface="+mn-ea"/>
                <a:cs typeface="Kaiti SC Regular" panose="02010600040101010101" charset="-122"/>
                <a:sym typeface="+mn-ea"/>
              </a:endParaRPr>
            </a:p>
          </p:txBody>
        </p:sp>
      </p:grpSp>
      <p:sp>
        <p:nvSpPr>
          <p:cNvPr id="5" name="圆角矩形 132"/>
          <p:cNvSpPr/>
          <p:nvPr/>
        </p:nvSpPr>
        <p:spPr>
          <a:xfrm>
            <a:off x="533697" y="2614637"/>
            <a:ext cx="582454" cy="1772333"/>
          </a:xfrm>
          <a:prstGeom prst="roundRect">
            <a:avLst/>
          </a:prstGeom>
          <a:solidFill>
            <a:schemeClr val="accent1">
              <a:lumMod val="20000"/>
              <a:lumOff val="80000"/>
            </a:schemeClr>
          </a:solidFill>
          <a:ln w="25400" cap="flat" cmpd="sng" algn="ctr">
            <a:noFill/>
            <a:prstDash val="solid"/>
          </a:ln>
          <a:effectLst/>
        </p:spPr>
        <p:txBody>
          <a:bodyPr rtlCol="0" anchor="ctr"/>
          <a:lstStyle/>
          <a:p>
            <a:pPr algn="ctr" defTabSz="966470">
              <a:defRPr/>
            </a:pPr>
            <a:r>
              <a:rPr lang="zh-CN" altLang="en-US" sz="1200" b="1" kern="0" dirty="0">
                <a:latin typeface="+mn-ea"/>
              </a:rPr>
              <a:t>数据标准</a:t>
            </a:r>
            <a:endParaRPr lang="zh-CN" altLang="en-US" sz="1200" b="1" kern="0" dirty="0">
              <a:latin typeface="+mn-ea"/>
            </a:endParaRPr>
          </a:p>
          <a:p>
            <a:pPr algn="ctr" defTabSz="966470">
              <a:defRPr/>
            </a:pPr>
            <a:r>
              <a:rPr lang="en-US" altLang="zh-CN" sz="1200" b="1" kern="0" dirty="0">
                <a:latin typeface="+mn-ea"/>
              </a:rPr>
              <a:t>+</a:t>
            </a:r>
            <a:endParaRPr lang="zh-CN" altLang="en-US" sz="1200" b="1" kern="0" dirty="0">
              <a:latin typeface="+mn-ea"/>
            </a:endParaRPr>
          </a:p>
          <a:p>
            <a:pPr algn="ctr" defTabSz="966470">
              <a:defRPr/>
            </a:pPr>
            <a:r>
              <a:rPr lang="zh-CN" altLang="en-US" sz="1200" b="1" kern="0" dirty="0">
                <a:latin typeface="+mn-ea"/>
              </a:rPr>
              <a:t>管理办法</a:t>
            </a:r>
            <a:endParaRPr lang="zh-CN" altLang="en-US" sz="1200" b="1" kern="0" dirty="0">
              <a:latin typeface="+mn-ea"/>
            </a:endParaRPr>
          </a:p>
        </p:txBody>
      </p:sp>
      <p:cxnSp>
        <p:nvCxnSpPr>
          <p:cNvPr id="6" name="直接箭头连接符 144"/>
          <p:cNvCxnSpPr/>
          <p:nvPr/>
        </p:nvCxnSpPr>
        <p:spPr>
          <a:xfrm>
            <a:off x="1206900" y="3500524"/>
            <a:ext cx="346981" cy="0"/>
          </a:xfrm>
          <a:prstGeom prst="straightConnector1">
            <a:avLst/>
          </a:prstGeom>
          <a:noFill/>
          <a:ln w="12700" cap="flat" cmpd="sng" algn="ctr">
            <a:solidFill>
              <a:srgbClr val="C00000"/>
            </a:solidFill>
            <a:prstDash val="solid"/>
            <a:tailEnd type="arrow"/>
          </a:ln>
          <a:effectLst/>
        </p:spPr>
      </p:cxnSp>
      <p:sp>
        <p:nvSpPr>
          <p:cNvPr id="7" name="圆角矩形 134"/>
          <p:cNvSpPr/>
          <p:nvPr/>
        </p:nvSpPr>
        <p:spPr>
          <a:xfrm>
            <a:off x="11128193" y="2614078"/>
            <a:ext cx="582454" cy="1772333"/>
          </a:xfrm>
          <a:prstGeom prst="roundRect">
            <a:avLst/>
          </a:prstGeom>
          <a:solidFill>
            <a:schemeClr val="accent1">
              <a:lumMod val="20000"/>
              <a:lumOff val="80000"/>
            </a:schemeClr>
          </a:solidFill>
          <a:ln w="25400" cap="flat" cmpd="sng" algn="ctr">
            <a:noFill/>
            <a:prstDash val="solid"/>
          </a:ln>
          <a:effectLst/>
        </p:spPr>
        <p:txBody>
          <a:bodyPr rtlCol="0" anchor="ctr"/>
          <a:lstStyle/>
          <a:p>
            <a:pPr algn="ctr" defTabSz="966470">
              <a:defRPr/>
            </a:pPr>
            <a:r>
              <a:rPr lang="zh-CN" altLang="en-US" sz="1400" b="1" kern="0">
                <a:latin typeface="+mn-ea"/>
              </a:rPr>
              <a:t>数据治理过程留痕</a:t>
            </a:r>
            <a:endParaRPr lang="zh-CN" altLang="en-US" sz="1400" b="1" kern="0">
              <a:latin typeface="+mn-ea"/>
            </a:endParaRPr>
          </a:p>
        </p:txBody>
      </p:sp>
      <p:cxnSp>
        <p:nvCxnSpPr>
          <p:cNvPr id="8" name="直接箭头连接符 146"/>
          <p:cNvCxnSpPr/>
          <p:nvPr/>
        </p:nvCxnSpPr>
        <p:spPr>
          <a:xfrm>
            <a:off x="10708850" y="3499966"/>
            <a:ext cx="346981" cy="0"/>
          </a:xfrm>
          <a:prstGeom prst="straightConnector1">
            <a:avLst/>
          </a:prstGeom>
          <a:noFill/>
          <a:ln w="12700" cap="flat" cmpd="sng" algn="ctr">
            <a:solidFill>
              <a:srgbClr val="C00000"/>
            </a:solidFill>
            <a:prstDash val="solid"/>
            <a:tailEnd type="arrow"/>
          </a:ln>
          <a:effectLst/>
        </p:spPr>
      </p:cxnSp>
      <p:cxnSp>
        <p:nvCxnSpPr>
          <p:cNvPr id="9" name="肘形连接符 136"/>
          <p:cNvCxnSpPr>
            <a:stCxn id="7" idx="2"/>
            <a:endCxn id="5" idx="2"/>
          </p:cNvCxnSpPr>
          <p:nvPr/>
        </p:nvCxnSpPr>
        <p:spPr>
          <a:xfrm rot="5400000">
            <a:off x="6122259" y="-910836"/>
            <a:ext cx="2791" cy="10594496"/>
          </a:xfrm>
          <a:prstGeom prst="bentConnector3">
            <a:avLst>
              <a:gd name="adj1" fmla="val 66010000"/>
            </a:avLst>
          </a:prstGeom>
          <a:noFill/>
          <a:ln w="12700" cap="flat" cmpd="sng" algn="ctr">
            <a:solidFill>
              <a:srgbClr val="C00000"/>
            </a:solidFill>
            <a:prstDash val="solid"/>
            <a:tailEnd type="arrow"/>
          </a:ln>
          <a:effectLst/>
        </p:spPr>
      </p:cxnSp>
      <p:sp>
        <p:nvSpPr>
          <p:cNvPr id="10" name="圆角矩形 139"/>
          <p:cNvSpPr/>
          <p:nvPr/>
        </p:nvSpPr>
        <p:spPr>
          <a:xfrm>
            <a:off x="428120" y="918594"/>
            <a:ext cx="1666128" cy="438556"/>
          </a:xfrm>
          <a:prstGeom prst="roundRect">
            <a:avLst/>
          </a:prstGeom>
          <a:solidFill>
            <a:schemeClr val="bg1">
              <a:lumMod val="85000"/>
            </a:schemeClr>
          </a:solidFill>
          <a:ln w="19050" cap="flat" cmpd="sng" algn="ctr">
            <a:noFill/>
            <a:prstDash val="solid"/>
            <a:miter lim="800000"/>
            <a:tailEnd type="diamond"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effectLst/>
                <a:uLnTx/>
                <a:uFillTx/>
                <a:latin typeface="+mn-ea"/>
                <a:cs typeface="+mn-cs"/>
              </a:rPr>
              <a:t>不可知</a:t>
            </a:r>
            <a:endParaRPr kumimoji="0" lang="zh-CN" altLang="en-US" sz="1600" b="0" i="0" u="none" strike="noStrike" kern="0" cap="none" spc="0" normalizeH="0" baseline="0" noProof="0" dirty="0">
              <a:ln>
                <a:noFill/>
              </a:ln>
              <a:effectLst/>
              <a:uLnTx/>
              <a:uFillTx/>
              <a:latin typeface="+mn-ea"/>
              <a:cs typeface="+mn-cs"/>
            </a:endParaRPr>
          </a:p>
        </p:txBody>
      </p:sp>
      <p:sp>
        <p:nvSpPr>
          <p:cNvPr id="11" name="圆角矩形 140"/>
          <p:cNvSpPr/>
          <p:nvPr/>
        </p:nvSpPr>
        <p:spPr>
          <a:xfrm>
            <a:off x="2168068" y="918594"/>
            <a:ext cx="1666128" cy="438556"/>
          </a:xfrm>
          <a:prstGeom prst="roundRect">
            <a:avLst/>
          </a:prstGeom>
          <a:solidFill>
            <a:schemeClr val="bg1">
              <a:lumMod val="85000"/>
            </a:schemeClr>
          </a:solidFill>
          <a:ln w="19050" cap="flat" cmpd="sng" algn="ctr">
            <a:noFill/>
            <a:prstDash val="solid"/>
            <a:miter lim="800000"/>
            <a:tailEnd type="diamond"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effectLst/>
                <a:uLnTx/>
                <a:uFillTx/>
                <a:latin typeface="+mn-ea"/>
                <a:cs typeface="+mn-cs"/>
              </a:rPr>
              <a:t>不可信</a:t>
            </a:r>
            <a:endParaRPr kumimoji="0" lang="zh-CN" altLang="en-US" sz="1600" b="0" i="0" u="none" strike="noStrike" kern="0" cap="none" spc="0" normalizeH="0" baseline="0" noProof="0" dirty="0">
              <a:ln>
                <a:noFill/>
              </a:ln>
              <a:effectLst/>
              <a:uLnTx/>
              <a:uFillTx/>
              <a:latin typeface="+mn-ea"/>
              <a:cs typeface="+mn-cs"/>
            </a:endParaRPr>
          </a:p>
        </p:txBody>
      </p:sp>
      <p:sp>
        <p:nvSpPr>
          <p:cNvPr id="12" name="圆角矩形 141"/>
          <p:cNvSpPr/>
          <p:nvPr/>
        </p:nvSpPr>
        <p:spPr>
          <a:xfrm>
            <a:off x="3908016" y="918594"/>
            <a:ext cx="1666128" cy="438556"/>
          </a:xfrm>
          <a:prstGeom prst="roundRect">
            <a:avLst/>
          </a:prstGeom>
          <a:solidFill>
            <a:schemeClr val="bg1">
              <a:lumMod val="85000"/>
            </a:schemeClr>
          </a:solidFill>
          <a:ln w="19050" cap="flat" cmpd="sng" algn="ctr">
            <a:noFill/>
            <a:prstDash val="solid"/>
            <a:miter lim="800000"/>
            <a:tailEnd type="diamond"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effectLst/>
                <a:uLnTx/>
                <a:uFillTx/>
                <a:latin typeface="+mn-ea"/>
                <a:cs typeface="+mn-cs"/>
              </a:rPr>
              <a:t>不可控</a:t>
            </a:r>
            <a:endParaRPr kumimoji="0" lang="zh-CN" altLang="en-US" sz="1600" b="0" i="0" u="none" strike="noStrike" kern="0" cap="none" spc="0" normalizeH="0" baseline="0" noProof="0" dirty="0">
              <a:ln>
                <a:noFill/>
              </a:ln>
              <a:effectLst/>
              <a:uLnTx/>
              <a:uFillTx/>
              <a:latin typeface="+mn-ea"/>
              <a:cs typeface="+mn-cs"/>
            </a:endParaRPr>
          </a:p>
        </p:txBody>
      </p:sp>
      <p:sp>
        <p:nvSpPr>
          <p:cNvPr id="13" name="圆角矩形 142"/>
          <p:cNvSpPr/>
          <p:nvPr/>
        </p:nvSpPr>
        <p:spPr>
          <a:xfrm>
            <a:off x="6659113" y="917950"/>
            <a:ext cx="1666128" cy="438556"/>
          </a:xfrm>
          <a:prstGeom prst="roundRect">
            <a:avLst/>
          </a:prstGeom>
          <a:solidFill>
            <a:schemeClr val="bg1">
              <a:lumMod val="85000"/>
            </a:schemeClr>
          </a:solidFill>
          <a:ln w="19050" cap="flat" cmpd="sng" algn="ctr">
            <a:noFill/>
            <a:prstDash val="solid"/>
            <a:miter lim="800000"/>
            <a:tailEnd type="diamond"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effectLst/>
                <a:uLnTx/>
                <a:uFillTx/>
                <a:latin typeface="+mn-ea"/>
                <a:cs typeface="+mn-cs"/>
              </a:rPr>
              <a:t>确权</a:t>
            </a:r>
            <a:endParaRPr kumimoji="0" lang="zh-CN" altLang="en-US" sz="1600" b="0" i="0" u="none" strike="noStrike" kern="0" cap="none" spc="0" normalizeH="0" baseline="0" noProof="0" dirty="0">
              <a:ln>
                <a:noFill/>
              </a:ln>
              <a:effectLst/>
              <a:uLnTx/>
              <a:uFillTx/>
              <a:latin typeface="+mn-ea"/>
              <a:cs typeface="+mn-cs"/>
            </a:endParaRPr>
          </a:p>
        </p:txBody>
      </p:sp>
      <p:sp>
        <p:nvSpPr>
          <p:cNvPr id="14" name="圆角矩形 143"/>
          <p:cNvSpPr/>
          <p:nvPr/>
        </p:nvSpPr>
        <p:spPr>
          <a:xfrm>
            <a:off x="8404605" y="917950"/>
            <a:ext cx="1666128" cy="438556"/>
          </a:xfrm>
          <a:prstGeom prst="roundRect">
            <a:avLst/>
          </a:prstGeom>
          <a:solidFill>
            <a:schemeClr val="bg1">
              <a:lumMod val="85000"/>
            </a:schemeClr>
          </a:solidFill>
          <a:ln w="19050" cap="flat" cmpd="sng" algn="ctr">
            <a:noFill/>
            <a:prstDash val="solid"/>
            <a:miter lim="800000"/>
            <a:tailEnd type="diamond"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effectLst/>
                <a:uLnTx/>
                <a:uFillTx/>
                <a:latin typeface="+mn-ea"/>
                <a:cs typeface="+mn-cs"/>
              </a:rPr>
              <a:t>确值</a:t>
            </a:r>
            <a:endParaRPr kumimoji="0" lang="zh-CN" altLang="en-US" sz="1600" b="0" i="0" u="none" strike="noStrike" kern="0" cap="none" spc="0" normalizeH="0" baseline="0" noProof="0" dirty="0">
              <a:ln>
                <a:noFill/>
              </a:ln>
              <a:effectLst/>
              <a:uLnTx/>
              <a:uFillTx/>
              <a:latin typeface="+mn-ea"/>
              <a:cs typeface="+mn-cs"/>
            </a:endParaRPr>
          </a:p>
        </p:txBody>
      </p:sp>
      <p:sp>
        <p:nvSpPr>
          <p:cNvPr id="15" name="圆角矩形 149"/>
          <p:cNvSpPr/>
          <p:nvPr/>
        </p:nvSpPr>
        <p:spPr>
          <a:xfrm>
            <a:off x="10150096" y="917950"/>
            <a:ext cx="1666128" cy="438556"/>
          </a:xfrm>
          <a:prstGeom prst="roundRect">
            <a:avLst/>
          </a:prstGeom>
          <a:solidFill>
            <a:schemeClr val="bg1">
              <a:lumMod val="85000"/>
            </a:schemeClr>
          </a:solidFill>
          <a:ln w="19050" cap="flat" cmpd="sng" algn="ctr">
            <a:noFill/>
            <a:prstDash val="solid"/>
            <a:miter lim="800000"/>
            <a:tailEnd type="diamond"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effectLst/>
                <a:uLnTx/>
                <a:uFillTx/>
                <a:latin typeface="+mn-ea"/>
                <a:cs typeface="+mn-cs"/>
              </a:rPr>
              <a:t>确信</a:t>
            </a:r>
            <a:endParaRPr kumimoji="0" lang="zh-CN" altLang="en-US" sz="1600" b="0" i="0" u="none" strike="noStrike" kern="0" cap="none" spc="0" normalizeH="0" baseline="0" noProof="0" dirty="0">
              <a:ln>
                <a:noFill/>
              </a:ln>
              <a:effectLst/>
              <a:uLnTx/>
              <a:uFillTx/>
              <a:latin typeface="+mn-ea"/>
              <a:cs typeface="+mn-cs"/>
            </a:endParaRPr>
          </a:p>
        </p:txBody>
      </p:sp>
      <p:sp>
        <p:nvSpPr>
          <p:cNvPr id="16" name="右箭头 2"/>
          <p:cNvSpPr/>
          <p:nvPr/>
        </p:nvSpPr>
        <p:spPr>
          <a:xfrm>
            <a:off x="5647965" y="976432"/>
            <a:ext cx="931784" cy="309165"/>
          </a:xfrm>
          <a:prstGeom prst="rightArrow">
            <a:avLst/>
          </a:prstGeom>
          <a:solidFill>
            <a:srgbClr val="C00000"/>
          </a:solidFill>
          <a:ln w="19050" cap="flat" cmpd="sng" algn="ctr">
            <a:noFill/>
            <a:prstDash val="solid"/>
            <a:miter lim="800000"/>
            <a:tailEnd type="diamond"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mn-ea"/>
              <a:cs typeface="+mn-cs"/>
            </a:endParaRPr>
          </a:p>
        </p:txBody>
      </p:sp>
      <p:sp>
        <p:nvSpPr>
          <p:cNvPr id="17" name="圆角矩形 3"/>
          <p:cNvSpPr/>
          <p:nvPr/>
        </p:nvSpPr>
        <p:spPr>
          <a:xfrm>
            <a:off x="4758334" y="5994070"/>
            <a:ext cx="2718008" cy="468343"/>
          </a:xfrm>
          <a:prstGeom prst="roundRect">
            <a:avLst/>
          </a:prstGeom>
          <a:solidFill>
            <a:srgbClr val="FFFFFF"/>
          </a:solidFill>
          <a:ln w="19050" cap="flat" cmpd="sng" algn="ctr">
            <a:solidFill>
              <a:srgbClr val="C00000"/>
            </a:solidFill>
            <a:prstDash val="solid"/>
            <a:miter lim="800000"/>
            <a:tailEnd type="diamond"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300" normalizeH="0" baseline="0" noProof="0" dirty="0">
                <a:ln>
                  <a:noFill/>
                </a:ln>
                <a:solidFill>
                  <a:srgbClr val="C00000"/>
                </a:solidFill>
                <a:effectLst/>
                <a:uLnTx/>
                <a:uFillTx/>
                <a:latin typeface="+mn-ea"/>
                <a:cs typeface="Kaiti SC Regular" panose="02010600040101010101" charset="-122"/>
                <a:sym typeface="+mn-ea"/>
              </a:rPr>
              <a:t>数据治理流程溯源</a:t>
            </a:r>
            <a:endParaRPr kumimoji="0" lang="zh-CN" altLang="en-US" sz="1800" b="0" i="0" u="none" strike="noStrike" kern="0" cap="none" spc="300" normalizeH="0" baseline="0" noProof="0" dirty="0">
              <a:ln>
                <a:noFill/>
              </a:ln>
              <a:solidFill>
                <a:srgbClr val="C00000"/>
              </a:solidFill>
              <a:effectLst/>
              <a:uLnTx/>
              <a:uFillTx/>
              <a:latin typeface="+mn-ea"/>
              <a:cs typeface="Kaiti SC Regular" panose="02010600040101010101" charset="-122"/>
              <a:sym typeface="+mn-ea"/>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330" y="212090"/>
            <a:ext cx="11583670" cy="705485"/>
          </a:xfrm>
        </p:spPr>
        <p:txBody>
          <a:bodyPr>
            <a:normAutofit fontScale="90000"/>
          </a:bodyPr>
          <a:lstStyle/>
          <a:p>
            <a:r>
              <a:rPr lang="zh-CN" altLang="en-US" dirty="0"/>
              <a:t>金融数据服务支撑：“数用分离”，内外部提供数据支撑</a:t>
            </a:r>
            <a:endParaRPr lang="zh-CN" altLang="en-US"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1322" y="2198331"/>
            <a:ext cx="5130678" cy="2815525"/>
          </a:xfrm>
          <a:prstGeom prst="rect">
            <a:avLst/>
          </a:prstGeom>
        </p:spPr>
      </p:pic>
      <p:grpSp>
        <p:nvGrpSpPr>
          <p:cNvPr id="4" name="组合 3"/>
          <p:cNvGrpSpPr/>
          <p:nvPr/>
        </p:nvGrpSpPr>
        <p:grpSpPr>
          <a:xfrm>
            <a:off x="674888" y="1074319"/>
            <a:ext cx="936078" cy="811819"/>
            <a:chOff x="712326" y="1135897"/>
            <a:chExt cx="936078" cy="811819"/>
          </a:xfrm>
        </p:grpSpPr>
        <p:pic>
          <p:nvPicPr>
            <p:cNvPr id="5" name="图形 4" descr="建筑物"/>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8344" y="1135897"/>
              <a:ext cx="504042" cy="504042"/>
            </a:xfrm>
            <a:prstGeom prst="rect">
              <a:avLst/>
            </a:prstGeom>
          </p:spPr>
        </p:pic>
        <p:sp>
          <p:nvSpPr>
            <p:cNvPr id="6" name="文本框 5"/>
            <p:cNvSpPr txBox="1"/>
            <p:nvPr/>
          </p:nvSpPr>
          <p:spPr>
            <a:xfrm>
              <a:off x="712326" y="1639939"/>
              <a:ext cx="936078" cy="30777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市监局</a:t>
              </a:r>
              <a:endParaRPr lang="zh-CN" altLang="en-US" sz="1400" dirty="0">
                <a:latin typeface="微软雅黑" panose="020B0503020204020204" charset="-122"/>
                <a:ea typeface="微软雅黑" panose="020B0503020204020204" charset="-122"/>
              </a:endParaRPr>
            </a:p>
          </p:txBody>
        </p:sp>
      </p:grpSp>
      <p:grpSp>
        <p:nvGrpSpPr>
          <p:cNvPr id="7" name="组合 6"/>
          <p:cNvGrpSpPr/>
          <p:nvPr/>
        </p:nvGrpSpPr>
        <p:grpSpPr>
          <a:xfrm>
            <a:off x="674888" y="2005659"/>
            <a:ext cx="936078" cy="811819"/>
            <a:chOff x="712326" y="2016318"/>
            <a:chExt cx="936078" cy="811819"/>
          </a:xfrm>
        </p:grpSpPr>
        <p:pic>
          <p:nvPicPr>
            <p:cNvPr id="8" name="图形 7" descr="建筑物"/>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8344" y="2016318"/>
              <a:ext cx="504042" cy="504042"/>
            </a:xfrm>
            <a:prstGeom prst="rect">
              <a:avLst/>
            </a:prstGeom>
          </p:spPr>
        </p:pic>
        <p:sp>
          <p:nvSpPr>
            <p:cNvPr id="9" name="文本框 8"/>
            <p:cNvSpPr txBox="1"/>
            <p:nvPr/>
          </p:nvSpPr>
          <p:spPr>
            <a:xfrm>
              <a:off x="712326" y="2520360"/>
              <a:ext cx="936078" cy="30777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税务局</a:t>
              </a:r>
              <a:endParaRPr lang="zh-CN" altLang="en-US" sz="1400" dirty="0">
                <a:latin typeface="微软雅黑" panose="020B0503020204020204" charset="-122"/>
                <a:ea typeface="微软雅黑" panose="020B0503020204020204" charset="-122"/>
              </a:endParaRPr>
            </a:p>
          </p:txBody>
        </p:sp>
      </p:grpSp>
      <p:grpSp>
        <p:nvGrpSpPr>
          <p:cNvPr id="10" name="组合 9"/>
          <p:cNvGrpSpPr/>
          <p:nvPr/>
        </p:nvGrpSpPr>
        <p:grpSpPr>
          <a:xfrm>
            <a:off x="674888" y="2936999"/>
            <a:ext cx="936078" cy="811819"/>
            <a:chOff x="712326" y="3024402"/>
            <a:chExt cx="936078" cy="811819"/>
          </a:xfrm>
        </p:grpSpPr>
        <p:pic>
          <p:nvPicPr>
            <p:cNvPr id="11" name="图形 10" descr="建筑物"/>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8344" y="3024402"/>
              <a:ext cx="504042" cy="504042"/>
            </a:xfrm>
            <a:prstGeom prst="rect">
              <a:avLst/>
            </a:prstGeom>
          </p:spPr>
        </p:pic>
        <p:sp>
          <p:nvSpPr>
            <p:cNvPr id="12" name="文本框 11"/>
            <p:cNvSpPr txBox="1"/>
            <p:nvPr/>
          </p:nvSpPr>
          <p:spPr>
            <a:xfrm>
              <a:off x="712326" y="3528444"/>
              <a:ext cx="936078" cy="30777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人社局</a:t>
              </a:r>
              <a:endParaRPr lang="zh-CN" altLang="en-US" sz="1400" dirty="0">
                <a:latin typeface="微软雅黑" panose="020B0503020204020204" charset="-122"/>
                <a:ea typeface="微软雅黑" panose="020B0503020204020204" charset="-122"/>
              </a:endParaRPr>
            </a:p>
          </p:txBody>
        </p:sp>
      </p:grpSp>
      <p:grpSp>
        <p:nvGrpSpPr>
          <p:cNvPr id="13" name="组合 12"/>
          <p:cNvGrpSpPr/>
          <p:nvPr/>
        </p:nvGrpSpPr>
        <p:grpSpPr>
          <a:xfrm>
            <a:off x="674888" y="3868339"/>
            <a:ext cx="936078" cy="811819"/>
            <a:chOff x="712326" y="3024402"/>
            <a:chExt cx="936078" cy="811819"/>
          </a:xfrm>
        </p:grpSpPr>
        <p:pic>
          <p:nvPicPr>
            <p:cNvPr id="14" name="图形 13" descr="建筑物"/>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8344" y="3024402"/>
              <a:ext cx="504042" cy="504042"/>
            </a:xfrm>
            <a:prstGeom prst="rect">
              <a:avLst/>
            </a:prstGeom>
          </p:spPr>
        </p:pic>
        <p:sp>
          <p:nvSpPr>
            <p:cNvPr id="15" name="文本框 14"/>
            <p:cNvSpPr txBox="1"/>
            <p:nvPr/>
          </p:nvSpPr>
          <p:spPr>
            <a:xfrm>
              <a:off x="712326" y="3528444"/>
              <a:ext cx="936078" cy="30777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应急局</a:t>
              </a:r>
              <a:endParaRPr lang="zh-CN" altLang="en-US" sz="1400" dirty="0">
                <a:latin typeface="微软雅黑" panose="020B0503020204020204" charset="-122"/>
                <a:ea typeface="微软雅黑" panose="020B0503020204020204" charset="-122"/>
              </a:endParaRPr>
            </a:p>
          </p:txBody>
        </p:sp>
      </p:grpSp>
      <p:grpSp>
        <p:nvGrpSpPr>
          <p:cNvPr id="16" name="组合 15"/>
          <p:cNvGrpSpPr/>
          <p:nvPr/>
        </p:nvGrpSpPr>
        <p:grpSpPr>
          <a:xfrm>
            <a:off x="674888" y="4799679"/>
            <a:ext cx="936078" cy="811819"/>
            <a:chOff x="712326" y="3024402"/>
            <a:chExt cx="936078" cy="811819"/>
          </a:xfrm>
        </p:grpSpPr>
        <p:pic>
          <p:nvPicPr>
            <p:cNvPr id="17" name="图形 16" descr="建筑物"/>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8344" y="3024402"/>
              <a:ext cx="504042" cy="504042"/>
            </a:xfrm>
            <a:prstGeom prst="rect">
              <a:avLst/>
            </a:prstGeom>
          </p:spPr>
        </p:pic>
        <p:sp>
          <p:nvSpPr>
            <p:cNvPr id="18" name="文本框 17"/>
            <p:cNvSpPr txBox="1"/>
            <p:nvPr/>
          </p:nvSpPr>
          <p:spPr>
            <a:xfrm>
              <a:off x="712326" y="3528444"/>
              <a:ext cx="936078" cy="30777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住建局</a:t>
              </a:r>
              <a:endParaRPr lang="zh-CN" altLang="en-US" sz="1400" dirty="0">
                <a:latin typeface="微软雅黑" panose="020B0503020204020204" charset="-122"/>
                <a:ea typeface="微软雅黑" panose="020B0503020204020204" charset="-122"/>
              </a:endParaRPr>
            </a:p>
          </p:txBody>
        </p:sp>
      </p:grpSp>
      <p:grpSp>
        <p:nvGrpSpPr>
          <p:cNvPr id="19" name="组合 18"/>
          <p:cNvGrpSpPr/>
          <p:nvPr/>
        </p:nvGrpSpPr>
        <p:grpSpPr>
          <a:xfrm>
            <a:off x="674888" y="5731020"/>
            <a:ext cx="936078" cy="811819"/>
            <a:chOff x="712326" y="3024402"/>
            <a:chExt cx="936078" cy="811819"/>
          </a:xfrm>
        </p:grpSpPr>
        <p:pic>
          <p:nvPicPr>
            <p:cNvPr id="20" name="图形 19" descr="建筑物"/>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8344" y="3024402"/>
              <a:ext cx="504042" cy="504042"/>
            </a:xfrm>
            <a:prstGeom prst="rect">
              <a:avLst/>
            </a:prstGeom>
          </p:spPr>
        </p:pic>
        <p:sp>
          <p:nvSpPr>
            <p:cNvPr id="21" name="文本框 20"/>
            <p:cNvSpPr txBox="1"/>
            <p:nvPr/>
          </p:nvSpPr>
          <p:spPr>
            <a:xfrm>
              <a:off x="712326" y="3528444"/>
              <a:ext cx="936078" cy="307777"/>
            </a:xfrm>
            <a:prstGeom prst="rect">
              <a:avLst/>
            </a:prstGeom>
            <a:noFill/>
          </p:spPr>
          <p:txBody>
            <a:bodyPr wrap="square" rtlCol="0">
              <a:spAutoFit/>
            </a:bodyPr>
            <a:lstStyle/>
            <a:p>
              <a:pPr algn="ctr"/>
              <a:r>
                <a:rPr lang="en-US" altLang="zh-CN" sz="1400" dirty="0">
                  <a:latin typeface="微软雅黑" panose="020B0503020204020204" charset="-122"/>
                  <a:ea typeface="微软雅黑" panose="020B0503020204020204" charset="-122"/>
                </a:rPr>
                <a:t>…</a:t>
              </a:r>
              <a:endParaRPr lang="zh-CN" altLang="en-US" sz="1400" dirty="0">
                <a:latin typeface="微软雅黑" panose="020B0503020204020204" charset="-122"/>
                <a:ea typeface="微软雅黑" panose="020B0503020204020204" charset="-122"/>
              </a:endParaRPr>
            </a:p>
          </p:txBody>
        </p:sp>
      </p:grpSp>
      <p:sp>
        <p:nvSpPr>
          <p:cNvPr id="22" name="矩形 21"/>
          <p:cNvSpPr/>
          <p:nvPr/>
        </p:nvSpPr>
        <p:spPr>
          <a:xfrm>
            <a:off x="2253176" y="957637"/>
            <a:ext cx="1890878" cy="5688013"/>
          </a:xfrm>
          <a:prstGeom prst="rect">
            <a:avLst/>
          </a:prstGeom>
          <a:solidFill>
            <a:schemeClr val="accent6">
              <a:lumMod val="20000"/>
              <a:lumOff val="80000"/>
            </a:schemeClr>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23" name="矩形 22"/>
          <p:cNvSpPr/>
          <p:nvPr/>
        </p:nvSpPr>
        <p:spPr>
          <a:xfrm>
            <a:off x="2398629" y="1173258"/>
            <a:ext cx="1599973" cy="40510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rPr>
              <a:t>企业基本信息</a:t>
            </a:r>
            <a:endParaRPr lang="zh-CN" altLang="en-US" sz="1600" dirty="0">
              <a:solidFill>
                <a:schemeClr val="tx1"/>
              </a:solidFill>
            </a:endParaRPr>
          </a:p>
        </p:txBody>
      </p:sp>
      <p:sp>
        <p:nvSpPr>
          <p:cNvPr id="24" name="矩形 23"/>
          <p:cNvSpPr/>
          <p:nvPr/>
        </p:nvSpPr>
        <p:spPr>
          <a:xfrm>
            <a:off x="2398629" y="1709059"/>
            <a:ext cx="1599973" cy="40510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rPr>
              <a:t>企业纳税信息</a:t>
            </a:r>
            <a:endParaRPr lang="zh-CN" altLang="en-US" sz="1600" dirty="0">
              <a:solidFill>
                <a:schemeClr val="tx1"/>
              </a:solidFill>
            </a:endParaRPr>
          </a:p>
        </p:txBody>
      </p:sp>
      <p:sp>
        <p:nvSpPr>
          <p:cNvPr id="25" name="矩形 24"/>
          <p:cNvSpPr/>
          <p:nvPr/>
        </p:nvSpPr>
        <p:spPr>
          <a:xfrm>
            <a:off x="2398629" y="2244860"/>
            <a:ext cx="1599973" cy="40510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rPr>
              <a:t>企业营收信息</a:t>
            </a:r>
            <a:endParaRPr lang="zh-CN" altLang="en-US" sz="1600" dirty="0">
              <a:solidFill>
                <a:schemeClr val="tx1"/>
              </a:solidFill>
            </a:endParaRPr>
          </a:p>
        </p:txBody>
      </p:sp>
      <p:sp>
        <p:nvSpPr>
          <p:cNvPr id="26" name="矩形 25"/>
          <p:cNvSpPr/>
          <p:nvPr/>
        </p:nvSpPr>
        <p:spPr>
          <a:xfrm>
            <a:off x="2398629" y="2780661"/>
            <a:ext cx="1599973" cy="40510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rPr>
              <a:t>企业社保信息</a:t>
            </a:r>
            <a:endParaRPr lang="zh-CN" altLang="en-US" sz="1600" dirty="0">
              <a:solidFill>
                <a:schemeClr val="tx1"/>
              </a:solidFill>
            </a:endParaRPr>
          </a:p>
        </p:txBody>
      </p:sp>
      <p:sp>
        <p:nvSpPr>
          <p:cNvPr id="27" name="矩形 26"/>
          <p:cNvSpPr/>
          <p:nvPr/>
        </p:nvSpPr>
        <p:spPr>
          <a:xfrm>
            <a:off x="2398629" y="3316462"/>
            <a:ext cx="1599973" cy="40510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rPr>
              <a:t>企业人员信息</a:t>
            </a:r>
            <a:endParaRPr lang="zh-CN" altLang="en-US" sz="1600" dirty="0">
              <a:solidFill>
                <a:schemeClr val="tx1"/>
              </a:solidFill>
            </a:endParaRPr>
          </a:p>
        </p:txBody>
      </p:sp>
      <p:sp>
        <p:nvSpPr>
          <p:cNvPr id="28" name="矩形 27"/>
          <p:cNvSpPr/>
          <p:nvPr/>
        </p:nvSpPr>
        <p:spPr>
          <a:xfrm>
            <a:off x="2398629" y="3852263"/>
            <a:ext cx="1599973" cy="40510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rPr>
              <a:t>企业场所信息</a:t>
            </a:r>
            <a:endParaRPr lang="zh-CN" altLang="en-US" sz="1600" dirty="0">
              <a:solidFill>
                <a:schemeClr val="tx1"/>
              </a:solidFill>
            </a:endParaRPr>
          </a:p>
        </p:txBody>
      </p:sp>
      <p:sp>
        <p:nvSpPr>
          <p:cNvPr id="29" name="矩形 28"/>
          <p:cNvSpPr/>
          <p:nvPr/>
        </p:nvSpPr>
        <p:spPr>
          <a:xfrm>
            <a:off x="2398629" y="4388064"/>
            <a:ext cx="1599973" cy="40510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rPr>
              <a:t>企业安全信息</a:t>
            </a:r>
            <a:endParaRPr lang="zh-CN" altLang="en-US" sz="1600" dirty="0">
              <a:solidFill>
                <a:schemeClr val="tx1"/>
              </a:solidFill>
            </a:endParaRPr>
          </a:p>
        </p:txBody>
      </p:sp>
      <p:sp>
        <p:nvSpPr>
          <p:cNvPr id="30" name="矩形 29"/>
          <p:cNvSpPr/>
          <p:nvPr/>
        </p:nvSpPr>
        <p:spPr>
          <a:xfrm>
            <a:off x="2398629" y="4923865"/>
            <a:ext cx="1599973" cy="40510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rPr>
              <a:t>企业房屋信息</a:t>
            </a:r>
            <a:endParaRPr lang="zh-CN" altLang="en-US" sz="1600" dirty="0">
              <a:solidFill>
                <a:schemeClr val="tx1"/>
              </a:solidFill>
            </a:endParaRPr>
          </a:p>
        </p:txBody>
      </p:sp>
      <p:sp>
        <p:nvSpPr>
          <p:cNvPr id="31" name="矩形 30"/>
          <p:cNvSpPr/>
          <p:nvPr/>
        </p:nvSpPr>
        <p:spPr>
          <a:xfrm>
            <a:off x="2398629" y="5459666"/>
            <a:ext cx="1599973" cy="40510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rPr>
              <a:t>企业土地信息</a:t>
            </a:r>
            <a:endParaRPr lang="zh-CN" altLang="en-US" sz="1600" dirty="0">
              <a:solidFill>
                <a:schemeClr val="tx1"/>
              </a:solidFill>
            </a:endParaRPr>
          </a:p>
        </p:txBody>
      </p:sp>
      <p:sp>
        <p:nvSpPr>
          <p:cNvPr id="32" name="矩形 31"/>
          <p:cNvSpPr/>
          <p:nvPr/>
        </p:nvSpPr>
        <p:spPr>
          <a:xfrm>
            <a:off x="2398629" y="5995463"/>
            <a:ext cx="1599973" cy="40510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altLang="zh-CN" sz="1600" dirty="0">
                <a:solidFill>
                  <a:schemeClr val="tx1"/>
                </a:solidFill>
              </a:rPr>
              <a:t>……</a:t>
            </a:r>
            <a:endParaRPr lang="zh-CN" altLang="en-US" sz="1600" dirty="0">
              <a:solidFill>
                <a:schemeClr val="tx1"/>
              </a:solidFill>
            </a:endParaRPr>
          </a:p>
        </p:txBody>
      </p:sp>
      <p:cxnSp>
        <p:nvCxnSpPr>
          <p:cNvPr id="33" name="直接箭头连接符 50"/>
          <p:cNvCxnSpPr>
            <a:stCxn id="5" idx="3"/>
            <a:endCxn id="23" idx="1"/>
          </p:cNvCxnSpPr>
          <p:nvPr/>
        </p:nvCxnSpPr>
        <p:spPr>
          <a:xfrm>
            <a:off x="1394948" y="1326340"/>
            <a:ext cx="1003681" cy="4947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61"/>
          <p:cNvCxnSpPr>
            <a:stCxn id="8" idx="3"/>
            <a:endCxn id="24" idx="1"/>
          </p:cNvCxnSpPr>
          <p:nvPr/>
        </p:nvCxnSpPr>
        <p:spPr>
          <a:xfrm flipV="1">
            <a:off x="1394948" y="1911611"/>
            <a:ext cx="1003681" cy="346069"/>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1023"/>
          <p:cNvCxnSpPr>
            <a:stCxn id="8" idx="3"/>
            <a:endCxn id="25" idx="1"/>
          </p:cNvCxnSpPr>
          <p:nvPr/>
        </p:nvCxnSpPr>
        <p:spPr>
          <a:xfrm>
            <a:off x="1394948" y="2257680"/>
            <a:ext cx="1003681" cy="189732"/>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1026"/>
          <p:cNvCxnSpPr>
            <a:stCxn id="11" idx="3"/>
            <a:endCxn id="26" idx="1"/>
          </p:cNvCxnSpPr>
          <p:nvPr/>
        </p:nvCxnSpPr>
        <p:spPr>
          <a:xfrm flipV="1">
            <a:off x="1394948" y="2983213"/>
            <a:ext cx="1003681" cy="205807"/>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1030"/>
          <p:cNvCxnSpPr>
            <a:stCxn id="11" idx="3"/>
            <a:endCxn id="27" idx="1"/>
          </p:cNvCxnSpPr>
          <p:nvPr/>
        </p:nvCxnSpPr>
        <p:spPr>
          <a:xfrm>
            <a:off x="1394948" y="3189020"/>
            <a:ext cx="1003681" cy="329994"/>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1032"/>
          <p:cNvCxnSpPr>
            <a:stCxn id="14" idx="3"/>
            <a:endCxn id="28" idx="1"/>
          </p:cNvCxnSpPr>
          <p:nvPr/>
        </p:nvCxnSpPr>
        <p:spPr>
          <a:xfrm flipV="1">
            <a:off x="1394948" y="4054815"/>
            <a:ext cx="1003681" cy="65545"/>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1036"/>
          <p:cNvCxnSpPr>
            <a:stCxn id="14" idx="3"/>
            <a:endCxn id="29" idx="1"/>
          </p:cNvCxnSpPr>
          <p:nvPr/>
        </p:nvCxnSpPr>
        <p:spPr>
          <a:xfrm>
            <a:off x="1394948" y="4120360"/>
            <a:ext cx="1003681" cy="470256"/>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1038"/>
          <p:cNvCxnSpPr>
            <a:stCxn id="17" idx="3"/>
            <a:endCxn id="30" idx="1"/>
          </p:cNvCxnSpPr>
          <p:nvPr/>
        </p:nvCxnSpPr>
        <p:spPr>
          <a:xfrm>
            <a:off x="1394948" y="5051700"/>
            <a:ext cx="1003681" cy="74717"/>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1041"/>
          <p:cNvCxnSpPr>
            <a:stCxn id="17" idx="3"/>
            <a:endCxn id="31" idx="1"/>
          </p:cNvCxnSpPr>
          <p:nvPr/>
        </p:nvCxnSpPr>
        <p:spPr>
          <a:xfrm>
            <a:off x="1394948" y="5051700"/>
            <a:ext cx="1003681" cy="610518"/>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1043"/>
          <p:cNvCxnSpPr>
            <a:stCxn id="5" idx="3"/>
            <a:endCxn id="29" idx="1"/>
          </p:cNvCxnSpPr>
          <p:nvPr/>
        </p:nvCxnSpPr>
        <p:spPr>
          <a:xfrm>
            <a:off x="1394948" y="1326340"/>
            <a:ext cx="1003681" cy="3264276"/>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1045"/>
          <p:cNvCxnSpPr>
            <a:stCxn id="5" idx="3"/>
            <a:endCxn id="25" idx="1"/>
          </p:cNvCxnSpPr>
          <p:nvPr/>
        </p:nvCxnSpPr>
        <p:spPr>
          <a:xfrm>
            <a:off x="1394948" y="1326340"/>
            <a:ext cx="1003681" cy="1121072"/>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1047"/>
          <p:cNvCxnSpPr>
            <a:stCxn id="5" idx="3"/>
            <a:endCxn id="30" idx="1"/>
          </p:cNvCxnSpPr>
          <p:nvPr/>
        </p:nvCxnSpPr>
        <p:spPr>
          <a:xfrm>
            <a:off x="1394948" y="1326340"/>
            <a:ext cx="1003681" cy="3800077"/>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1049"/>
          <p:cNvCxnSpPr>
            <a:stCxn id="8" idx="3"/>
            <a:endCxn id="31" idx="1"/>
          </p:cNvCxnSpPr>
          <p:nvPr/>
        </p:nvCxnSpPr>
        <p:spPr>
          <a:xfrm>
            <a:off x="1394948" y="2257680"/>
            <a:ext cx="1003681" cy="3404538"/>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1051"/>
          <p:cNvCxnSpPr>
            <a:stCxn id="14" idx="3"/>
            <a:endCxn id="30" idx="1"/>
          </p:cNvCxnSpPr>
          <p:nvPr/>
        </p:nvCxnSpPr>
        <p:spPr>
          <a:xfrm>
            <a:off x="1394948" y="4120360"/>
            <a:ext cx="1003681" cy="1006057"/>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1053"/>
          <p:cNvCxnSpPr>
            <a:stCxn id="20" idx="3"/>
            <a:endCxn id="32" idx="1"/>
          </p:cNvCxnSpPr>
          <p:nvPr/>
        </p:nvCxnSpPr>
        <p:spPr>
          <a:xfrm>
            <a:off x="1394948" y="5983041"/>
            <a:ext cx="1003681" cy="214974"/>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5002282" y="2789585"/>
            <a:ext cx="1656138" cy="1656138"/>
          </a:xfrm>
          <a:prstGeom prst="ellipse">
            <a:avLst/>
          </a:prstGeom>
          <a:solidFill>
            <a:schemeClr val="accent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a:t>企业</a:t>
            </a:r>
            <a:endParaRPr lang="en-US" altLang="zh-CN" dirty="0"/>
          </a:p>
          <a:p>
            <a:pPr algn="ctr"/>
            <a:r>
              <a:rPr lang="zh-CN" altLang="en-US" dirty="0"/>
              <a:t>画像</a:t>
            </a:r>
            <a:endParaRPr lang="en-US" altLang="zh-CN" dirty="0"/>
          </a:p>
          <a:p>
            <a:pPr algn="ctr"/>
            <a:r>
              <a:rPr lang="zh-CN" altLang="en-US" dirty="0"/>
              <a:t>数据集</a:t>
            </a:r>
            <a:endParaRPr lang="zh-CN" altLang="en-US" dirty="0"/>
          </a:p>
        </p:txBody>
      </p:sp>
      <p:pic>
        <p:nvPicPr>
          <p:cNvPr id="49" name="图形 48" descr="箭头右旋"/>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45724" y="1476310"/>
            <a:ext cx="1713116" cy="1713116"/>
          </a:xfrm>
          <a:prstGeom prst="rect">
            <a:avLst/>
          </a:prstGeom>
        </p:spPr>
      </p:pic>
      <p:pic>
        <p:nvPicPr>
          <p:cNvPr id="50" name="图形 49" descr="箭头右旋"/>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V="1">
            <a:off x="4145724" y="4053498"/>
            <a:ext cx="1713116" cy="1713116"/>
          </a:xfrm>
          <a:prstGeom prst="rect">
            <a:avLst/>
          </a:prstGeom>
        </p:spPr>
      </p:pic>
      <p:sp>
        <p:nvSpPr>
          <p:cNvPr id="51" name="箭头: 右 1057"/>
          <p:cNvSpPr/>
          <p:nvPr/>
        </p:nvSpPr>
        <p:spPr>
          <a:xfrm>
            <a:off x="4144054" y="3422237"/>
            <a:ext cx="856558" cy="462710"/>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4031111" y="3506304"/>
            <a:ext cx="969501" cy="307777"/>
          </a:xfrm>
          <a:prstGeom prst="rect">
            <a:avLst/>
          </a:prstGeom>
          <a:noFill/>
        </p:spPr>
        <p:txBody>
          <a:bodyPr wrap="square" rtlCol="0">
            <a:spAutoFit/>
          </a:bodyPr>
          <a:lstStyle/>
          <a:p>
            <a:pPr algn="ctr"/>
            <a:r>
              <a:rPr lang="zh-CN" altLang="en-US" sz="1400" dirty="0">
                <a:solidFill>
                  <a:schemeClr val="bg2"/>
                </a:solidFill>
                <a:latin typeface="微软雅黑" panose="020B0503020204020204" charset="-122"/>
                <a:ea typeface="微软雅黑" panose="020B0503020204020204" charset="-122"/>
              </a:rPr>
              <a:t>关联融合</a:t>
            </a:r>
            <a:endParaRPr lang="zh-CN" altLang="en-US" sz="1400" dirty="0">
              <a:solidFill>
                <a:schemeClr val="bg2"/>
              </a:solidFill>
              <a:latin typeface="微软雅黑" panose="020B0503020204020204" charset="-122"/>
              <a:ea typeface="微软雅黑" panose="020B0503020204020204" charset="-122"/>
            </a:endParaRPr>
          </a:p>
        </p:txBody>
      </p:sp>
      <p:sp>
        <p:nvSpPr>
          <p:cNvPr id="53" name="箭头: 右 102"/>
          <p:cNvSpPr/>
          <p:nvPr/>
        </p:nvSpPr>
        <p:spPr>
          <a:xfrm>
            <a:off x="6780216" y="2793393"/>
            <a:ext cx="820125" cy="1656138"/>
          </a:xfrm>
          <a:prstGeom prst="rightArrow">
            <a:avLst/>
          </a:prstGeom>
          <a:solidFill>
            <a:schemeClr val="bg1">
              <a:lumMod val="65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1050" dirty="0"/>
              <a:t>数据</a:t>
            </a:r>
            <a:endParaRPr lang="en-US" altLang="zh-CN" sz="1050" dirty="0"/>
          </a:p>
          <a:p>
            <a:pPr algn="ctr"/>
            <a:r>
              <a:rPr lang="zh-CN" altLang="en-US" sz="1050" dirty="0"/>
              <a:t>支撑</a:t>
            </a:r>
            <a:endParaRPr lang="zh-CN" altLang="en-US" sz="1050" dirty="0"/>
          </a:p>
        </p:txBody>
      </p:sp>
    </p:spTree>
    <p:custDataLst>
      <p:tags r:id="rId6"/>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330" y="212090"/>
            <a:ext cx="11584305" cy="705485"/>
          </a:xfrm>
        </p:spPr>
        <p:txBody>
          <a:bodyPr>
            <a:normAutofit/>
          </a:bodyPr>
          <a:lstStyle/>
          <a:p>
            <a:r>
              <a:rPr lang="zh-CN" altLang="en-US" dirty="0"/>
              <a:t>金融数据应用支撑：以数据高质量为导向，贯通供需</a:t>
            </a:r>
            <a:endParaRPr lang="zh-CN" altLang="en-US" dirty="0"/>
          </a:p>
        </p:txBody>
      </p:sp>
      <p:sp>
        <p:nvSpPr>
          <p:cNvPr id="3" name="任意多边形: 形状 162"/>
          <p:cNvSpPr/>
          <p:nvPr/>
        </p:nvSpPr>
        <p:spPr>
          <a:xfrm>
            <a:off x="1520182" y="3798190"/>
            <a:ext cx="7660764" cy="648054"/>
          </a:xfrm>
          <a:custGeom>
            <a:avLst/>
            <a:gdLst>
              <a:gd name="connsiteX0" fmla="*/ 0 w 2729259"/>
              <a:gd name="connsiteY0" fmla="*/ 0 h 720000"/>
              <a:gd name="connsiteX1" fmla="*/ 2729259 w 2729259"/>
              <a:gd name="connsiteY1" fmla="*/ 0 h 720000"/>
              <a:gd name="connsiteX2" fmla="*/ 2729259 w 2729259"/>
              <a:gd name="connsiteY2" fmla="*/ 720000 h 720000"/>
              <a:gd name="connsiteX3" fmla="*/ 0 w 2729259"/>
              <a:gd name="connsiteY3" fmla="*/ 720000 h 720000"/>
              <a:gd name="connsiteX4" fmla="*/ 360000 w 2729259"/>
              <a:gd name="connsiteY4" fmla="*/ 360000 h 720000"/>
              <a:gd name="connsiteX5" fmla="*/ 0 w 2729259"/>
              <a:gd name="connsiteY5"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9259" h="720000">
                <a:moveTo>
                  <a:pt x="0" y="0"/>
                </a:moveTo>
                <a:lnTo>
                  <a:pt x="2729259" y="0"/>
                </a:lnTo>
                <a:lnTo>
                  <a:pt x="2729259" y="720000"/>
                </a:lnTo>
                <a:lnTo>
                  <a:pt x="0" y="720000"/>
                </a:lnTo>
                <a:lnTo>
                  <a:pt x="360000" y="360000"/>
                </a:lnTo>
                <a:lnTo>
                  <a:pt x="0" y="0"/>
                </a:lnTo>
                <a:close/>
              </a:path>
            </a:pathLst>
          </a:custGeom>
          <a:solidFill>
            <a:schemeClr val="bg1">
              <a:lumMod val="85000"/>
            </a:schemeClr>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400" dirty="0">
                <a:solidFill>
                  <a:schemeClr val="tx1"/>
                </a:solidFill>
                <a:latin typeface="+mn-ea"/>
              </a:rPr>
              <a:t>金融机构与运营单位</a:t>
            </a:r>
            <a:endParaRPr lang="zh-CN" altLang="en-US" sz="1400" dirty="0">
              <a:solidFill>
                <a:schemeClr val="tx1"/>
              </a:solidFill>
              <a:latin typeface="+mn-ea"/>
            </a:endParaRPr>
          </a:p>
        </p:txBody>
      </p:sp>
      <p:sp>
        <p:nvSpPr>
          <p:cNvPr id="4" name="任意多边形: 形状 161"/>
          <p:cNvSpPr/>
          <p:nvPr/>
        </p:nvSpPr>
        <p:spPr>
          <a:xfrm>
            <a:off x="1520182" y="917950"/>
            <a:ext cx="7660764" cy="648054"/>
          </a:xfrm>
          <a:custGeom>
            <a:avLst/>
            <a:gdLst>
              <a:gd name="connsiteX0" fmla="*/ 0 w 2729259"/>
              <a:gd name="connsiteY0" fmla="*/ 0 h 720000"/>
              <a:gd name="connsiteX1" fmla="*/ 2729259 w 2729259"/>
              <a:gd name="connsiteY1" fmla="*/ 0 h 720000"/>
              <a:gd name="connsiteX2" fmla="*/ 2729259 w 2729259"/>
              <a:gd name="connsiteY2" fmla="*/ 720000 h 720000"/>
              <a:gd name="connsiteX3" fmla="*/ 0 w 2729259"/>
              <a:gd name="connsiteY3" fmla="*/ 720000 h 720000"/>
              <a:gd name="connsiteX4" fmla="*/ 360000 w 2729259"/>
              <a:gd name="connsiteY4" fmla="*/ 360000 h 720000"/>
              <a:gd name="connsiteX5" fmla="*/ 0 w 2729259"/>
              <a:gd name="connsiteY5"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9259" h="720000">
                <a:moveTo>
                  <a:pt x="0" y="0"/>
                </a:moveTo>
                <a:lnTo>
                  <a:pt x="2729259" y="0"/>
                </a:lnTo>
                <a:lnTo>
                  <a:pt x="2729259" y="720000"/>
                </a:lnTo>
                <a:lnTo>
                  <a:pt x="0" y="720000"/>
                </a:lnTo>
                <a:lnTo>
                  <a:pt x="360000" y="360000"/>
                </a:lnTo>
                <a:lnTo>
                  <a:pt x="0" y="0"/>
                </a:lnTo>
                <a:close/>
              </a:path>
            </a:pathLst>
          </a:custGeom>
          <a:solidFill>
            <a:schemeClr val="bg1">
              <a:lumMod val="85000"/>
            </a:schemeClr>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400" dirty="0">
                <a:solidFill>
                  <a:schemeClr val="tx1"/>
                </a:solidFill>
                <a:latin typeface="+mn-ea"/>
              </a:rPr>
              <a:t>运营单位内部各部门，政府各兄弟单位等</a:t>
            </a:r>
            <a:endParaRPr lang="zh-CN" altLang="en-US" sz="1400" dirty="0">
              <a:solidFill>
                <a:schemeClr val="tx1"/>
              </a:solidFill>
              <a:latin typeface="+mn-ea"/>
            </a:endParaRPr>
          </a:p>
        </p:txBody>
      </p:sp>
      <p:sp>
        <p:nvSpPr>
          <p:cNvPr id="5" name="箭头: 五边形 6"/>
          <p:cNvSpPr/>
          <p:nvPr/>
        </p:nvSpPr>
        <p:spPr>
          <a:xfrm>
            <a:off x="423964" y="917950"/>
            <a:ext cx="2160180" cy="648054"/>
          </a:xfrm>
          <a:prstGeom prst="homePlate">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b="1" dirty="0">
                <a:solidFill>
                  <a:schemeClr val="bg2"/>
                </a:solidFill>
              </a:rPr>
              <a:t>内部支撑</a:t>
            </a:r>
            <a:endParaRPr lang="zh-CN" altLang="en-US" sz="2000" b="1" dirty="0">
              <a:solidFill>
                <a:schemeClr val="bg2"/>
              </a:solidFill>
            </a:endParaRPr>
          </a:p>
        </p:txBody>
      </p:sp>
      <p:sp>
        <p:nvSpPr>
          <p:cNvPr id="6" name="箭头: 五边形 8"/>
          <p:cNvSpPr/>
          <p:nvPr/>
        </p:nvSpPr>
        <p:spPr>
          <a:xfrm>
            <a:off x="423964" y="3798190"/>
            <a:ext cx="2160180" cy="648054"/>
          </a:xfrm>
          <a:prstGeom prst="homePlate">
            <a:avLst/>
          </a:prstGeom>
          <a:solidFill>
            <a:srgbClr val="C00000"/>
          </a:solidFill>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b="1" dirty="0">
                <a:solidFill>
                  <a:schemeClr val="bg2"/>
                </a:solidFill>
              </a:rPr>
              <a:t>外部支撑</a:t>
            </a:r>
            <a:endParaRPr lang="zh-CN" altLang="en-US" sz="2000" b="1" dirty="0">
              <a:solidFill>
                <a:schemeClr val="bg2"/>
              </a:solidFill>
            </a:endParaRPr>
          </a:p>
        </p:txBody>
      </p:sp>
      <p:sp>
        <p:nvSpPr>
          <p:cNvPr id="8" name="矩形 7"/>
          <p:cNvSpPr/>
          <p:nvPr/>
        </p:nvSpPr>
        <p:spPr>
          <a:xfrm>
            <a:off x="439535" y="1638010"/>
            <a:ext cx="8741411" cy="2088045"/>
          </a:xfrm>
          <a:prstGeom prst="rect">
            <a:avLst/>
          </a:prstGeom>
          <a:solidFill>
            <a:schemeClr val="bg1">
              <a:lumMod val="95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 name="矩形 8"/>
          <p:cNvSpPr/>
          <p:nvPr/>
        </p:nvSpPr>
        <p:spPr>
          <a:xfrm>
            <a:off x="608400" y="1986224"/>
            <a:ext cx="1092571" cy="1451936"/>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latin typeface="+mn-ea"/>
              </a:rPr>
              <a:t>数据资源</a:t>
            </a:r>
            <a:endParaRPr lang="en-US" altLang="zh-CN" sz="1600" dirty="0">
              <a:solidFill>
                <a:schemeClr val="tx1"/>
              </a:solidFill>
              <a:latin typeface="+mn-ea"/>
            </a:endParaRPr>
          </a:p>
          <a:p>
            <a:pPr algn="ctr"/>
            <a:r>
              <a:rPr lang="zh-CN" altLang="en-US" sz="1600" dirty="0">
                <a:solidFill>
                  <a:schemeClr val="tx1"/>
                </a:solidFill>
                <a:latin typeface="+mn-ea"/>
              </a:rPr>
              <a:t>中心</a:t>
            </a:r>
            <a:endParaRPr lang="zh-CN" altLang="en-US" sz="1600" dirty="0">
              <a:solidFill>
                <a:schemeClr val="tx1"/>
              </a:solidFill>
              <a:latin typeface="+mn-ea"/>
            </a:endParaRPr>
          </a:p>
        </p:txBody>
      </p:sp>
      <p:sp>
        <p:nvSpPr>
          <p:cNvPr id="10" name="矩形 9"/>
          <p:cNvSpPr/>
          <p:nvPr/>
        </p:nvSpPr>
        <p:spPr>
          <a:xfrm>
            <a:off x="2438456" y="2835092"/>
            <a:ext cx="1092571" cy="603068"/>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latin typeface="+mn-ea"/>
              </a:rPr>
              <a:t>资源目录</a:t>
            </a:r>
            <a:endParaRPr lang="zh-CN" altLang="en-US" sz="1600" dirty="0">
              <a:solidFill>
                <a:schemeClr val="tx1"/>
              </a:solidFill>
              <a:latin typeface="+mn-ea"/>
            </a:endParaRPr>
          </a:p>
        </p:txBody>
      </p:sp>
      <p:sp>
        <p:nvSpPr>
          <p:cNvPr id="11" name="矩形 10"/>
          <p:cNvSpPr/>
          <p:nvPr/>
        </p:nvSpPr>
        <p:spPr>
          <a:xfrm>
            <a:off x="4268511" y="2835092"/>
            <a:ext cx="1092571" cy="603068"/>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latin typeface="+mn-ea"/>
              </a:rPr>
              <a:t>申请</a:t>
            </a:r>
            <a:endParaRPr lang="zh-CN" altLang="en-US" sz="1600" dirty="0">
              <a:solidFill>
                <a:schemeClr val="tx1"/>
              </a:solidFill>
              <a:latin typeface="+mn-ea"/>
            </a:endParaRPr>
          </a:p>
        </p:txBody>
      </p:sp>
      <p:sp>
        <p:nvSpPr>
          <p:cNvPr id="12" name="矩形 11"/>
          <p:cNvSpPr/>
          <p:nvPr/>
        </p:nvSpPr>
        <p:spPr>
          <a:xfrm>
            <a:off x="6098567" y="2835092"/>
            <a:ext cx="1092571" cy="603068"/>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latin typeface="+mn-ea"/>
              </a:rPr>
              <a:t>库表</a:t>
            </a:r>
            <a:r>
              <a:rPr lang="en-US" altLang="zh-CN" sz="1600" dirty="0">
                <a:solidFill>
                  <a:schemeClr val="tx1"/>
                </a:solidFill>
                <a:latin typeface="+mn-ea"/>
              </a:rPr>
              <a:t>&amp;API</a:t>
            </a:r>
            <a:endParaRPr lang="zh-CN" altLang="en-US" sz="1600" dirty="0">
              <a:solidFill>
                <a:schemeClr val="tx1"/>
              </a:solidFill>
              <a:latin typeface="+mn-ea"/>
            </a:endParaRPr>
          </a:p>
        </p:txBody>
      </p:sp>
      <p:sp>
        <p:nvSpPr>
          <p:cNvPr id="13" name="矩形 12"/>
          <p:cNvSpPr/>
          <p:nvPr/>
        </p:nvSpPr>
        <p:spPr>
          <a:xfrm>
            <a:off x="7924066" y="1953784"/>
            <a:ext cx="1092571" cy="1484376"/>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latin typeface="+mn-ea"/>
              </a:rPr>
              <a:t>应用需求</a:t>
            </a:r>
            <a:endParaRPr lang="zh-CN" altLang="en-US" sz="1600" dirty="0">
              <a:solidFill>
                <a:schemeClr val="tx1"/>
              </a:solidFill>
              <a:latin typeface="+mn-ea"/>
            </a:endParaRPr>
          </a:p>
        </p:txBody>
      </p:sp>
      <p:cxnSp>
        <p:nvCxnSpPr>
          <p:cNvPr id="14" name="直接箭头连接符 18"/>
          <p:cNvCxnSpPr>
            <a:endCxn id="10" idx="1"/>
          </p:cNvCxnSpPr>
          <p:nvPr/>
        </p:nvCxnSpPr>
        <p:spPr>
          <a:xfrm>
            <a:off x="1698692" y="3136626"/>
            <a:ext cx="739763"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22"/>
          <p:cNvCxnSpPr>
            <a:stCxn id="10" idx="3"/>
            <a:endCxn id="11" idx="1"/>
          </p:cNvCxnSpPr>
          <p:nvPr/>
        </p:nvCxnSpPr>
        <p:spPr>
          <a:xfrm>
            <a:off x="3531026" y="3136626"/>
            <a:ext cx="737485"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24"/>
          <p:cNvCxnSpPr>
            <a:stCxn id="11" idx="3"/>
            <a:endCxn id="12" idx="1"/>
          </p:cNvCxnSpPr>
          <p:nvPr/>
        </p:nvCxnSpPr>
        <p:spPr>
          <a:xfrm>
            <a:off x="5361082" y="3136626"/>
            <a:ext cx="737485"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30"/>
          <p:cNvCxnSpPr>
            <a:stCxn id="12" idx="3"/>
          </p:cNvCxnSpPr>
          <p:nvPr/>
        </p:nvCxnSpPr>
        <p:spPr>
          <a:xfrm>
            <a:off x="7191138" y="3136626"/>
            <a:ext cx="732929"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8" name="图形 17" descr="男性形象"/>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465783" y="1638010"/>
            <a:ext cx="502525" cy="662379"/>
          </a:xfrm>
          <a:prstGeom prst="rect">
            <a:avLst/>
          </a:prstGeom>
        </p:spPr>
      </p:pic>
      <p:pic>
        <p:nvPicPr>
          <p:cNvPr id="19" name="图形 18" descr="用户"/>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63041" y="1638010"/>
            <a:ext cx="502525" cy="662379"/>
          </a:xfrm>
          <a:prstGeom prst="rect">
            <a:avLst/>
          </a:prstGeom>
        </p:spPr>
      </p:pic>
      <p:sp>
        <p:nvSpPr>
          <p:cNvPr id="20" name="文本框 19"/>
          <p:cNvSpPr txBox="1"/>
          <p:nvPr/>
        </p:nvSpPr>
        <p:spPr>
          <a:xfrm>
            <a:off x="3962951" y="1807704"/>
            <a:ext cx="800219" cy="338554"/>
          </a:xfrm>
          <a:prstGeom prst="rect">
            <a:avLst/>
          </a:prstGeom>
          <a:noFill/>
        </p:spPr>
        <p:txBody>
          <a:bodyPr wrap="none" rtlCol="0">
            <a:spAutoFit/>
          </a:bodyPr>
          <a:lstStyle/>
          <a:p>
            <a:pPr algn="ctr"/>
            <a:r>
              <a:rPr lang="zh-CN" altLang="en-US" sz="1600" dirty="0">
                <a:latin typeface="微软雅黑" panose="020B0503020204020204" charset="-122"/>
                <a:ea typeface="微软雅黑" panose="020B0503020204020204" charset="-122"/>
              </a:rPr>
              <a:t>需求方</a:t>
            </a:r>
            <a:endParaRPr lang="zh-CN" altLang="en-US" sz="1600" dirty="0">
              <a:latin typeface="微软雅黑" panose="020B0503020204020204" charset="-122"/>
              <a:ea typeface="微软雅黑" panose="020B0503020204020204" charset="-122"/>
            </a:endParaRPr>
          </a:p>
        </p:txBody>
      </p:sp>
      <p:sp>
        <p:nvSpPr>
          <p:cNvPr id="21" name="文本框 20"/>
          <p:cNvSpPr txBox="1"/>
          <p:nvPr/>
        </p:nvSpPr>
        <p:spPr>
          <a:xfrm>
            <a:off x="5800066" y="1807704"/>
            <a:ext cx="800219" cy="338554"/>
          </a:xfrm>
          <a:prstGeom prst="rect">
            <a:avLst/>
          </a:prstGeom>
          <a:noFill/>
        </p:spPr>
        <p:txBody>
          <a:bodyPr wrap="none" rtlCol="0">
            <a:spAutoFit/>
          </a:bodyPr>
          <a:lstStyle/>
          <a:p>
            <a:pPr algn="ctr"/>
            <a:r>
              <a:rPr lang="zh-CN" altLang="en-US" sz="1600" dirty="0">
                <a:latin typeface="微软雅黑" panose="020B0503020204020204" charset="-122"/>
                <a:ea typeface="微软雅黑" panose="020B0503020204020204" charset="-122"/>
              </a:rPr>
              <a:t>管理方</a:t>
            </a:r>
            <a:endParaRPr lang="zh-CN" altLang="en-US" sz="1600" dirty="0">
              <a:latin typeface="微软雅黑" panose="020B0503020204020204" charset="-122"/>
              <a:ea typeface="微软雅黑" panose="020B0503020204020204" charset="-122"/>
            </a:endParaRPr>
          </a:p>
        </p:txBody>
      </p:sp>
      <p:cxnSp>
        <p:nvCxnSpPr>
          <p:cNvPr id="22" name="直接箭头连接符 43"/>
          <p:cNvCxnSpPr>
            <a:stCxn id="19" idx="2"/>
            <a:endCxn id="10" idx="0"/>
          </p:cNvCxnSpPr>
          <p:nvPr/>
        </p:nvCxnSpPr>
        <p:spPr>
          <a:xfrm flipH="1">
            <a:off x="2984741" y="2300389"/>
            <a:ext cx="929563" cy="534703"/>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45"/>
          <p:cNvCxnSpPr>
            <a:stCxn id="19" idx="2"/>
            <a:endCxn id="11" idx="0"/>
          </p:cNvCxnSpPr>
          <p:nvPr/>
        </p:nvCxnSpPr>
        <p:spPr>
          <a:xfrm>
            <a:off x="3914304" y="2300389"/>
            <a:ext cx="900493" cy="534703"/>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47"/>
          <p:cNvCxnSpPr>
            <a:stCxn id="18" idx="2"/>
            <a:endCxn id="11" idx="0"/>
          </p:cNvCxnSpPr>
          <p:nvPr/>
        </p:nvCxnSpPr>
        <p:spPr>
          <a:xfrm flipH="1">
            <a:off x="4814797" y="2300389"/>
            <a:ext cx="902249" cy="534703"/>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49"/>
          <p:cNvCxnSpPr>
            <a:stCxn id="18" idx="2"/>
            <a:endCxn id="12" idx="0"/>
          </p:cNvCxnSpPr>
          <p:nvPr/>
        </p:nvCxnSpPr>
        <p:spPr>
          <a:xfrm>
            <a:off x="5717045" y="2300389"/>
            <a:ext cx="927807" cy="534703"/>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4031411" y="2372395"/>
            <a:ext cx="595036" cy="338554"/>
          </a:xfrm>
          <a:prstGeom prst="rect">
            <a:avLst/>
          </a:prstGeom>
          <a:solidFill>
            <a:schemeClr val="bg1">
              <a:lumMod val="95000"/>
            </a:schemeClr>
          </a:solidFill>
        </p:spPr>
        <p:txBody>
          <a:bodyPr wrap="none" rtlCol="0">
            <a:spAutoFit/>
          </a:bodyPr>
          <a:lstStyle/>
          <a:p>
            <a:pPr algn="ctr"/>
            <a:r>
              <a:rPr lang="zh-CN" altLang="en-US" sz="1600" dirty="0">
                <a:latin typeface="微软雅黑" panose="020B0503020204020204" charset="-122"/>
                <a:ea typeface="微软雅黑" panose="020B0503020204020204" charset="-122"/>
              </a:rPr>
              <a:t>发起</a:t>
            </a:r>
            <a:endParaRPr lang="zh-CN" altLang="en-US" sz="1600" dirty="0">
              <a:latin typeface="微软雅黑" panose="020B0503020204020204" charset="-122"/>
              <a:ea typeface="微软雅黑" panose="020B0503020204020204" charset="-122"/>
            </a:endParaRPr>
          </a:p>
        </p:txBody>
      </p:sp>
      <p:sp>
        <p:nvSpPr>
          <p:cNvPr id="27" name="文本框 26"/>
          <p:cNvSpPr txBox="1"/>
          <p:nvPr/>
        </p:nvSpPr>
        <p:spPr>
          <a:xfrm>
            <a:off x="4941595" y="2372395"/>
            <a:ext cx="595036" cy="338554"/>
          </a:xfrm>
          <a:prstGeom prst="rect">
            <a:avLst/>
          </a:prstGeom>
          <a:solidFill>
            <a:schemeClr val="bg1">
              <a:lumMod val="95000"/>
            </a:schemeClr>
          </a:solidFill>
        </p:spPr>
        <p:txBody>
          <a:bodyPr wrap="none" rtlCol="0">
            <a:spAutoFit/>
          </a:bodyPr>
          <a:lstStyle/>
          <a:p>
            <a:pPr algn="ctr"/>
            <a:r>
              <a:rPr lang="zh-CN" altLang="en-US" sz="1600" dirty="0">
                <a:latin typeface="微软雅黑" panose="020B0503020204020204" charset="-122"/>
                <a:ea typeface="微软雅黑" panose="020B0503020204020204" charset="-122"/>
              </a:rPr>
              <a:t>审批</a:t>
            </a:r>
            <a:endParaRPr lang="zh-CN" altLang="en-US" sz="1600" dirty="0">
              <a:latin typeface="微软雅黑" panose="020B0503020204020204" charset="-122"/>
              <a:ea typeface="微软雅黑" panose="020B0503020204020204" charset="-122"/>
            </a:endParaRPr>
          </a:p>
        </p:txBody>
      </p:sp>
      <p:sp>
        <p:nvSpPr>
          <p:cNvPr id="28" name="文本框 27"/>
          <p:cNvSpPr txBox="1"/>
          <p:nvPr/>
        </p:nvSpPr>
        <p:spPr>
          <a:xfrm>
            <a:off x="5851777" y="2372395"/>
            <a:ext cx="595036" cy="338554"/>
          </a:xfrm>
          <a:prstGeom prst="rect">
            <a:avLst/>
          </a:prstGeom>
          <a:solidFill>
            <a:schemeClr val="bg1">
              <a:lumMod val="95000"/>
            </a:schemeClr>
          </a:solidFill>
        </p:spPr>
        <p:txBody>
          <a:bodyPr wrap="none" rtlCol="0">
            <a:spAutoFit/>
          </a:bodyPr>
          <a:lstStyle/>
          <a:p>
            <a:pPr algn="ctr"/>
            <a:r>
              <a:rPr lang="zh-CN" altLang="en-US" sz="1600" dirty="0">
                <a:latin typeface="微软雅黑" panose="020B0503020204020204" charset="-122"/>
                <a:ea typeface="微软雅黑" panose="020B0503020204020204" charset="-122"/>
              </a:rPr>
              <a:t>发布</a:t>
            </a:r>
            <a:endParaRPr lang="zh-CN" altLang="en-US" sz="1600" dirty="0">
              <a:latin typeface="微软雅黑" panose="020B0503020204020204" charset="-122"/>
              <a:ea typeface="微软雅黑" panose="020B0503020204020204" charset="-122"/>
            </a:endParaRPr>
          </a:p>
        </p:txBody>
      </p:sp>
      <p:sp>
        <p:nvSpPr>
          <p:cNvPr id="29" name="文本框 28"/>
          <p:cNvSpPr txBox="1"/>
          <p:nvPr/>
        </p:nvSpPr>
        <p:spPr>
          <a:xfrm>
            <a:off x="3121228" y="2372395"/>
            <a:ext cx="595036" cy="338554"/>
          </a:xfrm>
          <a:prstGeom prst="rect">
            <a:avLst/>
          </a:prstGeom>
          <a:solidFill>
            <a:schemeClr val="bg1">
              <a:lumMod val="95000"/>
            </a:schemeClr>
          </a:solidFill>
        </p:spPr>
        <p:txBody>
          <a:bodyPr wrap="none" rtlCol="0">
            <a:spAutoFit/>
          </a:bodyPr>
          <a:lstStyle/>
          <a:p>
            <a:pPr algn="ctr"/>
            <a:r>
              <a:rPr lang="zh-CN" altLang="en-US" sz="1600" dirty="0">
                <a:latin typeface="微软雅黑" panose="020B0503020204020204" charset="-122"/>
                <a:ea typeface="微软雅黑" panose="020B0503020204020204" charset="-122"/>
              </a:rPr>
              <a:t>检索</a:t>
            </a:r>
            <a:endParaRPr lang="zh-CN" altLang="en-US" sz="1600" dirty="0">
              <a:latin typeface="微软雅黑" panose="020B0503020204020204" charset="-122"/>
              <a:ea typeface="微软雅黑" panose="020B0503020204020204" charset="-122"/>
            </a:endParaRPr>
          </a:p>
        </p:txBody>
      </p:sp>
      <p:cxnSp>
        <p:nvCxnSpPr>
          <p:cNvPr id="30" name="连接符: 肘形 55"/>
          <p:cNvCxnSpPr>
            <a:stCxn id="9" idx="2"/>
            <a:endCxn id="12" idx="2"/>
          </p:cNvCxnSpPr>
          <p:nvPr/>
        </p:nvCxnSpPr>
        <p:spPr>
          <a:xfrm rot="16200000" flipH="1">
            <a:off x="3898236" y="693076"/>
            <a:ext cx="12700" cy="5490167"/>
          </a:xfrm>
          <a:prstGeom prst="bentConnector3">
            <a:avLst>
              <a:gd name="adj1" fmla="val 1800000"/>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39535" y="4518250"/>
            <a:ext cx="8741411" cy="2160180"/>
          </a:xfrm>
          <a:prstGeom prst="rect">
            <a:avLst/>
          </a:prstGeom>
          <a:solidFill>
            <a:schemeClr val="accent5">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3" name="矩形 32"/>
          <p:cNvSpPr/>
          <p:nvPr/>
        </p:nvSpPr>
        <p:spPr>
          <a:xfrm>
            <a:off x="606121" y="4746148"/>
            <a:ext cx="1092571" cy="156891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latin typeface="+mn-ea"/>
              </a:rPr>
              <a:t>金融机构</a:t>
            </a:r>
            <a:endParaRPr lang="zh-CN" altLang="en-US" sz="1600" dirty="0">
              <a:solidFill>
                <a:schemeClr val="tx1"/>
              </a:solidFill>
              <a:latin typeface="+mn-ea"/>
            </a:endParaRPr>
          </a:p>
        </p:txBody>
      </p:sp>
      <p:sp>
        <p:nvSpPr>
          <p:cNvPr id="34" name="矩形 33"/>
          <p:cNvSpPr/>
          <p:nvPr/>
        </p:nvSpPr>
        <p:spPr>
          <a:xfrm>
            <a:off x="7919665" y="4694797"/>
            <a:ext cx="1092571" cy="1568903"/>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600" dirty="0">
                <a:solidFill>
                  <a:schemeClr val="tx1"/>
                </a:solidFill>
                <a:latin typeface="+mn-ea"/>
              </a:rPr>
              <a:t>数据资源中心</a:t>
            </a:r>
            <a:endParaRPr lang="zh-CN" altLang="en-US" sz="1600" dirty="0">
              <a:solidFill>
                <a:schemeClr val="tx1"/>
              </a:solidFill>
              <a:latin typeface="+mn-ea"/>
            </a:endParaRPr>
          </a:p>
        </p:txBody>
      </p:sp>
      <p:cxnSp>
        <p:nvCxnSpPr>
          <p:cNvPr id="35" name="直接箭头连接符 9"/>
          <p:cNvCxnSpPr/>
          <p:nvPr/>
        </p:nvCxnSpPr>
        <p:spPr>
          <a:xfrm>
            <a:off x="1698692" y="5022357"/>
            <a:ext cx="6220973"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679727" y="4746148"/>
            <a:ext cx="1638856" cy="492175"/>
          </a:xfrm>
          <a:prstGeom prst="rect">
            <a:avLst/>
          </a:prstGeom>
          <a:solidFill>
            <a:schemeClr val="accent5">
              <a:lumMod val="20000"/>
              <a:lumOff val="80000"/>
            </a:scheme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金融服务平台</a:t>
            </a:r>
            <a:endParaRPr lang="zh-CN" altLang="en-US" dirty="0">
              <a:solidFill>
                <a:schemeClr val="tx1"/>
              </a:solidFill>
            </a:endParaRPr>
          </a:p>
        </p:txBody>
      </p:sp>
      <p:sp>
        <p:nvSpPr>
          <p:cNvPr id="37" name="文本框 36"/>
          <p:cNvSpPr txBox="1"/>
          <p:nvPr/>
        </p:nvSpPr>
        <p:spPr>
          <a:xfrm>
            <a:off x="4833887" y="4853080"/>
            <a:ext cx="1261884" cy="307777"/>
          </a:xfrm>
          <a:prstGeom prst="rect">
            <a:avLst/>
          </a:prstGeom>
          <a:solidFill>
            <a:schemeClr val="accent5">
              <a:lumMod val="20000"/>
              <a:lumOff val="80000"/>
            </a:schemeClr>
          </a:solidFill>
        </p:spPr>
        <p:txBody>
          <a:bodyPr wrap="none" rtlCol="0">
            <a:spAutoFit/>
          </a:bodyPr>
          <a:lstStyle/>
          <a:p>
            <a:pPr algn="ctr"/>
            <a:r>
              <a:rPr lang="zh-CN" altLang="en-US" sz="1400" dirty="0">
                <a:latin typeface="微软雅黑" panose="020B0503020204020204" charset="-122"/>
                <a:ea typeface="微软雅黑" panose="020B0503020204020204" charset="-122"/>
              </a:rPr>
              <a:t>数据查询需求</a:t>
            </a:r>
            <a:endParaRPr lang="zh-CN" altLang="en-US" sz="1400" dirty="0">
              <a:latin typeface="微软雅黑" panose="020B0503020204020204" charset="-122"/>
              <a:ea typeface="微软雅黑" panose="020B0503020204020204" charset="-122"/>
            </a:endParaRPr>
          </a:p>
        </p:txBody>
      </p:sp>
      <p:sp>
        <p:nvSpPr>
          <p:cNvPr id="38" name="流程图: 决策 15"/>
          <p:cNvSpPr/>
          <p:nvPr/>
        </p:nvSpPr>
        <p:spPr>
          <a:xfrm>
            <a:off x="5406467" y="5598406"/>
            <a:ext cx="1756269" cy="575982"/>
          </a:xfrm>
          <a:prstGeom prst="flowChartDecision">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200" dirty="0">
                <a:solidFill>
                  <a:schemeClr val="tx1"/>
                </a:solidFill>
              </a:rPr>
              <a:t>查询权限</a:t>
            </a:r>
            <a:endParaRPr lang="en-US" altLang="zh-CN" sz="1200" dirty="0">
              <a:solidFill>
                <a:schemeClr val="tx1"/>
              </a:solidFill>
            </a:endParaRPr>
          </a:p>
          <a:p>
            <a:pPr algn="ctr"/>
            <a:r>
              <a:rPr lang="zh-CN" altLang="en-US" sz="1200" dirty="0">
                <a:solidFill>
                  <a:schemeClr val="tx1"/>
                </a:solidFill>
              </a:rPr>
              <a:t>核验</a:t>
            </a:r>
            <a:endParaRPr lang="zh-CN" altLang="en-US" sz="1200" dirty="0">
              <a:solidFill>
                <a:schemeClr val="tx1"/>
              </a:solidFill>
            </a:endParaRPr>
          </a:p>
        </p:txBody>
      </p:sp>
      <p:cxnSp>
        <p:nvCxnSpPr>
          <p:cNvPr id="39" name="直接箭头连接符 19"/>
          <p:cNvCxnSpPr>
            <a:endCxn id="38" idx="0"/>
          </p:cNvCxnSpPr>
          <p:nvPr/>
        </p:nvCxnSpPr>
        <p:spPr>
          <a:xfrm>
            <a:off x="4316139" y="5238323"/>
            <a:ext cx="1968463" cy="360083"/>
          </a:xfrm>
          <a:prstGeom prst="straightConnector1">
            <a:avLst/>
          </a:prstGeom>
          <a:ln w="1270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4508619" y="5244781"/>
            <a:ext cx="1261884" cy="307777"/>
          </a:xfrm>
          <a:prstGeom prst="rect">
            <a:avLst/>
          </a:prstGeom>
          <a:solidFill>
            <a:schemeClr val="accent5">
              <a:lumMod val="20000"/>
              <a:lumOff val="80000"/>
            </a:schemeClr>
          </a:solidFill>
        </p:spPr>
        <p:txBody>
          <a:bodyPr wrap="none" rtlCol="0">
            <a:spAutoFit/>
          </a:bodyPr>
          <a:lstStyle/>
          <a:p>
            <a:pPr algn="ctr"/>
            <a:r>
              <a:rPr lang="zh-CN" altLang="en-US" sz="1400" dirty="0">
                <a:latin typeface="微软雅黑" panose="020B0503020204020204" charset="-122"/>
                <a:ea typeface="微软雅黑" panose="020B0503020204020204" charset="-122"/>
              </a:rPr>
              <a:t>企业申请信息</a:t>
            </a:r>
            <a:endParaRPr lang="zh-CN" altLang="en-US" sz="1400" dirty="0">
              <a:latin typeface="微软雅黑" panose="020B0503020204020204" charset="-122"/>
              <a:ea typeface="微软雅黑" panose="020B0503020204020204" charset="-122"/>
            </a:endParaRPr>
          </a:p>
        </p:txBody>
      </p:sp>
      <p:cxnSp>
        <p:nvCxnSpPr>
          <p:cNvPr id="41" name="直接箭头连接符 25"/>
          <p:cNvCxnSpPr>
            <a:endCxn id="38" idx="3"/>
          </p:cNvCxnSpPr>
          <p:nvPr/>
        </p:nvCxnSpPr>
        <p:spPr>
          <a:xfrm flipH="1" flipV="1">
            <a:off x="7162736" y="5886397"/>
            <a:ext cx="756930" cy="1504"/>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3644463" y="5670411"/>
            <a:ext cx="1022147" cy="430404"/>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400" dirty="0">
                <a:solidFill>
                  <a:schemeClr val="tx1"/>
                </a:solidFill>
              </a:rPr>
              <a:t>数据封装</a:t>
            </a:r>
            <a:endParaRPr lang="zh-CN" altLang="en-US" sz="1400" dirty="0">
              <a:solidFill>
                <a:schemeClr val="tx1"/>
              </a:solidFill>
            </a:endParaRPr>
          </a:p>
        </p:txBody>
      </p:sp>
      <p:cxnSp>
        <p:nvCxnSpPr>
          <p:cNvPr id="43" name="直接箭头连接符 28"/>
          <p:cNvCxnSpPr>
            <a:stCxn id="38" idx="1"/>
            <a:endCxn id="42" idx="3"/>
          </p:cNvCxnSpPr>
          <p:nvPr/>
        </p:nvCxnSpPr>
        <p:spPr>
          <a:xfrm flipH="1" flipV="1">
            <a:off x="4666610" y="5885613"/>
            <a:ext cx="739857" cy="784"/>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2490806" y="5382322"/>
            <a:ext cx="899092" cy="430366"/>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400" dirty="0">
                <a:solidFill>
                  <a:schemeClr val="tx1"/>
                </a:solidFill>
              </a:rPr>
              <a:t>接口返回</a:t>
            </a:r>
            <a:endParaRPr lang="zh-CN" altLang="en-US" sz="1400" dirty="0">
              <a:solidFill>
                <a:schemeClr val="tx1"/>
              </a:solidFill>
            </a:endParaRPr>
          </a:p>
        </p:txBody>
      </p:sp>
      <p:sp>
        <p:nvSpPr>
          <p:cNvPr id="45" name="矩形 44"/>
          <p:cNvSpPr/>
          <p:nvPr/>
        </p:nvSpPr>
        <p:spPr>
          <a:xfrm>
            <a:off x="2490806" y="5884694"/>
            <a:ext cx="899092" cy="430366"/>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400" dirty="0">
                <a:solidFill>
                  <a:schemeClr val="tx1"/>
                </a:solidFill>
              </a:rPr>
              <a:t>报告下载</a:t>
            </a:r>
            <a:endParaRPr lang="zh-CN" altLang="en-US" sz="1400" dirty="0">
              <a:solidFill>
                <a:schemeClr val="tx1"/>
              </a:solidFill>
            </a:endParaRPr>
          </a:p>
        </p:txBody>
      </p:sp>
      <p:cxnSp>
        <p:nvCxnSpPr>
          <p:cNvPr id="46" name="直接箭头连接符 36"/>
          <p:cNvCxnSpPr>
            <a:endCxn id="44" idx="3"/>
          </p:cNvCxnSpPr>
          <p:nvPr/>
        </p:nvCxnSpPr>
        <p:spPr>
          <a:xfrm flipH="1" flipV="1">
            <a:off x="3389898" y="5597505"/>
            <a:ext cx="218514" cy="275028"/>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4"/>
          <p:cNvCxnSpPr>
            <a:endCxn id="45" idx="3"/>
          </p:cNvCxnSpPr>
          <p:nvPr/>
        </p:nvCxnSpPr>
        <p:spPr>
          <a:xfrm flipH="1">
            <a:off x="3389898" y="5885613"/>
            <a:ext cx="218514" cy="214264"/>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8"/>
          <p:cNvCxnSpPr>
            <a:stCxn id="44" idx="1"/>
          </p:cNvCxnSpPr>
          <p:nvPr/>
        </p:nvCxnSpPr>
        <p:spPr>
          <a:xfrm flipH="1">
            <a:off x="1698692" y="5597505"/>
            <a:ext cx="792114"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58"/>
          <p:cNvCxnSpPr>
            <a:stCxn id="45" idx="1"/>
          </p:cNvCxnSpPr>
          <p:nvPr/>
        </p:nvCxnSpPr>
        <p:spPr>
          <a:xfrm flipH="1">
            <a:off x="1698693" y="6099877"/>
            <a:ext cx="792113" cy="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4786600" y="5718644"/>
            <a:ext cx="543739" cy="307777"/>
          </a:xfrm>
          <a:prstGeom prst="rect">
            <a:avLst/>
          </a:prstGeom>
          <a:solidFill>
            <a:schemeClr val="accent5">
              <a:lumMod val="20000"/>
              <a:lumOff val="80000"/>
            </a:schemeClr>
          </a:solidFill>
        </p:spPr>
        <p:txBody>
          <a:bodyPr wrap="none" rtlCol="0">
            <a:spAutoFit/>
          </a:bodyPr>
          <a:lstStyle/>
          <a:p>
            <a:pPr algn="ctr"/>
            <a:r>
              <a:rPr lang="zh-CN" altLang="en-US" sz="1400" dirty="0">
                <a:latin typeface="微软雅黑" panose="020B0503020204020204" charset="-122"/>
                <a:ea typeface="微软雅黑" panose="020B0503020204020204" charset="-122"/>
              </a:rPr>
              <a:t>通过</a:t>
            </a:r>
            <a:endParaRPr lang="zh-CN" altLang="en-US" sz="1400" dirty="0">
              <a:latin typeface="微软雅黑" panose="020B0503020204020204" charset="-122"/>
              <a:ea typeface="微软雅黑" panose="020B0503020204020204" charset="-122"/>
            </a:endParaRPr>
          </a:p>
        </p:txBody>
      </p:sp>
      <p:sp>
        <p:nvSpPr>
          <p:cNvPr id="51" name="文本框 50"/>
          <p:cNvSpPr txBox="1"/>
          <p:nvPr/>
        </p:nvSpPr>
        <p:spPr>
          <a:xfrm>
            <a:off x="1669786" y="5693398"/>
            <a:ext cx="902811" cy="307777"/>
          </a:xfrm>
          <a:prstGeom prst="rect">
            <a:avLst/>
          </a:prstGeom>
          <a:noFill/>
        </p:spPr>
        <p:txBody>
          <a:bodyPr wrap="none" rtlCol="0">
            <a:spAutoFit/>
          </a:bodyPr>
          <a:lstStyle/>
          <a:p>
            <a:pPr algn="ctr"/>
            <a:r>
              <a:rPr lang="zh-CN" altLang="en-US" sz="1400" dirty="0">
                <a:latin typeface="微软雅黑" panose="020B0503020204020204" charset="-122"/>
                <a:ea typeface="微软雅黑" panose="020B0503020204020204" charset="-122"/>
              </a:rPr>
              <a:t>接收数据</a:t>
            </a:r>
            <a:endParaRPr lang="zh-CN" altLang="en-US" sz="1400" dirty="0">
              <a:latin typeface="微软雅黑" panose="020B0503020204020204" charset="-122"/>
              <a:ea typeface="微软雅黑" panose="020B0503020204020204" charset="-122"/>
            </a:endParaRPr>
          </a:p>
        </p:txBody>
      </p:sp>
      <p:cxnSp>
        <p:nvCxnSpPr>
          <p:cNvPr id="52" name="连接符: 肘形 71"/>
          <p:cNvCxnSpPr>
            <a:stCxn id="38" idx="2"/>
            <a:endCxn id="33" idx="2"/>
          </p:cNvCxnSpPr>
          <p:nvPr/>
        </p:nvCxnSpPr>
        <p:spPr>
          <a:xfrm rot="5400000">
            <a:off x="3648169" y="3678627"/>
            <a:ext cx="140672" cy="5132195"/>
          </a:xfrm>
          <a:prstGeom prst="bentConnector3">
            <a:avLst>
              <a:gd name="adj1" fmla="val 262506"/>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2943761" y="6362579"/>
            <a:ext cx="2339103" cy="307777"/>
          </a:xfrm>
          <a:prstGeom prst="rect">
            <a:avLst/>
          </a:prstGeom>
          <a:solidFill>
            <a:schemeClr val="accent5">
              <a:lumMod val="20000"/>
              <a:lumOff val="80000"/>
            </a:schemeClr>
          </a:solidFill>
        </p:spPr>
        <p:txBody>
          <a:bodyPr wrap="none" rtlCol="0">
            <a:spAutoFit/>
          </a:bodyPr>
          <a:lstStyle/>
          <a:p>
            <a:pPr algn="ctr"/>
            <a:r>
              <a:rPr lang="zh-CN" altLang="en-US" sz="1400" dirty="0">
                <a:latin typeface="微软雅黑" panose="020B0503020204020204" charset="-122"/>
                <a:ea typeface="微软雅黑" panose="020B0503020204020204" charset="-122"/>
              </a:rPr>
              <a:t>拒绝，平台无对应申请记录</a:t>
            </a:r>
            <a:endParaRPr lang="zh-CN" altLang="en-US" sz="1400" dirty="0">
              <a:latin typeface="微软雅黑" panose="020B0503020204020204" charset="-122"/>
              <a:ea typeface="微软雅黑" panose="020B0503020204020204" charset="-122"/>
            </a:endParaRPr>
          </a:p>
        </p:txBody>
      </p:sp>
      <p:sp>
        <p:nvSpPr>
          <p:cNvPr id="54" name="文本框 53"/>
          <p:cNvSpPr txBox="1"/>
          <p:nvPr/>
        </p:nvSpPr>
        <p:spPr>
          <a:xfrm>
            <a:off x="7288400" y="5718644"/>
            <a:ext cx="543739" cy="307777"/>
          </a:xfrm>
          <a:prstGeom prst="rect">
            <a:avLst/>
          </a:prstGeom>
          <a:solidFill>
            <a:schemeClr val="accent5">
              <a:lumMod val="20000"/>
              <a:lumOff val="80000"/>
            </a:schemeClr>
          </a:solidFill>
        </p:spPr>
        <p:txBody>
          <a:bodyPr wrap="none" rtlCol="0">
            <a:spAutoFit/>
          </a:bodyPr>
          <a:lstStyle/>
          <a:p>
            <a:pPr algn="ctr"/>
            <a:r>
              <a:rPr lang="zh-CN" altLang="en-US" sz="1400" dirty="0">
                <a:latin typeface="微软雅黑" panose="020B0503020204020204" charset="-122"/>
                <a:ea typeface="微软雅黑" panose="020B0503020204020204" charset="-122"/>
              </a:rPr>
              <a:t>验证</a:t>
            </a:r>
            <a:endParaRPr lang="zh-CN" altLang="en-US" sz="1400" dirty="0">
              <a:latin typeface="微软雅黑" panose="020B0503020204020204" charset="-122"/>
              <a:ea typeface="微软雅黑" panose="020B0503020204020204" charset="-122"/>
            </a:endParaRPr>
          </a:p>
        </p:txBody>
      </p:sp>
      <p:sp>
        <p:nvSpPr>
          <p:cNvPr id="55" name="矩形 54"/>
          <p:cNvSpPr/>
          <p:nvPr/>
        </p:nvSpPr>
        <p:spPr>
          <a:xfrm>
            <a:off x="9769165" y="1638010"/>
            <a:ext cx="2006063" cy="2088045"/>
          </a:xfrm>
          <a:prstGeom prst="rect">
            <a:avLst/>
          </a:prstGeom>
          <a:solidFill>
            <a:schemeClr val="bg1">
              <a:lumMod val="95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solidFill>
                  <a:schemeClr val="tx1"/>
                </a:solidFill>
              </a:rPr>
              <a:t>建立自助式数据服务能力，面向组织内人员开放数据资源目录，按需进行数据使用，高效支撑数据应用，减少数据搜寻路径。</a:t>
            </a:r>
            <a:endParaRPr lang="zh-CN" altLang="en-US" sz="1400" dirty="0">
              <a:solidFill>
                <a:schemeClr val="tx1"/>
              </a:solidFill>
            </a:endParaRPr>
          </a:p>
        </p:txBody>
      </p:sp>
      <p:sp>
        <p:nvSpPr>
          <p:cNvPr id="56" name="矩形 55"/>
          <p:cNvSpPr/>
          <p:nvPr/>
        </p:nvSpPr>
        <p:spPr>
          <a:xfrm>
            <a:off x="9777413" y="3917468"/>
            <a:ext cx="1997815" cy="2765966"/>
          </a:xfrm>
          <a:prstGeom prst="rect">
            <a:avLst/>
          </a:prstGeom>
          <a:solidFill>
            <a:schemeClr val="accent5">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solidFill>
                  <a:schemeClr val="tx1"/>
                </a:solidFill>
              </a:rPr>
              <a:t>结合金融服务平台建立以“企业申请产品”为条件的数据查验通道，金融机构不能获取全部数据，但可根据企业金融产品申请查看申请企业的相关信息，用以支撑审批验证流程。</a:t>
            </a:r>
            <a:endParaRPr lang="zh-CN" altLang="en-US" sz="1400" dirty="0">
              <a:solidFill>
                <a:schemeClr val="tx1"/>
              </a:solidFill>
            </a:endParaRPr>
          </a:p>
        </p:txBody>
      </p:sp>
      <p:sp>
        <p:nvSpPr>
          <p:cNvPr id="57" name="箭头: 右 158"/>
          <p:cNvSpPr/>
          <p:nvPr/>
        </p:nvSpPr>
        <p:spPr>
          <a:xfrm>
            <a:off x="9213581" y="1867903"/>
            <a:ext cx="494035" cy="1656138"/>
          </a:xfrm>
          <a:prstGeom prst="rightArrow">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8" name="箭头: 右 159"/>
          <p:cNvSpPr/>
          <p:nvPr/>
        </p:nvSpPr>
        <p:spPr>
          <a:xfrm>
            <a:off x="9213581" y="4651179"/>
            <a:ext cx="494035" cy="1656138"/>
          </a:xfrm>
          <a:prstGeom prst="rightArrow">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Tree>
    <p:custDataLst>
      <p:tags r:id="rId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80845" y="2644775"/>
            <a:ext cx="4064000" cy="1568450"/>
          </a:xfrm>
          <a:prstGeom prst="rect">
            <a:avLst/>
          </a:prstGeom>
          <a:noFill/>
        </p:spPr>
        <p:txBody>
          <a:bodyPr wrap="square" rtlCol="0">
            <a:spAutoFit/>
          </a:bodyPr>
          <a:lstStyle/>
          <a:p>
            <a:r>
              <a:rPr lang="en-US" altLang="zh-CN" sz="9600">
                <a:solidFill>
                  <a:schemeClr val="bg1"/>
                </a:solidFill>
                <a:latin typeface="微软雅黑" panose="020B0503020204020204" charset="-122"/>
                <a:ea typeface="微软雅黑" panose="020B0503020204020204" charset="-122"/>
              </a:rPr>
              <a:t>04</a:t>
            </a:r>
            <a:endParaRPr lang="en-US" altLang="zh-CN" sz="9600">
              <a:solidFill>
                <a:schemeClr val="bg1"/>
              </a:solidFill>
              <a:latin typeface="微软雅黑" panose="020B0503020204020204" charset="-122"/>
              <a:ea typeface="微软雅黑" panose="020B0503020204020204" charset="-122"/>
            </a:endParaRPr>
          </a:p>
        </p:txBody>
      </p:sp>
      <p:sp>
        <p:nvSpPr>
          <p:cNvPr id="12" name="标题 1"/>
          <p:cNvSpPr>
            <a:spLocks noGrp="1"/>
          </p:cNvSpPr>
          <p:nvPr userDrawn="1">
            <p:custDataLst>
              <p:tags r:id="rId1"/>
            </p:custDataLst>
          </p:nvPr>
        </p:nvSpPr>
        <p:spPr>
          <a:xfrm>
            <a:off x="4505846" y="2741616"/>
            <a:ext cx="7247890" cy="1013460"/>
          </a:xfrm>
          <a:prstGeom prst="rect">
            <a:avLst/>
          </a:prstGeom>
        </p:spPr>
        <p:txBody>
          <a:bodyPr vert="horz" lIns="90000" tIns="46800" rIns="90000" bIns="46800" rtlCol="0" anchor="b" anchorCtr="0">
            <a:normAutofit/>
          </a:bodyPr>
          <a:lstStyle>
            <a:lvl1pPr algn="ctr">
              <a:defRPr sz="4800">
                <a:solidFill>
                  <a:schemeClr val="bg1"/>
                </a:solidFill>
              </a:defRPr>
            </a:lvl1pPr>
          </a:lstStyle>
          <a:p>
            <a:pPr algn="l"/>
            <a:r>
              <a:rPr lang="zh-CN" altLang="en-US" b="1" dirty="0">
                <a:solidFill>
                  <a:schemeClr val="tx1"/>
                </a:solidFill>
              </a:rPr>
              <a:t>运营思路</a:t>
            </a:r>
            <a:endParaRPr lang="zh-CN" altLang="en-US" b="1" dirty="0">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normAutofit/>
          </a:bodyPr>
          <a:lstStyle/>
          <a:p>
            <a:r>
              <a:rPr lang="zh-CN" altLang="en-US" dirty="0"/>
              <a:t>运营模式优化：治数融入运营，提高服务效率</a:t>
            </a:r>
            <a:endParaRPr lang="zh-CN" altLang="en-US" dirty="0"/>
          </a:p>
        </p:txBody>
      </p:sp>
      <p:sp>
        <p:nvSpPr>
          <p:cNvPr id="98" name="文本框 97"/>
          <p:cNvSpPr txBox="1"/>
          <p:nvPr/>
        </p:nvSpPr>
        <p:spPr>
          <a:xfrm>
            <a:off x="652190" y="918507"/>
            <a:ext cx="10998555" cy="737235"/>
          </a:xfrm>
          <a:prstGeom prst="rect">
            <a:avLst/>
          </a:prstGeom>
          <a:noFill/>
        </p:spPr>
        <p:txBody>
          <a:bodyPr wrap="square">
            <a:spAutoFit/>
          </a:bodyPr>
          <a:lstStyle>
            <a:defPPr>
              <a:defRPr lang="zh-CN"/>
            </a:defPPr>
            <a:lvl1pPr>
              <a:lnSpc>
                <a:spcPct val="125000"/>
              </a:lnSpc>
              <a:defRPr sz="1600">
                <a:solidFill>
                  <a:srgbClr val="000000"/>
                </a:solidFill>
                <a:latin typeface="+mn-ea"/>
                <a:ea typeface="+mn-ea"/>
              </a:defRPr>
            </a:lvl1pPr>
          </a:lstStyle>
          <a:p>
            <a:pPr>
              <a:lnSpc>
                <a:spcPct val="150000"/>
              </a:lnSpc>
            </a:pPr>
            <a:r>
              <a:rPr lang="zh-CN" altLang="en-US" sz="1400" dirty="0">
                <a:latin typeface="微软雅黑" panose="020B0503020204020204" charset="-122"/>
                <a:ea typeface="微软雅黑" panose="020B0503020204020204" charset="-122"/>
                <a:cs typeface="微软雅黑" panose="020B0503020204020204" charset="-122"/>
              </a:rPr>
              <a:t>依托“数融互促”的整体规划，创新一中心两平台的运营模式，在数据运营中心（可以是征信公司）指导下，由治数平台对数据进行流程化加工处理，支撑综合金融服务平台</a:t>
            </a:r>
            <a:r>
              <a:rPr lang="zh-CN" altLang="en-US" sz="1400" b="1" dirty="0">
                <a:latin typeface="微软雅黑" panose="020B0503020204020204" charset="-122"/>
                <a:ea typeface="微软雅黑" panose="020B0503020204020204" charset="-122"/>
                <a:cs typeface="微软雅黑" panose="020B0503020204020204" charset="-122"/>
              </a:rPr>
              <a:t>活化数据资产、提高数据质量、打通供需链路、精准融资成效。</a:t>
            </a:r>
            <a:endParaRPr lang="zh-CN" altLang="en-US" sz="1400" b="1" dirty="0">
              <a:latin typeface="微软雅黑" panose="020B0503020204020204" charset="-122"/>
              <a:ea typeface="微软雅黑" panose="020B0503020204020204" charset="-122"/>
              <a:cs typeface="微软雅黑" panose="020B0503020204020204" charset="-122"/>
            </a:endParaRPr>
          </a:p>
        </p:txBody>
      </p:sp>
      <p:sp>
        <p:nvSpPr>
          <p:cNvPr id="105" name="矩形 104"/>
          <p:cNvSpPr/>
          <p:nvPr/>
        </p:nvSpPr>
        <p:spPr>
          <a:xfrm>
            <a:off x="7690235" y="1835458"/>
            <a:ext cx="3954164" cy="1365570"/>
          </a:xfrm>
          <a:prstGeom prst="rect">
            <a:avLst/>
          </a:prstGeom>
          <a:solidFill>
            <a:schemeClr val="accent6">
              <a:lumMod val="20000"/>
              <a:lumOff val="80000"/>
            </a:schemeClr>
          </a:solidFill>
          <a:ln w="12700" cap="flat" cmpd="sng" algn="ctr">
            <a:noFill/>
            <a:prstDash val="dash"/>
            <a:miter lim="800000"/>
          </a:ln>
          <a:effectLst/>
        </p:spPr>
        <p:txBody>
          <a:bodyPr rtlCol="0" anchor="ctr"/>
          <a:lstStyle/>
          <a:p>
            <a:pPr>
              <a:lnSpc>
                <a:spcPct val="125000"/>
              </a:lnSpc>
            </a:pPr>
            <a:endParaRPr lang="en-US" altLang="zh-CN" sz="1335" dirty="0">
              <a:solidFill>
                <a:srgbClr val="000000"/>
              </a:solidFill>
              <a:latin typeface="+mn-ea"/>
              <a:ea typeface="+mn-ea"/>
            </a:endParaRPr>
          </a:p>
        </p:txBody>
      </p:sp>
      <p:sp>
        <p:nvSpPr>
          <p:cNvPr id="106" name="矩形 105"/>
          <p:cNvSpPr/>
          <p:nvPr/>
        </p:nvSpPr>
        <p:spPr>
          <a:xfrm>
            <a:off x="7690235" y="3263637"/>
            <a:ext cx="3954164" cy="1365570"/>
          </a:xfrm>
          <a:prstGeom prst="rect">
            <a:avLst/>
          </a:prstGeom>
          <a:solidFill>
            <a:schemeClr val="accent6">
              <a:lumMod val="20000"/>
              <a:lumOff val="80000"/>
            </a:schemeClr>
          </a:solidFill>
          <a:ln w="12700" cap="flat" cmpd="sng" algn="ctr">
            <a:noFill/>
            <a:prstDash val="dash"/>
            <a:miter lim="800000"/>
          </a:ln>
          <a:effectLst/>
        </p:spPr>
        <p:txBody>
          <a:bodyPr rtlCol="0" anchor="ctr"/>
          <a:lstStyle/>
          <a:p>
            <a:pPr>
              <a:lnSpc>
                <a:spcPct val="125000"/>
              </a:lnSpc>
            </a:pPr>
            <a:endParaRPr lang="en-US" altLang="zh-CN" sz="1335" dirty="0">
              <a:solidFill>
                <a:srgbClr val="000000"/>
              </a:solidFill>
              <a:latin typeface="+mn-ea"/>
              <a:ea typeface="+mn-ea"/>
            </a:endParaRPr>
          </a:p>
        </p:txBody>
      </p:sp>
      <p:sp>
        <p:nvSpPr>
          <p:cNvPr id="107" name="矩形 106"/>
          <p:cNvSpPr/>
          <p:nvPr/>
        </p:nvSpPr>
        <p:spPr>
          <a:xfrm>
            <a:off x="7690235" y="4723565"/>
            <a:ext cx="3954164" cy="1365570"/>
          </a:xfrm>
          <a:prstGeom prst="rect">
            <a:avLst/>
          </a:prstGeom>
          <a:solidFill>
            <a:schemeClr val="accent6">
              <a:lumMod val="20000"/>
              <a:lumOff val="80000"/>
            </a:schemeClr>
          </a:solidFill>
          <a:ln w="12700" cap="flat" cmpd="sng" algn="ctr">
            <a:noFill/>
            <a:prstDash val="dash"/>
            <a:miter lim="800000"/>
          </a:ln>
          <a:effectLst/>
        </p:spPr>
        <p:txBody>
          <a:bodyPr rtlCol="0" anchor="ctr"/>
          <a:lstStyle/>
          <a:p>
            <a:pPr>
              <a:lnSpc>
                <a:spcPct val="125000"/>
              </a:lnSpc>
            </a:pPr>
            <a:endParaRPr lang="en-US" altLang="zh-CN" sz="1335" dirty="0">
              <a:solidFill>
                <a:srgbClr val="000000"/>
              </a:solidFill>
              <a:latin typeface="+mn-ea"/>
              <a:ea typeface="+mn-ea"/>
            </a:endParaRPr>
          </a:p>
        </p:txBody>
      </p:sp>
      <p:sp>
        <p:nvSpPr>
          <p:cNvPr id="147" name="文本框 146"/>
          <p:cNvSpPr txBox="1"/>
          <p:nvPr/>
        </p:nvSpPr>
        <p:spPr>
          <a:xfrm>
            <a:off x="7690234" y="1863025"/>
            <a:ext cx="4022742" cy="1418590"/>
          </a:xfrm>
          <a:prstGeom prst="rect">
            <a:avLst/>
          </a:prstGeom>
          <a:noFill/>
          <a:ln w="6350">
            <a:noFill/>
          </a:ln>
        </p:spPr>
        <p:txBody>
          <a:bodyPr wrap="square">
            <a:spAutoFit/>
          </a:bodyPr>
          <a:lstStyle/>
          <a:p>
            <a:pPr>
              <a:lnSpc>
                <a:spcPct val="125000"/>
              </a:lnSpc>
            </a:pPr>
            <a:r>
              <a:rPr lang="zh-CN" altLang="en-US" sz="1145" b="1" dirty="0">
                <a:solidFill>
                  <a:srgbClr val="000000"/>
                </a:solidFill>
                <a:latin typeface="微软雅黑" panose="020B0503020204020204" charset="-122"/>
                <a:ea typeface="微软雅黑" panose="020B0503020204020204" charset="-122"/>
              </a:rPr>
              <a:t>数据运营中心</a:t>
            </a:r>
            <a:r>
              <a:rPr lang="zh-CN" altLang="en-US" sz="1145" dirty="0">
                <a:solidFill>
                  <a:srgbClr val="000000"/>
                </a:solidFill>
                <a:latin typeface="微软雅黑" panose="020B0503020204020204" charset="-122"/>
                <a:ea typeface="微软雅黑" panose="020B0503020204020204" charset="-122"/>
              </a:rPr>
              <a:t>：联合数据运营中心，补全运营队伍、技术、标准规范等保障能力。</a:t>
            </a:r>
            <a:endParaRPr lang="en-US" altLang="zh-CN" sz="1145" dirty="0">
              <a:solidFill>
                <a:srgbClr val="000000"/>
              </a:solidFill>
              <a:latin typeface="+mn-ea"/>
              <a:ea typeface="+mn-ea"/>
            </a:endParaRPr>
          </a:p>
          <a:p>
            <a:pPr marL="171450" indent="-171450">
              <a:lnSpc>
                <a:spcPct val="125000"/>
              </a:lnSpc>
              <a:buFont typeface="Wingdings" panose="05000000000000000000" charset="0"/>
              <a:buChar char=""/>
            </a:pPr>
            <a:r>
              <a:rPr lang="zh-CN" altLang="en-US" sz="1145" dirty="0">
                <a:solidFill>
                  <a:srgbClr val="000000"/>
                </a:solidFill>
                <a:latin typeface="微软雅黑" panose="020B0503020204020204" charset="-122"/>
                <a:ea typeface="微软雅黑" panose="020B0503020204020204" charset="-122"/>
              </a:rPr>
              <a:t>专业队伍：为数据资源加工全流程提供运营指导和保障；</a:t>
            </a:r>
            <a:endParaRPr lang="en-US" altLang="zh-CN" sz="1145" dirty="0">
              <a:solidFill>
                <a:srgbClr val="000000"/>
              </a:solidFill>
              <a:latin typeface="+mn-ea"/>
              <a:ea typeface="+mn-ea"/>
            </a:endParaRPr>
          </a:p>
          <a:p>
            <a:pPr marL="171450" indent="-171450">
              <a:lnSpc>
                <a:spcPct val="125000"/>
              </a:lnSpc>
              <a:buFont typeface="Wingdings" panose="05000000000000000000" charset="0"/>
              <a:buChar char=""/>
            </a:pPr>
            <a:r>
              <a:rPr lang="zh-CN" altLang="en-US" sz="1145" dirty="0">
                <a:solidFill>
                  <a:srgbClr val="000000"/>
                </a:solidFill>
                <a:latin typeface="微软雅黑" panose="020B0503020204020204" charset="-122"/>
                <a:ea typeface="微软雅黑" panose="020B0503020204020204" charset="-122"/>
              </a:rPr>
              <a:t>标准规范：为数据运营提供规范标准，指导规范化运营；</a:t>
            </a:r>
            <a:endParaRPr lang="en-US" altLang="zh-CN" sz="1145" dirty="0">
              <a:solidFill>
                <a:srgbClr val="000000"/>
              </a:solidFill>
              <a:latin typeface="+mn-ea"/>
              <a:ea typeface="+mn-ea"/>
            </a:endParaRPr>
          </a:p>
          <a:p>
            <a:pPr marL="171450" indent="-171450">
              <a:lnSpc>
                <a:spcPct val="125000"/>
              </a:lnSpc>
              <a:buFont typeface="Wingdings" panose="05000000000000000000" charset="0"/>
              <a:buChar char=""/>
            </a:pPr>
            <a:r>
              <a:rPr lang="zh-CN" altLang="en-US" sz="1145" dirty="0">
                <a:solidFill>
                  <a:srgbClr val="000000"/>
                </a:solidFill>
                <a:latin typeface="微软雅黑" panose="020B0503020204020204" charset="-122"/>
                <a:ea typeface="微软雅黑" panose="020B0503020204020204" charset="-122"/>
              </a:rPr>
              <a:t>运营分析：对以数促融各环节运行进行综合分析，提供基础数据支撑向监管部门报告。</a:t>
            </a:r>
            <a:endParaRPr lang="en-US" altLang="zh-CN" sz="1145" dirty="0">
              <a:solidFill>
                <a:srgbClr val="000000"/>
              </a:solidFill>
              <a:latin typeface="+mn-ea"/>
              <a:ea typeface="+mn-ea"/>
            </a:endParaRPr>
          </a:p>
        </p:txBody>
      </p:sp>
      <p:sp>
        <p:nvSpPr>
          <p:cNvPr id="149" name="文本框 148"/>
          <p:cNvSpPr txBox="1"/>
          <p:nvPr/>
        </p:nvSpPr>
        <p:spPr>
          <a:xfrm>
            <a:off x="7690233" y="3366934"/>
            <a:ext cx="4022742" cy="1196975"/>
          </a:xfrm>
          <a:prstGeom prst="rect">
            <a:avLst/>
          </a:prstGeom>
          <a:noFill/>
          <a:ln w="6350">
            <a:noFill/>
          </a:ln>
        </p:spPr>
        <p:txBody>
          <a:bodyPr wrap="square">
            <a:spAutoFit/>
          </a:bodyPr>
          <a:lstStyle/>
          <a:p>
            <a:pPr>
              <a:lnSpc>
                <a:spcPct val="125000"/>
              </a:lnSpc>
            </a:pPr>
            <a:r>
              <a:rPr lang="zh-CN" altLang="en-US" sz="1145" b="1" dirty="0">
                <a:solidFill>
                  <a:srgbClr val="000000"/>
                </a:solidFill>
                <a:latin typeface="微软雅黑" panose="020B0503020204020204" charset="-122"/>
                <a:ea typeface="微软雅黑" panose="020B0503020204020204" charset="-122"/>
              </a:rPr>
              <a:t>金融治数平台</a:t>
            </a:r>
            <a:r>
              <a:rPr lang="zh-CN" altLang="en-US" sz="1145" dirty="0">
                <a:solidFill>
                  <a:srgbClr val="000000"/>
                </a:solidFill>
                <a:latin typeface="微软雅黑" panose="020B0503020204020204" charset="-122"/>
                <a:ea typeface="微软雅黑" panose="020B0503020204020204" charset="-122"/>
              </a:rPr>
              <a:t>：建设治数平台，</a:t>
            </a:r>
            <a:r>
              <a:rPr lang="zh-CN" altLang="zh-CN" sz="1145" dirty="0">
                <a:solidFill>
                  <a:srgbClr val="000000"/>
                </a:solidFill>
                <a:latin typeface="微软雅黑" panose="020B0503020204020204" charset="-122"/>
                <a:ea typeface="微软雅黑" panose="020B0503020204020204" charset="-122"/>
              </a:rPr>
              <a:t>对</a:t>
            </a:r>
            <a:r>
              <a:rPr lang="zh-CN" altLang="en-US" sz="1145" dirty="0">
                <a:solidFill>
                  <a:srgbClr val="000000"/>
                </a:solidFill>
                <a:latin typeface="微软雅黑" panose="020B0503020204020204" charset="-122"/>
                <a:ea typeface="微软雅黑" panose="020B0503020204020204" charset="-122"/>
              </a:rPr>
              <a:t>数据进行流水线式</a:t>
            </a:r>
            <a:r>
              <a:rPr lang="zh-CN" altLang="zh-CN" sz="1145" dirty="0">
                <a:solidFill>
                  <a:srgbClr val="000000"/>
                </a:solidFill>
                <a:latin typeface="微软雅黑" panose="020B0503020204020204" charset="-122"/>
                <a:ea typeface="微软雅黑" panose="020B0503020204020204" charset="-122"/>
              </a:rPr>
              <a:t>加工</a:t>
            </a:r>
            <a:r>
              <a:rPr lang="zh-CN" altLang="en-US" sz="1145" dirty="0">
                <a:solidFill>
                  <a:srgbClr val="000000"/>
                </a:solidFill>
                <a:latin typeface="微软雅黑" panose="020B0503020204020204" charset="-122"/>
                <a:ea typeface="微软雅黑" panose="020B0503020204020204" charset="-122"/>
              </a:rPr>
              <a:t>，提高数据质量，支撑综合金融服务。</a:t>
            </a:r>
            <a:endParaRPr lang="en-US" altLang="zh-CN" sz="1145" dirty="0">
              <a:solidFill>
                <a:srgbClr val="000000"/>
              </a:solidFill>
              <a:latin typeface="+mn-ea"/>
              <a:ea typeface="+mn-ea"/>
            </a:endParaRPr>
          </a:p>
          <a:p>
            <a:pPr marL="171450" indent="-171450">
              <a:lnSpc>
                <a:spcPct val="125000"/>
              </a:lnSpc>
              <a:buFont typeface="Wingdings" panose="05000000000000000000" charset="0"/>
              <a:buChar char=""/>
            </a:pPr>
            <a:r>
              <a:rPr lang="zh-CN" altLang="en-US" sz="1145" dirty="0">
                <a:solidFill>
                  <a:srgbClr val="000000"/>
                </a:solidFill>
                <a:latin typeface="微软雅黑" panose="020B0503020204020204" charset="-122"/>
                <a:ea typeface="微软雅黑" panose="020B0503020204020204" charset="-122"/>
              </a:rPr>
              <a:t>流水线式加工：数据分层，</a:t>
            </a:r>
            <a:r>
              <a:rPr lang="zh-CN" altLang="en-US" sz="1145" b="0" i="0" dirty="0">
                <a:latin typeface="微软雅黑" panose="020B0503020204020204" charset="-122"/>
                <a:ea typeface="微软雅黑" panose="020B0503020204020204" charset="-122"/>
              </a:rPr>
              <a:t>流水线处理，提高加工效率</a:t>
            </a:r>
            <a:r>
              <a:rPr lang="zh-CN" altLang="en-US" sz="1145" dirty="0">
                <a:solidFill>
                  <a:srgbClr val="000000"/>
                </a:solidFill>
                <a:latin typeface="微软雅黑" panose="020B0503020204020204" charset="-122"/>
                <a:ea typeface="微软雅黑" panose="020B0503020204020204" charset="-122"/>
              </a:rPr>
              <a:t>；</a:t>
            </a:r>
            <a:endParaRPr lang="en-US" altLang="zh-CN" sz="1145" dirty="0">
              <a:solidFill>
                <a:srgbClr val="000000"/>
              </a:solidFill>
              <a:latin typeface="+mn-ea"/>
              <a:ea typeface="+mn-ea"/>
            </a:endParaRPr>
          </a:p>
          <a:p>
            <a:pPr marL="171450" indent="-171450">
              <a:lnSpc>
                <a:spcPct val="125000"/>
              </a:lnSpc>
              <a:buFont typeface="Wingdings" panose="05000000000000000000" charset="0"/>
              <a:buChar char=""/>
            </a:pPr>
            <a:r>
              <a:rPr lang="zh-CN" altLang="en-US" sz="1145" dirty="0">
                <a:solidFill>
                  <a:srgbClr val="000000"/>
                </a:solidFill>
                <a:latin typeface="微软雅黑" panose="020B0503020204020204" charset="-122"/>
                <a:ea typeface="微软雅黑" panose="020B0503020204020204" charset="-122"/>
              </a:rPr>
              <a:t>数据深度治理：多维度深层次数据治理，提升数据质量；</a:t>
            </a:r>
            <a:endParaRPr lang="en-US" altLang="zh-CN" sz="1145" dirty="0">
              <a:solidFill>
                <a:srgbClr val="000000"/>
              </a:solidFill>
              <a:latin typeface="+mn-ea"/>
              <a:ea typeface="+mn-ea"/>
            </a:endParaRPr>
          </a:p>
          <a:p>
            <a:pPr marL="171450" indent="-171450">
              <a:lnSpc>
                <a:spcPct val="125000"/>
              </a:lnSpc>
              <a:buFont typeface="Wingdings" panose="05000000000000000000" charset="0"/>
              <a:buChar char=""/>
            </a:pPr>
            <a:r>
              <a:rPr lang="zh-CN" altLang="en-US" sz="1145" dirty="0">
                <a:solidFill>
                  <a:srgbClr val="000000"/>
                </a:solidFill>
                <a:latin typeface="微软雅黑" panose="020B0503020204020204" charset="-122"/>
                <a:ea typeface="微软雅黑" panose="020B0503020204020204" charset="-122"/>
              </a:rPr>
              <a:t>数据资产化：多源数据融合，形成权威的数据资产。</a:t>
            </a:r>
            <a:endParaRPr lang="en-US" altLang="zh-CN" sz="1145" dirty="0">
              <a:solidFill>
                <a:srgbClr val="000000"/>
              </a:solidFill>
              <a:latin typeface="+mn-ea"/>
              <a:ea typeface="+mn-ea"/>
            </a:endParaRPr>
          </a:p>
        </p:txBody>
      </p:sp>
      <p:sp>
        <p:nvSpPr>
          <p:cNvPr id="150" name="文本框 149"/>
          <p:cNvSpPr txBox="1"/>
          <p:nvPr/>
        </p:nvSpPr>
        <p:spPr>
          <a:xfrm>
            <a:off x="7678320" y="4839813"/>
            <a:ext cx="4034654" cy="1196975"/>
          </a:xfrm>
          <a:prstGeom prst="rect">
            <a:avLst/>
          </a:prstGeom>
          <a:noFill/>
          <a:ln w="6350">
            <a:noFill/>
          </a:ln>
        </p:spPr>
        <p:txBody>
          <a:bodyPr wrap="square">
            <a:spAutoFit/>
          </a:bodyPr>
          <a:lstStyle/>
          <a:p>
            <a:pPr>
              <a:lnSpc>
                <a:spcPct val="125000"/>
              </a:lnSpc>
            </a:pPr>
            <a:r>
              <a:rPr lang="zh-CN" altLang="en-US" sz="1145" b="1" dirty="0">
                <a:solidFill>
                  <a:srgbClr val="000000"/>
                </a:solidFill>
                <a:latin typeface="微软雅黑" panose="020B0503020204020204" charset="-122"/>
                <a:ea typeface="微软雅黑" panose="020B0503020204020204" charset="-122"/>
              </a:rPr>
              <a:t>综合金融服务平台</a:t>
            </a:r>
            <a:r>
              <a:rPr lang="zh-CN" altLang="en-US" sz="1145" dirty="0">
                <a:solidFill>
                  <a:srgbClr val="000000"/>
                </a:solidFill>
                <a:latin typeface="微软雅黑" panose="020B0503020204020204" charset="-122"/>
                <a:ea typeface="微软雅黑" panose="020B0503020204020204" charset="-122"/>
              </a:rPr>
              <a:t>：定位金融产品与融资服务超市，帮助企业快速获取融资相关信息，帮助金融机构精准获客。</a:t>
            </a:r>
            <a:endParaRPr lang="en-US" altLang="zh-CN" sz="1145" dirty="0">
              <a:solidFill>
                <a:srgbClr val="000000"/>
              </a:solidFill>
              <a:latin typeface="+mn-ea"/>
              <a:ea typeface="+mn-ea"/>
            </a:endParaRPr>
          </a:p>
          <a:p>
            <a:pPr marL="171450" indent="-171450">
              <a:lnSpc>
                <a:spcPct val="125000"/>
              </a:lnSpc>
              <a:buFont typeface="Wingdings" panose="05000000000000000000" charset="0"/>
              <a:buChar char=""/>
            </a:pPr>
            <a:r>
              <a:rPr lang="zh-CN" altLang="en-US" sz="1145" dirty="0">
                <a:solidFill>
                  <a:srgbClr val="000000"/>
                </a:solidFill>
                <a:latin typeface="微软雅黑" panose="020B0503020204020204" charset="-122"/>
                <a:ea typeface="微软雅黑" panose="020B0503020204020204" charset="-122"/>
              </a:rPr>
              <a:t>供需匹配：基于标准规范获取企业信息推送金融产品；</a:t>
            </a:r>
            <a:endParaRPr lang="en-US" altLang="zh-CN" sz="1145" dirty="0">
              <a:solidFill>
                <a:srgbClr val="000000"/>
              </a:solidFill>
              <a:latin typeface="+mn-ea"/>
              <a:ea typeface="+mn-ea"/>
            </a:endParaRPr>
          </a:p>
          <a:p>
            <a:pPr marL="171450" indent="-171450">
              <a:lnSpc>
                <a:spcPct val="125000"/>
              </a:lnSpc>
              <a:buFont typeface="Wingdings" panose="05000000000000000000" charset="0"/>
              <a:buChar char=""/>
            </a:pPr>
            <a:r>
              <a:rPr lang="zh-CN" altLang="en-US" sz="1145" dirty="0">
                <a:solidFill>
                  <a:srgbClr val="000000"/>
                </a:solidFill>
                <a:latin typeface="微软雅黑" panose="020B0503020204020204" charset="-122"/>
                <a:ea typeface="微软雅黑" panose="020B0503020204020204" charset="-122"/>
              </a:rPr>
              <a:t>自助服务：企业通过平台获取各项自助服务与掌握信息；</a:t>
            </a:r>
            <a:endParaRPr lang="en-US" altLang="zh-CN" sz="1145" dirty="0">
              <a:solidFill>
                <a:srgbClr val="000000"/>
              </a:solidFill>
              <a:latin typeface="+mn-ea"/>
              <a:ea typeface="+mn-ea"/>
            </a:endParaRPr>
          </a:p>
          <a:p>
            <a:pPr marL="171450" indent="-171450">
              <a:lnSpc>
                <a:spcPct val="125000"/>
              </a:lnSpc>
              <a:buFont typeface="Wingdings" panose="05000000000000000000" charset="0"/>
              <a:buChar char=""/>
            </a:pPr>
            <a:r>
              <a:rPr lang="zh-CN" altLang="en-US" sz="1145" dirty="0">
                <a:solidFill>
                  <a:srgbClr val="000000"/>
                </a:solidFill>
                <a:latin typeface="微软雅黑" panose="020B0503020204020204" charset="-122"/>
                <a:ea typeface="微软雅黑" panose="020B0503020204020204" charset="-122"/>
              </a:rPr>
              <a:t>集约化建设：数用分离，避免数据、模型重复开发。</a:t>
            </a:r>
            <a:endParaRPr lang="en-US" altLang="zh-CN" sz="1145" dirty="0">
              <a:solidFill>
                <a:srgbClr val="000000"/>
              </a:solidFill>
              <a:latin typeface="+mn-ea"/>
              <a:ea typeface="+mn-ea"/>
            </a:endParaRPr>
          </a:p>
        </p:txBody>
      </p:sp>
      <p:grpSp>
        <p:nvGrpSpPr>
          <p:cNvPr id="152" name="组合 151"/>
          <p:cNvGrpSpPr/>
          <p:nvPr/>
        </p:nvGrpSpPr>
        <p:grpSpPr>
          <a:xfrm>
            <a:off x="437515" y="1879600"/>
            <a:ext cx="7066595" cy="4312920"/>
            <a:chOff x="523" y="3282"/>
            <a:chExt cx="11128" cy="6792"/>
          </a:xfrm>
        </p:grpSpPr>
        <p:sp>
          <p:nvSpPr>
            <p:cNvPr id="119" name="文本框 118"/>
            <p:cNvSpPr txBox="1"/>
            <p:nvPr/>
          </p:nvSpPr>
          <p:spPr>
            <a:xfrm>
              <a:off x="5388" y="8218"/>
              <a:ext cx="1501"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rPr>
                <a:t>数据资产</a:t>
              </a:r>
              <a:endParaRPr lang="zh-CN" altLang="en-US" sz="1145" b="1" dirty="0">
                <a:solidFill>
                  <a:srgbClr val="000000"/>
                </a:solidFill>
                <a:latin typeface="微软雅黑" panose="020B0503020204020204" charset="-122"/>
                <a:ea typeface="微软雅黑" panose="020B0503020204020204" charset="-122"/>
              </a:endParaRPr>
            </a:p>
          </p:txBody>
        </p:sp>
        <p:sp>
          <p:nvSpPr>
            <p:cNvPr id="151" name="文本框 150"/>
            <p:cNvSpPr txBox="1"/>
            <p:nvPr/>
          </p:nvSpPr>
          <p:spPr>
            <a:xfrm>
              <a:off x="5388" y="8956"/>
              <a:ext cx="1501"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rPr>
                <a:t>数据反馈</a:t>
              </a:r>
              <a:endParaRPr lang="zh-CN" altLang="en-US" sz="1145" b="1" dirty="0">
                <a:solidFill>
                  <a:srgbClr val="000000"/>
                </a:solidFill>
                <a:latin typeface="微软雅黑" panose="020B0503020204020204" charset="-122"/>
                <a:ea typeface="微软雅黑" panose="020B0503020204020204" charset="-122"/>
              </a:endParaRPr>
            </a:p>
          </p:txBody>
        </p:sp>
        <p:sp>
          <p:nvSpPr>
            <p:cNvPr id="118" name="文本框 117"/>
            <p:cNvSpPr txBox="1"/>
            <p:nvPr/>
          </p:nvSpPr>
          <p:spPr>
            <a:xfrm rot="2444511">
              <a:off x="6641" y="6478"/>
              <a:ext cx="3180"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cs typeface="微软雅黑" panose="020B0503020204020204" charset="-122"/>
                </a:rPr>
                <a:t>运营</a:t>
              </a:r>
              <a:r>
                <a:rPr lang="en-US" altLang="zh-CN" sz="1145" b="1"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45" b="1" dirty="0">
                  <a:solidFill>
                    <a:srgbClr val="000000"/>
                  </a:solidFill>
                  <a:latin typeface="微软雅黑" panose="020B0503020204020204" charset="-122"/>
                  <a:ea typeface="微软雅黑" panose="020B0503020204020204" charset="-122"/>
                  <a:cs typeface="微软雅黑" panose="020B0503020204020204" charset="-122"/>
                </a:rPr>
                <a:t>标准规范</a:t>
              </a:r>
              <a:endParaRPr lang="zh-CN" altLang="en-US" sz="1145"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17" name="文本框 116"/>
            <p:cNvSpPr txBox="1"/>
            <p:nvPr/>
          </p:nvSpPr>
          <p:spPr>
            <a:xfrm rot="19184529">
              <a:off x="2039" y="6469"/>
              <a:ext cx="3180"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cs typeface="微软雅黑" panose="020B0503020204020204" charset="-122"/>
                </a:rPr>
                <a:t>技术</a:t>
              </a:r>
              <a:r>
                <a:rPr lang="en-US" altLang="zh-CN" sz="1145" b="1"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1145" b="1" dirty="0">
                  <a:solidFill>
                    <a:srgbClr val="000000"/>
                  </a:solidFill>
                  <a:latin typeface="微软雅黑" panose="020B0503020204020204" charset="-122"/>
                  <a:ea typeface="微软雅黑" panose="020B0503020204020204" charset="-122"/>
                  <a:cs typeface="微软雅黑" panose="020B0503020204020204" charset="-122"/>
                </a:rPr>
                <a:t>标准规范</a:t>
              </a:r>
              <a:endParaRPr lang="zh-CN" altLang="en-US" sz="1145"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99" name="矩形: 圆角 73"/>
            <p:cNvSpPr/>
            <p:nvPr/>
          </p:nvSpPr>
          <p:spPr>
            <a:xfrm>
              <a:off x="3660" y="3282"/>
              <a:ext cx="4682" cy="2395"/>
            </a:xfrm>
            <a:prstGeom prst="roundRect">
              <a:avLst>
                <a:gd name="adj" fmla="val 6315"/>
              </a:avLst>
            </a:prstGeom>
            <a:ln w="38100">
              <a:solidFill>
                <a:srgbClr val="C0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1810" b="1">
                <a:latin typeface="微软雅黑" panose="020B0503020204020204" charset="-122"/>
                <a:ea typeface="微软雅黑" panose="020B0503020204020204" charset="-122"/>
              </a:endParaRPr>
            </a:p>
          </p:txBody>
        </p:sp>
        <p:sp>
          <p:nvSpPr>
            <p:cNvPr id="100" name="文本框 99"/>
            <p:cNvSpPr txBox="1"/>
            <p:nvPr/>
          </p:nvSpPr>
          <p:spPr>
            <a:xfrm>
              <a:off x="3660" y="3282"/>
              <a:ext cx="4682" cy="514"/>
            </a:xfrm>
            <a:prstGeom prst="rect">
              <a:avLst/>
            </a:prstGeom>
            <a:noFill/>
          </p:spPr>
          <p:txBody>
            <a:bodyPr wrap="square">
              <a:spAutoFit/>
            </a:bodyPr>
            <a:lstStyle/>
            <a:p>
              <a:pPr algn="ctr"/>
              <a:r>
                <a:rPr lang="zh-CN" altLang="en-US" sz="1525" b="1" dirty="0">
                  <a:latin typeface="微软雅黑" panose="020B0503020204020204" charset="-122"/>
                  <a:ea typeface="微软雅黑" panose="020B0503020204020204" charset="-122"/>
                </a:rPr>
                <a:t>数据运营中心</a:t>
              </a:r>
              <a:endParaRPr lang="zh-CN" altLang="en-US" sz="1525" b="1" dirty="0">
                <a:solidFill>
                  <a:srgbClr val="FF0000"/>
                </a:solidFill>
                <a:latin typeface="微软雅黑" panose="020B0503020204020204" charset="-122"/>
                <a:ea typeface="微软雅黑" panose="020B0503020204020204" charset="-122"/>
              </a:endParaRPr>
            </a:p>
          </p:txBody>
        </p:sp>
        <p:sp>
          <p:nvSpPr>
            <p:cNvPr id="101" name="矩形: 圆角 84"/>
            <p:cNvSpPr/>
            <p:nvPr/>
          </p:nvSpPr>
          <p:spPr>
            <a:xfrm>
              <a:off x="528" y="7636"/>
              <a:ext cx="4682" cy="2395"/>
            </a:xfrm>
            <a:prstGeom prst="roundRect">
              <a:avLst>
                <a:gd name="adj" fmla="val 6315"/>
              </a:avLst>
            </a:prstGeom>
            <a:ln w="38100">
              <a:solidFill>
                <a:srgbClr val="C0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1810" b="1">
                <a:latin typeface="微软雅黑" panose="020B0503020204020204" charset="-122"/>
                <a:ea typeface="微软雅黑" panose="020B0503020204020204" charset="-122"/>
              </a:endParaRPr>
            </a:p>
          </p:txBody>
        </p:sp>
        <p:sp>
          <p:nvSpPr>
            <p:cNvPr id="102" name="文本框 101"/>
            <p:cNvSpPr txBox="1"/>
            <p:nvPr/>
          </p:nvSpPr>
          <p:spPr>
            <a:xfrm>
              <a:off x="523" y="7636"/>
              <a:ext cx="4682" cy="514"/>
            </a:xfrm>
            <a:prstGeom prst="rect">
              <a:avLst/>
            </a:prstGeom>
            <a:noFill/>
          </p:spPr>
          <p:txBody>
            <a:bodyPr wrap="square">
              <a:spAutoFit/>
            </a:bodyPr>
            <a:lstStyle/>
            <a:p>
              <a:pPr algn="ctr"/>
              <a:r>
                <a:rPr lang="zh-CN" altLang="en-US" sz="1525" b="1" dirty="0">
                  <a:solidFill>
                    <a:schemeClr val="tx1"/>
                  </a:solidFill>
                  <a:latin typeface="微软雅黑" panose="020B0503020204020204" charset="-122"/>
                  <a:ea typeface="微软雅黑" panose="020B0503020204020204" charset="-122"/>
                </a:rPr>
                <a:t>金融治数平台</a:t>
              </a:r>
              <a:endParaRPr lang="zh-CN" altLang="en-US" sz="1525" b="1" dirty="0">
                <a:solidFill>
                  <a:schemeClr val="tx1"/>
                </a:solidFill>
                <a:latin typeface="微软雅黑" panose="020B0503020204020204" charset="-122"/>
                <a:ea typeface="微软雅黑" panose="020B0503020204020204" charset="-122"/>
              </a:endParaRPr>
            </a:p>
          </p:txBody>
        </p:sp>
        <p:sp>
          <p:nvSpPr>
            <p:cNvPr id="103" name="矩形: 圆角 91"/>
            <p:cNvSpPr/>
            <p:nvPr/>
          </p:nvSpPr>
          <p:spPr>
            <a:xfrm>
              <a:off x="6969" y="7636"/>
              <a:ext cx="4682" cy="2395"/>
            </a:xfrm>
            <a:prstGeom prst="roundRect">
              <a:avLst>
                <a:gd name="adj" fmla="val 6315"/>
              </a:avLst>
            </a:prstGeom>
            <a:solidFill>
              <a:srgbClr val="FFFFFF"/>
            </a:solidFill>
            <a:ln w="38100" cap="flat" cmpd="sng" algn="ctr">
              <a:solidFill>
                <a:srgbClr val="C00000"/>
              </a:solidFill>
              <a:prstDash val="dash"/>
            </a:ln>
            <a:effectLst/>
          </p:spPr>
          <p:txBody>
            <a:bodyPr rtlCol="0" anchor="ctr"/>
            <a:lstStyle/>
            <a:p>
              <a:pPr algn="ctr"/>
              <a:endParaRPr lang="zh-CN" altLang="en-US" sz="1810" b="1">
                <a:latin typeface="微软雅黑" panose="020B0503020204020204" charset="-122"/>
                <a:ea typeface="微软雅黑" panose="020B0503020204020204" charset="-122"/>
              </a:endParaRPr>
            </a:p>
          </p:txBody>
        </p:sp>
        <p:sp>
          <p:nvSpPr>
            <p:cNvPr id="104" name="文本框 103"/>
            <p:cNvSpPr txBox="1"/>
            <p:nvPr/>
          </p:nvSpPr>
          <p:spPr>
            <a:xfrm>
              <a:off x="6958" y="7636"/>
              <a:ext cx="4693" cy="514"/>
            </a:xfrm>
            <a:prstGeom prst="rect">
              <a:avLst/>
            </a:prstGeom>
            <a:noFill/>
          </p:spPr>
          <p:txBody>
            <a:bodyPr wrap="square">
              <a:spAutoFit/>
            </a:bodyPr>
            <a:lstStyle/>
            <a:p>
              <a:pPr algn="ctr"/>
              <a:r>
                <a:rPr lang="zh-CN" sz="1525" b="1" dirty="0">
                  <a:solidFill>
                    <a:schemeClr val="tx1"/>
                  </a:solidFill>
                  <a:latin typeface="微软雅黑" panose="020B0503020204020204" charset="-122"/>
                  <a:ea typeface="微软雅黑" panose="020B0503020204020204" charset="-122"/>
                </a:rPr>
                <a:t>综合金融服务平台</a:t>
              </a:r>
              <a:endParaRPr lang="zh-CN" sz="1525" b="1" dirty="0">
                <a:solidFill>
                  <a:schemeClr val="tx1"/>
                </a:solidFill>
                <a:latin typeface="微软雅黑" panose="020B0503020204020204" charset="-122"/>
                <a:ea typeface="微软雅黑" panose="020B0503020204020204" charset="-122"/>
              </a:endParaRPr>
            </a:p>
          </p:txBody>
        </p:sp>
        <p:sp>
          <p:nvSpPr>
            <p:cNvPr id="108" name="文本框 107"/>
            <p:cNvSpPr txBox="1"/>
            <p:nvPr/>
          </p:nvSpPr>
          <p:spPr>
            <a:xfrm>
              <a:off x="4411" y="5159"/>
              <a:ext cx="3180" cy="514"/>
            </a:xfrm>
            <a:prstGeom prst="rect">
              <a:avLst/>
            </a:prstGeom>
            <a:noFill/>
            <a:ln w="6350">
              <a:noFill/>
            </a:ln>
          </p:spPr>
          <p:txBody>
            <a:bodyPr wrap="square">
              <a:spAutoFit/>
            </a:bodyPr>
            <a:lstStyle/>
            <a:p>
              <a:pPr algn="ctr"/>
              <a:r>
                <a:rPr lang="zh-CN" altLang="en-US" sz="1525" b="1" dirty="0">
                  <a:solidFill>
                    <a:srgbClr val="C00000"/>
                  </a:solidFill>
                  <a:latin typeface="微软雅黑" panose="020B0503020204020204" charset="-122"/>
                  <a:ea typeface="微软雅黑" panose="020B0503020204020204" charset="-122"/>
                </a:rPr>
                <a:t>以数促融运营机构</a:t>
              </a:r>
              <a:endParaRPr lang="zh-CN" altLang="en-US" sz="1525" b="1" dirty="0">
                <a:solidFill>
                  <a:srgbClr val="C00000"/>
                </a:solidFill>
                <a:latin typeface="微软雅黑" panose="020B0503020204020204" charset="-122"/>
                <a:ea typeface="微软雅黑" panose="020B0503020204020204" charset="-122"/>
              </a:endParaRPr>
            </a:p>
          </p:txBody>
        </p:sp>
        <p:sp>
          <p:nvSpPr>
            <p:cNvPr id="109" name="文本框 108"/>
            <p:cNvSpPr txBox="1"/>
            <p:nvPr/>
          </p:nvSpPr>
          <p:spPr>
            <a:xfrm>
              <a:off x="1204" y="9517"/>
              <a:ext cx="3180" cy="514"/>
            </a:xfrm>
            <a:prstGeom prst="rect">
              <a:avLst/>
            </a:prstGeom>
            <a:noFill/>
            <a:ln w="6350">
              <a:noFill/>
            </a:ln>
          </p:spPr>
          <p:txBody>
            <a:bodyPr wrap="square">
              <a:spAutoFit/>
            </a:bodyPr>
            <a:lstStyle/>
            <a:p>
              <a:pPr algn="ctr"/>
              <a:r>
                <a:rPr lang="zh-CN" altLang="en-US" sz="1525" b="1" dirty="0">
                  <a:solidFill>
                    <a:srgbClr val="C00000"/>
                  </a:solidFill>
                  <a:latin typeface="微软雅黑" panose="020B0503020204020204" charset="-122"/>
                  <a:ea typeface="微软雅黑" panose="020B0503020204020204" charset="-122"/>
                </a:rPr>
                <a:t>治数加工平台</a:t>
              </a:r>
              <a:endParaRPr lang="zh-CN" altLang="en-US" sz="1525" b="1" dirty="0">
                <a:solidFill>
                  <a:srgbClr val="C00000"/>
                </a:solidFill>
                <a:latin typeface="微软雅黑" panose="020B0503020204020204" charset="-122"/>
                <a:ea typeface="微软雅黑" panose="020B0503020204020204" charset="-122"/>
              </a:endParaRPr>
            </a:p>
          </p:txBody>
        </p:sp>
        <p:sp>
          <p:nvSpPr>
            <p:cNvPr id="110" name="文本框 109"/>
            <p:cNvSpPr txBox="1"/>
            <p:nvPr/>
          </p:nvSpPr>
          <p:spPr>
            <a:xfrm>
              <a:off x="7380" y="9560"/>
              <a:ext cx="3849" cy="514"/>
            </a:xfrm>
            <a:prstGeom prst="rect">
              <a:avLst/>
            </a:prstGeom>
            <a:noFill/>
            <a:ln w="6350">
              <a:noFill/>
            </a:ln>
          </p:spPr>
          <p:txBody>
            <a:bodyPr wrap="square">
              <a:spAutoFit/>
            </a:bodyPr>
            <a:lstStyle/>
            <a:p>
              <a:pPr algn="ctr"/>
              <a:r>
                <a:rPr lang="zh-CN" altLang="en-US" sz="1525" b="1" dirty="0">
                  <a:solidFill>
                    <a:srgbClr val="C00000"/>
                  </a:solidFill>
                  <a:latin typeface="微软雅黑" panose="020B0503020204020204" charset="-122"/>
                  <a:ea typeface="微软雅黑" panose="020B0503020204020204" charset="-122"/>
                </a:rPr>
                <a:t>金融产品与融资服务超市</a:t>
              </a:r>
              <a:endParaRPr lang="zh-CN" altLang="en-US" sz="1525" b="1" dirty="0">
                <a:solidFill>
                  <a:srgbClr val="C00000"/>
                </a:solidFill>
                <a:latin typeface="微软雅黑" panose="020B0503020204020204" charset="-122"/>
                <a:ea typeface="微软雅黑" panose="020B0503020204020204" charset="-122"/>
              </a:endParaRPr>
            </a:p>
          </p:txBody>
        </p:sp>
        <p:cxnSp>
          <p:nvCxnSpPr>
            <p:cNvPr id="111" name="直接箭头连接符 110"/>
            <p:cNvCxnSpPr/>
            <p:nvPr/>
          </p:nvCxnSpPr>
          <p:spPr>
            <a:xfrm>
              <a:off x="5400" y="8640"/>
              <a:ext cx="1404" cy="0"/>
            </a:xfrm>
            <a:prstGeom prst="straightConnector1">
              <a:avLst/>
            </a:prstGeom>
            <a:noFill/>
            <a:ln w="28575" cap="flat" cmpd="sng" algn="ctr">
              <a:solidFill>
                <a:srgbClr val="C00000"/>
              </a:solidFill>
              <a:prstDash val="solid"/>
              <a:tailEnd type="triangle"/>
            </a:ln>
            <a:effectLst/>
          </p:spPr>
        </p:cxnSp>
        <p:cxnSp>
          <p:nvCxnSpPr>
            <p:cNvPr id="112" name="直接箭头连接符 111"/>
            <p:cNvCxnSpPr/>
            <p:nvPr/>
          </p:nvCxnSpPr>
          <p:spPr>
            <a:xfrm flipH="1">
              <a:off x="5400" y="8983"/>
              <a:ext cx="1404" cy="0"/>
            </a:xfrm>
            <a:prstGeom prst="straightConnector1">
              <a:avLst/>
            </a:prstGeom>
            <a:noFill/>
            <a:ln w="28575" cap="flat" cmpd="sng" algn="ctr">
              <a:solidFill>
                <a:srgbClr val="C00000"/>
              </a:solidFill>
              <a:prstDash val="solid"/>
              <a:tailEnd type="triangle"/>
            </a:ln>
            <a:effectLst/>
          </p:spPr>
        </p:cxnSp>
        <p:cxnSp>
          <p:nvCxnSpPr>
            <p:cNvPr id="113" name="直接箭头连接符 112"/>
            <p:cNvCxnSpPr/>
            <p:nvPr/>
          </p:nvCxnSpPr>
          <p:spPr>
            <a:xfrm flipV="1">
              <a:off x="2456" y="5833"/>
              <a:ext cx="1928" cy="1648"/>
            </a:xfrm>
            <a:prstGeom prst="straightConnector1">
              <a:avLst/>
            </a:prstGeom>
            <a:noFill/>
            <a:ln w="28575" cap="flat" cmpd="sng" algn="ctr">
              <a:solidFill>
                <a:srgbClr val="C00000"/>
              </a:solidFill>
              <a:prstDash val="solid"/>
              <a:tailEnd type="triangle"/>
            </a:ln>
            <a:effectLst/>
          </p:spPr>
        </p:cxnSp>
        <p:cxnSp>
          <p:nvCxnSpPr>
            <p:cNvPr id="114" name="直接箭头连接符 113"/>
            <p:cNvCxnSpPr/>
            <p:nvPr/>
          </p:nvCxnSpPr>
          <p:spPr>
            <a:xfrm flipH="1">
              <a:off x="2934" y="5833"/>
              <a:ext cx="1887" cy="1648"/>
            </a:xfrm>
            <a:prstGeom prst="straightConnector1">
              <a:avLst/>
            </a:prstGeom>
            <a:noFill/>
            <a:ln w="28575" cap="flat" cmpd="sng" algn="ctr">
              <a:solidFill>
                <a:srgbClr val="C00000"/>
              </a:solidFill>
              <a:prstDash val="solid"/>
              <a:tailEnd type="triangle"/>
            </a:ln>
            <a:effectLst/>
          </p:spPr>
        </p:cxnSp>
        <p:cxnSp>
          <p:nvCxnSpPr>
            <p:cNvPr id="115" name="直接箭头连接符 114"/>
            <p:cNvCxnSpPr/>
            <p:nvPr/>
          </p:nvCxnSpPr>
          <p:spPr>
            <a:xfrm flipH="1" flipV="1">
              <a:off x="7019" y="5832"/>
              <a:ext cx="1928" cy="1648"/>
            </a:xfrm>
            <a:prstGeom prst="straightConnector1">
              <a:avLst/>
            </a:prstGeom>
            <a:noFill/>
            <a:ln w="28575" cap="flat" cmpd="sng" algn="ctr">
              <a:solidFill>
                <a:srgbClr val="C00000"/>
              </a:solidFill>
              <a:prstDash val="solid"/>
              <a:tailEnd type="triangle"/>
            </a:ln>
            <a:effectLst/>
          </p:spPr>
        </p:cxnSp>
        <p:cxnSp>
          <p:nvCxnSpPr>
            <p:cNvPr id="116" name="直接箭头连接符 115"/>
            <p:cNvCxnSpPr/>
            <p:nvPr/>
          </p:nvCxnSpPr>
          <p:spPr>
            <a:xfrm>
              <a:off x="7497" y="5832"/>
              <a:ext cx="1887" cy="1648"/>
            </a:xfrm>
            <a:prstGeom prst="straightConnector1">
              <a:avLst/>
            </a:prstGeom>
            <a:noFill/>
            <a:ln w="28575" cap="flat" cmpd="sng" algn="ctr">
              <a:solidFill>
                <a:srgbClr val="C00000"/>
              </a:solidFill>
              <a:prstDash val="solid"/>
              <a:tailEnd type="triangle"/>
            </a:ln>
            <a:effectLst/>
          </p:spPr>
        </p:cxnSp>
        <p:sp>
          <p:nvSpPr>
            <p:cNvPr id="120" name="team_156684"/>
            <p:cNvSpPr/>
            <p:nvPr/>
          </p:nvSpPr>
          <p:spPr>
            <a:xfrm>
              <a:off x="4153" y="3945"/>
              <a:ext cx="825" cy="686"/>
            </a:xfrm>
            <a:custGeom>
              <a:avLst/>
              <a:gdLst>
                <a:gd name="T0" fmla="*/ 2583 w 9915"/>
                <a:gd name="T1" fmla="*/ 8294 h 10114"/>
                <a:gd name="T2" fmla="*/ 2810 w 9915"/>
                <a:gd name="T3" fmla="*/ 7707 h 10114"/>
                <a:gd name="T4" fmla="*/ 2900 w 9915"/>
                <a:gd name="T5" fmla="*/ 7423 h 10114"/>
                <a:gd name="T6" fmla="*/ 3045 w 9915"/>
                <a:gd name="T7" fmla="*/ 6860 h 10114"/>
                <a:gd name="T8" fmla="*/ 2915 w 9915"/>
                <a:gd name="T9" fmla="*/ 6770 h 10114"/>
                <a:gd name="T10" fmla="*/ 2780 w 9915"/>
                <a:gd name="T11" fmla="*/ 5820 h 10114"/>
                <a:gd name="T12" fmla="*/ 1193 w 9915"/>
                <a:gd name="T13" fmla="*/ 6497 h 10114"/>
                <a:gd name="T14" fmla="*/ 1174 w 9915"/>
                <a:gd name="T15" fmla="*/ 6760 h 10114"/>
                <a:gd name="T16" fmla="*/ 1143 w 9915"/>
                <a:gd name="T17" fmla="*/ 7342 h 10114"/>
                <a:gd name="T18" fmla="*/ 1295 w 9915"/>
                <a:gd name="T19" fmla="*/ 7394 h 10114"/>
                <a:gd name="T20" fmla="*/ 1513 w 9915"/>
                <a:gd name="T21" fmla="*/ 7957 h 10114"/>
                <a:gd name="T22" fmla="*/ 230 w 9915"/>
                <a:gd name="T23" fmla="*/ 8685 h 10114"/>
                <a:gd name="T24" fmla="*/ 65 w 9915"/>
                <a:gd name="T25" fmla="*/ 9603 h 10114"/>
                <a:gd name="T26" fmla="*/ 3805 w 9915"/>
                <a:gd name="T27" fmla="*/ 9923 h 10114"/>
                <a:gd name="T28" fmla="*/ 4125 w 9915"/>
                <a:gd name="T29" fmla="*/ 9095 h 10114"/>
                <a:gd name="T30" fmla="*/ 9684 w 9915"/>
                <a:gd name="T31" fmla="*/ 8687 h 10114"/>
                <a:gd name="T32" fmla="*/ 8404 w 9915"/>
                <a:gd name="T33" fmla="*/ 7957 h 10114"/>
                <a:gd name="T34" fmla="*/ 8620 w 9915"/>
                <a:gd name="T35" fmla="*/ 7394 h 10114"/>
                <a:gd name="T36" fmla="*/ 8772 w 9915"/>
                <a:gd name="T37" fmla="*/ 7342 h 10114"/>
                <a:gd name="T38" fmla="*/ 8742 w 9915"/>
                <a:gd name="T39" fmla="*/ 6760 h 10114"/>
                <a:gd name="T40" fmla="*/ 8722 w 9915"/>
                <a:gd name="T41" fmla="*/ 6497 h 10114"/>
                <a:gd name="T42" fmla="*/ 7135 w 9915"/>
                <a:gd name="T43" fmla="*/ 5820 h 10114"/>
                <a:gd name="T44" fmla="*/ 7000 w 9915"/>
                <a:gd name="T45" fmla="*/ 6770 h 10114"/>
                <a:gd name="T46" fmla="*/ 6870 w 9915"/>
                <a:gd name="T47" fmla="*/ 6860 h 10114"/>
                <a:gd name="T48" fmla="*/ 7015 w 9915"/>
                <a:gd name="T49" fmla="*/ 7423 h 10114"/>
                <a:gd name="T50" fmla="*/ 7105 w 9915"/>
                <a:gd name="T51" fmla="*/ 7707 h 10114"/>
                <a:gd name="T52" fmla="*/ 7333 w 9915"/>
                <a:gd name="T53" fmla="*/ 8293 h 10114"/>
                <a:gd name="T54" fmla="*/ 5789 w 9915"/>
                <a:gd name="T55" fmla="*/ 9095 h 10114"/>
                <a:gd name="T56" fmla="*/ 6110 w 9915"/>
                <a:gd name="T57" fmla="*/ 9923 h 10114"/>
                <a:gd name="T58" fmla="*/ 9851 w 9915"/>
                <a:gd name="T59" fmla="*/ 9603 h 10114"/>
                <a:gd name="T60" fmla="*/ 9684 w 9915"/>
                <a:gd name="T61" fmla="*/ 8687 h 10114"/>
                <a:gd name="T62" fmla="*/ 5470 w 9915"/>
                <a:gd name="T63" fmla="*/ 2815 h 10114"/>
                <a:gd name="T64" fmla="*/ 5697 w 9915"/>
                <a:gd name="T65" fmla="*/ 2229 h 10114"/>
                <a:gd name="T66" fmla="*/ 5788 w 9915"/>
                <a:gd name="T67" fmla="*/ 1945 h 10114"/>
                <a:gd name="T68" fmla="*/ 5931 w 9915"/>
                <a:gd name="T69" fmla="*/ 1383 h 10114"/>
                <a:gd name="T70" fmla="*/ 5802 w 9915"/>
                <a:gd name="T71" fmla="*/ 1294 h 10114"/>
                <a:gd name="T72" fmla="*/ 5667 w 9915"/>
                <a:gd name="T73" fmla="*/ 344 h 10114"/>
                <a:gd name="T74" fmla="*/ 4080 w 9915"/>
                <a:gd name="T75" fmla="*/ 1019 h 10114"/>
                <a:gd name="T76" fmla="*/ 4060 w 9915"/>
                <a:gd name="T77" fmla="*/ 1283 h 10114"/>
                <a:gd name="T78" fmla="*/ 4028 w 9915"/>
                <a:gd name="T79" fmla="*/ 1864 h 10114"/>
                <a:gd name="T80" fmla="*/ 4179 w 9915"/>
                <a:gd name="T81" fmla="*/ 1917 h 10114"/>
                <a:gd name="T82" fmla="*/ 4397 w 9915"/>
                <a:gd name="T83" fmla="*/ 2478 h 10114"/>
                <a:gd name="T84" fmla="*/ 3115 w 9915"/>
                <a:gd name="T85" fmla="*/ 3209 h 10114"/>
                <a:gd name="T86" fmla="*/ 2949 w 9915"/>
                <a:gd name="T87" fmla="*/ 4127 h 10114"/>
                <a:gd name="T88" fmla="*/ 6688 w 9915"/>
                <a:gd name="T89" fmla="*/ 4445 h 10114"/>
                <a:gd name="T90" fmla="*/ 7008 w 9915"/>
                <a:gd name="T91" fmla="*/ 3619 h 10114"/>
                <a:gd name="T92" fmla="*/ 6334 w 9915"/>
                <a:gd name="T93" fmla="*/ 7419 h 10114"/>
                <a:gd name="T94" fmla="*/ 5208 w 9915"/>
                <a:gd name="T95" fmla="*/ 5407 h 10114"/>
                <a:gd name="T96" fmla="*/ 4706 w 9915"/>
                <a:gd name="T97" fmla="*/ 5407 h 10114"/>
                <a:gd name="T98" fmla="*/ 3581 w 9915"/>
                <a:gd name="T99" fmla="*/ 7420 h 10114"/>
                <a:gd name="T100" fmla="*/ 3708 w 9915"/>
                <a:gd name="T101" fmla="*/ 7905 h 10114"/>
                <a:gd name="T102" fmla="*/ 4956 w 9915"/>
                <a:gd name="T103" fmla="*/ 7200 h 10114"/>
                <a:gd name="T104" fmla="*/ 6208 w 9915"/>
                <a:gd name="T105" fmla="*/ 7905 h 10114"/>
                <a:gd name="T106" fmla="*/ 6334 w 9915"/>
                <a:gd name="T107" fmla="*/ 7419 h 10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15" h="10114">
                  <a:moveTo>
                    <a:pt x="3910" y="8687"/>
                  </a:moveTo>
                  <a:cubicBezTo>
                    <a:pt x="3490" y="8479"/>
                    <a:pt x="3040" y="8349"/>
                    <a:pt x="2583" y="8294"/>
                  </a:cubicBezTo>
                  <a:cubicBezTo>
                    <a:pt x="2599" y="8180"/>
                    <a:pt x="2614" y="8068"/>
                    <a:pt x="2629" y="7957"/>
                  </a:cubicBezTo>
                  <a:cubicBezTo>
                    <a:pt x="2732" y="7889"/>
                    <a:pt x="2804" y="7789"/>
                    <a:pt x="2810" y="7707"/>
                  </a:cubicBezTo>
                  <a:cubicBezTo>
                    <a:pt x="2823" y="7603"/>
                    <a:pt x="2834" y="7499"/>
                    <a:pt x="2847" y="7394"/>
                  </a:cubicBezTo>
                  <a:cubicBezTo>
                    <a:pt x="2860" y="7410"/>
                    <a:pt x="2879" y="7420"/>
                    <a:pt x="2900" y="7423"/>
                  </a:cubicBezTo>
                  <a:cubicBezTo>
                    <a:pt x="2949" y="7428"/>
                    <a:pt x="2993" y="7392"/>
                    <a:pt x="2998" y="7342"/>
                  </a:cubicBezTo>
                  <a:lnTo>
                    <a:pt x="3045" y="6860"/>
                  </a:lnTo>
                  <a:cubicBezTo>
                    <a:pt x="3050" y="6812"/>
                    <a:pt x="3015" y="6765"/>
                    <a:pt x="2967" y="6760"/>
                  </a:cubicBezTo>
                  <a:cubicBezTo>
                    <a:pt x="2948" y="6758"/>
                    <a:pt x="2930" y="6763"/>
                    <a:pt x="2915" y="6770"/>
                  </a:cubicBezTo>
                  <a:cubicBezTo>
                    <a:pt x="2927" y="6679"/>
                    <a:pt x="2937" y="6588"/>
                    <a:pt x="2947" y="6497"/>
                  </a:cubicBezTo>
                  <a:cubicBezTo>
                    <a:pt x="2955" y="6370"/>
                    <a:pt x="3014" y="6037"/>
                    <a:pt x="2780" y="5820"/>
                  </a:cubicBezTo>
                  <a:cubicBezTo>
                    <a:pt x="2443" y="5478"/>
                    <a:pt x="1698" y="5478"/>
                    <a:pt x="1359" y="5820"/>
                  </a:cubicBezTo>
                  <a:cubicBezTo>
                    <a:pt x="1125" y="6036"/>
                    <a:pt x="1185" y="6370"/>
                    <a:pt x="1193" y="6497"/>
                  </a:cubicBezTo>
                  <a:cubicBezTo>
                    <a:pt x="1204" y="6589"/>
                    <a:pt x="1214" y="6679"/>
                    <a:pt x="1224" y="6770"/>
                  </a:cubicBezTo>
                  <a:cubicBezTo>
                    <a:pt x="1209" y="6763"/>
                    <a:pt x="1190" y="6758"/>
                    <a:pt x="1174" y="6760"/>
                  </a:cubicBezTo>
                  <a:cubicBezTo>
                    <a:pt x="1126" y="6765"/>
                    <a:pt x="1090" y="6810"/>
                    <a:pt x="1095" y="6860"/>
                  </a:cubicBezTo>
                  <a:lnTo>
                    <a:pt x="1143" y="7342"/>
                  </a:lnTo>
                  <a:cubicBezTo>
                    <a:pt x="1148" y="7390"/>
                    <a:pt x="1190" y="7428"/>
                    <a:pt x="1240" y="7423"/>
                  </a:cubicBezTo>
                  <a:cubicBezTo>
                    <a:pt x="1262" y="7422"/>
                    <a:pt x="1280" y="7409"/>
                    <a:pt x="1295" y="7394"/>
                  </a:cubicBezTo>
                  <a:cubicBezTo>
                    <a:pt x="1307" y="7499"/>
                    <a:pt x="1319" y="7603"/>
                    <a:pt x="1330" y="7707"/>
                  </a:cubicBezTo>
                  <a:cubicBezTo>
                    <a:pt x="1338" y="7789"/>
                    <a:pt x="1410" y="7888"/>
                    <a:pt x="1513" y="7957"/>
                  </a:cubicBezTo>
                  <a:cubicBezTo>
                    <a:pt x="1528" y="8069"/>
                    <a:pt x="1543" y="8180"/>
                    <a:pt x="1558" y="8293"/>
                  </a:cubicBezTo>
                  <a:cubicBezTo>
                    <a:pt x="1100" y="8349"/>
                    <a:pt x="652" y="8478"/>
                    <a:pt x="230" y="8685"/>
                  </a:cubicBezTo>
                  <a:cubicBezTo>
                    <a:pt x="95" y="8759"/>
                    <a:pt x="0" y="8949"/>
                    <a:pt x="15" y="9095"/>
                  </a:cubicBezTo>
                  <a:cubicBezTo>
                    <a:pt x="31" y="9264"/>
                    <a:pt x="48" y="9434"/>
                    <a:pt x="65" y="9603"/>
                  </a:cubicBezTo>
                  <a:cubicBezTo>
                    <a:pt x="79" y="9749"/>
                    <a:pt x="201" y="9895"/>
                    <a:pt x="338" y="9923"/>
                  </a:cubicBezTo>
                  <a:cubicBezTo>
                    <a:pt x="1488" y="10114"/>
                    <a:pt x="2655" y="10114"/>
                    <a:pt x="3805" y="9923"/>
                  </a:cubicBezTo>
                  <a:cubicBezTo>
                    <a:pt x="3941" y="9894"/>
                    <a:pt x="4063" y="9749"/>
                    <a:pt x="4078" y="9603"/>
                  </a:cubicBezTo>
                  <a:cubicBezTo>
                    <a:pt x="4094" y="9433"/>
                    <a:pt x="4110" y="9265"/>
                    <a:pt x="4125" y="9095"/>
                  </a:cubicBezTo>
                  <a:cubicBezTo>
                    <a:pt x="4140" y="8949"/>
                    <a:pt x="4045" y="8759"/>
                    <a:pt x="3910" y="8687"/>
                  </a:cubicBezTo>
                  <a:close/>
                  <a:moveTo>
                    <a:pt x="9684" y="8687"/>
                  </a:moveTo>
                  <a:cubicBezTo>
                    <a:pt x="9264" y="8479"/>
                    <a:pt x="8814" y="8349"/>
                    <a:pt x="8358" y="8294"/>
                  </a:cubicBezTo>
                  <a:cubicBezTo>
                    <a:pt x="8373" y="8182"/>
                    <a:pt x="8388" y="8069"/>
                    <a:pt x="8404" y="7957"/>
                  </a:cubicBezTo>
                  <a:cubicBezTo>
                    <a:pt x="8505" y="7889"/>
                    <a:pt x="8578" y="7789"/>
                    <a:pt x="8585" y="7707"/>
                  </a:cubicBezTo>
                  <a:cubicBezTo>
                    <a:pt x="8597" y="7603"/>
                    <a:pt x="8609" y="7499"/>
                    <a:pt x="8620" y="7394"/>
                  </a:cubicBezTo>
                  <a:cubicBezTo>
                    <a:pt x="8635" y="7410"/>
                    <a:pt x="8653" y="7420"/>
                    <a:pt x="8675" y="7423"/>
                  </a:cubicBezTo>
                  <a:cubicBezTo>
                    <a:pt x="8724" y="7428"/>
                    <a:pt x="8766" y="7392"/>
                    <a:pt x="8772" y="7342"/>
                  </a:cubicBezTo>
                  <a:lnTo>
                    <a:pt x="8820" y="6860"/>
                  </a:lnTo>
                  <a:cubicBezTo>
                    <a:pt x="8825" y="6812"/>
                    <a:pt x="8790" y="6765"/>
                    <a:pt x="8742" y="6760"/>
                  </a:cubicBezTo>
                  <a:cubicBezTo>
                    <a:pt x="8724" y="6758"/>
                    <a:pt x="8707" y="6763"/>
                    <a:pt x="8690" y="6770"/>
                  </a:cubicBezTo>
                  <a:cubicBezTo>
                    <a:pt x="8702" y="6679"/>
                    <a:pt x="8712" y="6588"/>
                    <a:pt x="8722" y="6497"/>
                  </a:cubicBezTo>
                  <a:cubicBezTo>
                    <a:pt x="8729" y="6370"/>
                    <a:pt x="8790" y="6037"/>
                    <a:pt x="8557" y="5820"/>
                  </a:cubicBezTo>
                  <a:cubicBezTo>
                    <a:pt x="8218" y="5478"/>
                    <a:pt x="7473" y="5478"/>
                    <a:pt x="7135" y="5820"/>
                  </a:cubicBezTo>
                  <a:cubicBezTo>
                    <a:pt x="6901" y="6036"/>
                    <a:pt x="6962" y="6370"/>
                    <a:pt x="6969" y="6497"/>
                  </a:cubicBezTo>
                  <a:cubicBezTo>
                    <a:pt x="6979" y="6588"/>
                    <a:pt x="6988" y="6679"/>
                    <a:pt x="7000" y="6770"/>
                  </a:cubicBezTo>
                  <a:cubicBezTo>
                    <a:pt x="6985" y="6763"/>
                    <a:pt x="6966" y="6758"/>
                    <a:pt x="6948" y="6760"/>
                  </a:cubicBezTo>
                  <a:cubicBezTo>
                    <a:pt x="6900" y="6765"/>
                    <a:pt x="6865" y="6810"/>
                    <a:pt x="6870" y="6860"/>
                  </a:cubicBezTo>
                  <a:lnTo>
                    <a:pt x="6919" y="7342"/>
                  </a:lnTo>
                  <a:cubicBezTo>
                    <a:pt x="6923" y="7390"/>
                    <a:pt x="6966" y="7428"/>
                    <a:pt x="7015" y="7423"/>
                  </a:cubicBezTo>
                  <a:cubicBezTo>
                    <a:pt x="7038" y="7422"/>
                    <a:pt x="7056" y="7409"/>
                    <a:pt x="7070" y="7394"/>
                  </a:cubicBezTo>
                  <a:cubicBezTo>
                    <a:pt x="7081" y="7499"/>
                    <a:pt x="7094" y="7603"/>
                    <a:pt x="7105" y="7707"/>
                  </a:cubicBezTo>
                  <a:cubicBezTo>
                    <a:pt x="7114" y="7789"/>
                    <a:pt x="7185" y="7888"/>
                    <a:pt x="7288" y="7957"/>
                  </a:cubicBezTo>
                  <a:cubicBezTo>
                    <a:pt x="7303" y="8068"/>
                    <a:pt x="7318" y="8180"/>
                    <a:pt x="7333" y="8293"/>
                  </a:cubicBezTo>
                  <a:cubicBezTo>
                    <a:pt x="6875" y="8349"/>
                    <a:pt x="6425" y="8478"/>
                    <a:pt x="6005" y="8685"/>
                  </a:cubicBezTo>
                  <a:cubicBezTo>
                    <a:pt x="5870" y="8759"/>
                    <a:pt x="5775" y="8949"/>
                    <a:pt x="5789" y="9095"/>
                  </a:cubicBezTo>
                  <a:cubicBezTo>
                    <a:pt x="5805" y="9264"/>
                    <a:pt x="5823" y="9433"/>
                    <a:pt x="5839" y="9603"/>
                  </a:cubicBezTo>
                  <a:cubicBezTo>
                    <a:pt x="5854" y="9749"/>
                    <a:pt x="5975" y="9895"/>
                    <a:pt x="6110" y="9923"/>
                  </a:cubicBezTo>
                  <a:cubicBezTo>
                    <a:pt x="7260" y="10113"/>
                    <a:pt x="8429" y="10113"/>
                    <a:pt x="9579" y="9923"/>
                  </a:cubicBezTo>
                  <a:cubicBezTo>
                    <a:pt x="9715" y="9894"/>
                    <a:pt x="9837" y="9749"/>
                    <a:pt x="9851" y="9603"/>
                  </a:cubicBezTo>
                  <a:cubicBezTo>
                    <a:pt x="9868" y="9433"/>
                    <a:pt x="9885" y="9265"/>
                    <a:pt x="9900" y="9095"/>
                  </a:cubicBezTo>
                  <a:cubicBezTo>
                    <a:pt x="9915" y="8949"/>
                    <a:pt x="9820" y="8759"/>
                    <a:pt x="9684" y="8687"/>
                  </a:cubicBezTo>
                  <a:close/>
                  <a:moveTo>
                    <a:pt x="6798" y="3208"/>
                  </a:moveTo>
                  <a:cubicBezTo>
                    <a:pt x="6378" y="3002"/>
                    <a:pt x="5928" y="2872"/>
                    <a:pt x="5470" y="2815"/>
                  </a:cubicBezTo>
                  <a:cubicBezTo>
                    <a:pt x="5486" y="2704"/>
                    <a:pt x="5502" y="2590"/>
                    <a:pt x="5515" y="2478"/>
                  </a:cubicBezTo>
                  <a:cubicBezTo>
                    <a:pt x="5618" y="2410"/>
                    <a:pt x="5690" y="2313"/>
                    <a:pt x="5697" y="2229"/>
                  </a:cubicBezTo>
                  <a:cubicBezTo>
                    <a:pt x="5709" y="2124"/>
                    <a:pt x="5720" y="2020"/>
                    <a:pt x="5733" y="1917"/>
                  </a:cubicBezTo>
                  <a:cubicBezTo>
                    <a:pt x="5747" y="1932"/>
                    <a:pt x="5767" y="1942"/>
                    <a:pt x="5788" y="1945"/>
                  </a:cubicBezTo>
                  <a:cubicBezTo>
                    <a:pt x="5835" y="1949"/>
                    <a:pt x="5879" y="1914"/>
                    <a:pt x="5883" y="1864"/>
                  </a:cubicBezTo>
                  <a:lnTo>
                    <a:pt x="5931" y="1383"/>
                  </a:lnTo>
                  <a:cubicBezTo>
                    <a:pt x="5938" y="1334"/>
                    <a:pt x="5900" y="1289"/>
                    <a:pt x="5853" y="1283"/>
                  </a:cubicBezTo>
                  <a:cubicBezTo>
                    <a:pt x="5835" y="1282"/>
                    <a:pt x="5817" y="1285"/>
                    <a:pt x="5802" y="1294"/>
                  </a:cubicBezTo>
                  <a:cubicBezTo>
                    <a:pt x="5813" y="1202"/>
                    <a:pt x="5824" y="1112"/>
                    <a:pt x="5833" y="1019"/>
                  </a:cubicBezTo>
                  <a:cubicBezTo>
                    <a:pt x="5842" y="894"/>
                    <a:pt x="5902" y="559"/>
                    <a:pt x="5667" y="344"/>
                  </a:cubicBezTo>
                  <a:cubicBezTo>
                    <a:pt x="5329" y="0"/>
                    <a:pt x="4584" y="0"/>
                    <a:pt x="4247" y="344"/>
                  </a:cubicBezTo>
                  <a:cubicBezTo>
                    <a:pt x="4013" y="560"/>
                    <a:pt x="4073" y="894"/>
                    <a:pt x="4080" y="1019"/>
                  </a:cubicBezTo>
                  <a:cubicBezTo>
                    <a:pt x="4090" y="1112"/>
                    <a:pt x="4102" y="1202"/>
                    <a:pt x="4112" y="1294"/>
                  </a:cubicBezTo>
                  <a:cubicBezTo>
                    <a:pt x="4095" y="1285"/>
                    <a:pt x="4078" y="1282"/>
                    <a:pt x="4060" y="1283"/>
                  </a:cubicBezTo>
                  <a:cubicBezTo>
                    <a:pt x="4012" y="1289"/>
                    <a:pt x="3975" y="1333"/>
                    <a:pt x="3980" y="1383"/>
                  </a:cubicBezTo>
                  <a:lnTo>
                    <a:pt x="4028" y="1864"/>
                  </a:lnTo>
                  <a:cubicBezTo>
                    <a:pt x="4034" y="1913"/>
                    <a:pt x="4077" y="1949"/>
                    <a:pt x="4124" y="1945"/>
                  </a:cubicBezTo>
                  <a:cubicBezTo>
                    <a:pt x="4145" y="1943"/>
                    <a:pt x="4165" y="1932"/>
                    <a:pt x="4179" y="1917"/>
                  </a:cubicBezTo>
                  <a:cubicBezTo>
                    <a:pt x="4190" y="2020"/>
                    <a:pt x="4203" y="2124"/>
                    <a:pt x="4214" y="2229"/>
                  </a:cubicBezTo>
                  <a:cubicBezTo>
                    <a:pt x="4222" y="2312"/>
                    <a:pt x="4294" y="2410"/>
                    <a:pt x="4397" y="2478"/>
                  </a:cubicBezTo>
                  <a:cubicBezTo>
                    <a:pt x="4412" y="2590"/>
                    <a:pt x="4427" y="2702"/>
                    <a:pt x="4442" y="2815"/>
                  </a:cubicBezTo>
                  <a:cubicBezTo>
                    <a:pt x="3984" y="2872"/>
                    <a:pt x="3535" y="3003"/>
                    <a:pt x="3115" y="3209"/>
                  </a:cubicBezTo>
                  <a:cubicBezTo>
                    <a:pt x="2979" y="3282"/>
                    <a:pt x="2884" y="3473"/>
                    <a:pt x="2899" y="3619"/>
                  </a:cubicBezTo>
                  <a:cubicBezTo>
                    <a:pt x="2915" y="3788"/>
                    <a:pt x="2932" y="3958"/>
                    <a:pt x="2949" y="4127"/>
                  </a:cubicBezTo>
                  <a:cubicBezTo>
                    <a:pt x="2963" y="4274"/>
                    <a:pt x="3085" y="4419"/>
                    <a:pt x="3220" y="4445"/>
                  </a:cubicBezTo>
                  <a:cubicBezTo>
                    <a:pt x="4370" y="4637"/>
                    <a:pt x="5539" y="4637"/>
                    <a:pt x="6688" y="4445"/>
                  </a:cubicBezTo>
                  <a:cubicBezTo>
                    <a:pt x="6824" y="4419"/>
                    <a:pt x="6945" y="4273"/>
                    <a:pt x="6960" y="4127"/>
                  </a:cubicBezTo>
                  <a:cubicBezTo>
                    <a:pt x="6976" y="3958"/>
                    <a:pt x="6994" y="3788"/>
                    <a:pt x="7008" y="3619"/>
                  </a:cubicBezTo>
                  <a:cubicBezTo>
                    <a:pt x="7026" y="3473"/>
                    <a:pt x="6933" y="3282"/>
                    <a:pt x="6798" y="3208"/>
                  </a:cubicBezTo>
                  <a:close/>
                  <a:moveTo>
                    <a:pt x="6334" y="7419"/>
                  </a:moveTo>
                  <a:lnTo>
                    <a:pt x="5208" y="6748"/>
                  </a:lnTo>
                  <a:lnTo>
                    <a:pt x="5208" y="5407"/>
                  </a:lnTo>
                  <a:cubicBezTo>
                    <a:pt x="5208" y="5264"/>
                    <a:pt x="5095" y="5148"/>
                    <a:pt x="4956" y="5148"/>
                  </a:cubicBezTo>
                  <a:cubicBezTo>
                    <a:pt x="4818" y="5148"/>
                    <a:pt x="4706" y="5263"/>
                    <a:pt x="4706" y="5407"/>
                  </a:cubicBezTo>
                  <a:lnTo>
                    <a:pt x="4706" y="6748"/>
                  </a:lnTo>
                  <a:lnTo>
                    <a:pt x="3581" y="7420"/>
                  </a:lnTo>
                  <a:cubicBezTo>
                    <a:pt x="3461" y="7493"/>
                    <a:pt x="3420" y="7652"/>
                    <a:pt x="3490" y="7775"/>
                  </a:cubicBezTo>
                  <a:cubicBezTo>
                    <a:pt x="3536" y="7859"/>
                    <a:pt x="3620" y="7905"/>
                    <a:pt x="3708" y="7905"/>
                  </a:cubicBezTo>
                  <a:cubicBezTo>
                    <a:pt x="3751" y="7905"/>
                    <a:pt x="3795" y="7893"/>
                    <a:pt x="3831" y="7870"/>
                  </a:cubicBezTo>
                  <a:lnTo>
                    <a:pt x="4956" y="7200"/>
                  </a:lnTo>
                  <a:lnTo>
                    <a:pt x="6083" y="7870"/>
                  </a:lnTo>
                  <a:cubicBezTo>
                    <a:pt x="6121" y="7894"/>
                    <a:pt x="6165" y="7905"/>
                    <a:pt x="6208" y="7905"/>
                  </a:cubicBezTo>
                  <a:cubicBezTo>
                    <a:pt x="6295" y="7905"/>
                    <a:pt x="6379" y="7859"/>
                    <a:pt x="6425" y="7775"/>
                  </a:cubicBezTo>
                  <a:cubicBezTo>
                    <a:pt x="6495" y="7650"/>
                    <a:pt x="6454" y="7491"/>
                    <a:pt x="6334" y="7419"/>
                  </a:cubicBezTo>
                  <a:close/>
                  <a:moveTo>
                    <a:pt x="6334" y="7419"/>
                  </a:moveTo>
                  <a:close/>
                </a:path>
              </a:pathLst>
            </a:custGeom>
            <a:solidFill>
              <a:schemeClr val="accent6"/>
            </a:solidFill>
            <a:ln w="25400" cap="flat" cmpd="sng" algn="ctr">
              <a:noFill/>
              <a:prstDash val="solid"/>
            </a:ln>
            <a:effectLst/>
          </p:spPr>
          <p:txBody>
            <a:bodyPr rtlCol="0" anchor="ctr"/>
            <a:lstStyle>
              <a:defPPr>
                <a:defRPr lang="zh-CN"/>
              </a:defPPr>
              <a:lvl1pPr algn="l" defTabSz="967105" rtl="0" eaLnBrk="0" fontAlgn="base" hangingPunct="0">
                <a:spcBef>
                  <a:spcPct val="0"/>
                </a:spcBef>
                <a:spcAft>
                  <a:spcPct val="0"/>
                </a:spcAft>
                <a:defRPr sz="1900" kern="1200">
                  <a:solidFill>
                    <a:srgbClr val="444444"/>
                  </a:solidFill>
                  <a:latin typeface="Verdana" panose="020B0604030504040204"/>
                  <a:ea typeface="+mn-ea"/>
                  <a:cs typeface="+mn-ea"/>
                </a:defRPr>
              </a:lvl1pPr>
              <a:lvl2pPr marL="482600" indent="-25400" algn="l" defTabSz="967105" rtl="0" eaLnBrk="0" fontAlgn="base" hangingPunct="0">
                <a:spcBef>
                  <a:spcPct val="0"/>
                </a:spcBef>
                <a:spcAft>
                  <a:spcPct val="0"/>
                </a:spcAft>
                <a:defRPr sz="1900" kern="1200">
                  <a:solidFill>
                    <a:srgbClr val="444444"/>
                  </a:solidFill>
                  <a:latin typeface="Verdana" panose="020B0604030504040204"/>
                  <a:ea typeface="+mn-ea"/>
                  <a:cs typeface="+mn-ea"/>
                </a:defRPr>
              </a:lvl2pPr>
              <a:lvl3pPr marL="967105" indent="-52705" algn="l" defTabSz="967105" rtl="0" eaLnBrk="0" fontAlgn="base" hangingPunct="0">
                <a:spcBef>
                  <a:spcPct val="0"/>
                </a:spcBef>
                <a:spcAft>
                  <a:spcPct val="0"/>
                </a:spcAft>
                <a:defRPr sz="1900" kern="1200">
                  <a:solidFill>
                    <a:srgbClr val="444444"/>
                  </a:solidFill>
                  <a:latin typeface="Verdana" panose="020B0604030504040204"/>
                  <a:ea typeface="+mn-ea"/>
                  <a:cs typeface="+mn-ea"/>
                </a:defRPr>
              </a:lvl3pPr>
              <a:lvl4pPr marL="1449705" indent="-78105" algn="l" defTabSz="967105" rtl="0" eaLnBrk="0" fontAlgn="base" hangingPunct="0">
                <a:spcBef>
                  <a:spcPct val="0"/>
                </a:spcBef>
                <a:spcAft>
                  <a:spcPct val="0"/>
                </a:spcAft>
                <a:defRPr sz="1900" kern="1200">
                  <a:solidFill>
                    <a:srgbClr val="444444"/>
                  </a:solidFill>
                  <a:latin typeface="Verdana" panose="020B0604030504040204"/>
                  <a:ea typeface="+mn-ea"/>
                  <a:cs typeface="+mn-ea"/>
                </a:defRPr>
              </a:lvl4pPr>
              <a:lvl5pPr marL="1933575" indent="-104775" algn="l" defTabSz="967105" rtl="0" eaLnBrk="0" fontAlgn="base" hangingPunct="0">
                <a:spcBef>
                  <a:spcPct val="0"/>
                </a:spcBef>
                <a:spcAft>
                  <a:spcPct val="0"/>
                </a:spcAft>
                <a:defRPr sz="1900" kern="1200">
                  <a:solidFill>
                    <a:srgbClr val="444444"/>
                  </a:solidFill>
                  <a:latin typeface="Verdana" panose="020B0604030504040204"/>
                  <a:ea typeface="+mn-ea"/>
                  <a:cs typeface="+mn-ea"/>
                </a:defRPr>
              </a:lvl5pPr>
              <a:lvl6pPr marL="2286000" algn="l" defTabSz="914400" rtl="0" eaLnBrk="1" latinLnBrk="0" hangingPunct="1">
                <a:defRPr sz="1900" kern="1200">
                  <a:solidFill>
                    <a:srgbClr val="444444"/>
                  </a:solidFill>
                  <a:latin typeface="Verdana" panose="020B0604030504040204"/>
                  <a:ea typeface="+mn-ea"/>
                  <a:cs typeface="+mn-ea"/>
                </a:defRPr>
              </a:lvl6pPr>
              <a:lvl7pPr marL="2743200" algn="l" defTabSz="914400" rtl="0" eaLnBrk="1" latinLnBrk="0" hangingPunct="1">
                <a:defRPr sz="1900" kern="1200">
                  <a:solidFill>
                    <a:srgbClr val="444444"/>
                  </a:solidFill>
                  <a:latin typeface="Verdana" panose="020B0604030504040204"/>
                  <a:ea typeface="+mn-ea"/>
                  <a:cs typeface="+mn-ea"/>
                </a:defRPr>
              </a:lvl7pPr>
              <a:lvl8pPr marL="3200400" algn="l" defTabSz="914400" rtl="0" eaLnBrk="1" latinLnBrk="0" hangingPunct="1">
                <a:defRPr sz="1900" kern="1200">
                  <a:solidFill>
                    <a:srgbClr val="444444"/>
                  </a:solidFill>
                  <a:latin typeface="Verdana" panose="020B0604030504040204"/>
                  <a:ea typeface="+mn-ea"/>
                  <a:cs typeface="+mn-ea"/>
                </a:defRPr>
              </a:lvl8pPr>
              <a:lvl9pPr marL="3657600" algn="l" defTabSz="914400" rtl="0" eaLnBrk="1" latinLnBrk="0" hangingPunct="1">
                <a:defRPr sz="1900" kern="1200">
                  <a:solidFill>
                    <a:srgbClr val="444444"/>
                  </a:solidFill>
                  <a:latin typeface="Verdana" panose="020B0604030504040204"/>
                  <a:ea typeface="+mn-ea"/>
                  <a:cs typeface="+mn-ea"/>
                </a:defRPr>
              </a:lvl9pPr>
            </a:lstStyle>
            <a:p>
              <a:pPr algn="ctr"/>
              <a:endParaRPr lang="en-US" sz="1810" b="1">
                <a:latin typeface="微软雅黑" panose="020B0503020204020204" charset="-122"/>
                <a:ea typeface="微软雅黑" panose="020B0503020204020204" charset="-122"/>
              </a:endParaRPr>
            </a:p>
          </p:txBody>
        </p:sp>
        <p:sp>
          <p:nvSpPr>
            <p:cNvPr id="121" name="file-folder_171118"/>
            <p:cNvSpPr/>
            <p:nvPr/>
          </p:nvSpPr>
          <p:spPr>
            <a:xfrm>
              <a:off x="5754" y="4048"/>
              <a:ext cx="601" cy="583"/>
            </a:xfrm>
            <a:custGeom>
              <a:avLst/>
              <a:gdLst>
                <a:gd name="connsiteX0" fmla="*/ 464250 w 581882"/>
                <a:gd name="connsiteY0" fmla="*/ 494381 h 605592"/>
                <a:gd name="connsiteX1" fmla="*/ 489018 w 581882"/>
                <a:gd name="connsiteY1" fmla="*/ 494381 h 605592"/>
                <a:gd name="connsiteX2" fmla="*/ 489018 w 581882"/>
                <a:gd name="connsiteY2" fmla="*/ 519079 h 605592"/>
                <a:gd name="connsiteX3" fmla="*/ 464250 w 581882"/>
                <a:gd name="connsiteY3" fmla="*/ 519079 h 605592"/>
                <a:gd name="connsiteX4" fmla="*/ 278521 w 581882"/>
                <a:gd name="connsiteY4" fmla="*/ 494381 h 605592"/>
                <a:gd name="connsiteX5" fmla="*/ 303360 w 581882"/>
                <a:gd name="connsiteY5" fmla="*/ 494381 h 605592"/>
                <a:gd name="connsiteX6" fmla="*/ 303360 w 581882"/>
                <a:gd name="connsiteY6" fmla="*/ 519079 h 605592"/>
                <a:gd name="connsiteX7" fmla="*/ 278521 w 581882"/>
                <a:gd name="connsiteY7" fmla="*/ 519079 h 605592"/>
                <a:gd name="connsiteX8" fmla="*/ 92864 w 581882"/>
                <a:gd name="connsiteY8" fmla="*/ 494381 h 605592"/>
                <a:gd name="connsiteX9" fmla="*/ 117632 w 581882"/>
                <a:gd name="connsiteY9" fmla="*/ 494381 h 605592"/>
                <a:gd name="connsiteX10" fmla="*/ 117632 w 581882"/>
                <a:gd name="connsiteY10" fmla="*/ 519079 h 605592"/>
                <a:gd name="connsiteX11" fmla="*/ 92864 w 581882"/>
                <a:gd name="connsiteY11" fmla="*/ 519079 h 605592"/>
                <a:gd name="connsiteX12" fmla="*/ 476645 w 581882"/>
                <a:gd name="connsiteY12" fmla="*/ 482021 h 605592"/>
                <a:gd name="connsiteX13" fmla="*/ 451854 w 581882"/>
                <a:gd name="connsiteY13" fmla="*/ 506777 h 605592"/>
                <a:gd name="connsiteX14" fmla="*/ 476645 w 581882"/>
                <a:gd name="connsiteY14" fmla="*/ 531441 h 605592"/>
                <a:gd name="connsiteX15" fmla="*/ 501344 w 581882"/>
                <a:gd name="connsiteY15" fmla="*/ 506777 h 605592"/>
                <a:gd name="connsiteX16" fmla="*/ 476645 w 581882"/>
                <a:gd name="connsiteY16" fmla="*/ 482021 h 605592"/>
                <a:gd name="connsiteX17" fmla="*/ 290987 w 581882"/>
                <a:gd name="connsiteY17" fmla="*/ 482021 h 605592"/>
                <a:gd name="connsiteX18" fmla="*/ 266196 w 581882"/>
                <a:gd name="connsiteY18" fmla="*/ 506777 h 605592"/>
                <a:gd name="connsiteX19" fmla="*/ 290987 w 581882"/>
                <a:gd name="connsiteY19" fmla="*/ 531441 h 605592"/>
                <a:gd name="connsiteX20" fmla="*/ 315686 w 581882"/>
                <a:gd name="connsiteY20" fmla="*/ 506777 h 605592"/>
                <a:gd name="connsiteX21" fmla="*/ 290987 w 581882"/>
                <a:gd name="connsiteY21" fmla="*/ 482021 h 605592"/>
                <a:gd name="connsiteX22" fmla="*/ 105260 w 581882"/>
                <a:gd name="connsiteY22" fmla="*/ 482021 h 605592"/>
                <a:gd name="connsiteX23" fmla="*/ 80468 w 581882"/>
                <a:gd name="connsiteY23" fmla="*/ 506777 h 605592"/>
                <a:gd name="connsiteX24" fmla="*/ 105260 w 581882"/>
                <a:gd name="connsiteY24" fmla="*/ 531441 h 605592"/>
                <a:gd name="connsiteX25" fmla="*/ 129958 w 581882"/>
                <a:gd name="connsiteY25" fmla="*/ 506777 h 605592"/>
                <a:gd name="connsiteX26" fmla="*/ 105260 w 581882"/>
                <a:gd name="connsiteY26" fmla="*/ 482021 h 605592"/>
                <a:gd name="connsiteX27" fmla="*/ 476645 w 581882"/>
                <a:gd name="connsiteY27" fmla="*/ 457264 h 605592"/>
                <a:gd name="connsiteX28" fmla="*/ 526136 w 581882"/>
                <a:gd name="connsiteY28" fmla="*/ 506777 h 605592"/>
                <a:gd name="connsiteX29" fmla="*/ 476645 w 581882"/>
                <a:gd name="connsiteY29" fmla="*/ 556197 h 605592"/>
                <a:gd name="connsiteX30" fmla="*/ 427062 w 581882"/>
                <a:gd name="connsiteY30" fmla="*/ 506777 h 605592"/>
                <a:gd name="connsiteX31" fmla="*/ 476645 w 581882"/>
                <a:gd name="connsiteY31" fmla="*/ 457264 h 605592"/>
                <a:gd name="connsiteX32" fmla="*/ 290987 w 581882"/>
                <a:gd name="connsiteY32" fmla="*/ 457264 h 605592"/>
                <a:gd name="connsiteX33" fmla="*/ 340478 w 581882"/>
                <a:gd name="connsiteY33" fmla="*/ 506777 h 605592"/>
                <a:gd name="connsiteX34" fmla="*/ 290987 w 581882"/>
                <a:gd name="connsiteY34" fmla="*/ 556197 h 605592"/>
                <a:gd name="connsiteX35" fmla="*/ 241404 w 581882"/>
                <a:gd name="connsiteY35" fmla="*/ 506777 h 605592"/>
                <a:gd name="connsiteX36" fmla="*/ 290987 w 581882"/>
                <a:gd name="connsiteY36" fmla="*/ 457264 h 605592"/>
                <a:gd name="connsiteX37" fmla="*/ 105260 w 581882"/>
                <a:gd name="connsiteY37" fmla="*/ 457264 h 605592"/>
                <a:gd name="connsiteX38" fmla="*/ 154750 w 581882"/>
                <a:gd name="connsiteY38" fmla="*/ 506777 h 605592"/>
                <a:gd name="connsiteX39" fmla="*/ 105260 w 581882"/>
                <a:gd name="connsiteY39" fmla="*/ 556197 h 605592"/>
                <a:gd name="connsiteX40" fmla="*/ 55676 w 581882"/>
                <a:gd name="connsiteY40" fmla="*/ 506777 h 605592"/>
                <a:gd name="connsiteX41" fmla="*/ 105260 w 581882"/>
                <a:gd name="connsiteY41" fmla="*/ 457264 h 605592"/>
                <a:gd name="connsiteX42" fmla="*/ 414713 w 581882"/>
                <a:gd name="connsiteY42" fmla="*/ 407868 h 605592"/>
                <a:gd name="connsiteX43" fmla="*/ 538485 w 581882"/>
                <a:gd name="connsiteY43" fmla="*/ 407868 h 605592"/>
                <a:gd name="connsiteX44" fmla="*/ 538485 w 581882"/>
                <a:gd name="connsiteY44" fmla="*/ 432636 h 605592"/>
                <a:gd name="connsiteX45" fmla="*/ 414713 w 581882"/>
                <a:gd name="connsiteY45" fmla="*/ 432636 h 605592"/>
                <a:gd name="connsiteX46" fmla="*/ 229055 w 581882"/>
                <a:gd name="connsiteY46" fmla="*/ 407868 h 605592"/>
                <a:gd name="connsiteX47" fmla="*/ 352827 w 581882"/>
                <a:gd name="connsiteY47" fmla="*/ 407868 h 605592"/>
                <a:gd name="connsiteX48" fmla="*/ 352827 w 581882"/>
                <a:gd name="connsiteY48" fmla="*/ 432636 h 605592"/>
                <a:gd name="connsiteX49" fmla="*/ 229055 w 581882"/>
                <a:gd name="connsiteY49" fmla="*/ 432636 h 605592"/>
                <a:gd name="connsiteX50" fmla="*/ 43327 w 581882"/>
                <a:gd name="connsiteY50" fmla="*/ 407868 h 605592"/>
                <a:gd name="connsiteX51" fmla="*/ 167099 w 581882"/>
                <a:gd name="connsiteY51" fmla="*/ 407868 h 605592"/>
                <a:gd name="connsiteX52" fmla="*/ 167099 w 581882"/>
                <a:gd name="connsiteY52" fmla="*/ 432636 h 605592"/>
                <a:gd name="connsiteX53" fmla="*/ 43327 w 581882"/>
                <a:gd name="connsiteY53" fmla="*/ 432636 h 605592"/>
                <a:gd name="connsiteX54" fmla="*/ 489018 w 581882"/>
                <a:gd name="connsiteY54" fmla="*/ 364611 h 605592"/>
                <a:gd name="connsiteX55" fmla="*/ 519926 w 581882"/>
                <a:gd name="connsiteY55" fmla="*/ 364611 h 605592"/>
                <a:gd name="connsiteX56" fmla="*/ 519926 w 581882"/>
                <a:gd name="connsiteY56" fmla="*/ 389309 h 605592"/>
                <a:gd name="connsiteX57" fmla="*/ 489018 w 581882"/>
                <a:gd name="connsiteY57" fmla="*/ 389309 h 605592"/>
                <a:gd name="connsiteX58" fmla="*/ 414713 w 581882"/>
                <a:gd name="connsiteY58" fmla="*/ 364611 h 605592"/>
                <a:gd name="connsiteX59" fmla="*/ 467849 w 581882"/>
                <a:gd name="connsiteY59" fmla="*/ 364611 h 605592"/>
                <a:gd name="connsiteX60" fmla="*/ 467849 w 581882"/>
                <a:gd name="connsiteY60" fmla="*/ 389309 h 605592"/>
                <a:gd name="connsiteX61" fmla="*/ 414713 w 581882"/>
                <a:gd name="connsiteY61" fmla="*/ 389309 h 605592"/>
                <a:gd name="connsiteX62" fmla="*/ 303361 w 581882"/>
                <a:gd name="connsiteY62" fmla="*/ 364611 h 605592"/>
                <a:gd name="connsiteX63" fmla="*/ 334269 w 581882"/>
                <a:gd name="connsiteY63" fmla="*/ 364611 h 605592"/>
                <a:gd name="connsiteX64" fmla="*/ 334269 w 581882"/>
                <a:gd name="connsiteY64" fmla="*/ 389309 h 605592"/>
                <a:gd name="connsiteX65" fmla="*/ 303361 w 581882"/>
                <a:gd name="connsiteY65" fmla="*/ 389309 h 605592"/>
                <a:gd name="connsiteX66" fmla="*/ 229055 w 581882"/>
                <a:gd name="connsiteY66" fmla="*/ 364611 h 605592"/>
                <a:gd name="connsiteX67" fmla="*/ 282261 w 581882"/>
                <a:gd name="connsiteY67" fmla="*/ 364611 h 605592"/>
                <a:gd name="connsiteX68" fmla="*/ 282261 w 581882"/>
                <a:gd name="connsiteY68" fmla="*/ 389309 h 605592"/>
                <a:gd name="connsiteX69" fmla="*/ 229055 w 581882"/>
                <a:gd name="connsiteY69" fmla="*/ 389309 h 605592"/>
                <a:gd name="connsiteX70" fmla="*/ 117632 w 581882"/>
                <a:gd name="connsiteY70" fmla="*/ 364611 h 605592"/>
                <a:gd name="connsiteX71" fmla="*/ 148540 w 581882"/>
                <a:gd name="connsiteY71" fmla="*/ 364611 h 605592"/>
                <a:gd name="connsiteX72" fmla="*/ 148540 w 581882"/>
                <a:gd name="connsiteY72" fmla="*/ 389309 h 605592"/>
                <a:gd name="connsiteX73" fmla="*/ 117632 w 581882"/>
                <a:gd name="connsiteY73" fmla="*/ 389309 h 605592"/>
                <a:gd name="connsiteX74" fmla="*/ 43327 w 581882"/>
                <a:gd name="connsiteY74" fmla="*/ 364611 h 605592"/>
                <a:gd name="connsiteX75" fmla="*/ 96463 w 581882"/>
                <a:gd name="connsiteY75" fmla="*/ 364611 h 605592"/>
                <a:gd name="connsiteX76" fmla="*/ 96463 w 581882"/>
                <a:gd name="connsiteY76" fmla="*/ 389309 h 605592"/>
                <a:gd name="connsiteX77" fmla="*/ 43327 w 581882"/>
                <a:gd name="connsiteY77" fmla="*/ 389309 h 605592"/>
                <a:gd name="connsiteX78" fmla="*/ 433324 w 581882"/>
                <a:gd name="connsiteY78" fmla="*/ 302843 h 605592"/>
                <a:gd name="connsiteX79" fmla="*/ 433324 w 581882"/>
                <a:gd name="connsiteY79" fmla="*/ 321382 h 605592"/>
                <a:gd name="connsiteX80" fmla="*/ 519952 w 581882"/>
                <a:gd name="connsiteY80" fmla="*/ 321382 h 605592"/>
                <a:gd name="connsiteX81" fmla="*/ 519952 w 581882"/>
                <a:gd name="connsiteY81" fmla="*/ 302843 h 605592"/>
                <a:gd name="connsiteX82" fmla="*/ 247627 w 581882"/>
                <a:gd name="connsiteY82" fmla="*/ 302843 h 605592"/>
                <a:gd name="connsiteX83" fmla="*/ 247627 w 581882"/>
                <a:gd name="connsiteY83" fmla="*/ 321382 h 605592"/>
                <a:gd name="connsiteX84" fmla="*/ 334255 w 581882"/>
                <a:gd name="connsiteY84" fmla="*/ 321382 h 605592"/>
                <a:gd name="connsiteX85" fmla="*/ 334255 w 581882"/>
                <a:gd name="connsiteY85" fmla="*/ 302843 h 605592"/>
                <a:gd name="connsiteX86" fmla="*/ 61930 w 581882"/>
                <a:gd name="connsiteY86" fmla="*/ 302843 h 605592"/>
                <a:gd name="connsiteX87" fmla="*/ 61930 w 581882"/>
                <a:gd name="connsiteY87" fmla="*/ 321382 h 605592"/>
                <a:gd name="connsiteX88" fmla="*/ 148558 w 581882"/>
                <a:gd name="connsiteY88" fmla="*/ 321382 h 605592"/>
                <a:gd name="connsiteX89" fmla="*/ 148558 w 581882"/>
                <a:gd name="connsiteY89" fmla="*/ 302843 h 605592"/>
                <a:gd name="connsiteX90" fmla="*/ 482808 w 581882"/>
                <a:gd name="connsiteY90" fmla="*/ 37047 h 605592"/>
                <a:gd name="connsiteX91" fmla="*/ 507576 w 581882"/>
                <a:gd name="connsiteY91" fmla="*/ 37047 h 605592"/>
                <a:gd name="connsiteX92" fmla="*/ 507576 w 581882"/>
                <a:gd name="connsiteY92" fmla="*/ 98933 h 605592"/>
                <a:gd name="connsiteX93" fmla="*/ 482808 w 581882"/>
                <a:gd name="connsiteY93" fmla="*/ 98933 h 605592"/>
                <a:gd name="connsiteX94" fmla="*/ 445691 w 581882"/>
                <a:gd name="connsiteY94" fmla="*/ 37047 h 605592"/>
                <a:gd name="connsiteX95" fmla="*/ 470459 w 581882"/>
                <a:gd name="connsiteY95" fmla="*/ 37047 h 605592"/>
                <a:gd name="connsiteX96" fmla="*/ 470459 w 581882"/>
                <a:gd name="connsiteY96" fmla="*/ 234771 h 605592"/>
                <a:gd name="connsiteX97" fmla="*/ 445691 w 581882"/>
                <a:gd name="connsiteY97" fmla="*/ 234771 h 605592"/>
                <a:gd name="connsiteX98" fmla="*/ 297080 w 581882"/>
                <a:gd name="connsiteY98" fmla="*/ 37047 h 605592"/>
                <a:gd name="connsiteX99" fmla="*/ 321919 w 581882"/>
                <a:gd name="connsiteY99" fmla="*/ 37047 h 605592"/>
                <a:gd name="connsiteX100" fmla="*/ 321919 w 581882"/>
                <a:gd name="connsiteY100" fmla="*/ 98933 h 605592"/>
                <a:gd name="connsiteX101" fmla="*/ 297080 w 581882"/>
                <a:gd name="connsiteY101" fmla="*/ 98933 h 605592"/>
                <a:gd name="connsiteX102" fmla="*/ 259963 w 581882"/>
                <a:gd name="connsiteY102" fmla="*/ 37047 h 605592"/>
                <a:gd name="connsiteX103" fmla="*/ 284731 w 581882"/>
                <a:gd name="connsiteY103" fmla="*/ 37047 h 605592"/>
                <a:gd name="connsiteX104" fmla="*/ 284731 w 581882"/>
                <a:gd name="connsiteY104" fmla="*/ 234771 h 605592"/>
                <a:gd name="connsiteX105" fmla="*/ 259963 w 581882"/>
                <a:gd name="connsiteY105" fmla="*/ 234771 h 605592"/>
                <a:gd name="connsiteX106" fmla="*/ 111423 w 581882"/>
                <a:gd name="connsiteY106" fmla="*/ 37047 h 605592"/>
                <a:gd name="connsiteX107" fmla="*/ 136191 w 581882"/>
                <a:gd name="connsiteY107" fmla="*/ 37047 h 605592"/>
                <a:gd name="connsiteX108" fmla="*/ 136191 w 581882"/>
                <a:gd name="connsiteY108" fmla="*/ 98933 h 605592"/>
                <a:gd name="connsiteX109" fmla="*/ 111423 w 581882"/>
                <a:gd name="connsiteY109" fmla="*/ 98933 h 605592"/>
                <a:gd name="connsiteX110" fmla="*/ 74305 w 581882"/>
                <a:gd name="connsiteY110" fmla="*/ 37047 h 605592"/>
                <a:gd name="connsiteX111" fmla="*/ 99073 w 581882"/>
                <a:gd name="connsiteY111" fmla="*/ 37047 h 605592"/>
                <a:gd name="connsiteX112" fmla="*/ 99073 w 581882"/>
                <a:gd name="connsiteY112" fmla="*/ 234771 h 605592"/>
                <a:gd name="connsiteX113" fmla="*/ 74305 w 581882"/>
                <a:gd name="connsiteY113" fmla="*/ 234771 h 605592"/>
                <a:gd name="connsiteX114" fmla="*/ 433324 w 581882"/>
                <a:gd name="connsiteY114" fmla="*/ 24750 h 605592"/>
                <a:gd name="connsiteX115" fmla="*/ 433324 w 581882"/>
                <a:gd name="connsiteY115" fmla="*/ 278092 h 605592"/>
                <a:gd name="connsiteX116" fmla="*/ 519952 w 581882"/>
                <a:gd name="connsiteY116" fmla="*/ 278092 h 605592"/>
                <a:gd name="connsiteX117" fmla="*/ 519952 w 581882"/>
                <a:gd name="connsiteY117" fmla="*/ 24750 h 605592"/>
                <a:gd name="connsiteX118" fmla="*/ 396185 w 581882"/>
                <a:gd name="connsiteY118" fmla="*/ 24750 h 605592"/>
                <a:gd name="connsiteX119" fmla="*/ 396185 w 581882"/>
                <a:gd name="connsiteY119" fmla="*/ 580935 h 605592"/>
                <a:gd name="connsiteX120" fmla="*/ 557091 w 581882"/>
                <a:gd name="connsiteY120" fmla="*/ 580935 h 605592"/>
                <a:gd name="connsiteX121" fmla="*/ 557091 w 581882"/>
                <a:gd name="connsiteY121" fmla="*/ 24750 h 605592"/>
                <a:gd name="connsiteX122" fmla="*/ 544743 w 581882"/>
                <a:gd name="connsiteY122" fmla="*/ 24750 h 605592"/>
                <a:gd name="connsiteX123" fmla="*/ 544743 w 581882"/>
                <a:gd name="connsiteY123" fmla="*/ 333711 h 605592"/>
                <a:gd name="connsiteX124" fmla="*/ 532394 w 581882"/>
                <a:gd name="connsiteY124" fmla="*/ 346040 h 605592"/>
                <a:gd name="connsiteX125" fmla="*/ 420975 w 581882"/>
                <a:gd name="connsiteY125" fmla="*/ 346040 h 605592"/>
                <a:gd name="connsiteX126" fmla="*/ 408534 w 581882"/>
                <a:gd name="connsiteY126" fmla="*/ 333711 h 605592"/>
                <a:gd name="connsiteX127" fmla="*/ 408534 w 581882"/>
                <a:gd name="connsiteY127" fmla="*/ 24750 h 605592"/>
                <a:gd name="connsiteX128" fmla="*/ 247627 w 581882"/>
                <a:gd name="connsiteY128" fmla="*/ 24750 h 605592"/>
                <a:gd name="connsiteX129" fmla="*/ 247627 w 581882"/>
                <a:gd name="connsiteY129" fmla="*/ 278092 h 605592"/>
                <a:gd name="connsiteX130" fmla="*/ 334255 w 581882"/>
                <a:gd name="connsiteY130" fmla="*/ 278092 h 605592"/>
                <a:gd name="connsiteX131" fmla="*/ 334255 w 581882"/>
                <a:gd name="connsiteY131" fmla="*/ 24750 h 605592"/>
                <a:gd name="connsiteX132" fmla="*/ 210488 w 581882"/>
                <a:gd name="connsiteY132" fmla="*/ 24750 h 605592"/>
                <a:gd name="connsiteX133" fmla="*/ 210488 w 581882"/>
                <a:gd name="connsiteY133" fmla="*/ 580935 h 605592"/>
                <a:gd name="connsiteX134" fmla="*/ 371394 w 581882"/>
                <a:gd name="connsiteY134" fmla="*/ 580935 h 605592"/>
                <a:gd name="connsiteX135" fmla="*/ 371394 w 581882"/>
                <a:gd name="connsiteY135" fmla="*/ 24750 h 605592"/>
                <a:gd name="connsiteX136" fmla="*/ 359045 w 581882"/>
                <a:gd name="connsiteY136" fmla="*/ 24750 h 605592"/>
                <a:gd name="connsiteX137" fmla="*/ 359045 w 581882"/>
                <a:gd name="connsiteY137" fmla="*/ 333711 h 605592"/>
                <a:gd name="connsiteX138" fmla="*/ 346697 w 581882"/>
                <a:gd name="connsiteY138" fmla="*/ 346040 h 605592"/>
                <a:gd name="connsiteX139" fmla="*/ 235278 w 581882"/>
                <a:gd name="connsiteY139" fmla="*/ 346040 h 605592"/>
                <a:gd name="connsiteX140" fmla="*/ 222837 w 581882"/>
                <a:gd name="connsiteY140" fmla="*/ 333711 h 605592"/>
                <a:gd name="connsiteX141" fmla="*/ 222837 w 581882"/>
                <a:gd name="connsiteY141" fmla="*/ 24750 h 605592"/>
                <a:gd name="connsiteX142" fmla="*/ 61930 w 581882"/>
                <a:gd name="connsiteY142" fmla="*/ 24750 h 605592"/>
                <a:gd name="connsiteX143" fmla="*/ 61930 w 581882"/>
                <a:gd name="connsiteY143" fmla="*/ 278092 h 605592"/>
                <a:gd name="connsiteX144" fmla="*/ 148558 w 581882"/>
                <a:gd name="connsiteY144" fmla="*/ 278092 h 605592"/>
                <a:gd name="connsiteX145" fmla="*/ 148558 w 581882"/>
                <a:gd name="connsiteY145" fmla="*/ 24750 h 605592"/>
                <a:gd name="connsiteX146" fmla="*/ 24791 w 581882"/>
                <a:gd name="connsiteY146" fmla="*/ 24750 h 605592"/>
                <a:gd name="connsiteX147" fmla="*/ 24791 w 581882"/>
                <a:gd name="connsiteY147" fmla="*/ 580935 h 605592"/>
                <a:gd name="connsiteX148" fmla="*/ 185697 w 581882"/>
                <a:gd name="connsiteY148" fmla="*/ 580935 h 605592"/>
                <a:gd name="connsiteX149" fmla="*/ 185697 w 581882"/>
                <a:gd name="connsiteY149" fmla="*/ 24750 h 605592"/>
                <a:gd name="connsiteX150" fmla="*/ 173348 w 581882"/>
                <a:gd name="connsiteY150" fmla="*/ 24750 h 605592"/>
                <a:gd name="connsiteX151" fmla="*/ 173348 w 581882"/>
                <a:gd name="connsiteY151" fmla="*/ 333711 h 605592"/>
                <a:gd name="connsiteX152" fmla="*/ 161000 w 581882"/>
                <a:gd name="connsiteY152" fmla="*/ 346040 h 605592"/>
                <a:gd name="connsiteX153" fmla="*/ 49581 w 581882"/>
                <a:gd name="connsiteY153" fmla="*/ 346040 h 605592"/>
                <a:gd name="connsiteX154" fmla="*/ 37139 w 581882"/>
                <a:gd name="connsiteY154" fmla="*/ 333711 h 605592"/>
                <a:gd name="connsiteX155" fmla="*/ 37139 w 581882"/>
                <a:gd name="connsiteY155" fmla="*/ 24750 h 605592"/>
                <a:gd name="connsiteX156" fmla="*/ 12442 w 581882"/>
                <a:gd name="connsiteY156" fmla="*/ 0 h 605592"/>
                <a:gd name="connsiteX157" fmla="*/ 569533 w 581882"/>
                <a:gd name="connsiteY157" fmla="*/ 0 h 605592"/>
                <a:gd name="connsiteX158" fmla="*/ 581882 w 581882"/>
                <a:gd name="connsiteY158" fmla="*/ 12329 h 605592"/>
                <a:gd name="connsiteX159" fmla="*/ 581882 w 581882"/>
                <a:gd name="connsiteY159" fmla="*/ 593263 h 605592"/>
                <a:gd name="connsiteX160" fmla="*/ 569533 w 581882"/>
                <a:gd name="connsiteY160" fmla="*/ 605592 h 605592"/>
                <a:gd name="connsiteX161" fmla="*/ 12442 w 581882"/>
                <a:gd name="connsiteY161" fmla="*/ 605592 h 605592"/>
                <a:gd name="connsiteX162" fmla="*/ 0 w 581882"/>
                <a:gd name="connsiteY162" fmla="*/ 593263 h 605592"/>
                <a:gd name="connsiteX163" fmla="*/ 0 w 581882"/>
                <a:gd name="connsiteY163" fmla="*/ 12329 h 605592"/>
                <a:gd name="connsiteX164" fmla="*/ 12442 w 581882"/>
                <a:gd name="connsiteY164"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581882" h="605592">
                  <a:moveTo>
                    <a:pt x="464250" y="494381"/>
                  </a:moveTo>
                  <a:lnTo>
                    <a:pt x="489018" y="494381"/>
                  </a:lnTo>
                  <a:lnTo>
                    <a:pt x="489018" y="519079"/>
                  </a:lnTo>
                  <a:lnTo>
                    <a:pt x="464250" y="519079"/>
                  </a:lnTo>
                  <a:close/>
                  <a:moveTo>
                    <a:pt x="278521" y="494381"/>
                  </a:moveTo>
                  <a:lnTo>
                    <a:pt x="303360" y="494381"/>
                  </a:lnTo>
                  <a:lnTo>
                    <a:pt x="303360" y="519079"/>
                  </a:lnTo>
                  <a:lnTo>
                    <a:pt x="278521" y="519079"/>
                  </a:lnTo>
                  <a:close/>
                  <a:moveTo>
                    <a:pt x="92864" y="494381"/>
                  </a:moveTo>
                  <a:lnTo>
                    <a:pt x="117632" y="494381"/>
                  </a:lnTo>
                  <a:lnTo>
                    <a:pt x="117632" y="519079"/>
                  </a:lnTo>
                  <a:lnTo>
                    <a:pt x="92864" y="519079"/>
                  </a:lnTo>
                  <a:close/>
                  <a:moveTo>
                    <a:pt x="476645" y="482021"/>
                  </a:moveTo>
                  <a:cubicBezTo>
                    <a:pt x="462996" y="482021"/>
                    <a:pt x="451854" y="493147"/>
                    <a:pt x="451854" y="506777"/>
                  </a:cubicBezTo>
                  <a:cubicBezTo>
                    <a:pt x="451854" y="520407"/>
                    <a:pt x="462996" y="531441"/>
                    <a:pt x="476645" y="531441"/>
                  </a:cubicBezTo>
                  <a:cubicBezTo>
                    <a:pt x="490295" y="531441"/>
                    <a:pt x="501344" y="520407"/>
                    <a:pt x="501344" y="506777"/>
                  </a:cubicBezTo>
                  <a:cubicBezTo>
                    <a:pt x="501344" y="493147"/>
                    <a:pt x="490295" y="482021"/>
                    <a:pt x="476645" y="482021"/>
                  </a:cubicBezTo>
                  <a:close/>
                  <a:moveTo>
                    <a:pt x="290987" y="482021"/>
                  </a:moveTo>
                  <a:cubicBezTo>
                    <a:pt x="277338" y="482021"/>
                    <a:pt x="266196" y="493147"/>
                    <a:pt x="266196" y="506777"/>
                  </a:cubicBezTo>
                  <a:cubicBezTo>
                    <a:pt x="266196" y="520407"/>
                    <a:pt x="277338" y="531441"/>
                    <a:pt x="290987" y="531441"/>
                  </a:cubicBezTo>
                  <a:cubicBezTo>
                    <a:pt x="304637" y="531441"/>
                    <a:pt x="315686" y="520407"/>
                    <a:pt x="315686" y="506777"/>
                  </a:cubicBezTo>
                  <a:cubicBezTo>
                    <a:pt x="315686" y="493147"/>
                    <a:pt x="304637" y="482021"/>
                    <a:pt x="290987" y="482021"/>
                  </a:cubicBezTo>
                  <a:close/>
                  <a:moveTo>
                    <a:pt x="105260" y="482021"/>
                  </a:moveTo>
                  <a:cubicBezTo>
                    <a:pt x="91610" y="482021"/>
                    <a:pt x="80468" y="493147"/>
                    <a:pt x="80468" y="506777"/>
                  </a:cubicBezTo>
                  <a:cubicBezTo>
                    <a:pt x="80468" y="520407"/>
                    <a:pt x="91610" y="531441"/>
                    <a:pt x="105260" y="531441"/>
                  </a:cubicBezTo>
                  <a:cubicBezTo>
                    <a:pt x="118909" y="531441"/>
                    <a:pt x="129958" y="520407"/>
                    <a:pt x="129958" y="506777"/>
                  </a:cubicBezTo>
                  <a:cubicBezTo>
                    <a:pt x="129958" y="493147"/>
                    <a:pt x="118909" y="482021"/>
                    <a:pt x="105260" y="482021"/>
                  </a:cubicBezTo>
                  <a:close/>
                  <a:moveTo>
                    <a:pt x="476645" y="457264"/>
                  </a:moveTo>
                  <a:cubicBezTo>
                    <a:pt x="503944" y="457264"/>
                    <a:pt x="526136" y="479517"/>
                    <a:pt x="526136" y="506777"/>
                  </a:cubicBezTo>
                  <a:cubicBezTo>
                    <a:pt x="526136" y="534037"/>
                    <a:pt x="503944" y="556197"/>
                    <a:pt x="476645" y="556197"/>
                  </a:cubicBezTo>
                  <a:cubicBezTo>
                    <a:pt x="449347" y="556197"/>
                    <a:pt x="427062" y="534037"/>
                    <a:pt x="427062" y="506777"/>
                  </a:cubicBezTo>
                  <a:cubicBezTo>
                    <a:pt x="427062" y="479517"/>
                    <a:pt x="449347" y="457264"/>
                    <a:pt x="476645" y="457264"/>
                  </a:cubicBezTo>
                  <a:close/>
                  <a:moveTo>
                    <a:pt x="290987" y="457264"/>
                  </a:moveTo>
                  <a:cubicBezTo>
                    <a:pt x="318286" y="457264"/>
                    <a:pt x="340478" y="479517"/>
                    <a:pt x="340478" y="506777"/>
                  </a:cubicBezTo>
                  <a:cubicBezTo>
                    <a:pt x="340478" y="534037"/>
                    <a:pt x="318286" y="556197"/>
                    <a:pt x="290987" y="556197"/>
                  </a:cubicBezTo>
                  <a:cubicBezTo>
                    <a:pt x="263689" y="556197"/>
                    <a:pt x="241404" y="534037"/>
                    <a:pt x="241404" y="506777"/>
                  </a:cubicBezTo>
                  <a:cubicBezTo>
                    <a:pt x="241404" y="479517"/>
                    <a:pt x="263689" y="457264"/>
                    <a:pt x="290987" y="457264"/>
                  </a:cubicBezTo>
                  <a:close/>
                  <a:moveTo>
                    <a:pt x="105260" y="457264"/>
                  </a:moveTo>
                  <a:cubicBezTo>
                    <a:pt x="132558" y="457264"/>
                    <a:pt x="154750" y="479517"/>
                    <a:pt x="154750" y="506777"/>
                  </a:cubicBezTo>
                  <a:cubicBezTo>
                    <a:pt x="154750" y="534037"/>
                    <a:pt x="132558" y="556197"/>
                    <a:pt x="105260" y="556197"/>
                  </a:cubicBezTo>
                  <a:cubicBezTo>
                    <a:pt x="77961" y="556197"/>
                    <a:pt x="55676" y="534037"/>
                    <a:pt x="55676" y="506777"/>
                  </a:cubicBezTo>
                  <a:cubicBezTo>
                    <a:pt x="55676" y="479517"/>
                    <a:pt x="77961" y="457264"/>
                    <a:pt x="105260" y="457264"/>
                  </a:cubicBezTo>
                  <a:close/>
                  <a:moveTo>
                    <a:pt x="414713" y="407868"/>
                  </a:moveTo>
                  <a:lnTo>
                    <a:pt x="538485" y="407868"/>
                  </a:lnTo>
                  <a:lnTo>
                    <a:pt x="538485" y="432636"/>
                  </a:lnTo>
                  <a:lnTo>
                    <a:pt x="414713" y="432636"/>
                  </a:lnTo>
                  <a:close/>
                  <a:moveTo>
                    <a:pt x="229055" y="407868"/>
                  </a:moveTo>
                  <a:lnTo>
                    <a:pt x="352827" y="407868"/>
                  </a:lnTo>
                  <a:lnTo>
                    <a:pt x="352827" y="432636"/>
                  </a:lnTo>
                  <a:lnTo>
                    <a:pt x="229055" y="432636"/>
                  </a:lnTo>
                  <a:close/>
                  <a:moveTo>
                    <a:pt x="43327" y="407868"/>
                  </a:moveTo>
                  <a:lnTo>
                    <a:pt x="167099" y="407868"/>
                  </a:lnTo>
                  <a:lnTo>
                    <a:pt x="167099" y="432636"/>
                  </a:lnTo>
                  <a:lnTo>
                    <a:pt x="43327" y="432636"/>
                  </a:lnTo>
                  <a:close/>
                  <a:moveTo>
                    <a:pt x="489018" y="364611"/>
                  </a:moveTo>
                  <a:lnTo>
                    <a:pt x="519926" y="364611"/>
                  </a:lnTo>
                  <a:lnTo>
                    <a:pt x="519926" y="389309"/>
                  </a:lnTo>
                  <a:lnTo>
                    <a:pt x="489018" y="389309"/>
                  </a:lnTo>
                  <a:close/>
                  <a:moveTo>
                    <a:pt x="414713" y="364611"/>
                  </a:moveTo>
                  <a:lnTo>
                    <a:pt x="467849" y="364611"/>
                  </a:lnTo>
                  <a:lnTo>
                    <a:pt x="467849" y="389309"/>
                  </a:lnTo>
                  <a:lnTo>
                    <a:pt x="414713" y="389309"/>
                  </a:lnTo>
                  <a:close/>
                  <a:moveTo>
                    <a:pt x="303361" y="364611"/>
                  </a:moveTo>
                  <a:lnTo>
                    <a:pt x="334269" y="364611"/>
                  </a:lnTo>
                  <a:lnTo>
                    <a:pt x="334269" y="389309"/>
                  </a:lnTo>
                  <a:lnTo>
                    <a:pt x="303361" y="389309"/>
                  </a:lnTo>
                  <a:close/>
                  <a:moveTo>
                    <a:pt x="229055" y="364611"/>
                  </a:moveTo>
                  <a:lnTo>
                    <a:pt x="282261" y="364611"/>
                  </a:lnTo>
                  <a:lnTo>
                    <a:pt x="282261" y="389309"/>
                  </a:lnTo>
                  <a:lnTo>
                    <a:pt x="229055" y="389309"/>
                  </a:lnTo>
                  <a:close/>
                  <a:moveTo>
                    <a:pt x="117632" y="364611"/>
                  </a:moveTo>
                  <a:lnTo>
                    <a:pt x="148540" y="364611"/>
                  </a:lnTo>
                  <a:lnTo>
                    <a:pt x="148540" y="389309"/>
                  </a:lnTo>
                  <a:lnTo>
                    <a:pt x="117632" y="389309"/>
                  </a:lnTo>
                  <a:close/>
                  <a:moveTo>
                    <a:pt x="43327" y="364611"/>
                  </a:moveTo>
                  <a:lnTo>
                    <a:pt x="96463" y="364611"/>
                  </a:lnTo>
                  <a:lnTo>
                    <a:pt x="96463" y="389309"/>
                  </a:lnTo>
                  <a:lnTo>
                    <a:pt x="43327" y="389309"/>
                  </a:lnTo>
                  <a:close/>
                  <a:moveTo>
                    <a:pt x="433324" y="302843"/>
                  </a:moveTo>
                  <a:lnTo>
                    <a:pt x="433324" y="321382"/>
                  </a:lnTo>
                  <a:lnTo>
                    <a:pt x="519952" y="321382"/>
                  </a:lnTo>
                  <a:lnTo>
                    <a:pt x="519952" y="302843"/>
                  </a:lnTo>
                  <a:close/>
                  <a:moveTo>
                    <a:pt x="247627" y="302843"/>
                  </a:moveTo>
                  <a:lnTo>
                    <a:pt x="247627" y="321382"/>
                  </a:lnTo>
                  <a:lnTo>
                    <a:pt x="334255" y="321382"/>
                  </a:lnTo>
                  <a:lnTo>
                    <a:pt x="334255" y="302843"/>
                  </a:lnTo>
                  <a:close/>
                  <a:moveTo>
                    <a:pt x="61930" y="302843"/>
                  </a:moveTo>
                  <a:lnTo>
                    <a:pt x="61930" y="321382"/>
                  </a:lnTo>
                  <a:lnTo>
                    <a:pt x="148558" y="321382"/>
                  </a:lnTo>
                  <a:lnTo>
                    <a:pt x="148558" y="302843"/>
                  </a:lnTo>
                  <a:close/>
                  <a:moveTo>
                    <a:pt x="482808" y="37047"/>
                  </a:moveTo>
                  <a:lnTo>
                    <a:pt x="507576" y="37047"/>
                  </a:lnTo>
                  <a:lnTo>
                    <a:pt x="507576" y="98933"/>
                  </a:lnTo>
                  <a:lnTo>
                    <a:pt x="482808" y="98933"/>
                  </a:lnTo>
                  <a:close/>
                  <a:moveTo>
                    <a:pt x="445691" y="37047"/>
                  </a:moveTo>
                  <a:lnTo>
                    <a:pt x="470459" y="37047"/>
                  </a:lnTo>
                  <a:lnTo>
                    <a:pt x="470459" y="234771"/>
                  </a:lnTo>
                  <a:lnTo>
                    <a:pt x="445691" y="234771"/>
                  </a:lnTo>
                  <a:close/>
                  <a:moveTo>
                    <a:pt x="297080" y="37047"/>
                  </a:moveTo>
                  <a:lnTo>
                    <a:pt x="321919" y="37047"/>
                  </a:lnTo>
                  <a:lnTo>
                    <a:pt x="321919" y="98933"/>
                  </a:lnTo>
                  <a:lnTo>
                    <a:pt x="297080" y="98933"/>
                  </a:lnTo>
                  <a:close/>
                  <a:moveTo>
                    <a:pt x="259963" y="37047"/>
                  </a:moveTo>
                  <a:lnTo>
                    <a:pt x="284731" y="37047"/>
                  </a:lnTo>
                  <a:lnTo>
                    <a:pt x="284731" y="234771"/>
                  </a:lnTo>
                  <a:lnTo>
                    <a:pt x="259963" y="234771"/>
                  </a:lnTo>
                  <a:close/>
                  <a:moveTo>
                    <a:pt x="111423" y="37047"/>
                  </a:moveTo>
                  <a:lnTo>
                    <a:pt x="136191" y="37047"/>
                  </a:lnTo>
                  <a:lnTo>
                    <a:pt x="136191" y="98933"/>
                  </a:lnTo>
                  <a:lnTo>
                    <a:pt x="111423" y="98933"/>
                  </a:lnTo>
                  <a:close/>
                  <a:moveTo>
                    <a:pt x="74305" y="37047"/>
                  </a:moveTo>
                  <a:lnTo>
                    <a:pt x="99073" y="37047"/>
                  </a:lnTo>
                  <a:lnTo>
                    <a:pt x="99073" y="234771"/>
                  </a:lnTo>
                  <a:lnTo>
                    <a:pt x="74305" y="234771"/>
                  </a:lnTo>
                  <a:close/>
                  <a:moveTo>
                    <a:pt x="433324" y="24750"/>
                  </a:moveTo>
                  <a:lnTo>
                    <a:pt x="433324" y="278092"/>
                  </a:lnTo>
                  <a:lnTo>
                    <a:pt x="519952" y="278092"/>
                  </a:lnTo>
                  <a:lnTo>
                    <a:pt x="519952" y="24750"/>
                  </a:lnTo>
                  <a:close/>
                  <a:moveTo>
                    <a:pt x="396185" y="24750"/>
                  </a:moveTo>
                  <a:lnTo>
                    <a:pt x="396185" y="580935"/>
                  </a:lnTo>
                  <a:lnTo>
                    <a:pt x="557091" y="580935"/>
                  </a:lnTo>
                  <a:lnTo>
                    <a:pt x="557091" y="24750"/>
                  </a:lnTo>
                  <a:lnTo>
                    <a:pt x="544743" y="24750"/>
                  </a:lnTo>
                  <a:lnTo>
                    <a:pt x="544743" y="333711"/>
                  </a:lnTo>
                  <a:cubicBezTo>
                    <a:pt x="544743" y="340570"/>
                    <a:pt x="539172" y="346040"/>
                    <a:pt x="532394" y="346040"/>
                  </a:cubicBezTo>
                  <a:lnTo>
                    <a:pt x="420975" y="346040"/>
                  </a:lnTo>
                  <a:cubicBezTo>
                    <a:pt x="414105" y="346040"/>
                    <a:pt x="408534" y="340570"/>
                    <a:pt x="408534" y="333711"/>
                  </a:cubicBezTo>
                  <a:lnTo>
                    <a:pt x="408534" y="24750"/>
                  </a:lnTo>
                  <a:close/>
                  <a:moveTo>
                    <a:pt x="247627" y="24750"/>
                  </a:moveTo>
                  <a:lnTo>
                    <a:pt x="247627" y="278092"/>
                  </a:lnTo>
                  <a:lnTo>
                    <a:pt x="334255" y="278092"/>
                  </a:lnTo>
                  <a:lnTo>
                    <a:pt x="334255" y="24750"/>
                  </a:lnTo>
                  <a:close/>
                  <a:moveTo>
                    <a:pt x="210488" y="24750"/>
                  </a:moveTo>
                  <a:lnTo>
                    <a:pt x="210488" y="580935"/>
                  </a:lnTo>
                  <a:lnTo>
                    <a:pt x="371394" y="580935"/>
                  </a:lnTo>
                  <a:lnTo>
                    <a:pt x="371394" y="24750"/>
                  </a:lnTo>
                  <a:lnTo>
                    <a:pt x="359045" y="24750"/>
                  </a:lnTo>
                  <a:lnTo>
                    <a:pt x="359045" y="333711"/>
                  </a:lnTo>
                  <a:cubicBezTo>
                    <a:pt x="359045" y="340570"/>
                    <a:pt x="353475" y="346040"/>
                    <a:pt x="346697" y="346040"/>
                  </a:cubicBezTo>
                  <a:lnTo>
                    <a:pt x="235278" y="346040"/>
                  </a:lnTo>
                  <a:cubicBezTo>
                    <a:pt x="228408" y="346040"/>
                    <a:pt x="222837" y="340570"/>
                    <a:pt x="222837" y="333711"/>
                  </a:cubicBezTo>
                  <a:lnTo>
                    <a:pt x="222837" y="24750"/>
                  </a:lnTo>
                  <a:close/>
                  <a:moveTo>
                    <a:pt x="61930" y="24750"/>
                  </a:moveTo>
                  <a:lnTo>
                    <a:pt x="61930" y="278092"/>
                  </a:lnTo>
                  <a:lnTo>
                    <a:pt x="148558" y="278092"/>
                  </a:lnTo>
                  <a:lnTo>
                    <a:pt x="148558" y="24750"/>
                  </a:lnTo>
                  <a:close/>
                  <a:moveTo>
                    <a:pt x="24791" y="24750"/>
                  </a:moveTo>
                  <a:lnTo>
                    <a:pt x="24791" y="580935"/>
                  </a:lnTo>
                  <a:lnTo>
                    <a:pt x="185697" y="580935"/>
                  </a:lnTo>
                  <a:lnTo>
                    <a:pt x="185697" y="24750"/>
                  </a:lnTo>
                  <a:lnTo>
                    <a:pt x="173348" y="24750"/>
                  </a:lnTo>
                  <a:lnTo>
                    <a:pt x="173348" y="333711"/>
                  </a:lnTo>
                  <a:cubicBezTo>
                    <a:pt x="173348" y="340570"/>
                    <a:pt x="167777" y="346040"/>
                    <a:pt x="161000" y="346040"/>
                  </a:cubicBezTo>
                  <a:lnTo>
                    <a:pt x="49581" y="346040"/>
                  </a:lnTo>
                  <a:cubicBezTo>
                    <a:pt x="42710" y="346040"/>
                    <a:pt x="37139" y="340570"/>
                    <a:pt x="37139" y="333711"/>
                  </a:cubicBezTo>
                  <a:lnTo>
                    <a:pt x="37139" y="24750"/>
                  </a:lnTo>
                  <a:close/>
                  <a:moveTo>
                    <a:pt x="12442" y="0"/>
                  </a:moveTo>
                  <a:lnTo>
                    <a:pt x="569533" y="0"/>
                  </a:lnTo>
                  <a:cubicBezTo>
                    <a:pt x="576311" y="0"/>
                    <a:pt x="581882" y="5562"/>
                    <a:pt x="581882" y="12329"/>
                  </a:cubicBezTo>
                  <a:lnTo>
                    <a:pt x="581882" y="593263"/>
                  </a:lnTo>
                  <a:cubicBezTo>
                    <a:pt x="581882" y="600123"/>
                    <a:pt x="576311" y="605592"/>
                    <a:pt x="569533" y="605592"/>
                  </a:cubicBezTo>
                  <a:lnTo>
                    <a:pt x="12442" y="605592"/>
                  </a:lnTo>
                  <a:cubicBezTo>
                    <a:pt x="5571" y="605592"/>
                    <a:pt x="0" y="600123"/>
                    <a:pt x="0" y="593263"/>
                  </a:cubicBezTo>
                  <a:lnTo>
                    <a:pt x="0" y="12329"/>
                  </a:lnTo>
                  <a:cubicBezTo>
                    <a:pt x="0" y="5562"/>
                    <a:pt x="5571" y="0"/>
                    <a:pt x="12442" y="0"/>
                  </a:cubicBezTo>
                  <a:close/>
                </a:path>
              </a:pathLst>
            </a:custGeom>
            <a:solidFill>
              <a:schemeClr val="accent6"/>
            </a:solidFill>
            <a:ln w="25400" cap="flat" cmpd="sng" algn="ctr">
              <a:noFill/>
              <a:prstDash val="solid"/>
            </a:ln>
            <a:effectLst/>
          </p:spPr>
          <p:txBody>
            <a:bodyPr rtlCol="0" anchor="ctr"/>
            <a:lstStyle/>
            <a:p>
              <a:pPr algn="ctr"/>
              <a:endParaRPr lang="en-US" sz="1810" b="1">
                <a:latin typeface="微软雅黑" panose="020B0503020204020204" charset="-122"/>
                <a:ea typeface="微软雅黑" panose="020B0503020204020204" charset="-122"/>
              </a:endParaRPr>
            </a:p>
          </p:txBody>
        </p:sp>
        <p:sp>
          <p:nvSpPr>
            <p:cNvPr id="122" name="television_22991"/>
            <p:cNvSpPr/>
            <p:nvPr/>
          </p:nvSpPr>
          <p:spPr>
            <a:xfrm>
              <a:off x="7125" y="4005"/>
              <a:ext cx="787" cy="625"/>
            </a:xfrm>
            <a:custGeom>
              <a:avLst/>
              <a:gdLst>
                <a:gd name="connsiteX0" fmla="*/ 212374 w 606580"/>
                <a:gd name="connsiteY0" fmla="*/ 428332 h 488877"/>
                <a:gd name="connsiteX1" fmla="*/ 394348 w 606580"/>
                <a:gd name="connsiteY1" fmla="*/ 428332 h 488877"/>
                <a:gd name="connsiteX2" fmla="*/ 455006 w 606580"/>
                <a:gd name="connsiteY2" fmla="*/ 488877 h 488877"/>
                <a:gd name="connsiteX3" fmla="*/ 151716 w 606580"/>
                <a:gd name="connsiteY3" fmla="*/ 488877 h 488877"/>
                <a:gd name="connsiteX4" fmla="*/ 412984 w 606580"/>
                <a:gd name="connsiteY4" fmla="*/ 226180 h 488877"/>
                <a:gd name="connsiteX5" fmla="*/ 359066 w 606580"/>
                <a:gd name="connsiteY5" fmla="*/ 280015 h 488877"/>
                <a:gd name="connsiteX6" fmla="*/ 412984 w 606580"/>
                <a:gd name="connsiteY6" fmla="*/ 333851 h 488877"/>
                <a:gd name="connsiteX7" fmla="*/ 466903 w 606580"/>
                <a:gd name="connsiteY7" fmla="*/ 280015 h 488877"/>
                <a:gd name="connsiteX8" fmla="*/ 412984 w 606580"/>
                <a:gd name="connsiteY8" fmla="*/ 226180 h 488877"/>
                <a:gd name="connsiteX9" fmla="*/ 199202 w 606580"/>
                <a:gd name="connsiteY9" fmla="*/ 156745 h 488877"/>
                <a:gd name="connsiteX10" fmla="*/ 180127 w 606580"/>
                <a:gd name="connsiteY10" fmla="*/ 189672 h 488877"/>
                <a:gd name="connsiteX11" fmla="*/ 213114 w 606580"/>
                <a:gd name="connsiteY11" fmla="*/ 208712 h 488877"/>
                <a:gd name="connsiteX12" fmla="*/ 232190 w 606580"/>
                <a:gd name="connsiteY12" fmla="*/ 175786 h 488877"/>
                <a:gd name="connsiteX13" fmla="*/ 199202 w 606580"/>
                <a:gd name="connsiteY13" fmla="*/ 156745 h 488877"/>
                <a:gd name="connsiteX14" fmla="*/ 389897 w 606580"/>
                <a:gd name="connsiteY14" fmla="*/ 126241 h 488877"/>
                <a:gd name="connsiteX15" fmla="*/ 435928 w 606580"/>
                <a:gd name="connsiteY15" fmla="*/ 126241 h 488877"/>
                <a:gd name="connsiteX16" fmla="*/ 446540 w 606580"/>
                <a:gd name="connsiteY16" fmla="*/ 178788 h 488877"/>
                <a:gd name="connsiteX17" fmla="*/ 461310 w 606580"/>
                <a:gd name="connsiteY17" fmla="*/ 184372 h 488877"/>
                <a:gd name="connsiteX18" fmla="*/ 505477 w 606580"/>
                <a:gd name="connsiteY18" fmla="*/ 155020 h 488877"/>
                <a:gd name="connsiteX19" fmla="*/ 538172 w 606580"/>
                <a:gd name="connsiteY19" fmla="*/ 187665 h 488877"/>
                <a:gd name="connsiteX20" fmla="*/ 508775 w 606580"/>
                <a:gd name="connsiteY20" fmla="*/ 231621 h 488877"/>
                <a:gd name="connsiteX21" fmla="*/ 514798 w 606580"/>
                <a:gd name="connsiteY21" fmla="*/ 246511 h 488877"/>
                <a:gd name="connsiteX22" fmla="*/ 566852 w 606580"/>
                <a:gd name="connsiteY22" fmla="*/ 256964 h 488877"/>
                <a:gd name="connsiteX23" fmla="*/ 566852 w 606580"/>
                <a:gd name="connsiteY23" fmla="*/ 303067 h 488877"/>
                <a:gd name="connsiteX24" fmla="*/ 514942 w 606580"/>
                <a:gd name="connsiteY24" fmla="*/ 313376 h 488877"/>
                <a:gd name="connsiteX25" fmla="*/ 508775 w 606580"/>
                <a:gd name="connsiteY25" fmla="*/ 328267 h 488877"/>
                <a:gd name="connsiteX26" fmla="*/ 521968 w 606580"/>
                <a:gd name="connsiteY26" fmla="*/ 348169 h 488877"/>
                <a:gd name="connsiteX27" fmla="*/ 304000 w 606580"/>
                <a:gd name="connsiteY27" fmla="*/ 348169 h 488877"/>
                <a:gd name="connsiteX28" fmla="*/ 317193 w 606580"/>
                <a:gd name="connsiteY28" fmla="*/ 328267 h 488877"/>
                <a:gd name="connsiteX29" fmla="*/ 311027 w 606580"/>
                <a:gd name="connsiteY29" fmla="*/ 313376 h 488877"/>
                <a:gd name="connsiteX30" fmla="*/ 259116 w 606580"/>
                <a:gd name="connsiteY30" fmla="*/ 303067 h 488877"/>
                <a:gd name="connsiteX31" fmla="*/ 259116 w 606580"/>
                <a:gd name="connsiteY31" fmla="*/ 256964 h 488877"/>
                <a:gd name="connsiteX32" fmla="*/ 311027 w 606580"/>
                <a:gd name="connsiteY32" fmla="*/ 246511 h 488877"/>
                <a:gd name="connsiteX33" fmla="*/ 317050 w 606580"/>
                <a:gd name="connsiteY33" fmla="*/ 231621 h 488877"/>
                <a:gd name="connsiteX34" fmla="*/ 287653 w 606580"/>
                <a:gd name="connsiteY34" fmla="*/ 187522 h 488877"/>
                <a:gd name="connsiteX35" fmla="*/ 320348 w 606580"/>
                <a:gd name="connsiteY35" fmla="*/ 155020 h 488877"/>
                <a:gd name="connsiteX36" fmla="*/ 364515 w 606580"/>
                <a:gd name="connsiteY36" fmla="*/ 184372 h 488877"/>
                <a:gd name="connsiteX37" fmla="*/ 379285 w 606580"/>
                <a:gd name="connsiteY37" fmla="*/ 178788 h 488877"/>
                <a:gd name="connsiteX38" fmla="*/ 197338 w 606580"/>
                <a:gd name="connsiteY38" fmla="*/ 105495 h 488877"/>
                <a:gd name="connsiteX39" fmla="*/ 209242 w 606580"/>
                <a:gd name="connsiteY39" fmla="*/ 129545 h 488877"/>
                <a:gd name="connsiteX40" fmla="*/ 217130 w 606580"/>
                <a:gd name="connsiteY40" fmla="*/ 130261 h 488877"/>
                <a:gd name="connsiteX41" fmla="*/ 234628 w 606580"/>
                <a:gd name="connsiteY41" fmla="*/ 110362 h 488877"/>
                <a:gd name="connsiteX42" fmla="*/ 254563 w 606580"/>
                <a:gd name="connsiteY42" fmla="*/ 121958 h 488877"/>
                <a:gd name="connsiteX43" fmla="*/ 246102 w 606580"/>
                <a:gd name="connsiteY43" fmla="*/ 146868 h 488877"/>
                <a:gd name="connsiteX44" fmla="*/ 250978 w 606580"/>
                <a:gd name="connsiteY44" fmla="*/ 153453 h 488877"/>
                <a:gd name="connsiteX45" fmla="*/ 277511 w 606580"/>
                <a:gd name="connsiteY45" fmla="*/ 151735 h 488877"/>
                <a:gd name="connsiteX46" fmla="*/ 283391 w 606580"/>
                <a:gd name="connsiteY46" fmla="*/ 173925 h 488877"/>
                <a:gd name="connsiteX47" fmla="*/ 259727 w 606580"/>
                <a:gd name="connsiteY47" fmla="*/ 185664 h 488877"/>
                <a:gd name="connsiteX48" fmla="*/ 258723 w 606580"/>
                <a:gd name="connsiteY48" fmla="*/ 193680 h 488877"/>
                <a:gd name="connsiteX49" fmla="*/ 278515 w 606580"/>
                <a:gd name="connsiteY49" fmla="*/ 211146 h 488877"/>
                <a:gd name="connsiteX50" fmla="*/ 267041 w 606580"/>
                <a:gd name="connsiteY50" fmla="*/ 231045 h 488877"/>
                <a:gd name="connsiteX51" fmla="*/ 241942 w 606580"/>
                <a:gd name="connsiteY51" fmla="*/ 222598 h 488877"/>
                <a:gd name="connsiteX52" fmla="*/ 235488 w 606580"/>
                <a:gd name="connsiteY52" fmla="*/ 227323 h 488877"/>
                <a:gd name="connsiteX53" fmla="*/ 237209 w 606580"/>
                <a:gd name="connsiteY53" fmla="*/ 253950 h 488877"/>
                <a:gd name="connsiteX54" fmla="*/ 214979 w 606580"/>
                <a:gd name="connsiteY54" fmla="*/ 259963 h 488877"/>
                <a:gd name="connsiteX55" fmla="*/ 203075 w 606580"/>
                <a:gd name="connsiteY55" fmla="*/ 235912 h 488877"/>
                <a:gd name="connsiteX56" fmla="*/ 195187 w 606580"/>
                <a:gd name="connsiteY56" fmla="*/ 235196 h 488877"/>
                <a:gd name="connsiteX57" fmla="*/ 177689 w 606580"/>
                <a:gd name="connsiteY57" fmla="*/ 254952 h 488877"/>
                <a:gd name="connsiteX58" fmla="*/ 157610 w 606580"/>
                <a:gd name="connsiteY58" fmla="*/ 243500 h 488877"/>
                <a:gd name="connsiteX59" fmla="*/ 166072 w 606580"/>
                <a:gd name="connsiteY59" fmla="*/ 218447 h 488877"/>
                <a:gd name="connsiteX60" fmla="*/ 161196 w 606580"/>
                <a:gd name="connsiteY60" fmla="*/ 212005 h 488877"/>
                <a:gd name="connsiteX61" fmla="*/ 134805 w 606580"/>
                <a:gd name="connsiteY61" fmla="*/ 213723 h 488877"/>
                <a:gd name="connsiteX62" fmla="*/ 128782 w 606580"/>
                <a:gd name="connsiteY62" fmla="*/ 191533 h 488877"/>
                <a:gd name="connsiteX63" fmla="*/ 152590 w 606580"/>
                <a:gd name="connsiteY63" fmla="*/ 179794 h 488877"/>
                <a:gd name="connsiteX64" fmla="*/ 153594 w 606580"/>
                <a:gd name="connsiteY64" fmla="*/ 171777 h 488877"/>
                <a:gd name="connsiteX65" fmla="*/ 133658 w 606580"/>
                <a:gd name="connsiteY65" fmla="*/ 154312 h 488877"/>
                <a:gd name="connsiteX66" fmla="*/ 145275 w 606580"/>
                <a:gd name="connsiteY66" fmla="*/ 134270 h 488877"/>
                <a:gd name="connsiteX67" fmla="*/ 170375 w 606580"/>
                <a:gd name="connsiteY67" fmla="*/ 142716 h 488877"/>
                <a:gd name="connsiteX68" fmla="*/ 176829 w 606580"/>
                <a:gd name="connsiteY68" fmla="*/ 138135 h 488877"/>
                <a:gd name="connsiteX69" fmla="*/ 174964 w 606580"/>
                <a:gd name="connsiteY69" fmla="*/ 111507 h 488877"/>
                <a:gd name="connsiteX70" fmla="*/ 30257 w 606580"/>
                <a:gd name="connsiteY70" fmla="*/ 30206 h 488877"/>
                <a:gd name="connsiteX71" fmla="*/ 30257 w 606580"/>
                <a:gd name="connsiteY71" fmla="*/ 363336 h 488877"/>
                <a:gd name="connsiteX72" fmla="*/ 576323 w 606580"/>
                <a:gd name="connsiteY72" fmla="*/ 363336 h 488877"/>
                <a:gd name="connsiteX73" fmla="*/ 576323 w 606580"/>
                <a:gd name="connsiteY73" fmla="*/ 30206 h 488877"/>
                <a:gd name="connsiteX74" fmla="*/ 0 w 606580"/>
                <a:gd name="connsiteY74" fmla="*/ 0 h 488877"/>
                <a:gd name="connsiteX75" fmla="*/ 606580 w 606580"/>
                <a:gd name="connsiteY75" fmla="*/ 0 h 488877"/>
                <a:gd name="connsiteX76" fmla="*/ 606580 w 606580"/>
                <a:gd name="connsiteY76" fmla="*/ 393543 h 488877"/>
                <a:gd name="connsiteX77" fmla="*/ 0 w 606580"/>
                <a:gd name="connsiteY77" fmla="*/ 393543 h 48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6580" h="488877">
                  <a:moveTo>
                    <a:pt x="212374" y="428332"/>
                  </a:moveTo>
                  <a:lnTo>
                    <a:pt x="394348" y="428332"/>
                  </a:lnTo>
                  <a:lnTo>
                    <a:pt x="455006" y="488877"/>
                  </a:lnTo>
                  <a:lnTo>
                    <a:pt x="151716" y="488877"/>
                  </a:lnTo>
                  <a:close/>
                  <a:moveTo>
                    <a:pt x="412984" y="226180"/>
                  </a:moveTo>
                  <a:cubicBezTo>
                    <a:pt x="383157" y="226180"/>
                    <a:pt x="359066" y="250234"/>
                    <a:pt x="359066" y="280015"/>
                  </a:cubicBezTo>
                  <a:cubicBezTo>
                    <a:pt x="359066" y="309654"/>
                    <a:pt x="383157" y="333851"/>
                    <a:pt x="412984" y="333851"/>
                  </a:cubicBezTo>
                  <a:cubicBezTo>
                    <a:pt x="442668" y="333851"/>
                    <a:pt x="466903" y="309654"/>
                    <a:pt x="466903" y="280015"/>
                  </a:cubicBezTo>
                  <a:cubicBezTo>
                    <a:pt x="466903" y="250234"/>
                    <a:pt x="442668" y="226180"/>
                    <a:pt x="412984" y="226180"/>
                  </a:cubicBezTo>
                  <a:close/>
                  <a:moveTo>
                    <a:pt x="199202" y="156745"/>
                  </a:moveTo>
                  <a:cubicBezTo>
                    <a:pt x="184717" y="160611"/>
                    <a:pt x="176255" y="175356"/>
                    <a:pt x="180127" y="189672"/>
                  </a:cubicBezTo>
                  <a:cubicBezTo>
                    <a:pt x="184000" y="203988"/>
                    <a:pt x="198772" y="212577"/>
                    <a:pt x="213114" y="208712"/>
                  </a:cubicBezTo>
                  <a:cubicBezTo>
                    <a:pt x="227457" y="204847"/>
                    <a:pt x="236062" y="190101"/>
                    <a:pt x="232190" y="175786"/>
                  </a:cubicBezTo>
                  <a:cubicBezTo>
                    <a:pt x="228317" y="161470"/>
                    <a:pt x="213545" y="152880"/>
                    <a:pt x="199202" y="156745"/>
                  </a:cubicBezTo>
                  <a:close/>
                  <a:moveTo>
                    <a:pt x="389897" y="126241"/>
                  </a:moveTo>
                  <a:lnTo>
                    <a:pt x="435928" y="126241"/>
                  </a:lnTo>
                  <a:lnTo>
                    <a:pt x="446540" y="178788"/>
                  </a:lnTo>
                  <a:cubicBezTo>
                    <a:pt x="451559" y="180506"/>
                    <a:pt x="456721" y="181938"/>
                    <a:pt x="461310" y="184372"/>
                  </a:cubicBezTo>
                  <a:lnTo>
                    <a:pt x="505477" y="155020"/>
                  </a:lnTo>
                  <a:lnTo>
                    <a:pt x="538172" y="187665"/>
                  </a:lnTo>
                  <a:lnTo>
                    <a:pt x="508775" y="231621"/>
                  </a:lnTo>
                  <a:cubicBezTo>
                    <a:pt x="511213" y="236346"/>
                    <a:pt x="513077" y="241357"/>
                    <a:pt x="514798" y="246511"/>
                  </a:cubicBezTo>
                  <a:lnTo>
                    <a:pt x="566852" y="256964"/>
                  </a:lnTo>
                  <a:lnTo>
                    <a:pt x="566852" y="303067"/>
                  </a:lnTo>
                  <a:lnTo>
                    <a:pt x="514942" y="313376"/>
                  </a:lnTo>
                  <a:cubicBezTo>
                    <a:pt x="513221" y="318674"/>
                    <a:pt x="511213" y="323542"/>
                    <a:pt x="508775" y="328267"/>
                  </a:cubicBezTo>
                  <a:lnTo>
                    <a:pt x="521968" y="348169"/>
                  </a:lnTo>
                  <a:lnTo>
                    <a:pt x="304000" y="348169"/>
                  </a:lnTo>
                  <a:lnTo>
                    <a:pt x="317193" y="328267"/>
                  </a:lnTo>
                  <a:cubicBezTo>
                    <a:pt x="314755" y="323542"/>
                    <a:pt x="312748" y="318531"/>
                    <a:pt x="311027" y="313376"/>
                  </a:cubicBezTo>
                  <a:lnTo>
                    <a:pt x="259116" y="303067"/>
                  </a:lnTo>
                  <a:lnTo>
                    <a:pt x="259116" y="256964"/>
                  </a:lnTo>
                  <a:lnTo>
                    <a:pt x="311027" y="246511"/>
                  </a:lnTo>
                  <a:cubicBezTo>
                    <a:pt x="312748" y="241357"/>
                    <a:pt x="314755" y="236346"/>
                    <a:pt x="317050" y="231621"/>
                  </a:cubicBezTo>
                  <a:lnTo>
                    <a:pt x="287653" y="187522"/>
                  </a:lnTo>
                  <a:lnTo>
                    <a:pt x="320348" y="155020"/>
                  </a:lnTo>
                  <a:lnTo>
                    <a:pt x="364515" y="184372"/>
                  </a:lnTo>
                  <a:cubicBezTo>
                    <a:pt x="369104" y="181938"/>
                    <a:pt x="374266" y="180506"/>
                    <a:pt x="379285" y="178788"/>
                  </a:cubicBezTo>
                  <a:close/>
                  <a:moveTo>
                    <a:pt x="197338" y="105495"/>
                  </a:moveTo>
                  <a:lnTo>
                    <a:pt x="209242" y="129545"/>
                  </a:lnTo>
                  <a:cubicBezTo>
                    <a:pt x="211824" y="129689"/>
                    <a:pt x="214549" y="129689"/>
                    <a:pt x="217130" y="130261"/>
                  </a:cubicBezTo>
                  <a:lnTo>
                    <a:pt x="234628" y="110362"/>
                  </a:lnTo>
                  <a:lnTo>
                    <a:pt x="254563" y="121958"/>
                  </a:lnTo>
                  <a:lnTo>
                    <a:pt x="246102" y="146868"/>
                  </a:lnTo>
                  <a:cubicBezTo>
                    <a:pt x="247966" y="149015"/>
                    <a:pt x="249544" y="151019"/>
                    <a:pt x="250978" y="153453"/>
                  </a:cubicBezTo>
                  <a:lnTo>
                    <a:pt x="277511" y="151735"/>
                  </a:lnTo>
                  <a:lnTo>
                    <a:pt x="283391" y="173925"/>
                  </a:lnTo>
                  <a:lnTo>
                    <a:pt x="259727" y="185664"/>
                  </a:lnTo>
                  <a:cubicBezTo>
                    <a:pt x="259583" y="188384"/>
                    <a:pt x="259296" y="191104"/>
                    <a:pt x="258723" y="193680"/>
                  </a:cubicBezTo>
                  <a:lnTo>
                    <a:pt x="278515" y="211146"/>
                  </a:lnTo>
                  <a:lnTo>
                    <a:pt x="267041" y="231045"/>
                  </a:lnTo>
                  <a:lnTo>
                    <a:pt x="241942" y="222598"/>
                  </a:lnTo>
                  <a:cubicBezTo>
                    <a:pt x="239934" y="224459"/>
                    <a:pt x="237640" y="225748"/>
                    <a:pt x="235488" y="227323"/>
                  </a:cubicBezTo>
                  <a:lnTo>
                    <a:pt x="237209" y="253950"/>
                  </a:lnTo>
                  <a:lnTo>
                    <a:pt x="214979" y="259963"/>
                  </a:lnTo>
                  <a:lnTo>
                    <a:pt x="203075" y="235912"/>
                  </a:lnTo>
                  <a:cubicBezTo>
                    <a:pt x="200350" y="235769"/>
                    <a:pt x="197625" y="235626"/>
                    <a:pt x="195187" y="235196"/>
                  </a:cubicBezTo>
                  <a:lnTo>
                    <a:pt x="177689" y="254952"/>
                  </a:lnTo>
                  <a:lnTo>
                    <a:pt x="157610" y="243500"/>
                  </a:lnTo>
                  <a:lnTo>
                    <a:pt x="166072" y="218447"/>
                  </a:lnTo>
                  <a:cubicBezTo>
                    <a:pt x="164351" y="216443"/>
                    <a:pt x="162773" y="214295"/>
                    <a:pt x="161196" y="212005"/>
                  </a:cubicBezTo>
                  <a:lnTo>
                    <a:pt x="134805" y="213723"/>
                  </a:lnTo>
                  <a:lnTo>
                    <a:pt x="128782" y="191533"/>
                  </a:lnTo>
                  <a:lnTo>
                    <a:pt x="152590" y="179794"/>
                  </a:lnTo>
                  <a:cubicBezTo>
                    <a:pt x="152734" y="176931"/>
                    <a:pt x="153021" y="174354"/>
                    <a:pt x="153594" y="171777"/>
                  </a:cubicBezTo>
                  <a:lnTo>
                    <a:pt x="133658" y="154312"/>
                  </a:lnTo>
                  <a:lnTo>
                    <a:pt x="145275" y="134270"/>
                  </a:lnTo>
                  <a:lnTo>
                    <a:pt x="170375" y="142716"/>
                  </a:lnTo>
                  <a:cubicBezTo>
                    <a:pt x="172239" y="140998"/>
                    <a:pt x="174534" y="139566"/>
                    <a:pt x="176829" y="138135"/>
                  </a:cubicBezTo>
                  <a:lnTo>
                    <a:pt x="174964" y="111507"/>
                  </a:lnTo>
                  <a:close/>
                  <a:moveTo>
                    <a:pt x="30257" y="30206"/>
                  </a:moveTo>
                  <a:lnTo>
                    <a:pt x="30257" y="363336"/>
                  </a:lnTo>
                  <a:lnTo>
                    <a:pt x="576323" y="363336"/>
                  </a:lnTo>
                  <a:lnTo>
                    <a:pt x="576323" y="30206"/>
                  </a:lnTo>
                  <a:close/>
                  <a:moveTo>
                    <a:pt x="0" y="0"/>
                  </a:moveTo>
                  <a:lnTo>
                    <a:pt x="606580" y="0"/>
                  </a:lnTo>
                  <a:lnTo>
                    <a:pt x="606580" y="393543"/>
                  </a:lnTo>
                  <a:lnTo>
                    <a:pt x="0" y="393543"/>
                  </a:lnTo>
                  <a:close/>
                </a:path>
              </a:pathLst>
            </a:custGeom>
            <a:solidFill>
              <a:schemeClr val="accent6"/>
            </a:solidFill>
            <a:ln w="25400" cap="flat" cmpd="sng" algn="ctr">
              <a:noFill/>
              <a:prstDash val="solid"/>
            </a:ln>
            <a:effectLst/>
          </p:spPr>
          <p:txBody>
            <a:bodyPr rtlCol="0" anchor="ctr"/>
            <a:lstStyle/>
            <a:p>
              <a:pPr algn="ctr"/>
              <a:endParaRPr lang="en-US" sz="1810" b="1">
                <a:latin typeface="微软雅黑" panose="020B0503020204020204" charset="-122"/>
                <a:ea typeface="微软雅黑" panose="020B0503020204020204" charset="-122"/>
              </a:endParaRPr>
            </a:p>
          </p:txBody>
        </p:sp>
        <p:sp>
          <p:nvSpPr>
            <p:cNvPr id="124" name="文本框 123"/>
            <p:cNvSpPr txBox="1"/>
            <p:nvPr/>
          </p:nvSpPr>
          <p:spPr>
            <a:xfrm>
              <a:off x="3750" y="4752"/>
              <a:ext cx="1504"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rPr>
                <a:t>运营组织</a:t>
              </a:r>
              <a:endParaRPr lang="zh-CN" altLang="en-US" sz="1145" b="1" dirty="0">
                <a:solidFill>
                  <a:srgbClr val="000000"/>
                </a:solidFill>
                <a:latin typeface="微软雅黑" panose="020B0503020204020204" charset="-122"/>
                <a:ea typeface="微软雅黑" panose="020B0503020204020204" charset="-122"/>
              </a:endParaRPr>
            </a:p>
          </p:txBody>
        </p:sp>
        <p:sp>
          <p:nvSpPr>
            <p:cNvPr id="125" name="文本框 124"/>
            <p:cNvSpPr txBox="1"/>
            <p:nvPr/>
          </p:nvSpPr>
          <p:spPr>
            <a:xfrm>
              <a:off x="5350" y="4752"/>
              <a:ext cx="1504"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rPr>
                <a:t>规范标准</a:t>
              </a:r>
              <a:endParaRPr lang="zh-CN" altLang="en-US" sz="1145" b="1" dirty="0">
                <a:solidFill>
                  <a:srgbClr val="000000"/>
                </a:solidFill>
                <a:latin typeface="微软雅黑" panose="020B0503020204020204" charset="-122"/>
                <a:ea typeface="微软雅黑" panose="020B0503020204020204" charset="-122"/>
              </a:endParaRPr>
            </a:p>
          </p:txBody>
        </p:sp>
        <p:sp>
          <p:nvSpPr>
            <p:cNvPr id="126" name="文本框 125"/>
            <p:cNvSpPr txBox="1"/>
            <p:nvPr/>
          </p:nvSpPr>
          <p:spPr>
            <a:xfrm>
              <a:off x="6766" y="4752"/>
              <a:ext cx="1504"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rPr>
                <a:t>运营分析</a:t>
              </a:r>
              <a:endParaRPr lang="zh-CN" altLang="en-US" sz="1145" b="1" dirty="0">
                <a:solidFill>
                  <a:srgbClr val="000000"/>
                </a:solidFill>
                <a:latin typeface="微软雅黑" panose="020B0503020204020204" charset="-122"/>
                <a:ea typeface="微软雅黑" panose="020B0503020204020204" charset="-122"/>
              </a:endParaRPr>
            </a:p>
          </p:txBody>
        </p:sp>
        <p:sp>
          <p:nvSpPr>
            <p:cNvPr id="127" name="文本框 126"/>
            <p:cNvSpPr txBox="1"/>
            <p:nvPr/>
          </p:nvSpPr>
          <p:spPr>
            <a:xfrm>
              <a:off x="607" y="9095"/>
              <a:ext cx="1504"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rPr>
                <a:t>数据采集</a:t>
              </a:r>
              <a:endParaRPr lang="zh-CN" altLang="en-US" sz="1145" b="1" dirty="0">
                <a:solidFill>
                  <a:srgbClr val="000000"/>
                </a:solidFill>
                <a:latin typeface="微软雅黑" panose="020B0503020204020204" charset="-122"/>
                <a:ea typeface="微软雅黑" panose="020B0503020204020204" charset="-122"/>
              </a:endParaRPr>
            </a:p>
          </p:txBody>
        </p:sp>
        <p:sp>
          <p:nvSpPr>
            <p:cNvPr id="128" name="文本框 127"/>
            <p:cNvSpPr txBox="1"/>
            <p:nvPr/>
          </p:nvSpPr>
          <p:spPr>
            <a:xfrm>
              <a:off x="1824" y="9095"/>
              <a:ext cx="1504"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rPr>
                <a:t>数据治理</a:t>
              </a:r>
              <a:endParaRPr lang="zh-CN" altLang="en-US" sz="1145" b="1" dirty="0">
                <a:solidFill>
                  <a:srgbClr val="000000"/>
                </a:solidFill>
                <a:latin typeface="微软雅黑" panose="020B0503020204020204" charset="-122"/>
                <a:ea typeface="微软雅黑" panose="020B0503020204020204" charset="-122"/>
              </a:endParaRPr>
            </a:p>
          </p:txBody>
        </p:sp>
        <p:sp>
          <p:nvSpPr>
            <p:cNvPr id="129" name="文本框 128"/>
            <p:cNvSpPr txBox="1"/>
            <p:nvPr/>
          </p:nvSpPr>
          <p:spPr>
            <a:xfrm>
              <a:off x="3012" y="9095"/>
              <a:ext cx="1504"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rPr>
                <a:t>数据融合</a:t>
              </a:r>
              <a:endParaRPr lang="zh-CN" altLang="en-US" sz="1145" b="1" dirty="0">
                <a:solidFill>
                  <a:srgbClr val="000000"/>
                </a:solidFill>
                <a:latin typeface="微软雅黑" panose="020B0503020204020204" charset="-122"/>
                <a:ea typeface="微软雅黑" panose="020B0503020204020204" charset="-122"/>
              </a:endParaRPr>
            </a:p>
          </p:txBody>
        </p:sp>
        <p:sp>
          <p:nvSpPr>
            <p:cNvPr id="130" name="文本框 129"/>
            <p:cNvSpPr txBox="1"/>
            <p:nvPr/>
          </p:nvSpPr>
          <p:spPr>
            <a:xfrm>
              <a:off x="7067" y="9138"/>
              <a:ext cx="1504"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rPr>
                <a:t>金融产品</a:t>
              </a:r>
              <a:endParaRPr lang="zh-CN" altLang="en-US" sz="1145" b="1" dirty="0">
                <a:solidFill>
                  <a:srgbClr val="000000"/>
                </a:solidFill>
                <a:latin typeface="微软雅黑" panose="020B0503020204020204" charset="-122"/>
                <a:ea typeface="微软雅黑" panose="020B0503020204020204" charset="-122"/>
              </a:endParaRPr>
            </a:p>
          </p:txBody>
        </p:sp>
        <p:sp>
          <p:nvSpPr>
            <p:cNvPr id="131" name="文本框 130"/>
            <p:cNvSpPr txBox="1"/>
            <p:nvPr/>
          </p:nvSpPr>
          <p:spPr>
            <a:xfrm>
              <a:off x="8668" y="9138"/>
              <a:ext cx="1504"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rPr>
                <a:t>自助服务</a:t>
              </a:r>
              <a:endParaRPr lang="zh-CN" altLang="en-US" sz="1145" b="1" dirty="0">
                <a:solidFill>
                  <a:srgbClr val="000000"/>
                </a:solidFill>
                <a:latin typeface="微软雅黑" panose="020B0503020204020204" charset="-122"/>
                <a:ea typeface="微软雅黑" panose="020B0503020204020204" charset="-122"/>
              </a:endParaRPr>
            </a:p>
          </p:txBody>
        </p:sp>
        <p:sp>
          <p:nvSpPr>
            <p:cNvPr id="132" name="文本框 131"/>
            <p:cNvSpPr txBox="1"/>
            <p:nvPr/>
          </p:nvSpPr>
          <p:spPr>
            <a:xfrm>
              <a:off x="10084" y="9138"/>
              <a:ext cx="1504" cy="422"/>
            </a:xfrm>
            <a:prstGeom prst="rect">
              <a:avLst/>
            </a:prstGeom>
            <a:noFill/>
            <a:ln w="6350">
              <a:noFill/>
            </a:ln>
          </p:spPr>
          <p:txBody>
            <a:bodyPr wrap="square">
              <a:spAutoFit/>
            </a:bodyPr>
            <a:lstStyle/>
            <a:p>
              <a:pPr algn="ctr"/>
              <a:r>
                <a:rPr lang="zh-CN" altLang="en-US" sz="1145" b="1" dirty="0">
                  <a:solidFill>
                    <a:srgbClr val="000000"/>
                  </a:solidFill>
                  <a:latin typeface="微软雅黑" panose="020B0503020204020204" charset="-122"/>
                  <a:ea typeface="微软雅黑" panose="020B0503020204020204" charset="-122"/>
                </a:rPr>
                <a:t>综合服务</a:t>
              </a:r>
              <a:endParaRPr lang="zh-CN" altLang="en-US" sz="1145" b="1" dirty="0">
                <a:solidFill>
                  <a:srgbClr val="000000"/>
                </a:solidFill>
                <a:latin typeface="微软雅黑" panose="020B0503020204020204" charset="-122"/>
                <a:ea typeface="微软雅黑" panose="020B0503020204020204" charset="-122"/>
              </a:endParaRPr>
            </a:p>
          </p:txBody>
        </p:sp>
        <p:sp>
          <p:nvSpPr>
            <p:cNvPr id="134" name="iconfont-11145-6970029"/>
            <p:cNvSpPr/>
            <p:nvPr/>
          </p:nvSpPr>
          <p:spPr>
            <a:xfrm>
              <a:off x="3467" y="8420"/>
              <a:ext cx="515" cy="544"/>
            </a:xfrm>
            <a:custGeom>
              <a:avLst/>
              <a:gdLst>
                <a:gd name="T0" fmla="*/ 5175 w 11200"/>
                <a:gd name="T1" fmla="*/ 0 h 11200"/>
                <a:gd name="T2" fmla="*/ 11200 w 11200"/>
                <a:gd name="T3" fmla="*/ 10800 h 11200"/>
                <a:gd name="T4" fmla="*/ 4775 w 11200"/>
                <a:gd name="T5" fmla="*/ 10800 h 11200"/>
                <a:gd name="T6" fmla="*/ 3875 w 11200"/>
                <a:gd name="T7" fmla="*/ 9700 h 11200"/>
                <a:gd name="T8" fmla="*/ 2300 w 11200"/>
                <a:gd name="T9" fmla="*/ 10800 h 11200"/>
                <a:gd name="T10" fmla="*/ 0 w 11200"/>
                <a:gd name="T11" fmla="*/ 10800 h 11200"/>
                <a:gd name="T12" fmla="*/ 1900 w 11200"/>
                <a:gd name="T13" fmla="*/ 8300 h 11200"/>
                <a:gd name="T14" fmla="*/ 3075 w 11200"/>
                <a:gd name="T15" fmla="*/ 9400 h 11200"/>
                <a:gd name="T16" fmla="*/ 2300 w 11200"/>
                <a:gd name="T17" fmla="*/ 5950 h 11200"/>
                <a:gd name="T18" fmla="*/ 400 w 11200"/>
                <a:gd name="T19" fmla="*/ 7050 h 11200"/>
                <a:gd name="T20" fmla="*/ 400 w 11200"/>
                <a:gd name="T21" fmla="*/ 4150 h 11200"/>
                <a:gd name="T22" fmla="*/ 2300 w 11200"/>
                <a:gd name="T23" fmla="*/ 5250 h 11200"/>
                <a:gd name="T24" fmla="*/ 3075 w 11200"/>
                <a:gd name="T25" fmla="*/ 1800 h 11200"/>
                <a:gd name="T26" fmla="*/ 1900 w 11200"/>
                <a:gd name="T27" fmla="*/ 2900 h 11200"/>
                <a:gd name="T28" fmla="*/ 0 w 11200"/>
                <a:gd name="T29" fmla="*/ 400 h 11200"/>
                <a:gd name="T30" fmla="*/ 2300 w 11200"/>
                <a:gd name="T31" fmla="*/ 400 h 11200"/>
                <a:gd name="T32" fmla="*/ 3875 w 11200"/>
                <a:gd name="T33" fmla="*/ 1500 h 11200"/>
                <a:gd name="T34" fmla="*/ 800 w 11200"/>
                <a:gd name="T35" fmla="*/ 700 h 11200"/>
                <a:gd name="T36" fmla="*/ 800 w 11200"/>
                <a:gd name="T37" fmla="*/ 2200 h 11200"/>
                <a:gd name="T38" fmla="*/ 1600 w 11200"/>
                <a:gd name="T39" fmla="*/ 800 h 11200"/>
                <a:gd name="T40" fmla="*/ 800 w 11200"/>
                <a:gd name="T41" fmla="*/ 4850 h 11200"/>
                <a:gd name="T42" fmla="*/ 800 w 11200"/>
                <a:gd name="T43" fmla="*/ 6350 h 11200"/>
                <a:gd name="T44" fmla="*/ 1600 w 11200"/>
                <a:gd name="T45" fmla="*/ 4950 h 11200"/>
                <a:gd name="T46" fmla="*/ 800 w 11200"/>
                <a:gd name="T47" fmla="*/ 9000 h 11200"/>
                <a:gd name="T48" fmla="*/ 800 w 11200"/>
                <a:gd name="T49" fmla="*/ 10500 h 11200"/>
                <a:gd name="T50" fmla="*/ 1600 w 11200"/>
                <a:gd name="T51" fmla="*/ 9100 h 11200"/>
                <a:gd name="T52" fmla="*/ 5575 w 11200"/>
                <a:gd name="T53" fmla="*/ 700 h 11200"/>
                <a:gd name="T54" fmla="*/ 5575 w 11200"/>
                <a:gd name="T55" fmla="*/ 10500 h 11200"/>
                <a:gd name="T56" fmla="*/ 10500 w 11200"/>
                <a:gd name="T57" fmla="*/ 800 h 11200"/>
                <a:gd name="T58" fmla="*/ 6138 w 11200"/>
                <a:gd name="T59" fmla="*/ 1538 h 11200"/>
                <a:gd name="T60" fmla="*/ 6138 w 11200"/>
                <a:gd name="T61" fmla="*/ 2713 h 11200"/>
                <a:gd name="T62" fmla="*/ 7538 w 11200"/>
                <a:gd name="T63" fmla="*/ 3813 h 11200"/>
                <a:gd name="T64" fmla="*/ 6138 w 11200"/>
                <a:gd name="T65" fmla="*/ 3813 h 11200"/>
                <a:gd name="T66" fmla="*/ 7538 w 11200"/>
                <a:gd name="T67" fmla="*/ 7263 h 11200"/>
                <a:gd name="T68" fmla="*/ 6138 w 11200"/>
                <a:gd name="T69" fmla="*/ 8363 h 11200"/>
                <a:gd name="T70" fmla="*/ 6138 w 11200"/>
                <a:gd name="T71" fmla="*/ 9538 h 11200"/>
                <a:gd name="T72" fmla="*/ 9838 w 11200"/>
                <a:gd name="T73" fmla="*/ 1538 h 11200"/>
                <a:gd name="T74" fmla="*/ 8438 w 11200"/>
                <a:gd name="T75" fmla="*/ 1538 h 11200"/>
                <a:gd name="T76" fmla="*/ 9838 w 11200"/>
                <a:gd name="T77" fmla="*/ 4988 h 11200"/>
                <a:gd name="T78" fmla="*/ 8438 w 11200"/>
                <a:gd name="T79" fmla="*/ 6088 h 11200"/>
                <a:gd name="T80" fmla="*/ 8438 w 11200"/>
                <a:gd name="T81" fmla="*/ 7263 h 11200"/>
                <a:gd name="T82" fmla="*/ 9838 w 11200"/>
                <a:gd name="T83" fmla="*/ 8363 h 11200"/>
                <a:gd name="T84" fmla="*/ 8438 w 11200"/>
                <a:gd name="T85" fmla="*/ 8363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200" h="11200">
                  <a:moveTo>
                    <a:pt x="4775" y="5250"/>
                  </a:moveTo>
                  <a:lnTo>
                    <a:pt x="4775" y="400"/>
                  </a:lnTo>
                  <a:cubicBezTo>
                    <a:pt x="4775" y="179"/>
                    <a:pt x="4954" y="0"/>
                    <a:pt x="5175" y="0"/>
                  </a:cubicBezTo>
                  <a:lnTo>
                    <a:pt x="10800" y="0"/>
                  </a:lnTo>
                  <a:cubicBezTo>
                    <a:pt x="11021" y="0"/>
                    <a:pt x="11200" y="179"/>
                    <a:pt x="11200" y="400"/>
                  </a:cubicBezTo>
                  <a:lnTo>
                    <a:pt x="11200" y="10800"/>
                  </a:lnTo>
                  <a:cubicBezTo>
                    <a:pt x="11200" y="11021"/>
                    <a:pt x="11021" y="11200"/>
                    <a:pt x="10800" y="11200"/>
                  </a:cubicBezTo>
                  <a:lnTo>
                    <a:pt x="5175" y="11200"/>
                  </a:lnTo>
                  <a:cubicBezTo>
                    <a:pt x="4954" y="11200"/>
                    <a:pt x="4775" y="11021"/>
                    <a:pt x="4775" y="10800"/>
                  </a:cubicBezTo>
                  <a:lnTo>
                    <a:pt x="4775" y="5950"/>
                  </a:lnTo>
                  <a:lnTo>
                    <a:pt x="3875" y="5950"/>
                  </a:lnTo>
                  <a:lnTo>
                    <a:pt x="3875" y="9700"/>
                  </a:lnTo>
                  <a:cubicBezTo>
                    <a:pt x="3875" y="9921"/>
                    <a:pt x="3696" y="10100"/>
                    <a:pt x="3475" y="10100"/>
                  </a:cubicBezTo>
                  <a:lnTo>
                    <a:pt x="2300" y="10100"/>
                  </a:lnTo>
                  <a:lnTo>
                    <a:pt x="2300" y="10800"/>
                  </a:lnTo>
                  <a:cubicBezTo>
                    <a:pt x="2300" y="11021"/>
                    <a:pt x="2121" y="11200"/>
                    <a:pt x="1900" y="11200"/>
                  </a:cubicBezTo>
                  <a:lnTo>
                    <a:pt x="400" y="11200"/>
                  </a:lnTo>
                  <a:cubicBezTo>
                    <a:pt x="179" y="11200"/>
                    <a:pt x="0" y="11021"/>
                    <a:pt x="0" y="10800"/>
                  </a:cubicBezTo>
                  <a:lnTo>
                    <a:pt x="0" y="8700"/>
                  </a:lnTo>
                  <a:cubicBezTo>
                    <a:pt x="0" y="8479"/>
                    <a:pt x="179" y="8300"/>
                    <a:pt x="400" y="8300"/>
                  </a:cubicBezTo>
                  <a:lnTo>
                    <a:pt x="1900" y="8300"/>
                  </a:lnTo>
                  <a:cubicBezTo>
                    <a:pt x="2121" y="8300"/>
                    <a:pt x="2300" y="8479"/>
                    <a:pt x="2300" y="8700"/>
                  </a:cubicBezTo>
                  <a:lnTo>
                    <a:pt x="2300" y="9400"/>
                  </a:lnTo>
                  <a:lnTo>
                    <a:pt x="3075" y="9400"/>
                  </a:lnTo>
                  <a:cubicBezTo>
                    <a:pt x="3130" y="9400"/>
                    <a:pt x="3175" y="9355"/>
                    <a:pt x="3175" y="9300"/>
                  </a:cubicBezTo>
                  <a:lnTo>
                    <a:pt x="3175" y="5950"/>
                  </a:lnTo>
                  <a:lnTo>
                    <a:pt x="2300" y="5950"/>
                  </a:lnTo>
                  <a:lnTo>
                    <a:pt x="2300" y="6650"/>
                  </a:lnTo>
                  <a:cubicBezTo>
                    <a:pt x="2300" y="6871"/>
                    <a:pt x="2121" y="7050"/>
                    <a:pt x="1900" y="7050"/>
                  </a:cubicBezTo>
                  <a:lnTo>
                    <a:pt x="400" y="7050"/>
                  </a:lnTo>
                  <a:cubicBezTo>
                    <a:pt x="179" y="7050"/>
                    <a:pt x="0" y="6871"/>
                    <a:pt x="0" y="6650"/>
                  </a:cubicBezTo>
                  <a:lnTo>
                    <a:pt x="0" y="4550"/>
                  </a:lnTo>
                  <a:cubicBezTo>
                    <a:pt x="0" y="4329"/>
                    <a:pt x="179" y="4150"/>
                    <a:pt x="400" y="4150"/>
                  </a:cubicBezTo>
                  <a:lnTo>
                    <a:pt x="1900" y="4150"/>
                  </a:lnTo>
                  <a:cubicBezTo>
                    <a:pt x="2121" y="4150"/>
                    <a:pt x="2300" y="4329"/>
                    <a:pt x="2300" y="4550"/>
                  </a:cubicBezTo>
                  <a:lnTo>
                    <a:pt x="2300" y="5250"/>
                  </a:lnTo>
                  <a:lnTo>
                    <a:pt x="3175" y="5250"/>
                  </a:lnTo>
                  <a:lnTo>
                    <a:pt x="3175" y="1900"/>
                  </a:lnTo>
                  <a:cubicBezTo>
                    <a:pt x="3175" y="1845"/>
                    <a:pt x="3130" y="1800"/>
                    <a:pt x="3075" y="1800"/>
                  </a:cubicBezTo>
                  <a:lnTo>
                    <a:pt x="2300" y="1800"/>
                  </a:lnTo>
                  <a:lnTo>
                    <a:pt x="2300" y="2500"/>
                  </a:lnTo>
                  <a:cubicBezTo>
                    <a:pt x="2300" y="2721"/>
                    <a:pt x="2121" y="2900"/>
                    <a:pt x="1900" y="2900"/>
                  </a:cubicBezTo>
                  <a:lnTo>
                    <a:pt x="400" y="2900"/>
                  </a:lnTo>
                  <a:cubicBezTo>
                    <a:pt x="179" y="2900"/>
                    <a:pt x="0" y="2721"/>
                    <a:pt x="0" y="2500"/>
                  </a:cubicBezTo>
                  <a:lnTo>
                    <a:pt x="0" y="400"/>
                  </a:lnTo>
                  <a:cubicBezTo>
                    <a:pt x="0" y="179"/>
                    <a:pt x="179" y="0"/>
                    <a:pt x="400" y="0"/>
                  </a:cubicBezTo>
                  <a:lnTo>
                    <a:pt x="1900" y="0"/>
                  </a:lnTo>
                  <a:cubicBezTo>
                    <a:pt x="2121" y="0"/>
                    <a:pt x="2300" y="179"/>
                    <a:pt x="2300" y="400"/>
                  </a:cubicBezTo>
                  <a:lnTo>
                    <a:pt x="2300" y="1100"/>
                  </a:lnTo>
                  <a:lnTo>
                    <a:pt x="3475" y="1100"/>
                  </a:lnTo>
                  <a:cubicBezTo>
                    <a:pt x="3696" y="1100"/>
                    <a:pt x="3875" y="1279"/>
                    <a:pt x="3875" y="1500"/>
                  </a:cubicBezTo>
                  <a:lnTo>
                    <a:pt x="3875" y="5250"/>
                  </a:lnTo>
                  <a:lnTo>
                    <a:pt x="4775" y="5250"/>
                  </a:lnTo>
                  <a:close/>
                  <a:moveTo>
                    <a:pt x="800" y="700"/>
                  </a:moveTo>
                  <a:cubicBezTo>
                    <a:pt x="745" y="700"/>
                    <a:pt x="700" y="745"/>
                    <a:pt x="700" y="800"/>
                  </a:cubicBezTo>
                  <a:lnTo>
                    <a:pt x="700" y="2100"/>
                  </a:lnTo>
                  <a:cubicBezTo>
                    <a:pt x="700" y="2155"/>
                    <a:pt x="745" y="2200"/>
                    <a:pt x="800" y="2200"/>
                  </a:cubicBezTo>
                  <a:lnTo>
                    <a:pt x="1500" y="2200"/>
                  </a:lnTo>
                  <a:cubicBezTo>
                    <a:pt x="1555" y="2200"/>
                    <a:pt x="1600" y="2155"/>
                    <a:pt x="1600" y="2100"/>
                  </a:cubicBezTo>
                  <a:lnTo>
                    <a:pt x="1600" y="800"/>
                  </a:lnTo>
                  <a:cubicBezTo>
                    <a:pt x="1600" y="745"/>
                    <a:pt x="1555" y="700"/>
                    <a:pt x="1500" y="700"/>
                  </a:cubicBezTo>
                  <a:lnTo>
                    <a:pt x="800" y="700"/>
                  </a:lnTo>
                  <a:close/>
                  <a:moveTo>
                    <a:pt x="800" y="4850"/>
                  </a:moveTo>
                  <a:cubicBezTo>
                    <a:pt x="745" y="4850"/>
                    <a:pt x="700" y="4895"/>
                    <a:pt x="700" y="4950"/>
                  </a:cubicBezTo>
                  <a:lnTo>
                    <a:pt x="700" y="6250"/>
                  </a:lnTo>
                  <a:cubicBezTo>
                    <a:pt x="700" y="6305"/>
                    <a:pt x="745" y="6350"/>
                    <a:pt x="800" y="6350"/>
                  </a:cubicBezTo>
                  <a:lnTo>
                    <a:pt x="1500" y="6350"/>
                  </a:lnTo>
                  <a:cubicBezTo>
                    <a:pt x="1555" y="6350"/>
                    <a:pt x="1600" y="6305"/>
                    <a:pt x="1600" y="6250"/>
                  </a:cubicBezTo>
                  <a:lnTo>
                    <a:pt x="1600" y="4950"/>
                  </a:lnTo>
                  <a:cubicBezTo>
                    <a:pt x="1600" y="4895"/>
                    <a:pt x="1555" y="4850"/>
                    <a:pt x="1500" y="4850"/>
                  </a:cubicBezTo>
                  <a:lnTo>
                    <a:pt x="800" y="4850"/>
                  </a:lnTo>
                  <a:close/>
                  <a:moveTo>
                    <a:pt x="800" y="9000"/>
                  </a:moveTo>
                  <a:cubicBezTo>
                    <a:pt x="745" y="9000"/>
                    <a:pt x="700" y="9045"/>
                    <a:pt x="700" y="9100"/>
                  </a:cubicBezTo>
                  <a:lnTo>
                    <a:pt x="700" y="10400"/>
                  </a:lnTo>
                  <a:cubicBezTo>
                    <a:pt x="700" y="10455"/>
                    <a:pt x="745" y="10500"/>
                    <a:pt x="800" y="10500"/>
                  </a:cubicBezTo>
                  <a:lnTo>
                    <a:pt x="1500" y="10500"/>
                  </a:lnTo>
                  <a:cubicBezTo>
                    <a:pt x="1555" y="10500"/>
                    <a:pt x="1600" y="10455"/>
                    <a:pt x="1600" y="10400"/>
                  </a:cubicBezTo>
                  <a:lnTo>
                    <a:pt x="1600" y="9100"/>
                  </a:lnTo>
                  <a:cubicBezTo>
                    <a:pt x="1600" y="9045"/>
                    <a:pt x="1555" y="9000"/>
                    <a:pt x="1500" y="9000"/>
                  </a:cubicBezTo>
                  <a:lnTo>
                    <a:pt x="800" y="9000"/>
                  </a:lnTo>
                  <a:close/>
                  <a:moveTo>
                    <a:pt x="5575" y="700"/>
                  </a:moveTo>
                  <a:cubicBezTo>
                    <a:pt x="5520" y="700"/>
                    <a:pt x="5475" y="745"/>
                    <a:pt x="5475" y="800"/>
                  </a:cubicBezTo>
                  <a:lnTo>
                    <a:pt x="5475" y="10400"/>
                  </a:lnTo>
                  <a:cubicBezTo>
                    <a:pt x="5475" y="10455"/>
                    <a:pt x="5520" y="10500"/>
                    <a:pt x="5575" y="10500"/>
                  </a:cubicBezTo>
                  <a:lnTo>
                    <a:pt x="10400" y="10500"/>
                  </a:lnTo>
                  <a:cubicBezTo>
                    <a:pt x="10455" y="10500"/>
                    <a:pt x="10500" y="10455"/>
                    <a:pt x="10500" y="10400"/>
                  </a:cubicBezTo>
                  <a:lnTo>
                    <a:pt x="10500" y="800"/>
                  </a:lnTo>
                  <a:cubicBezTo>
                    <a:pt x="10500" y="745"/>
                    <a:pt x="10455" y="700"/>
                    <a:pt x="10400" y="700"/>
                  </a:cubicBezTo>
                  <a:lnTo>
                    <a:pt x="5575" y="700"/>
                  </a:lnTo>
                  <a:close/>
                  <a:moveTo>
                    <a:pt x="6138" y="1538"/>
                  </a:moveTo>
                  <a:lnTo>
                    <a:pt x="7538" y="1538"/>
                  </a:lnTo>
                  <a:lnTo>
                    <a:pt x="7538" y="2713"/>
                  </a:lnTo>
                  <a:lnTo>
                    <a:pt x="6138" y="2713"/>
                  </a:lnTo>
                  <a:lnTo>
                    <a:pt x="6138" y="1538"/>
                  </a:lnTo>
                  <a:close/>
                  <a:moveTo>
                    <a:pt x="6138" y="3813"/>
                  </a:moveTo>
                  <a:lnTo>
                    <a:pt x="7538" y="3813"/>
                  </a:lnTo>
                  <a:lnTo>
                    <a:pt x="7538" y="4988"/>
                  </a:lnTo>
                  <a:lnTo>
                    <a:pt x="6138" y="4988"/>
                  </a:lnTo>
                  <a:lnTo>
                    <a:pt x="6138" y="3813"/>
                  </a:lnTo>
                  <a:close/>
                  <a:moveTo>
                    <a:pt x="6138" y="6088"/>
                  </a:moveTo>
                  <a:lnTo>
                    <a:pt x="7538" y="6088"/>
                  </a:lnTo>
                  <a:lnTo>
                    <a:pt x="7538" y="7263"/>
                  </a:lnTo>
                  <a:lnTo>
                    <a:pt x="6138" y="7263"/>
                  </a:lnTo>
                  <a:lnTo>
                    <a:pt x="6138" y="6088"/>
                  </a:lnTo>
                  <a:close/>
                  <a:moveTo>
                    <a:pt x="6138" y="8363"/>
                  </a:moveTo>
                  <a:lnTo>
                    <a:pt x="7538" y="8363"/>
                  </a:lnTo>
                  <a:lnTo>
                    <a:pt x="7538" y="9538"/>
                  </a:lnTo>
                  <a:lnTo>
                    <a:pt x="6138" y="9538"/>
                  </a:lnTo>
                  <a:lnTo>
                    <a:pt x="6138" y="8363"/>
                  </a:lnTo>
                  <a:close/>
                  <a:moveTo>
                    <a:pt x="8438" y="1538"/>
                  </a:moveTo>
                  <a:lnTo>
                    <a:pt x="9838" y="1538"/>
                  </a:lnTo>
                  <a:lnTo>
                    <a:pt x="9838" y="2713"/>
                  </a:lnTo>
                  <a:lnTo>
                    <a:pt x="8438" y="2713"/>
                  </a:lnTo>
                  <a:lnTo>
                    <a:pt x="8438" y="1538"/>
                  </a:lnTo>
                  <a:close/>
                  <a:moveTo>
                    <a:pt x="8438" y="3813"/>
                  </a:moveTo>
                  <a:lnTo>
                    <a:pt x="9838" y="3813"/>
                  </a:lnTo>
                  <a:lnTo>
                    <a:pt x="9838" y="4988"/>
                  </a:lnTo>
                  <a:lnTo>
                    <a:pt x="8438" y="4988"/>
                  </a:lnTo>
                  <a:lnTo>
                    <a:pt x="8438" y="3813"/>
                  </a:lnTo>
                  <a:close/>
                  <a:moveTo>
                    <a:pt x="8438" y="6088"/>
                  </a:moveTo>
                  <a:lnTo>
                    <a:pt x="9838" y="6088"/>
                  </a:lnTo>
                  <a:lnTo>
                    <a:pt x="9838" y="7263"/>
                  </a:lnTo>
                  <a:lnTo>
                    <a:pt x="8438" y="7263"/>
                  </a:lnTo>
                  <a:lnTo>
                    <a:pt x="8438" y="6088"/>
                  </a:lnTo>
                  <a:close/>
                  <a:moveTo>
                    <a:pt x="8438" y="8363"/>
                  </a:moveTo>
                  <a:lnTo>
                    <a:pt x="9838" y="8363"/>
                  </a:lnTo>
                  <a:lnTo>
                    <a:pt x="9838" y="9538"/>
                  </a:lnTo>
                  <a:lnTo>
                    <a:pt x="8438" y="9538"/>
                  </a:lnTo>
                  <a:lnTo>
                    <a:pt x="8438" y="8363"/>
                  </a:lnTo>
                  <a:close/>
                </a:path>
              </a:pathLst>
            </a:custGeom>
            <a:solidFill>
              <a:schemeClr val="accent6"/>
            </a:solidFill>
            <a:ln w="25400" cap="flat" cmpd="sng" algn="ctr">
              <a:noFill/>
              <a:prstDash val="solid"/>
            </a:ln>
            <a:effectLst/>
          </p:spPr>
          <p:txBody>
            <a:bodyPr rtlCol="0" anchor="ctr"/>
            <a:lstStyle/>
            <a:p>
              <a:pPr algn="ctr"/>
              <a:endParaRPr lang="en-US" sz="1810" b="1">
                <a:latin typeface="微软雅黑" panose="020B0503020204020204" charset="-122"/>
                <a:ea typeface="微软雅黑" panose="020B0503020204020204" charset="-122"/>
              </a:endParaRPr>
            </a:p>
          </p:txBody>
        </p:sp>
        <p:sp>
          <p:nvSpPr>
            <p:cNvPr id="135" name="iconfont-1188-868549"/>
            <p:cNvSpPr/>
            <p:nvPr/>
          </p:nvSpPr>
          <p:spPr>
            <a:xfrm>
              <a:off x="10500" y="8342"/>
              <a:ext cx="672" cy="701"/>
            </a:xfrm>
            <a:custGeom>
              <a:avLst/>
              <a:gdLst>
                <a:gd name="T0" fmla="*/ 8328 w 12797"/>
                <a:gd name="T1" fmla="*/ 1640 h 12547"/>
                <a:gd name="T2" fmla="*/ 7640 w 12797"/>
                <a:gd name="T3" fmla="*/ 15 h 12547"/>
                <a:gd name="T4" fmla="*/ 2703 w 12797"/>
                <a:gd name="T5" fmla="*/ 2578 h 12547"/>
                <a:gd name="T6" fmla="*/ 984 w 12797"/>
                <a:gd name="T7" fmla="*/ 3218 h 12547"/>
                <a:gd name="T8" fmla="*/ 718 w 12797"/>
                <a:gd name="T9" fmla="*/ 7906 h 12547"/>
                <a:gd name="T10" fmla="*/ 984 w 12797"/>
                <a:gd name="T11" fmla="*/ 9843 h 12547"/>
                <a:gd name="T12" fmla="*/ 5406 w 12797"/>
                <a:gd name="T13" fmla="*/ 11531 h 12547"/>
                <a:gd name="T14" fmla="*/ 6390 w 12797"/>
                <a:gd name="T15" fmla="*/ 12547 h 12547"/>
                <a:gd name="T16" fmla="*/ 11203 w 12797"/>
                <a:gd name="T17" fmla="*/ 9218 h 12547"/>
                <a:gd name="T18" fmla="*/ 12797 w 12797"/>
                <a:gd name="T19" fmla="*/ 8375 h 12547"/>
                <a:gd name="T20" fmla="*/ 7578 w 12797"/>
                <a:gd name="T21" fmla="*/ 484 h 12547"/>
                <a:gd name="T22" fmla="*/ 7578 w 12797"/>
                <a:gd name="T23" fmla="*/ 1453 h 12547"/>
                <a:gd name="T24" fmla="*/ 7578 w 12797"/>
                <a:gd name="T25" fmla="*/ 484 h 12547"/>
                <a:gd name="T26" fmla="*/ 5031 w 12797"/>
                <a:gd name="T27" fmla="*/ 4547 h 12547"/>
                <a:gd name="T28" fmla="*/ 7312 w 12797"/>
                <a:gd name="T29" fmla="*/ 1922 h 12547"/>
                <a:gd name="T30" fmla="*/ 7234 w 12797"/>
                <a:gd name="T31" fmla="*/ 6359 h 12547"/>
                <a:gd name="T32" fmla="*/ 7015 w 12797"/>
                <a:gd name="T33" fmla="*/ 8187 h 12547"/>
                <a:gd name="T34" fmla="*/ 6703 w 12797"/>
                <a:gd name="T35" fmla="*/ 6093 h 12547"/>
                <a:gd name="T36" fmla="*/ 4906 w 12797"/>
                <a:gd name="T37" fmla="*/ 8343 h 12547"/>
                <a:gd name="T38" fmla="*/ 4734 w 12797"/>
                <a:gd name="T39" fmla="*/ 4953 h 12547"/>
                <a:gd name="T40" fmla="*/ 6797 w 12797"/>
                <a:gd name="T41" fmla="*/ 1578 h 12547"/>
                <a:gd name="T42" fmla="*/ 4640 w 12797"/>
                <a:gd name="T43" fmla="*/ 4312 h 12547"/>
                <a:gd name="T44" fmla="*/ 2890 w 12797"/>
                <a:gd name="T45" fmla="*/ 3187 h 12547"/>
                <a:gd name="T46" fmla="*/ 6797 w 12797"/>
                <a:gd name="T47" fmla="*/ 1578 h 12547"/>
                <a:gd name="T48" fmla="*/ 4359 w 12797"/>
                <a:gd name="T49" fmla="*/ 4640 h 12547"/>
                <a:gd name="T50" fmla="*/ 2718 w 12797"/>
                <a:gd name="T51" fmla="*/ 3765 h 12547"/>
                <a:gd name="T52" fmla="*/ 1437 w 12797"/>
                <a:gd name="T53" fmla="*/ 3187 h 12547"/>
                <a:gd name="T54" fmla="*/ 2406 w 12797"/>
                <a:gd name="T55" fmla="*/ 3187 h 12547"/>
                <a:gd name="T56" fmla="*/ 1437 w 12797"/>
                <a:gd name="T57" fmla="*/ 3187 h 12547"/>
                <a:gd name="T58" fmla="*/ 468 w 12797"/>
                <a:gd name="T59" fmla="*/ 8843 h 12547"/>
                <a:gd name="T60" fmla="*/ 1437 w 12797"/>
                <a:gd name="T61" fmla="*/ 8843 h 12547"/>
                <a:gd name="T62" fmla="*/ 1500 w 12797"/>
                <a:gd name="T63" fmla="*/ 8000 h 12547"/>
                <a:gd name="T64" fmla="*/ 2140 w 12797"/>
                <a:gd name="T65" fmla="*/ 4125 h 12547"/>
                <a:gd name="T66" fmla="*/ 3234 w 12797"/>
                <a:gd name="T67" fmla="*/ 5984 h 12547"/>
                <a:gd name="T68" fmla="*/ 1812 w 12797"/>
                <a:gd name="T69" fmla="*/ 8343 h 12547"/>
                <a:gd name="T70" fmla="*/ 4312 w 12797"/>
                <a:gd name="T71" fmla="*/ 8406 h 12547"/>
                <a:gd name="T72" fmla="*/ 1812 w 12797"/>
                <a:gd name="T73" fmla="*/ 8343 h 12547"/>
                <a:gd name="T74" fmla="*/ 2000 w 12797"/>
                <a:gd name="T75" fmla="*/ 9047 h 12547"/>
                <a:gd name="T76" fmla="*/ 5484 w 12797"/>
                <a:gd name="T77" fmla="*/ 10922 h 12547"/>
                <a:gd name="T78" fmla="*/ 5093 w 12797"/>
                <a:gd name="T79" fmla="*/ 8890 h 12547"/>
                <a:gd name="T80" fmla="*/ 6172 w 12797"/>
                <a:gd name="T81" fmla="*/ 10562 h 12547"/>
                <a:gd name="T82" fmla="*/ 5093 w 12797"/>
                <a:gd name="T83" fmla="*/ 8890 h 12547"/>
                <a:gd name="T84" fmla="*/ 5875 w 12797"/>
                <a:gd name="T85" fmla="*/ 11547 h 12547"/>
                <a:gd name="T86" fmla="*/ 6843 w 12797"/>
                <a:gd name="T87" fmla="*/ 11547 h 12547"/>
                <a:gd name="T88" fmla="*/ 7156 w 12797"/>
                <a:gd name="T89" fmla="*/ 11000 h 12547"/>
                <a:gd name="T90" fmla="*/ 6890 w 12797"/>
                <a:gd name="T91" fmla="*/ 8812 h 12547"/>
                <a:gd name="T92" fmla="*/ 10875 w 12797"/>
                <a:gd name="T93" fmla="*/ 8828 h 12547"/>
                <a:gd name="T94" fmla="*/ 10890 w 12797"/>
                <a:gd name="T95" fmla="*/ 7875 h 12547"/>
                <a:gd name="T96" fmla="*/ 7797 w 12797"/>
                <a:gd name="T97" fmla="*/ 1937 h 12547"/>
                <a:gd name="T98" fmla="*/ 11250 w 12797"/>
                <a:gd name="T99" fmla="*/ 7484 h 12547"/>
                <a:gd name="T100" fmla="*/ 11750 w 12797"/>
                <a:gd name="T101" fmla="*/ 8843 h 12547"/>
                <a:gd name="T102" fmla="*/ 11750 w 12797"/>
                <a:gd name="T103" fmla="*/ 7875 h 12547"/>
                <a:gd name="T104" fmla="*/ 11750 w 12797"/>
                <a:gd name="T105" fmla="*/ 8843 h 12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547">
                  <a:moveTo>
                    <a:pt x="11843" y="7375"/>
                  </a:moveTo>
                  <a:cubicBezTo>
                    <a:pt x="11812" y="7375"/>
                    <a:pt x="8328" y="1640"/>
                    <a:pt x="8328" y="1640"/>
                  </a:cubicBezTo>
                  <a:cubicBezTo>
                    <a:pt x="8531" y="1468"/>
                    <a:pt x="8593" y="1281"/>
                    <a:pt x="8593" y="1000"/>
                  </a:cubicBezTo>
                  <a:cubicBezTo>
                    <a:pt x="8593" y="468"/>
                    <a:pt x="8172" y="31"/>
                    <a:pt x="7640" y="15"/>
                  </a:cubicBezTo>
                  <a:cubicBezTo>
                    <a:pt x="6609" y="0"/>
                    <a:pt x="6578" y="1078"/>
                    <a:pt x="6609" y="1125"/>
                  </a:cubicBezTo>
                  <a:lnTo>
                    <a:pt x="2703" y="2578"/>
                  </a:lnTo>
                  <a:cubicBezTo>
                    <a:pt x="2531" y="2328"/>
                    <a:pt x="2281" y="2234"/>
                    <a:pt x="1968" y="2234"/>
                  </a:cubicBezTo>
                  <a:cubicBezTo>
                    <a:pt x="1422" y="2234"/>
                    <a:pt x="984" y="2672"/>
                    <a:pt x="984" y="3218"/>
                  </a:cubicBezTo>
                  <a:cubicBezTo>
                    <a:pt x="984" y="3656"/>
                    <a:pt x="1218" y="4031"/>
                    <a:pt x="1609" y="4156"/>
                  </a:cubicBezTo>
                  <a:lnTo>
                    <a:pt x="718" y="7906"/>
                  </a:lnTo>
                  <a:cubicBezTo>
                    <a:pt x="281" y="8000"/>
                    <a:pt x="0" y="8390"/>
                    <a:pt x="0" y="8859"/>
                  </a:cubicBezTo>
                  <a:cubicBezTo>
                    <a:pt x="0" y="9406"/>
                    <a:pt x="437" y="9843"/>
                    <a:pt x="984" y="9843"/>
                  </a:cubicBezTo>
                  <a:cubicBezTo>
                    <a:pt x="1281" y="9843"/>
                    <a:pt x="1547" y="9718"/>
                    <a:pt x="1750" y="9500"/>
                  </a:cubicBezTo>
                  <a:lnTo>
                    <a:pt x="5406" y="11531"/>
                  </a:lnTo>
                  <a:lnTo>
                    <a:pt x="5406" y="11562"/>
                  </a:lnTo>
                  <a:cubicBezTo>
                    <a:pt x="5406" y="12109"/>
                    <a:pt x="5843" y="12547"/>
                    <a:pt x="6390" y="12547"/>
                  </a:cubicBezTo>
                  <a:cubicBezTo>
                    <a:pt x="6984" y="12547"/>
                    <a:pt x="7375" y="12015"/>
                    <a:pt x="7312" y="11500"/>
                  </a:cubicBezTo>
                  <a:lnTo>
                    <a:pt x="11203" y="9218"/>
                  </a:lnTo>
                  <a:cubicBezTo>
                    <a:pt x="11375" y="9343"/>
                    <a:pt x="11593" y="9359"/>
                    <a:pt x="11812" y="9359"/>
                  </a:cubicBezTo>
                  <a:cubicBezTo>
                    <a:pt x="12359" y="9359"/>
                    <a:pt x="12797" y="8922"/>
                    <a:pt x="12797" y="8375"/>
                  </a:cubicBezTo>
                  <a:cubicBezTo>
                    <a:pt x="12781" y="7875"/>
                    <a:pt x="12328" y="7359"/>
                    <a:pt x="11843" y="7375"/>
                  </a:cubicBezTo>
                  <a:close/>
                  <a:moveTo>
                    <a:pt x="7578" y="484"/>
                  </a:moveTo>
                  <a:cubicBezTo>
                    <a:pt x="7843" y="484"/>
                    <a:pt x="8062" y="703"/>
                    <a:pt x="8062" y="968"/>
                  </a:cubicBezTo>
                  <a:cubicBezTo>
                    <a:pt x="8062" y="1234"/>
                    <a:pt x="7843" y="1453"/>
                    <a:pt x="7578" y="1453"/>
                  </a:cubicBezTo>
                  <a:cubicBezTo>
                    <a:pt x="7312" y="1453"/>
                    <a:pt x="7093" y="1234"/>
                    <a:pt x="7093" y="968"/>
                  </a:cubicBezTo>
                  <a:cubicBezTo>
                    <a:pt x="7093" y="718"/>
                    <a:pt x="7312" y="484"/>
                    <a:pt x="7578" y="484"/>
                  </a:cubicBezTo>
                  <a:close/>
                  <a:moveTo>
                    <a:pt x="6812" y="5578"/>
                  </a:moveTo>
                  <a:lnTo>
                    <a:pt x="5031" y="4547"/>
                  </a:lnTo>
                  <a:lnTo>
                    <a:pt x="7312" y="1922"/>
                  </a:lnTo>
                  <a:cubicBezTo>
                    <a:pt x="7343" y="1922"/>
                    <a:pt x="7265" y="1922"/>
                    <a:pt x="7312" y="1922"/>
                  </a:cubicBezTo>
                  <a:lnTo>
                    <a:pt x="6812" y="5578"/>
                  </a:lnTo>
                  <a:close/>
                  <a:moveTo>
                    <a:pt x="7234" y="6359"/>
                  </a:moveTo>
                  <a:lnTo>
                    <a:pt x="10265" y="8062"/>
                  </a:lnTo>
                  <a:lnTo>
                    <a:pt x="7015" y="8187"/>
                  </a:lnTo>
                  <a:lnTo>
                    <a:pt x="7234" y="6359"/>
                  </a:lnTo>
                  <a:close/>
                  <a:moveTo>
                    <a:pt x="6703" y="6093"/>
                  </a:moveTo>
                  <a:lnTo>
                    <a:pt x="6484" y="8265"/>
                  </a:lnTo>
                  <a:lnTo>
                    <a:pt x="4906" y="8343"/>
                  </a:lnTo>
                  <a:lnTo>
                    <a:pt x="3812" y="6078"/>
                  </a:lnTo>
                  <a:lnTo>
                    <a:pt x="4734" y="4953"/>
                  </a:lnTo>
                  <a:lnTo>
                    <a:pt x="6703" y="6093"/>
                  </a:lnTo>
                  <a:close/>
                  <a:moveTo>
                    <a:pt x="6797" y="1578"/>
                  </a:moveTo>
                  <a:cubicBezTo>
                    <a:pt x="6828" y="1625"/>
                    <a:pt x="6875" y="1656"/>
                    <a:pt x="6890" y="1703"/>
                  </a:cubicBezTo>
                  <a:lnTo>
                    <a:pt x="4640" y="4312"/>
                  </a:lnTo>
                  <a:lnTo>
                    <a:pt x="2890" y="3312"/>
                  </a:lnTo>
                  <a:lnTo>
                    <a:pt x="2890" y="3187"/>
                  </a:lnTo>
                  <a:cubicBezTo>
                    <a:pt x="2890" y="3140"/>
                    <a:pt x="2890" y="3062"/>
                    <a:pt x="2859" y="3015"/>
                  </a:cubicBezTo>
                  <a:lnTo>
                    <a:pt x="6797" y="1578"/>
                  </a:lnTo>
                  <a:close/>
                  <a:moveTo>
                    <a:pt x="2750" y="3734"/>
                  </a:moveTo>
                  <a:lnTo>
                    <a:pt x="4359" y="4640"/>
                  </a:lnTo>
                  <a:lnTo>
                    <a:pt x="3547" y="5578"/>
                  </a:lnTo>
                  <a:lnTo>
                    <a:pt x="2718" y="3765"/>
                  </a:lnTo>
                  <a:lnTo>
                    <a:pt x="2750" y="3734"/>
                  </a:lnTo>
                  <a:close/>
                  <a:moveTo>
                    <a:pt x="1437" y="3187"/>
                  </a:moveTo>
                  <a:cubicBezTo>
                    <a:pt x="1437" y="2922"/>
                    <a:pt x="1656" y="2703"/>
                    <a:pt x="1922" y="2703"/>
                  </a:cubicBezTo>
                  <a:cubicBezTo>
                    <a:pt x="2187" y="2703"/>
                    <a:pt x="2406" y="2922"/>
                    <a:pt x="2406" y="3187"/>
                  </a:cubicBezTo>
                  <a:cubicBezTo>
                    <a:pt x="2406" y="3453"/>
                    <a:pt x="2187" y="3672"/>
                    <a:pt x="1922" y="3672"/>
                  </a:cubicBezTo>
                  <a:cubicBezTo>
                    <a:pt x="1656" y="3672"/>
                    <a:pt x="1437" y="3468"/>
                    <a:pt x="1437" y="3187"/>
                  </a:cubicBezTo>
                  <a:close/>
                  <a:moveTo>
                    <a:pt x="953" y="9328"/>
                  </a:moveTo>
                  <a:cubicBezTo>
                    <a:pt x="687" y="9328"/>
                    <a:pt x="468" y="9109"/>
                    <a:pt x="468" y="8843"/>
                  </a:cubicBezTo>
                  <a:cubicBezTo>
                    <a:pt x="468" y="8578"/>
                    <a:pt x="687" y="8359"/>
                    <a:pt x="953" y="8359"/>
                  </a:cubicBezTo>
                  <a:cubicBezTo>
                    <a:pt x="1218" y="8359"/>
                    <a:pt x="1437" y="8578"/>
                    <a:pt x="1437" y="8843"/>
                  </a:cubicBezTo>
                  <a:cubicBezTo>
                    <a:pt x="1437" y="9109"/>
                    <a:pt x="1218" y="9328"/>
                    <a:pt x="953" y="9328"/>
                  </a:cubicBezTo>
                  <a:close/>
                  <a:moveTo>
                    <a:pt x="1500" y="8000"/>
                  </a:moveTo>
                  <a:cubicBezTo>
                    <a:pt x="1422" y="7953"/>
                    <a:pt x="1359" y="7922"/>
                    <a:pt x="1250" y="7875"/>
                  </a:cubicBezTo>
                  <a:lnTo>
                    <a:pt x="2140" y="4125"/>
                  </a:lnTo>
                  <a:cubicBezTo>
                    <a:pt x="2218" y="4093"/>
                    <a:pt x="2265" y="4125"/>
                    <a:pt x="2343" y="4093"/>
                  </a:cubicBezTo>
                  <a:lnTo>
                    <a:pt x="3234" y="5984"/>
                  </a:lnTo>
                  <a:lnTo>
                    <a:pt x="1500" y="8000"/>
                  </a:lnTo>
                  <a:close/>
                  <a:moveTo>
                    <a:pt x="1812" y="8343"/>
                  </a:moveTo>
                  <a:lnTo>
                    <a:pt x="3422" y="6422"/>
                  </a:lnTo>
                  <a:lnTo>
                    <a:pt x="4312" y="8406"/>
                  </a:lnTo>
                  <a:lnTo>
                    <a:pt x="1859" y="8515"/>
                  </a:lnTo>
                  <a:cubicBezTo>
                    <a:pt x="1812" y="8422"/>
                    <a:pt x="1859" y="8422"/>
                    <a:pt x="1812" y="8343"/>
                  </a:cubicBezTo>
                  <a:close/>
                  <a:moveTo>
                    <a:pt x="5500" y="10984"/>
                  </a:moveTo>
                  <a:lnTo>
                    <a:pt x="2000" y="9047"/>
                  </a:lnTo>
                  <a:lnTo>
                    <a:pt x="4547" y="8906"/>
                  </a:lnTo>
                  <a:lnTo>
                    <a:pt x="5484" y="10922"/>
                  </a:lnTo>
                  <a:cubicBezTo>
                    <a:pt x="5468" y="10968"/>
                    <a:pt x="5515" y="10922"/>
                    <a:pt x="5500" y="10984"/>
                  </a:cubicBezTo>
                  <a:close/>
                  <a:moveTo>
                    <a:pt x="5093" y="8890"/>
                  </a:moveTo>
                  <a:lnTo>
                    <a:pt x="6390" y="8812"/>
                  </a:lnTo>
                  <a:lnTo>
                    <a:pt x="6172" y="10562"/>
                  </a:lnTo>
                  <a:cubicBezTo>
                    <a:pt x="6078" y="10593"/>
                    <a:pt x="6000" y="10609"/>
                    <a:pt x="5922" y="10640"/>
                  </a:cubicBezTo>
                  <a:lnTo>
                    <a:pt x="5093" y="8890"/>
                  </a:lnTo>
                  <a:close/>
                  <a:moveTo>
                    <a:pt x="6359" y="12031"/>
                  </a:moveTo>
                  <a:cubicBezTo>
                    <a:pt x="6093" y="12031"/>
                    <a:pt x="5875" y="11812"/>
                    <a:pt x="5875" y="11547"/>
                  </a:cubicBezTo>
                  <a:cubicBezTo>
                    <a:pt x="5875" y="11281"/>
                    <a:pt x="6093" y="11062"/>
                    <a:pt x="6359" y="11062"/>
                  </a:cubicBezTo>
                  <a:cubicBezTo>
                    <a:pt x="6625" y="11062"/>
                    <a:pt x="6843" y="11281"/>
                    <a:pt x="6843" y="11547"/>
                  </a:cubicBezTo>
                  <a:cubicBezTo>
                    <a:pt x="6843" y="11812"/>
                    <a:pt x="6625" y="12031"/>
                    <a:pt x="6359" y="12031"/>
                  </a:cubicBezTo>
                  <a:close/>
                  <a:moveTo>
                    <a:pt x="7156" y="11000"/>
                  </a:moveTo>
                  <a:cubicBezTo>
                    <a:pt x="7031" y="10828"/>
                    <a:pt x="6859" y="10687"/>
                    <a:pt x="6640" y="10609"/>
                  </a:cubicBezTo>
                  <a:lnTo>
                    <a:pt x="6890" y="8812"/>
                  </a:lnTo>
                  <a:lnTo>
                    <a:pt x="10797" y="8609"/>
                  </a:lnTo>
                  <a:cubicBezTo>
                    <a:pt x="10828" y="8687"/>
                    <a:pt x="10843" y="8750"/>
                    <a:pt x="10875" y="8828"/>
                  </a:cubicBezTo>
                  <a:lnTo>
                    <a:pt x="7156" y="11000"/>
                  </a:lnTo>
                  <a:close/>
                  <a:moveTo>
                    <a:pt x="10890" y="7875"/>
                  </a:moveTo>
                  <a:lnTo>
                    <a:pt x="7281" y="5812"/>
                  </a:lnTo>
                  <a:lnTo>
                    <a:pt x="7797" y="1937"/>
                  </a:lnTo>
                  <a:cubicBezTo>
                    <a:pt x="7828" y="1937"/>
                    <a:pt x="7843" y="1937"/>
                    <a:pt x="7843" y="1906"/>
                  </a:cubicBezTo>
                  <a:lnTo>
                    <a:pt x="11250" y="7484"/>
                  </a:lnTo>
                  <a:cubicBezTo>
                    <a:pt x="11109" y="7562"/>
                    <a:pt x="10968" y="7703"/>
                    <a:pt x="10890" y="7875"/>
                  </a:cubicBezTo>
                  <a:close/>
                  <a:moveTo>
                    <a:pt x="11750" y="8843"/>
                  </a:moveTo>
                  <a:cubicBezTo>
                    <a:pt x="11484" y="8843"/>
                    <a:pt x="11265" y="8625"/>
                    <a:pt x="11265" y="8359"/>
                  </a:cubicBezTo>
                  <a:cubicBezTo>
                    <a:pt x="11265" y="8093"/>
                    <a:pt x="11484" y="7875"/>
                    <a:pt x="11750" y="7875"/>
                  </a:cubicBezTo>
                  <a:cubicBezTo>
                    <a:pt x="12015" y="7875"/>
                    <a:pt x="12234" y="8093"/>
                    <a:pt x="12234" y="8359"/>
                  </a:cubicBezTo>
                  <a:cubicBezTo>
                    <a:pt x="12250" y="8609"/>
                    <a:pt x="12031" y="8843"/>
                    <a:pt x="11750" y="8843"/>
                  </a:cubicBezTo>
                  <a:close/>
                </a:path>
              </a:pathLst>
            </a:custGeom>
            <a:solidFill>
              <a:schemeClr val="accent6"/>
            </a:solidFill>
            <a:ln w="25400" cap="flat" cmpd="sng" algn="ctr">
              <a:noFill/>
              <a:prstDash val="solid"/>
            </a:ln>
            <a:effectLst/>
          </p:spPr>
          <p:txBody>
            <a:bodyPr rtlCol="0" anchor="ctr"/>
            <a:lstStyle/>
            <a:p>
              <a:pPr algn="ctr"/>
              <a:endParaRPr lang="en-US" sz="1810" b="1">
                <a:latin typeface="微软雅黑" panose="020B0503020204020204" charset="-122"/>
                <a:ea typeface="微软雅黑" panose="020B0503020204020204" charset="-122"/>
              </a:endParaRPr>
            </a:p>
          </p:txBody>
        </p:sp>
        <p:sp>
          <p:nvSpPr>
            <p:cNvPr id="139" name="database-settings-button-for-interface_30615"/>
            <p:cNvSpPr/>
            <p:nvPr/>
          </p:nvSpPr>
          <p:spPr>
            <a:xfrm>
              <a:off x="2319" y="8420"/>
              <a:ext cx="515" cy="619"/>
            </a:xfrm>
            <a:custGeom>
              <a:avLst/>
              <a:gdLst>
                <a:gd name="connsiteX0" fmla="*/ 466437 w 600511"/>
                <a:gd name="connsiteY0" fmla="*/ 421770 h 593879"/>
                <a:gd name="connsiteX1" fmla="*/ 504684 w 600511"/>
                <a:gd name="connsiteY1" fmla="*/ 459981 h 593879"/>
                <a:gd name="connsiteX2" fmla="*/ 466437 w 600511"/>
                <a:gd name="connsiteY2" fmla="*/ 498192 h 593879"/>
                <a:gd name="connsiteX3" fmla="*/ 428190 w 600511"/>
                <a:gd name="connsiteY3" fmla="*/ 459981 h 593879"/>
                <a:gd name="connsiteX4" fmla="*/ 466437 w 600511"/>
                <a:gd name="connsiteY4" fmla="*/ 421770 h 593879"/>
                <a:gd name="connsiteX5" fmla="*/ 453390 w 600511"/>
                <a:gd name="connsiteY5" fmla="*/ 375066 h 593879"/>
                <a:gd name="connsiteX6" fmla="*/ 421127 w 600511"/>
                <a:gd name="connsiteY6" fmla="*/ 386990 h 593879"/>
                <a:gd name="connsiteX7" fmla="*/ 418868 w 600511"/>
                <a:gd name="connsiteY7" fmla="*/ 392146 h 593879"/>
                <a:gd name="connsiteX8" fmla="*/ 424031 w 600511"/>
                <a:gd name="connsiteY8" fmla="*/ 406325 h 593879"/>
                <a:gd name="connsiteX9" fmla="*/ 423385 w 600511"/>
                <a:gd name="connsiteY9" fmla="*/ 411481 h 593879"/>
                <a:gd name="connsiteX10" fmla="*/ 416287 w 600511"/>
                <a:gd name="connsiteY10" fmla="*/ 413737 h 593879"/>
                <a:gd name="connsiteX11" fmla="*/ 402414 w 600511"/>
                <a:gd name="connsiteY11" fmla="*/ 407292 h 593879"/>
                <a:gd name="connsiteX12" fmla="*/ 397252 w 600511"/>
                <a:gd name="connsiteY12" fmla="*/ 409226 h 593879"/>
                <a:gd name="connsiteX13" fmla="*/ 383056 w 600511"/>
                <a:gd name="connsiteY13" fmla="*/ 440485 h 593879"/>
                <a:gd name="connsiteX14" fmla="*/ 384669 w 600511"/>
                <a:gd name="connsiteY14" fmla="*/ 445318 h 593879"/>
                <a:gd name="connsiteX15" fmla="*/ 398542 w 600511"/>
                <a:gd name="connsiteY15" fmla="*/ 451764 h 593879"/>
                <a:gd name="connsiteX16" fmla="*/ 401769 w 600511"/>
                <a:gd name="connsiteY16" fmla="*/ 455953 h 593879"/>
                <a:gd name="connsiteX17" fmla="*/ 398220 w 600511"/>
                <a:gd name="connsiteY17" fmla="*/ 462720 h 593879"/>
                <a:gd name="connsiteX18" fmla="*/ 384024 w 600511"/>
                <a:gd name="connsiteY18" fmla="*/ 467876 h 593879"/>
                <a:gd name="connsiteX19" fmla="*/ 381766 w 600511"/>
                <a:gd name="connsiteY19" fmla="*/ 472710 h 593879"/>
                <a:gd name="connsiteX20" fmla="*/ 393380 w 600511"/>
                <a:gd name="connsiteY20" fmla="*/ 504936 h 593879"/>
                <a:gd name="connsiteX21" fmla="*/ 398542 w 600511"/>
                <a:gd name="connsiteY21" fmla="*/ 507192 h 593879"/>
                <a:gd name="connsiteX22" fmla="*/ 412738 w 600511"/>
                <a:gd name="connsiteY22" fmla="*/ 502036 h 593879"/>
                <a:gd name="connsiteX23" fmla="*/ 417900 w 600511"/>
                <a:gd name="connsiteY23" fmla="*/ 502680 h 593879"/>
                <a:gd name="connsiteX24" fmla="*/ 420159 w 600511"/>
                <a:gd name="connsiteY24" fmla="*/ 510092 h 593879"/>
                <a:gd name="connsiteX25" fmla="*/ 413706 w 600511"/>
                <a:gd name="connsiteY25" fmla="*/ 523949 h 593879"/>
                <a:gd name="connsiteX26" fmla="*/ 415642 w 600511"/>
                <a:gd name="connsiteY26" fmla="*/ 528783 h 593879"/>
                <a:gd name="connsiteX27" fmla="*/ 446937 w 600511"/>
                <a:gd name="connsiteY27" fmla="*/ 543285 h 593879"/>
                <a:gd name="connsiteX28" fmla="*/ 451777 w 600511"/>
                <a:gd name="connsiteY28" fmla="*/ 541351 h 593879"/>
                <a:gd name="connsiteX29" fmla="*/ 458230 w 600511"/>
                <a:gd name="connsiteY29" fmla="*/ 527494 h 593879"/>
                <a:gd name="connsiteX30" fmla="*/ 462424 w 600511"/>
                <a:gd name="connsiteY30" fmla="*/ 524272 h 593879"/>
                <a:gd name="connsiteX31" fmla="*/ 469199 w 600511"/>
                <a:gd name="connsiteY31" fmla="*/ 528139 h 593879"/>
                <a:gd name="connsiteX32" fmla="*/ 474361 w 600511"/>
                <a:gd name="connsiteY32" fmla="*/ 542318 h 593879"/>
                <a:gd name="connsiteX33" fmla="*/ 479201 w 600511"/>
                <a:gd name="connsiteY33" fmla="*/ 544574 h 593879"/>
                <a:gd name="connsiteX34" fmla="*/ 511464 w 600511"/>
                <a:gd name="connsiteY34" fmla="*/ 532650 h 593879"/>
                <a:gd name="connsiteX35" fmla="*/ 513723 w 600511"/>
                <a:gd name="connsiteY35" fmla="*/ 527816 h 593879"/>
                <a:gd name="connsiteX36" fmla="*/ 508560 w 600511"/>
                <a:gd name="connsiteY36" fmla="*/ 513315 h 593879"/>
                <a:gd name="connsiteX37" fmla="*/ 509206 w 600511"/>
                <a:gd name="connsiteY37" fmla="*/ 508159 h 593879"/>
                <a:gd name="connsiteX38" fmla="*/ 516626 w 600511"/>
                <a:gd name="connsiteY38" fmla="*/ 506225 h 593879"/>
                <a:gd name="connsiteX39" fmla="*/ 530500 w 600511"/>
                <a:gd name="connsiteY39" fmla="*/ 512348 h 593879"/>
                <a:gd name="connsiteX40" fmla="*/ 535339 w 600511"/>
                <a:gd name="connsiteY40" fmla="*/ 510737 h 593879"/>
                <a:gd name="connsiteX41" fmla="*/ 549858 w 600511"/>
                <a:gd name="connsiteY41" fmla="*/ 479478 h 593879"/>
                <a:gd name="connsiteX42" fmla="*/ 547922 w 600511"/>
                <a:gd name="connsiteY42" fmla="*/ 474322 h 593879"/>
                <a:gd name="connsiteX43" fmla="*/ 534049 w 600511"/>
                <a:gd name="connsiteY43" fmla="*/ 467876 h 593879"/>
                <a:gd name="connsiteX44" fmla="*/ 531145 w 600511"/>
                <a:gd name="connsiteY44" fmla="*/ 461109 h 593879"/>
                <a:gd name="connsiteX45" fmla="*/ 534694 w 600511"/>
                <a:gd name="connsiteY45" fmla="*/ 457242 h 593879"/>
                <a:gd name="connsiteX46" fmla="*/ 548890 w 600511"/>
                <a:gd name="connsiteY46" fmla="*/ 451764 h 593879"/>
                <a:gd name="connsiteX47" fmla="*/ 551148 w 600511"/>
                <a:gd name="connsiteY47" fmla="*/ 446930 h 593879"/>
                <a:gd name="connsiteX48" fmla="*/ 539211 w 600511"/>
                <a:gd name="connsiteY48" fmla="*/ 414704 h 593879"/>
                <a:gd name="connsiteX49" fmla="*/ 534371 w 600511"/>
                <a:gd name="connsiteY49" fmla="*/ 412448 h 593879"/>
                <a:gd name="connsiteX50" fmla="*/ 520175 w 600511"/>
                <a:gd name="connsiteY50" fmla="*/ 417604 h 593879"/>
                <a:gd name="connsiteX51" fmla="*/ 514691 w 600511"/>
                <a:gd name="connsiteY51" fmla="*/ 416960 h 593879"/>
                <a:gd name="connsiteX52" fmla="*/ 512755 w 600511"/>
                <a:gd name="connsiteY52" fmla="*/ 409548 h 593879"/>
                <a:gd name="connsiteX53" fmla="*/ 518885 w 600511"/>
                <a:gd name="connsiteY53" fmla="*/ 396013 h 593879"/>
                <a:gd name="connsiteX54" fmla="*/ 516949 w 600511"/>
                <a:gd name="connsiteY54" fmla="*/ 390857 h 593879"/>
                <a:gd name="connsiteX55" fmla="*/ 485976 w 600511"/>
                <a:gd name="connsiteY55" fmla="*/ 376355 h 593879"/>
                <a:gd name="connsiteX56" fmla="*/ 480814 w 600511"/>
                <a:gd name="connsiteY56" fmla="*/ 378289 h 593879"/>
                <a:gd name="connsiteX57" fmla="*/ 474361 w 600511"/>
                <a:gd name="connsiteY57" fmla="*/ 392146 h 593879"/>
                <a:gd name="connsiteX58" fmla="*/ 470167 w 600511"/>
                <a:gd name="connsiteY58" fmla="*/ 395368 h 593879"/>
                <a:gd name="connsiteX59" fmla="*/ 463714 w 600511"/>
                <a:gd name="connsiteY59" fmla="*/ 391824 h 593879"/>
                <a:gd name="connsiteX60" fmla="*/ 458230 w 600511"/>
                <a:gd name="connsiteY60" fmla="*/ 377322 h 593879"/>
                <a:gd name="connsiteX61" fmla="*/ 453390 w 600511"/>
                <a:gd name="connsiteY61" fmla="*/ 375066 h 593879"/>
                <a:gd name="connsiteX62" fmla="*/ 0 w 600511"/>
                <a:gd name="connsiteY62" fmla="*/ 372515 h 593879"/>
                <a:gd name="connsiteX63" fmla="*/ 233292 w 600511"/>
                <a:gd name="connsiteY63" fmla="*/ 465626 h 593879"/>
                <a:gd name="connsiteX64" fmla="*/ 305248 w 600511"/>
                <a:gd name="connsiteY64" fmla="*/ 461116 h 593879"/>
                <a:gd name="connsiteX65" fmla="*/ 332998 w 600511"/>
                <a:gd name="connsiteY65" fmla="*/ 549716 h 593879"/>
                <a:gd name="connsiteX66" fmla="*/ 233292 w 600511"/>
                <a:gd name="connsiteY66" fmla="*/ 558737 h 593879"/>
                <a:gd name="connsiteX67" fmla="*/ 0 w 600511"/>
                <a:gd name="connsiteY67" fmla="*/ 465626 h 593879"/>
                <a:gd name="connsiteX68" fmla="*/ 466295 w 600511"/>
                <a:gd name="connsiteY68" fmla="*/ 326083 h 593879"/>
                <a:gd name="connsiteX69" fmla="*/ 600511 w 600511"/>
                <a:gd name="connsiteY69" fmla="*/ 459820 h 593879"/>
                <a:gd name="connsiteX70" fmla="*/ 466295 w 600511"/>
                <a:gd name="connsiteY70" fmla="*/ 593879 h 593879"/>
                <a:gd name="connsiteX71" fmla="*/ 332080 w 600511"/>
                <a:gd name="connsiteY71" fmla="*/ 459820 h 593879"/>
                <a:gd name="connsiteX72" fmla="*/ 466295 w 600511"/>
                <a:gd name="connsiteY72" fmla="*/ 326083 h 593879"/>
                <a:gd name="connsiteX73" fmla="*/ 0 w 600511"/>
                <a:gd name="connsiteY73" fmla="*/ 232654 h 593879"/>
                <a:gd name="connsiteX74" fmla="*/ 233309 w 600511"/>
                <a:gd name="connsiteY74" fmla="*/ 326103 h 593879"/>
                <a:gd name="connsiteX75" fmla="*/ 466296 w 600511"/>
                <a:gd name="connsiteY75" fmla="*/ 232654 h 593879"/>
                <a:gd name="connsiteX76" fmla="*/ 466296 w 600511"/>
                <a:gd name="connsiteY76" fmla="*/ 299035 h 593879"/>
                <a:gd name="connsiteX77" fmla="*/ 312370 w 600511"/>
                <a:gd name="connsiteY77" fmla="*/ 413429 h 593879"/>
                <a:gd name="connsiteX78" fmla="*/ 233309 w 600511"/>
                <a:gd name="connsiteY78" fmla="*/ 419229 h 593879"/>
                <a:gd name="connsiteX79" fmla="*/ 0 w 600511"/>
                <a:gd name="connsiteY79" fmla="*/ 326103 h 593879"/>
                <a:gd name="connsiteX80" fmla="*/ 233309 w 600511"/>
                <a:gd name="connsiteY80" fmla="*/ 23200 h 593879"/>
                <a:gd name="connsiteX81" fmla="*/ 23234 w 600511"/>
                <a:gd name="connsiteY81" fmla="*/ 93123 h 593879"/>
                <a:gd name="connsiteX82" fmla="*/ 233309 w 600511"/>
                <a:gd name="connsiteY82" fmla="*/ 163046 h 593879"/>
                <a:gd name="connsiteX83" fmla="*/ 443062 w 600511"/>
                <a:gd name="connsiteY83" fmla="*/ 93123 h 593879"/>
                <a:gd name="connsiteX84" fmla="*/ 233309 w 600511"/>
                <a:gd name="connsiteY84" fmla="*/ 23200 h 593879"/>
                <a:gd name="connsiteX85" fmla="*/ 233309 w 600511"/>
                <a:gd name="connsiteY85" fmla="*/ 0 h 593879"/>
                <a:gd name="connsiteX86" fmla="*/ 466296 w 600511"/>
                <a:gd name="connsiteY86" fmla="*/ 93123 h 593879"/>
                <a:gd name="connsiteX87" fmla="*/ 466296 w 600511"/>
                <a:gd name="connsiteY87" fmla="*/ 186246 h 593879"/>
                <a:gd name="connsiteX88" fmla="*/ 233309 w 600511"/>
                <a:gd name="connsiteY88" fmla="*/ 279369 h 593879"/>
                <a:gd name="connsiteX89" fmla="*/ 0 w 600511"/>
                <a:gd name="connsiteY89" fmla="*/ 186246 h 593879"/>
                <a:gd name="connsiteX90" fmla="*/ 0 w 600511"/>
                <a:gd name="connsiteY90" fmla="*/ 93123 h 593879"/>
                <a:gd name="connsiteX91" fmla="*/ 233309 w 600511"/>
                <a:gd name="connsiteY91"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0511" h="593879">
                  <a:moveTo>
                    <a:pt x="466437" y="421770"/>
                  </a:moveTo>
                  <a:cubicBezTo>
                    <a:pt x="487560" y="421770"/>
                    <a:pt x="504684" y="438878"/>
                    <a:pt x="504684" y="459981"/>
                  </a:cubicBezTo>
                  <a:cubicBezTo>
                    <a:pt x="504684" y="481084"/>
                    <a:pt x="487560" y="498192"/>
                    <a:pt x="466437" y="498192"/>
                  </a:cubicBezTo>
                  <a:cubicBezTo>
                    <a:pt x="445314" y="498192"/>
                    <a:pt x="428190" y="481084"/>
                    <a:pt x="428190" y="459981"/>
                  </a:cubicBezTo>
                  <a:cubicBezTo>
                    <a:pt x="428190" y="438878"/>
                    <a:pt x="445314" y="421770"/>
                    <a:pt x="466437" y="421770"/>
                  </a:cubicBezTo>
                  <a:close/>
                  <a:moveTo>
                    <a:pt x="453390" y="375066"/>
                  </a:moveTo>
                  <a:lnTo>
                    <a:pt x="421127" y="386990"/>
                  </a:lnTo>
                  <a:cubicBezTo>
                    <a:pt x="419191" y="387957"/>
                    <a:pt x="418223" y="389890"/>
                    <a:pt x="418868" y="392146"/>
                  </a:cubicBezTo>
                  <a:lnTo>
                    <a:pt x="424031" y="406325"/>
                  </a:lnTo>
                  <a:cubicBezTo>
                    <a:pt x="424998" y="408259"/>
                    <a:pt x="424676" y="410515"/>
                    <a:pt x="423385" y="411481"/>
                  </a:cubicBezTo>
                  <a:cubicBezTo>
                    <a:pt x="422417" y="412448"/>
                    <a:pt x="418223" y="414382"/>
                    <a:pt x="416287" y="413737"/>
                  </a:cubicBezTo>
                  <a:lnTo>
                    <a:pt x="402414" y="407292"/>
                  </a:lnTo>
                  <a:cubicBezTo>
                    <a:pt x="400478" y="406325"/>
                    <a:pt x="398220" y="407292"/>
                    <a:pt x="397252" y="409226"/>
                  </a:cubicBezTo>
                  <a:lnTo>
                    <a:pt x="383056" y="440485"/>
                  </a:lnTo>
                  <a:cubicBezTo>
                    <a:pt x="382088" y="442096"/>
                    <a:pt x="383056" y="444674"/>
                    <a:pt x="384669" y="445318"/>
                  </a:cubicBezTo>
                  <a:lnTo>
                    <a:pt x="398542" y="451764"/>
                  </a:lnTo>
                  <a:cubicBezTo>
                    <a:pt x="400478" y="452730"/>
                    <a:pt x="402091" y="454664"/>
                    <a:pt x="401769" y="455953"/>
                  </a:cubicBezTo>
                  <a:cubicBezTo>
                    <a:pt x="401769" y="457564"/>
                    <a:pt x="400156" y="462076"/>
                    <a:pt x="398220" y="462720"/>
                  </a:cubicBezTo>
                  <a:lnTo>
                    <a:pt x="384024" y="467876"/>
                  </a:lnTo>
                  <a:cubicBezTo>
                    <a:pt x="382088" y="468521"/>
                    <a:pt x="381120" y="470777"/>
                    <a:pt x="381766" y="472710"/>
                  </a:cubicBezTo>
                  <a:lnTo>
                    <a:pt x="393380" y="504936"/>
                  </a:lnTo>
                  <a:cubicBezTo>
                    <a:pt x="394348" y="506870"/>
                    <a:pt x="396607" y="507836"/>
                    <a:pt x="398542" y="507192"/>
                  </a:cubicBezTo>
                  <a:lnTo>
                    <a:pt x="412738" y="502036"/>
                  </a:lnTo>
                  <a:cubicBezTo>
                    <a:pt x="414674" y="501391"/>
                    <a:pt x="417255" y="501713"/>
                    <a:pt x="417900" y="502680"/>
                  </a:cubicBezTo>
                  <a:cubicBezTo>
                    <a:pt x="418868" y="503969"/>
                    <a:pt x="421127" y="508159"/>
                    <a:pt x="420159" y="510092"/>
                  </a:cubicBezTo>
                  <a:lnTo>
                    <a:pt x="413706" y="523949"/>
                  </a:lnTo>
                  <a:cubicBezTo>
                    <a:pt x="412738" y="525561"/>
                    <a:pt x="413706" y="527816"/>
                    <a:pt x="415642" y="528783"/>
                  </a:cubicBezTo>
                  <a:lnTo>
                    <a:pt x="446937" y="543285"/>
                  </a:lnTo>
                  <a:cubicBezTo>
                    <a:pt x="448873" y="544251"/>
                    <a:pt x="451132" y="543285"/>
                    <a:pt x="451777" y="541351"/>
                  </a:cubicBezTo>
                  <a:lnTo>
                    <a:pt x="458230" y="527494"/>
                  </a:lnTo>
                  <a:cubicBezTo>
                    <a:pt x="459198" y="525561"/>
                    <a:pt x="461133" y="524272"/>
                    <a:pt x="462424" y="524272"/>
                  </a:cubicBezTo>
                  <a:cubicBezTo>
                    <a:pt x="464037" y="524272"/>
                    <a:pt x="468554" y="525883"/>
                    <a:pt x="469199" y="528139"/>
                  </a:cubicBezTo>
                  <a:lnTo>
                    <a:pt x="474361" y="542318"/>
                  </a:lnTo>
                  <a:cubicBezTo>
                    <a:pt x="475007" y="544251"/>
                    <a:pt x="477265" y="545218"/>
                    <a:pt x="479201" y="544574"/>
                  </a:cubicBezTo>
                  <a:lnTo>
                    <a:pt x="511464" y="532650"/>
                  </a:lnTo>
                  <a:cubicBezTo>
                    <a:pt x="513400" y="532006"/>
                    <a:pt x="514368" y="529750"/>
                    <a:pt x="513723" y="527816"/>
                  </a:cubicBezTo>
                  <a:lnTo>
                    <a:pt x="508560" y="513315"/>
                  </a:lnTo>
                  <a:cubicBezTo>
                    <a:pt x="507915" y="511381"/>
                    <a:pt x="508238" y="509125"/>
                    <a:pt x="509206" y="508159"/>
                  </a:cubicBezTo>
                  <a:cubicBezTo>
                    <a:pt x="510496" y="507192"/>
                    <a:pt x="514691" y="505258"/>
                    <a:pt x="516626" y="506225"/>
                  </a:cubicBezTo>
                  <a:lnTo>
                    <a:pt x="530500" y="512348"/>
                  </a:lnTo>
                  <a:cubicBezTo>
                    <a:pt x="532435" y="513315"/>
                    <a:pt x="534694" y="512348"/>
                    <a:pt x="535339" y="510737"/>
                  </a:cubicBezTo>
                  <a:lnTo>
                    <a:pt x="549858" y="479478"/>
                  </a:lnTo>
                  <a:cubicBezTo>
                    <a:pt x="550825" y="477544"/>
                    <a:pt x="549858" y="475288"/>
                    <a:pt x="547922" y="474322"/>
                  </a:cubicBezTo>
                  <a:lnTo>
                    <a:pt x="534049" y="467876"/>
                  </a:lnTo>
                  <a:cubicBezTo>
                    <a:pt x="532113" y="467232"/>
                    <a:pt x="531145" y="462398"/>
                    <a:pt x="531145" y="461109"/>
                  </a:cubicBezTo>
                  <a:cubicBezTo>
                    <a:pt x="531145" y="459498"/>
                    <a:pt x="532435" y="457886"/>
                    <a:pt x="534694" y="457242"/>
                  </a:cubicBezTo>
                  <a:lnTo>
                    <a:pt x="548890" y="451764"/>
                  </a:lnTo>
                  <a:cubicBezTo>
                    <a:pt x="550825" y="451119"/>
                    <a:pt x="551793" y="448863"/>
                    <a:pt x="551148" y="446930"/>
                  </a:cubicBezTo>
                  <a:lnTo>
                    <a:pt x="539211" y="414704"/>
                  </a:lnTo>
                  <a:cubicBezTo>
                    <a:pt x="538565" y="412770"/>
                    <a:pt x="536307" y="411804"/>
                    <a:pt x="534371" y="412448"/>
                  </a:cubicBezTo>
                  <a:lnTo>
                    <a:pt x="520175" y="417604"/>
                  </a:lnTo>
                  <a:cubicBezTo>
                    <a:pt x="517917" y="418571"/>
                    <a:pt x="515658" y="418249"/>
                    <a:pt x="514691" y="416960"/>
                  </a:cubicBezTo>
                  <a:cubicBezTo>
                    <a:pt x="513723" y="415993"/>
                    <a:pt x="511787" y="411481"/>
                    <a:pt x="512755" y="409548"/>
                  </a:cubicBezTo>
                  <a:lnTo>
                    <a:pt x="518885" y="396013"/>
                  </a:lnTo>
                  <a:cubicBezTo>
                    <a:pt x="519853" y="394079"/>
                    <a:pt x="518885" y="391824"/>
                    <a:pt x="516949" y="390857"/>
                  </a:cubicBezTo>
                  <a:lnTo>
                    <a:pt x="485976" y="376355"/>
                  </a:lnTo>
                  <a:cubicBezTo>
                    <a:pt x="484040" y="375711"/>
                    <a:pt x="481782" y="376355"/>
                    <a:pt x="480814" y="378289"/>
                  </a:cubicBezTo>
                  <a:lnTo>
                    <a:pt x="474361" y="392146"/>
                  </a:lnTo>
                  <a:cubicBezTo>
                    <a:pt x="473716" y="394079"/>
                    <a:pt x="471780" y="395691"/>
                    <a:pt x="470167" y="395368"/>
                  </a:cubicBezTo>
                  <a:cubicBezTo>
                    <a:pt x="468877" y="395368"/>
                    <a:pt x="464360" y="393757"/>
                    <a:pt x="463714" y="391824"/>
                  </a:cubicBezTo>
                  <a:lnTo>
                    <a:pt x="458230" y="377322"/>
                  </a:lnTo>
                  <a:cubicBezTo>
                    <a:pt x="457584" y="375389"/>
                    <a:pt x="455326" y="374422"/>
                    <a:pt x="453390" y="375066"/>
                  </a:cubicBezTo>
                  <a:close/>
                  <a:moveTo>
                    <a:pt x="0" y="372515"/>
                  </a:moveTo>
                  <a:cubicBezTo>
                    <a:pt x="0" y="424064"/>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5"/>
                    <a:pt x="0" y="465626"/>
                  </a:cubicBezTo>
                  <a:close/>
                  <a:moveTo>
                    <a:pt x="466295" y="326083"/>
                  </a:moveTo>
                  <a:cubicBezTo>
                    <a:pt x="540501" y="326083"/>
                    <a:pt x="600511" y="386023"/>
                    <a:pt x="600511" y="459820"/>
                  </a:cubicBezTo>
                  <a:cubicBezTo>
                    <a:pt x="600511" y="533939"/>
                    <a:pt x="540501" y="593879"/>
                    <a:pt x="466295" y="593879"/>
                  </a:cubicBezTo>
                  <a:cubicBezTo>
                    <a:pt x="392412" y="593879"/>
                    <a:pt x="332080" y="533939"/>
                    <a:pt x="332080" y="459820"/>
                  </a:cubicBezTo>
                  <a:cubicBezTo>
                    <a:pt x="332080" y="386023"/>
                    <a:pt x="392412" y="326083"/>
                    <a:pt x="466295" y="326083"/>
                  </a:cubicBezTo>
                  <a:close/>
                  <a:moveTo>
                    <a:pt x="0" y="232654"/>
                  </a:moveTo>
                  <a:cubicBezTo>
                    <a:pt x="0" y="284212"/>
                    <a:pt x="104554" y="326103"/>
                    <a:pt x="233309" y="326103"/>
                  </a:cubicBezTo>
                  <a:cubicBezTo>
                    <a:pt x="362065" y="326103"/>
                    <a:pt x="466296" y="284212"/>
                    <a:pt x="466296" y="232654"/>
                  </a:cubicBezTo>
                  <a:lnTo>
                    <a:pt x="466296" y="299035"/>
                  </a:lnTo>
                  <a:cubicBezTo>
                    <a:pt x="393689" y="299035"/>
                    <a:pt x="332377" y="347370"/>
                    <a:pt x="312370" y="413429"/>
                  </a:cubicBezTo>
                  <a:cubicBezTo>
                    <a:pt x="287522" y="416973"/>
                    <a:pt x="261061" y="419229"/>
                    <a:pt x="233309" y="419229"/>
                  </a:cubicBezTo>
                  <a:cubicBezTo>
                    <a:pt x="104231" y="419229"/>
                    <a:pt x="0" y="377338"/>
                    <a:pt x="0" y="326103"/>
                  </a:cubicBezTo>
                  <a:close/>
                  <a:moveTo>
                    <a:pt x="233309" y="23200"/>
                  </a:moveTo>
                  <a:cubicBezTo>
                    <a:pt x="105199" y="23200"/>
                    <a:pt x="23234" y="64445"/>
                    <a:pt x="23234" y="93123"/>
                  </a:cubicBezTo>
                  <a:cubicBezTo>
                    <a:pt x="23234" y="121479"/>
                    <a:pt x="105199" y="163046"/>
                    <a:pt x="233309" y="163046"/>
                  </a:cubicBezTo>
                  <a:cubicBezTo>
                    <a:pt x="361420" y="163046"/>
                    <a:pt x="443062" y="121479"/>
                    <a:pt x="443062" y="93123"/>
                  </a:cubicBezTo>
                  <a:cubicBezTo>
                    <a:pt x="443062" y="64445"/>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chemeClr val="accent6"/>
            </a:solidFill>
            <a:ln w="25400" cap="flat" cmpd="sng" algn="ctr">
              <a:noFill/>
              <a:prstDash val="solid"/>
            </a:ln>
            <a:effectLst/>
          </p:spPr>
          <p:txBody>
            <a:bodyPr rtlCol="0" anchor="ctr"/>
            <a:lstStyle/>
            <a:p>
              <a:pPr algn="ctr"/>
              <a:endParaRPr lang="en-US" sz="1810" b="1">
                <a:latin typeface="微软雅黑" panose="020B0503020204020204" charset="-122"/>
                <a:ea typeface="微软雅黑" panose="020B0503020204020204" charset="-122"/>
              </a:endParaRPr>
            </a:p>
          </p:txBody>
        </p:sp>
        <p:sp>
          <p:nvSpPr>
            <p:cNvPr id="143" name="database-secure-connection_83569"/>
            <p:cNvSpPr/>
            <p:nvPr/>
          </p:nvSpPr>
          <p:spPr>
            <a:xfrm>
              <a:off x="7390" y="8352"/>
              <a:ext cx="710" cy="729"/>
            </a:xfrm>
            <a:custGeom>
              <a:avLst/>
              <a:gdLst>
                <a:gd name="connsiteX0" fmla="*/ 302878 w 605874"/>
                <a:gd name="connsiteY0" fmla="*/ 514160 h 604957"/>
                <a:gd name="connsiteX1" fmla="*/ 266883 w 605874"/>
                <a:gd name="connsiteY1" fmla="*/ 550219 h 604957"/>
                <a:gd name="connsiteX2" fmla="*/ 302878 w 605874"/>
                <a:gd name="connsiteY2" fmla="*/ 586159 h 604957"/>
                <a:gd name="connsiteX3" fmla="*/ 338991 w 605874"/>
                <a:gd name="connsiteY3" fmla="*/ 550219 h 604957"/>
                <a:gd name="connsiteX4" fmla="*/ 302878 w 605874"/>
                <a:gd name="connsiteY4" fmla="*/ 514160 h 604957"/>
                <a:gd name="connsiteX5" fmla="*/ 234543 w 605874"/>
                <a:gd name="connsiteY5" fmla="*/ 369925 h 604957"/>
                <a:gd name="connsiteX6" fmla="*/ 229807 w 605874"/>
                <a:gd name="connsiteY6" fmla="*/ 376664 h 604957"/>
                <a:gd name="connsiteX7" fmla="*/ 302866 w 605874"/>
                <a:gd name="connsiteY7" fmla="*/ 399717 h 604957"/>
                <a:gd name="connsiteX8" fmla="*/ 376044 w 605874"/>
                <a:gd name="connsiteY8" fmla="*/ 376664 h 604957"/>
                <a:gd name="connsiteX9" fmla="*/ 371308 w 605874"/>
                <a:gd name="connsiteY9" fmla="*/ 369925 h 604957"/>
                <a:gd name="connsiteX10" fmla="*/ 302866 w 605874"/>
                <a:gd name="connsiteY10" fmla="*/ 382930 h 604957"/>
                <a:gd name="connsiteX11" fmla="*/ 234543 w 605874"/>
                <a:gd name="connsiteY11" fmla="*/ 369925 h 604957"/>
                <a:gd name="connsiteX12" fmla="*/ 234543 w 605874"/>
                <a:gd name="connsiteY12" fmla="*/ 314360 h 604957"/>
                <a:gd name="connsiteX13" fmla="*/ 229807 w 605874"/>
                <a:gd name="connsiteY13" fmla="*/ 321099 h 604957"/>
                <a:gd name="connsiteX14" fmla="*/ 302866 w 605874"/>
                <a:gd name="connsiteY14" fmla="*/ 344153 h 604957"/>
                <a:gd name="connsiteX15" fmla="*/ 376044 w 605874"/>
                <a:gd name="connsiteY15" fmla="*/ 321099 h 604957"/>
                <a:gd name="connsiteX16" fmla="*/ 371308 w 605874"/>
                <a:gd name="connsiteY16" fmla="*/ 314360 h 604957"/>
                <a:gd name="connsiteX17" fmla="*/ 302866 w 605874"/>
                <a:gd name="connsiteY17" fmla="*/ 327365 h 604957"/>
                <a:gd name="connsiteX18" fmla="*/ 234543 w 605874"/>
                <a:gd name="connsiteY18" fmla="*/ 314360 h 604957"/>
                <a:gd name="connsiteX19" fmla="*/ 551053 w 605874"/>
                <a:gd name="connsiteY19" fmla="*/ 266479 h 604957"/>
                <a:gd name="connsiteX20" fmla="*/ 514940 w 605874"/>
                <a:gd name="connsiteY20" fmla="*/ 302420 h 604957"/>
                <a:gd name="connsiteX21" fmla="*/ 551053 w 605874"/>
                <a:gd name="connsiteY21" fmla="*/ 338478 h 604957"/>
                <a:gd name="connsiteX22" fmla="*/ 587048 w 605874"/>
                <a:gd name="connsiteY22" fmla="*/ 302420 h 604957"/>
                <a:gd name="connsiteX23" fmla="*/ 551053 w 605874"/>
                <a:gd name="connsiteY23" fmla="*/ 266479 h 604957"/>
                <a:gd name="connsiteX24" fmla="*/ 54821 w 605874"/>
                <a:gd name="connsiteY24" fmla="*/ 266479 h 604957"/>
                <a:gd name="connsiteX25" fmla="*/ 18708 w 605874"/>
                <a:gd name="connsiteY25" fmla="*/ 302420 h 604957"/>
                <a:gd name="connsiteX26" fmla="*/ 54821 w 605874"/>
                <a:gd name="connsiteY26" fmla="*/ 338478 h 604957"/>
                <a:gd name="connsiteX27" fmla="*/ 90934 w 605874"/>
                <a:gd name="connsiteY27" fmla="*/ 302420 h 604957"/>
                <a:gd name="connsiteX28" fmla="*/ 54821 w 605874"/>
                <a:gd name="connsiteY28" fmla="*/ 266479 h 604957"/>
                <a:gd name="connsiteX29" fmla="*/ 234543 w 605874"/>
                <a:gd name="connsiteY29" fmla="*/ 258796 h 604957"/>
                <a:gd name="connsiteX30" fmla="*/ 229807 w 605874"/>
                <a:gd name="connsiteY30" fmla="*/ 265653 h 604957"/>
                <a:gd name="connsiteX31" fmla="*/ 302866 w 605874"/>
                <a:gd name="connsiteY31" fmla="*/ 288588 h 604957"/>
                <a:gd name="connsiteX32" fmla="*/ 376044 w 605874"/>
                <a:gd name="connsiteY32" fmla="*/ 265653 h 604957"/>
                <a:gd name="connsiteX33" fmla="*/ 371308 w 605874"/>
                <a:gd name="connsiteY33" fmla="*/ 258914 h 604957"/>
                <a:gd name="connsiteX34" fmla="*/ 302866 w 605874"/>
                <a:gd name="connsiteY34" fmla="*/ 271919 h 604957"/>
                <a:gd name="connsiteX35" fmla="*/ 234543 w 605874"/>
                <a:gd name="connsiteY35" fmla="*/ 258796 h 604957"/>
                <a:gd name="connsiteX36" fmla="*/ 302866 w 605874"/>
                <a:gd name="connsiteY36" fmla="*/ 187035 h 604957"/>
                <a:gd name="connsiteX37" fmla="*/ 229807 w 605874"/>
                <a:gd name="connsiteY37" fmla="*/ 210088 h 604957"/>
                <a:gd name="connsiteX38" fmla="*/ 302866 w 605874"/>
                <a:gd name="connsiteY38" fmla="*/ 233023 h 604957"/>
                <a:gd name="connsiteX39" fmla="*/ 376044 w 605874"/>
                <a:gd name="connsiteY39" fmla="*/ 210088 h 604957"/>
                <a:gd name="connsiteX40" fmla="*/ 302866 w 605874"/>
                <a:gd name="connsiteY40" fmla="*/ 187035 h 604957"/>
                <a:gd name="connsiteX41" fmla="*/ 302866 w 605874"/>
                <a:gd name="connsiteY41" fmla="*/ 166464 h 604957"/>
                <a:gd name="connsiteX42" fmla="*/ 396648 w 605874"/>
                <a:gd name="connsiteY42" fmla="*/ 210088 h 604957"/>
                <a:gd name="connsiteX43" fmla="*/ 396648 w 605874"/>
                <a:gd name="connsiteY43" fmla="*/ 233023 h 604957"/>
                <a:gd name="connsiteX44" fmla="*/ 388714 w 605874"/>
                <a:gd name="connsiteY44" fmla="*/ 247210 h 604957"/>
                <a:gd name="connsiteX45" fmla="*/ 396648 w 605874"/>
                <a:gd name="connsiteY45" fmla="*/ 265653 h 604957"/>
                <a:gd name="connsiteX46" fmla="*/ 396648 w 605874"/>
                <a:gd name="connsiteY46" fmla="*/ 288588 h 604957"/>
                <a:gd name="connsiteX47" fmla="*/ 388714 w 605874"/>
                <a:gd name="connsiteY47" fmla="*/ 302656 h 604957"/>
                <a:gd name="connsiteX48" fmla="*/ 396648 w 605874"/>
                <a:gd name="connsiteY48" fmla="*/ 321099 h 604957"/>
                <a:gd name="connsiteX49" fmla="*/ 396648 w 605874"/>
                <a:gd name="connsiteY49" fmla="*/ 344153 h 604957"/>
                <a:gd name="connsiteX50" fmla="*/ 388714 w 605874"/>
                <a:gd name="connsiteY50" fmla="*/ 358221 h 604957"/>
                <a:gd name="connsiteX51" fmla="*/ 396648 w 605874"/>
                <a:gd name="connsiteY51" fmla="*/ 376664 h 604957"/>
                <a:gd name="connsiteX52" fmla="*/ 396648 w 605874"/>
                <a:gd name="connsiteY52" fmla="*/ 399599 h 604957"/>
                <a:gd name="connsiteX53" fmla="*/ 302866 w 605874"/>
                <a:gd name="connsiteY53" fmla="*/ 438494 h 604957"/>
                <a:gd name="connsiteX54" fmla="*/ 209203 w 605874"/>
                <a:gd name="connsiteY54" fmla="*/ 399599 h 604957"/>
                <a:gd name="connsiteX55" fmla="*/ 209203 w 605874"/>
                <a:gd name="connsiteY55" fmla="*/ 399126 h 604957"/>
                <a:gd name="connsiteX56" fmla="*/ 209085 w 605874"/>
                <a:gd name="connsiteY56" fmla="*/ 376664 h 604957"/>
                <a:gd name="connsiteX57" fmla="*/ 217137 w 605874"/>
                <a:gd name="connsiteY57" fmla="*/ 358221 h 604957"/>
                <a:gd name="connsiteX58" fmla="*/ 209203 w 605874"/>
                <a:gd name="connsiteY58" fmla="*/ 344153 h 604957"/>
                <a:gd name="connsiteX59" fmla="*/ 209203 w 605874"/>
                <a:gd name="connsiteY59" fmla="*/ 343561 h 604957"/>
                <a:gd name="connsiteX60" fmla="*/ 209085 w 605874"/>
                <a:gd name="connsiteY60" fmla="*/ 321099 h 604957"/>
                <a:gd name="connsiteX61" fmla="*/ 217137 w 605874"/>
                <a:gd name="connsiteY61" fmla="*/ 302656 h 604957"/>
                <a:gd name="connsiteX62" fmla="*/ 209203 w 605874"/>
                <a:gd name="connsiteY62" fmla="*/ 288588 h 604957"/>
                <a:gd name="connsiteX63" fmla="*/ 209203 w 605874"/>
                <a:gd name="connsiteY63" fmla="*/ 288115 h 604957"/>
                <a:gd name="connsiteX64" fmla="*/ 209085 w 605874"/>
                <a:gd name="connsiteY64" fmla="*/ 265653 h 604957"/>
                <a:gd name="connsiteX65" fmla="*/ 217137 w 605874"/>
                <a:gd name="connsiteY65" fmla="*/ 247092 h 604957"/>
                <a:gd name="connsiteX66" fmla="*/ 209203 w 605874"/>
                <a:gd name="connsiteY66" fmla="*/ 233023 h 604957"/>
                <a:gd name="connsiteX67" fmla="*/ 209203 w 605874"/>
                <a:gd name="connsiteY67" fmla="*/ 232551 h 604957"/>
                <a:gd name="connsiteX68" fmla="*/ 209085 w 605874"/>
                <a:gd name="connsiteY68" fmla="*/ 210088 h 604957"/>
                <a:gd name="connsiteX69" fmla="*/ 302866 w 605874"/>
                <a:gd name="connsiteY69" fmla="*/ 166464 h 604957"/>
                <a:gd name="connsiteX70" fmla="*/ 250898 w 605874"/>
                <a:gd name="connsiteY70" fmla="*/ 71999 h 604957"/>
                <a:gd name="connsiteX71" fmla="*/ 72108 w 605874"/>
                <a:gd name="connsiteY71" fmla="*/ 250519 h 604957"/>
                <a:gd name="connsiteX72" fmla="*/ 109642 w 605874"/>
                <a:gd name="connsiteY72" fmla="*/ 302420 h 604957"/>
                <a:gd name="connsiteX73" fmla="*/ 72108 w 605874"/>
                <a:gd name="connsiteY73" fmla="*/ 354439 h 604957"/>
                <a:gd name="connsiteX74" fmla="*/ 250898 w 605874"/>
                <a:gd name="connsiteY74" fmla="*/ 532958 h 604957"/>
                <a:gd name="connsiteX75" fmla="*/ 302878 w 605874"/>
                <a:gd name="connsiteY75" fmla="*/ 495481 h 604957"/>
                <a:gd name="connsiteX76" fmla="*/ 354976 w 605874"/>
                <a:gd name="connsiteY76" fmla="*/ 532958 h 604957"/>
                <a:gd name="connsiteX77" fmla="*/ 533766 w 605874"/>
                <a:gd name="connsiteY77" fmla="*/ 354439 h 604957"/>
                <a:gd name="connsiteX78" fmla="*/ 496232 w 605874"/>
                <a:gd name="connsiteY78" fmla="*/ 302420 h 604957"/>
                <a:gd name="connsiteX79" fmla="*/ 533766 w 605874"/>
                <a:gd name="connsiteY79" fmla="*/ 250519 h 604957"/>
                <a:gd name="connsiteX80" fmla="*/ 354976 w 605874"/>
                <a:gd name="connsiteY80" fmla="*/ 71999 h 604957"/>
                <a:gd name="connsiteX81" fmla="*/ 302878 w 605874"/>
                <a:gd name="connsiteY81" fmla="*/ 109476 h 604957"/>
                <a:gd name="connsiteX82" fmla="*/ 250898 w 605874"/>
                <a:gd name="connsiteY82" fmla="*/ 71999 h 604957"/>
                <a:gd name="connsiteX83" fmla="*/ 302878 w 605874"/>
                <a:gd name="connsiteY83" fmla="*/ 18679 h 604957"/>
                <a:gd name="connsiteX84" fmla="*/ 266883 w 605874"/>
                <a:gd name="connsiteY84" fmla="*/ 54738 h 604957"/>
                <a:gd name="connsiteX85" fmla="*/ 302878 w 605874"/>
                <a:gd name="connsiteY85" fmla="*/ 90797 h 604957"/>
                <a:gd name="connsiteX86" fmla="*/ 338991 w 605874"/>
                <a:gd name="connsiteY86" fmla="*/ 54738 h 604957"/>
                <a:gd name="connsiteX87" fmla="*/ 302878 w 605874"/>
                <a:gd name="connsiteY87" fmla="*/ 18679 h 604957"/>
                <a:gd name="connsiteX88" fmla="*/ 302878 w 605874"/>
                <a:gd name="connsiteY88" fmla="*/ 0 h 604957"/>
                <a:gd name="connsiteX89" fmla="*/ 357462 w 605874"/>
                <a:gd name="connsiteY89" fmla="*/ 48945 h 604957"/>
                <a:gd name="connsiteX90" fmla="*/ 556736 w 605874"/>
                <a:gd name="connsiteY90" fmla="*/ 248036 h 604957"/>
                <a:gd name="connsiteX91" fmla="*/ 605874 w 605874"/>
                <a:gd name="connsiteY91" fmla="*/ 302420 h 604957"/>
                <a:gd name="connsiteX92" fmla="*/ 556855 w 605874"/>
                <a:gd name="connsiteY92" fmla="*/ 356921 h 604957"/>
                <a:gd name="connsiteX93" fmla="*/ 357462 w 605874"/>
                <a:gd name="connsiteY93" fmla="*/ 555894 h 604957"/>
                <a:gd name="connsiteX94" fmla="*/ 302878 w 605874"/>
                <a:gd name="connsiteY94" fmla="*/ 604957 h 604957"/>
                <a:gd name="connsiteX95" fmla="*/ 248412 w 605874"/>
                <a:gd name="connsiteY95" fmla="*/ 555894 h 604957"/>
                <a:gd name="connsiteX96" fmla="*/ 49019 w 605874"/>
                <a:gd name="connsiteY96" fmla="*/ 356921 h 604957"/>
                <a:gd name="connsiteX97" fmla="*/ 0 w 605874"/>
                <a:gd name="connsiteY97" fmla="*/ 302420 h 604957"/>
                <a:gd name="connsiteX98" fmla="*/ 49019 w 605874"/>
                <a:gd name="connsiteY98" fmla="*/ 248036 h 604957"/>
                <a:gd name="connsiteX99" fmla="*/ 248412 w 605874"/>
                <a:gd name="connsiteY99" fmla="*/ 48945 h 604957"/>
                <a:gd name="connsiteX100" fmla="*/ 302878 w 605874"/>
                <a:gd name="connsiteY100" fmla="*/ 0 h 60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605874" h="604957">
                  <a:moveTo>
                    <a:pt x="302878" y="514160"/>
                  </a:moveTo>
                  <a:cubicBezTo>
                    <a:pt x="282986" y="514160"/>
                    <a:pt x="266883" y="530357"/>
                    <a:pt x="266883" y="550219"/>
                  </a:cubicBezTo>
                  <a:cubicBezTo>
                    <a:pt x="266883" y="570081"/>
                    <a:pt x="282986" y="586159"/>
                    <a:pt x="302878" y="586159"/>
                  </a:cubicBezTo>
                  <a:cubicBezTo>
                    <a:pt x="322888" y="586159"/>
                    <a:pt x="338991" y="570081"/>
                    <a:pt x="338991" y="550219"/>
                  </a:cubicBezTo>
                  <a:cubicBezTo>
                    <a:pt x="338991" y="530357"/>
                    <a:pt x="322888" y="514160"/>
                    <a:pt x="302878" y="514160"/>
                  </a:cubicBezTo>
                  <a:close/>
                  <a:moveTo>
                    <a:pt x="234543" y="369925"/>
                  </a:moveTo>
                  <a:cubicBezTo>
                    <a:pt x="231465" y="372408"/>
                    <a:pt x="229807" y="374772"/>
                    <a:pt x="229807" y="376664"/>
                  </a:cubicBezTo>
                  <a:cubicBezTo>
                    <a:pt x="229807" y="384821"/>
                    <a:pt x="257515" y="399717"/>
                    <a:pt x="302866" y="399717"/>
                  </a:cubicBezTo>
                  <a:cubicBezTo>
                    <a:pt x="348218" y="399717"/>
                    <a:pt x="376044" y="384821"/>
                    <a:pt x="376044" y="376664"/>
                  </a:cubicBezTo>
                  <a:cubicBezTo>
                    <a:pt x="376044" y="374772"/>
                    <a:pt x="374387" y="372408"/>
                    <a:pt x="371308" y="369925"/>
                  </a:cubicBezTo>
                  <a:cubicBezTo>
                    <a:pt x="352954" y="378555"/>
                    <a:pt x="327378" y="382930"/>
                    <a:pt x="302866" y="382930"/>
                  </a:cubicBezTo>
                  <a:cubicBezTo>
                    <a:pt x="278474" y="382930"/>
                    <a:pt x="252897" y="378555"/>
                    <a:pt x="234543" y="369925"/>
                  </a:cubicBezTo>
                  <a:close/>
                  <a:moveTo>
                    <a:pt x="234543" y="314360"/>
                  </a:moveTo>
                  <a:cubicBezTo>
                    <a:pt x="231465" y="316843"/>
                    <a:pt x="229807" y="319208"/>
                    <a:pt x="229807" y="321099"/>
                  </a:cubicBezTo>
                  <a:cubicBezTo>
                    <a:pt x="229807" y="329257"/>
                    <a:pt x="257515" y="344153"/>
                    <a:pt x="302866" y="344153"/>
                  </a:cubicBezTo>
                  <a:cubicBezTo>
                    <a:pt x="348218" y="344153"/>
                    <a:pt x="376044" y="329257"/>
                    <a:pt x="376044" y="321099"/>
                  </a:cubicBezTo>
                  <a:cubicBezTo>
                    <a:pt x="376044" y="319208"/>
                    <a:pt x="374387" y="316843"/>
                    <a:pt x="371308" y="314360"/>
                  </a:cubicBezTo>
                  <a:cubicBezTo>
                    <a:pt x="352954" y="322991"/>
                    <a:pt x="327378" y="327365"/>
                    <a:pt x="302866" y="327365"/>
                  </a:cubicBezTo>
                  <a:cubicBezTo>
                    <a:pt x="278474" y="327365"/>
                    <a:pt x="252897" y="322991"/>
                    <a:pt x="234543" y="314360"/>
                  </a:cubicBezTo>
                  <a:close/>
                  <a:moveTo>
                    <a:pt x="551053" y="266479"/>
                  </a:moveTo>
                  <a:cubicBezTo>
                    <a:pt x="531161" y="266479"/>
                    <a:pt x="514940" y="282558"/>
                    <a:pt x="514940" y="302420"/>
                  </a:cubicBezTo>
                  <a:cubicBezTo>
                    <a:pt x="514940" y="322400"/>
                    <a:pt x="531161" y="338478"/>
                    <a:pt x="551053" y="338478"/>
                  </a:cubicBezTo>
                  <a:cubicBezTo>
                    <a:pt x="570945" y="338478"/>
                    <a:pt x="587048" y="322400"/>
                    <a:pt x="587048" y="302420"/>
                  </a:cubicBezTo>
                  <a:cubicBezTo>
                    <a:pt x="587048" y="282558"/>
                    <a:pt x="570945" y="266479"/>
                    <a:pt x="551053" y="266479"/>
                  </a:cubicBezTo>
                  <a:close/>
                  <a:moveTo>
                    <a:pt x="54821" y="266479"/>
                  </a:moveTo>
                  <a:cubicBezTo>
                    <a:pt x="34929" y="266479"/>
                    <a:pt x="18708" y="282558"/>
                    <a:pt x="18708" y="302420"/>
                  </a:cubicBezTo>
                  <a:cubicBezTo>
                    <a:pt x="18708" y="322400"/>
                    <a:pt x="34929" y="338478"/>
                    <a:pt x="54821" y="338478"/>
                  </a:cubicBezTo>
                  <a:cubicBezTo>
                    <a:pt x="74713" y="338478"/>
                    <a:pt x="90934" y="322400"/>
                    <a:pt x="90934" y="302420"/>
                  </a:cubicBezTo>
                  <a:cubicBezTo>
                    <a:pt x="90934" y="282558"/>
                    <a:pt x="74713" y="266479"/>
                    <a:pt x="54821" y="266479"/>
                  </a:cubicBezTo>
                  <a:close/>
                  <a:moveTo>
                    <a:pt x="234543" y="258796"/>
                  </a:moveTo>
                  <a:cubicBezTo>
                    <a:pt x="231465" y="261279"/>
                    <a:pt x="229807" y="263643"/>
                    <a:pt x="229807" y="265653"/>
                  </a:cubicBezTo>
                  <a:cubicBezTo>
                    <a:pt x="229807" y="273692"/>
                    <a:pt x="257515" y="288588"/>
                    <a:pt x="302866" y="288588"/>
                  </a:cubicBezTo>
                  <a:cubicBezTo>
                    <a:pt x="348218" y="288588"/>
                    <a:pt x="376044" y="273692"/>
                    <a:pt x="376044" y="265653"/>
                  </a:cubicBezTo>
                  <a:cubicBezTo>
                    <a:pt x="376044" y="263643"/>
                    <a:pt x="374387" y="261279"/>
                    <a:pt x="371308" y="258914"/>
                  </a:cubicBezTo>
                  <a:cubicBezTo>
                    <a:pt x="352954" y="267426"/>
                    <a:pt x="327378" y="271919"/>
                    <a:pt x="302866" y="271919"/>
                  </a:cubicBezTo>
                  <a:cubicBezTo>
                    <a:pt x="278474" y="271919"/>
                    <a:pt x="252897" y="267426"/>
                    <a:pt x="234543" y="258796"/>
                  </a:cubicBezTo>
                  <a:close/>
                  <a:moveTo>
                    <a:pt x="302866" y="187035"/>
                  </a:moveTo>
                  <a:cubicBezTo>
                    <a:pt x="257515" y="187035"/>
                    <a:pt x="229807" y="201931"/>
                    <a:pt x="229807" y="210088"/>
                  </a:cubicBezTo>
                  <a:cubicBezTo>
                    <a:pt x="229807" y="218127"/>
                    <a:pt x="257515" y="233023"/>
                    <a:pt x="302866" y="233023"/>
                  </a:cubicBezTo>
                  <a:cubicBezTo>
                    <a:pt x="348218" y="233023"/>
                    <a:pt x="376044" y="218127"/>
                    <a:pt x="376044" y="210088"/>
                  </a:cubicBezTo>
                  <a:cubicBezTo>
                    <a:pt x="376044" y="201931"/>
                    <a:pt x="348218" y="187035"/>
                    <a:pt x="302866" y="187035"/>
                  </a:cubicBezTo>
                  <a:close/>
                  <a:moveTo>
                    <a:pt x="302866" y="166464"/>
                  </a:moveTo>
                  <a:cubicBezTo>
                    <a:pt x="348336" y="166464"/>
                    <a:pt x="396648" y="181715"/>
                    <a:pt x="396648" y="210088"/>
                  </a:cubicBezTo>
                  <a:lnTo>
                    <a:pt x="396648" y="233023"/>
                  </a:lnTo>
                  <a:cubicBezTo>
                    <a:pt x="395582" y="238225"/>
                    <a:pt x="392740" y="242954"/>
                    <a:pt x="388714" y="247210"/>
                  </a:cubicBezTo>
                  <a:cubicBezTo>
                    <a:pt x="393688" y="252530"/>
                    <a:pt x="396648" y="258678"/>
                    <a:pt x="396648" y="265653"/>
                  </a:cubicBezTo>
                  <a:lnTo>
                    <a:pt x="396648" y="288588"/>
                  </a:lnTo>
                  <a:cubicBezTo>
                    <a:pt x="395582" y="293790"/>
                    <a:pt x="392740" y="298519"/>
                    <a:pt x="388714" y="302656"/>
                  </a:cubicBezTo>
                  <a:cubicBezTo>
                    <a:pt x="393688" y="308095"/>
                    <a:pt x="396648" y="314242"/>
                    <a:pt x="396648" y="321099"/>
                  </a:cubicBezTo>
                  <a:lnTo>
                    <a:pt x="396648" y="344153"/>
                  </a:lnTo>
                  <a:cubicBezTo>
                    <a:pt x="395582" y="349354"/>
                    <a:pt x="392740" y="354083"/>
                    <a:pt x="388714" y="358221"/>
                  </a:cubicBezTo>
                  <a:cubicBezTo>
                    <a:pt x="393688" y="363541"/>
                    <a:pt x="396648" y="369689"/>
                    <a:pt x="396648" y="376664"/>
                  </a:cubicBezTo>
                  <a:lnTo>
                    <a:pt x="396648" y="399599"/>
                  </a:lnTo>
                  <a:cubicBezTo>
                    <a:pt x="391438" y="425135"/>
                    <a:pt x="345494" y="438494"/>
                    <a:pt x="302866" y="438494"/>
                  </a:cubicBezTo>
                  <a:cubicBezTo>
                    <a:pt x="260357" y="438494"/>
                    <a:pt x="214532" y="425135"/>
                    <a:pt x="209203" y="399599"/>
                  </a:cubicBezTo>
                  <a:lnTo>
                    <a:pt x="209203" y="399126"/>
                  </a:lnTo>
                  <a:lnTo>
                    <a:pt x="209085" y="376664"/>
                  </a:lnTo>
                  <a:cubicBezTo>
                    <a:pt x="209085" y="369689"/>
                    <a:pt x="212045" y="363541"/>
                    <a:pt x="217137" y="358221"/>
                  </a:cubicBezTo>
                  <a:cubicBezTo>
                    <a:pt x="213111" y="353965"/>
                    <a:pt x="210269" y="349354"/>
                    <a:pt x="209203" y="344153"/>
                  </a:cubicBezTo>
                  <a:lnTo>
                    <a:pt x="209203" y="343561"/>
                  </a:lnTo>
                  <a:lnTo>
                    <a:pt x="209085" y="321099"/>
                  </a:lnTo>
                  <a:cubicBezTo>
                    <a:pt x="209085" y="314124"/>
                    <a:pt x="212045" y="307976"/>
                    <a:pt x="217137" y="302656"/>
                  </a:cubicBezTo>
                  <a:cubicBezTo>
                    <a:pt x="213111" y="298519"/>
                    <a:pt x="210269" y="293790"/>
                    <a:pt x="209203" y="288588"/>
                  </a:cubicBezTo>
                  <a:lnTo>
                    <a:pt x="209203" y="288115"/>
                  </a:lnTo>
                  <a:lnTo>
                    <a:pt x="209085" y="265653"/>
                  </a:lnTo>
                  <a:cubicBezTo>
                    <a:pt x="209085" y="258678"/>
                    <a:pt x="212045" y="252412"/>
                    <a:pt x="217137" y="247092"/>
                  </a:cubicBezTo>
                  <a:cubicBezTo>
                    <a:pt x="213111" y="242954"/>
                    <a:pt x="210269" y="238225"/>
                    <a:pt x="209203" y="233023"/>
                  </a:cubicBezTo>
                  <a:lnTo>
                    <a:pt x="209203" y="232551"/>
                  </a:lnTo>
                  <a:lnTo>
                    <a:pt x="209085" y="210088"/>
                  </a:lnTo>
                  <a:cubicBezTo>
                    <a:pt x="209085" y="181715"/>
                    <a:pt x="257397" y="166464"/>
                    <a:pt x="302866" y="166464"/>
                  </a:cubicBezTo>
                  <a:close/>
                  <a:moveTo>
                    <a:pt x="250898" y="71999"/>
                  </a:moveTo>
                  <a:cubicBezTo>
                    <a:pt x="162095" y="91979"/>
                    <a:pt x="92118" y="161850"/>
                    <a:pt x="72108" y="250519"/>
                  </a:cubicBezTo>
                  <a:cubicBezTo>
                    <a:pt x="93894" y="257849"/>
                    <a:pt x="109642" y="278302"/>
                    <a:pt x="109642" y="302420"/>
                  </a:cubicBezTo>
                  <a:cubicBezTo>
                    <a:pt x="109642" y="326656"/>
                    <a:pt x="93894" y="347109"/>
                    <a:pt x="72108" y="354439"/>
                  </a:cubicBezTo>
                  <a:cubicBezTo>
                    <a:pt x="92118" y="442989"/>
                    <a:pt x="162095" y="512978"/>
                    <a:pt x="250898" y="532958"/>
                  </a:cubicBezTo>
                  <a:cubicBezTo>
                    <a:pt x="258239" y="511205"/>
                    <a:pt x="278723" y="495481"/>
                    <a:pt x="302878" y="495481"/>
                  </a:cubicBezTo>
                  <a:cubicBezTo>
                    <a:pt x="327151" y="495481"/>
                    <a:pt x="347635" y="511205"/>
                    <a:pt x="354976" y="532958"/>
                  </a:cubicBezTo>
                  <a:cubicBezTo>
                    <a:pt x="443660" y="512978"/>
                    <a:pt x="513756" y="442989"/>
                    <a:pt x="533766" y="354439"/>
                  </a:cubicBezTo>
                  <a:cubicBezTo>
                    <a:pt x="511980" y="347109"/>
                    <a:pt x="496232" y="326656"/>
                    <a:pt x="496232" y="302420"/>
                  </a:cubicBezTo>
                  <a:cubicBezTo>
                    <a:pt x="496232" y="278302"/>
                    <a:pt x="511980" y="257849"/>
                    <a:pt x="533766" y="250519"/>
                  </a:cubicBezTo>
                  <a:cubicBezTo>
                    <a:pt x="513756" y="161850"/>
                    <a:pt x="443660" y="91979"/>
                    <a:pt x="354976" y="71999"/>
                  </a:cubicBezTo>
                  <a:cubicBezTo>
                    <a:pt x="347635" y="93752"/>
                    <a:pt x="327151" y="109476"/>
                    <a:pt x="302878" y="109476"/>
                  </a:cubicBezTo>
                  <a:cubicBezTo>
                    <a:pt x="278723" y="109476"/>
                    <a:pt x="258239" y="93752"/>
                    <a:pt x="250898" y="71999"/>
                  </a:cubicBezTo>
                  <a:close/>
                  <a:moveTo>
                    <a:pt x="302878" y="18679"/>
                  </a:moveTo>
                  <a:cubicBezTo>
                    <a:pt x="282986" y="18679"/>
                    <a:pt x="266883" y="34876"/>
                    <a:pt x="266883" y="54738"/>
                  </a:cubicBezTo>
                  <a:cubicBezTo>
                    <a:pt x="266883" y="74600"/>
                    <a:pt x="282986" y="90797"/>
                    <a:pt x="302878" y="90797"/>
                  </a:cubicBezTo>
                  <a:cubicBezTo>
                    <a:pt x="322888" y="90797"/>
                    <a:pt x="338991" y="74600"/>
                    <a:pt x="338991" y="54738"/>
                  </a:cubicBezTo>
                  <a:cubicBezTo>
                    <a:pt x="338991" y="34876"/>
                    <a:pt x="322888" y="18679"/>
                    <a:pt x="302878" y="18679"/>
                  </a:cubicBezTo>
                  <a:close/>
                  <a:moveTo>
                    <a:pt x="302878" y="0"/>
                  </a:moveTo>
                  <a:cubicBezTo>
                    <a:pt x="331176" y="0"/>
                    <a:pt x="354502" y="21517"/>
                    <a:pt x="357462" y="48945"/>
                  </a:cubicBezTo>
                  <a:cubicBezTo>
                    <a:pt x="456922" y="70344"/>
                    <a:pt x="535424" y="148727"/>
                    <a:pt x="556736" y="248036"/>
                  </a:cubicBezTo>
                  <a:cubicBezTo>
                    <a:pt x="584324" y="250873"/>
                    <a:pt x="605874" y="274282"/>
                    <a:pt x="605874" y="302420"/>
                  </a:cubicBezTo>
                  <a:cubicBezTo>
                    <a:pt x="605874" y="330675"/>
                    <a:pt x="584324" y="353966"/>
                    <a:pt x="556855" y="356921"/>
                  </a:cubicBezTo>
                  <a:cubicBezTo>
                    <a:pt x="535424" y="456230"/>
                    <a:pt x="456922" y="534613"/>
                    <a:pt x="357462" y="555894"/>
                  </a:cubicBezTo>
                  <a:cubicBezTo>
                    <a:pt x="354502" y="583440"/>
                    <a:pt x="331176" y="604957"/>
                    <a:pt x="302878" y="604957"/>
                  </a:cubicBezTo>
                  <a:cubicBezTo>
                    <a:pt x="274698" y="604957"/>
                    <a:pt x="251254" y="583440"/>
                    <a:pt x="248412" y="555894"/>
                  </a:cubicBezTo>
                  <a:cubicBezTo>
                    <a:pt x="148952" y="534613"/>
                    <a:pt x="70450" y="456230"/>
                    <a:pt x="49019" y="356921"/>
                  </a:cubicBezTo>
                  <a:cubicBezTo>
                    <a:pt x="21550" y="353966"/>
                    <a:pt x="0" y="330675"/>
                    <a:pt x="0" y="302420"/>
                  </a:cubicBezTo>
                  <a:cubicBezTo>
                    <a:pt x="0" y="274282"/>
                    <a:pt x="21550" y="250873"/>
                    <a:pt x="49019" y="248036"/>
                  </a:cubicBezTo>
                  <a:cubicBezTo>
                    <a:pt x="70450" y="148727"/>
                    <a:pt x="148952" y="70344"/>
                    <a:pt x="248412" y="48945"/>
                  </a:cubicBezTo>
                  <a:cubicBezTo>
                    <a:pt x="251254" y="21517"/>
                    <a:pt x="274698" y="0"/>
                    <a:pt x="302878" y="0"/>
                  </a:cubicBezTo>
                  <a:close/>
                </a:path>
              </a:pathLst>
            </a:custGeom>
            <a:solidFill>
              <a:schemeClr val="accent6"/>
            </a:solidFill>
            <a:ln w="25400" cap="flat" cmpd="sng" algn="ctr">
              <a:noFill/>
              <a:prstDash val="solid"/>
            </a:ln>
            <a:effectLst/>
          </p:spPr>
          <p:txBody>
            <a:bodyPr rtlCol="0" anchor="ctr"/>
            <a:lstStyle/>
            <a:p>
              <a:pPr algn="ctr"/>
              <a:endParaRPr lang="en-US" sz="1810" b="1">
                <a:latin typeface="微软雅黑" panose="020B0503020204020204" charset="-122"/>
                <a:ea typeface="微软雅黑" panose="020B0503020204020204" charset="-122"/>
              </a:endParaRPr>
            </a:p>
          </p:txBody>
        </p:sp>
        <p:sp>
          <p:nvSpPr>
            <p:cNvPr id="144" name="cloud-computing_348123"/>
            <p:cNvSpPr/>
            <p:nvPr/>
          </p:nvSpPr>
          <p:spPr>
            <a:xfrm>
              <a:off x="1101" y="8420"/>
              <a:ext cx="515" cy="619"/>
            </a:xfrm>
            <a:custGeom>
              <a:avLst/>
              <a:gdLst>
                <a:gd name="T0" fmla="*/ 5776 w 6302"/>
                <a:gd name="T1" fmla="*/ 4472 h 6310"/>
                <a:gd name="T2" fmla="*/ 5270 w 6302"/>
                <a:gd name="T3" fmla="*/ 4866 h 6310"/>
                <a:gd name="T4" fmla="*/ 4858 w 6302"/>
                <a:gd name="T5" fmla="*/ 4866 h 6310"/>
                <a:gd name="T6" fmla="*/ 4858 w 6302"/>
                <a:gd name="T7" fmla="*/ 3708 h 6310"/>
                <a:gd name="T8" fmla="*/ 5776 w 6302"/>
                <a:gd name="T9" fmla="*/ 2634 h 6310"/>
                <a:gd name="T10" fmla="*/ 5050 w 6302"/>
                <a:gd name="T11" fmla="*/ 1594 h 6310"/>
                <a:gd name="T12" fmla="*/ 5094 w 6302"/>
                <a:gd name="T13" fmla="*/ 1179 h 6310"/>
                <a:gd name="T14" fmla="*/ 3822 w 6302"/>
                <a:gd name="T15" fmla="*/ 8 h 6310"/>
                <a:gd name="T16" fmla="*/ 2623 w 6302"/>
                <a:gd name="T17" fmla="*/ 780 h 6310"/>
                <a:gd name="T18" fmla="*/ 1936 w 6302"/>
                <a:gd name="T19" fmla="*/ 590 h 6310"/>
                <a:gd name="T20" fmla="*/ 1119 w 6302"/>
                <a:gd name="T21" fmla="*/ 1212 h 6310"/>
                <a:gd name="T22" fmla="*/ 1074 w 6302"/>
                <a:gd name="T23" fmla="*/ 1677 h 6310"/>
                <a:gd name="T24" fmla="*/ 525 w 6302"/>
                <a:gd name="T25" fmla="*/ 2634 h 6310"/>
                <a:gd name="T26" fmla="*/ 1444 w 6302"/>
                <a:gd name="T27" fmla="*/ 3706 h 6310"/>
                <a:gd name="T28" fmla="*/ 1444 w 6302"/>
                <a:gd name="T29" fmla="*/ 4866 h 6310"/>
                <a:gd name="T30" fmla="*/ 1032 w 6302"/>
                <a:gd name="T31" fmla="*/ 4866 h 6310"/>
                <a:gd name="T32" fmla="*/ 525 w 6302"/>
                <a:gd name="T33" fmla="*/ 4472 h 6310"/>
                <a:gd name="T34" fmla="*/ 0 w 6302"/>
                <a:gd name="T35" fmla="*/ 4997 h 6310"/>
                <a:gd name="T36" fmla="*/ 525 w 6302"/>
                <a:gd name="T37" fmla="*/ 5522 h 6310"/>
                <a:gd name="T38" fmla="*/ 1032 w 6302"/>
                <a:gd name="T39" fmla="*/ 5128 h 6310"/>
                <a:gd name="T40" fmla="*/ 1707 w 6302"/>
                <a:gd name="T41" fmla="*/ 5128 h 6310"/>
                <a:gd name="T42" fmla="*/ 1707 w 6302"/>
                <a:gd name="T43" fmla="*/ 3739 h 6310"/>
                <a:gd name="T44" fmla="*/ 1754 w 6302"/>
                <a:gd name="T45" fmla="*/ 3741 h 6310"/>
                <a:gd name="T46" fmla="*/ 2363 w 6302"/>
                <a:gd name="T47" fmla="*/ 3741 h 6310"/>
                <a:gd name="T48" fmla="*/ 2363 w 6302"/>
                <a:gd name="T49" fmla="*/ 5278 h 6310"/>
                <a:gd name="T50" fmla="*/ 1969 w 6302"/>
                <a:gd name="T51" fmla="*/ 5785 h 6310"/>
                <a:gd name="T52" fmla="*/ 2494 w 6302"/>
                <a:gd name="T53" fmla="*/ 6310 h 6310"/>
                <a:gd name="T54" fmla="*/ 3020 w 6302"/>
                <a:gd name="T55" fmla="*/ 5785 h 6310"/>
                <a:gd name="T56" fmla="*/ 2626 w 6302"/>
                <a:gd name="T57" fmla="*/ 5278 h 6310"/>
                <a:gd name="T58" fmla="*/ 2626 w 6302"/>
                <a:gd name="T59" fmla="*/ 3741 h 6310"/>
                <a:gd name="T60" fmla="*/ 3676 w 6302"/>
                <a:gd name="T61" fmla="*/ 3741 h 6310"/>
                <a:gd name="T62" fmla="*/ 3676 w 6302"/>
                <a:gd name="T63" fmla="*/ 5278 h 6310"/>
                <a:gd name="T64" fmla="*/ 3282 w 6302"/>
                <a:gd name="T65" fmla="*/ 5785 h 6310"/>
                <a:gd name="T66" fmla="*/ 3807 w 6302"/>
                <a:gd name="T67" fmla="*/ 6310 h 6310"/>
                <a:gd name="T68" fmla="*/ 4332 w 6302"/>
                <a:gd name="T69" fmla="*/ 5785 h 6310"/>
                <a:gd name="T70" fmla="*/ 3939 w 6302"/>
                <a:gd name="T71" fmla="*/ 5278 h 6310"/>
                <a:gd name="T72" fmla="*/ 3939 w 6302"/>
                <a:gd name="T73" fmla="*/ 3741 h 6310"/>
                <a:gd name="T74" fmla="*/ 4548 w 6302"/>
                <a:gd name="T75" fmla="*/ 3741 h 6310"/>
                <a:gd name="T76" fmla="*/ 4595 w 6302"/>
                <a:gd name="T77" fmla="*/ 3739 h 6310"/>
                <a:gd name="T78" fmla="*/ 4595 w 6302"/>
                <a:gd name="T79" fmla="*/ 5128 h 6310"/>
                <a:gd name="T80" fmla="*/ 5270 w 6302"/>
                <a:gd name="T81" fmla="*/ 5128 h 6310"/>
                <a:gd name="T82" fmla="*/ 5777 w 6302"/>
                <a:gd name="T83" fmla="*/ 5522 h 6310"/>
                <a:gd name="T84" fmla="*/ 6302 w 6302"/>
                <a:gd name="T85" fmla="*/ 4997 h 6310"/>
                <a:gd name="T86" fmla="*/ 5776 w 6302"/>
                <a:gd name="T87" fmla="*/ 4472 h 6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02" h="6310">
                  <a:moveTo>
                    <a:pt x="5776" y="4472"/>
                  </a:moveTo>
                  <a:cubicBezTo>
                    <a:pt x="5532" y="4472"/>
                    <a:pt x="5329" y="4640"/>
                    <a:pt x="5270" y="4866"/>
                  </a:cubicBezTo>
                  <a:lnTo>
                    <a:pt x="4858" y="4866"/>
                  </a:lnTo>
                  <a:lnTo>
                    <a:pt x="4858" y="3708"/>
                  </a:lnTo>
                  <a:cubicBezTo>
                    <a:pt x="5405" y="3593"/>
                    <a:pt x="5776" y="3177"/>
                    <a:pt x="5776" y="2634"/>
                  </a:cubicBezTo>
                  <a:cubicBezTo>
                    <a:pt x="5776" y="2166"/>
                    <a:pt x="5478" y="1752"/>
                    <a:pt x="5050" y="1594"/>
                  </a:cubicBezTo>
                  <a:cubicBezTo>
                    <a:pt x="5089" y="1464"/>
                    <a:pt x="5103" y="1329"/>
                    <a:pt x="5094" y="1179"/>
                  </a:cubicBezTo>
                  <a:cubicBezTo>
                    <a:pt x="5054" y="539"/>
                    <a:pt x="4483" y="13"/>
                    <a:pt x="3822" y="8"/>
                  </a:cubicBezTo>
                  <a:cubicBezTo>
                    <a:pt x="3289" y="0"/>
                    <a:pt x="2820" y="318"/>
                    <a:pt x="2623" y="780"/>
                  </a:cubicBezTo>
                  <a:cubicBezTo>
                    <a:pt x="2430" y="636"/>
                    <a:pt x="2185" y="566"/>
                    <a:pt x="1936" y="590"/>
                  </a:cubicBezTo>
                  <a:cubicBezTo>
                    <a:pt x="1578" y="624"/>
                    <a:pt x="1264" y="861"/>
                    <a:pt x="1119" y="1212"/>
                  </a:cubicBezTo>
                  <a:cubicBezTo>
                    <a:pt x="1049" y="1379"/>
                    <a:pt x="1058" y="1564"/>
                    <a:pt x="1074" y="1677"/>
                  </a:cubicBezTo>
                  <a:cubicBezTo>
                    <a:pt x="738" y="1874"/>
                    <a:pt x="525" y="2239"/>
                    <a:pt x="525" y="2634"/>
                  </a:cubicBezTo>
                  <a:cubicBezTo>
                    <a:pt x="525" y="3167"/>
                    <a:pt x="903" y="3589"/>
                    <a:pt x="1444" y="3706"/>
                  </a:cubicBezTo>
                  <a:lnTo>
                    <a:pt x="1444" y="4866"/>
                  </a:lnTo>
                  <a:lnTo>
                    <a:pt x="1032" y="4866"/>
                  </a:lnTo>
                  <a:cubicBezTo>
                    <a:pt x="973" y="4640"/>
                    <a:pt x="769" y="4472"/>
                    <a:pt x="525" y="4472"/>
                  </a:cubicBezTo>
                  <a:cubicBezTo>
                    <a:pt x="235" y="4472"/>
                    <a:pt x="0" y="4707"/>
                    <a:pt x="0" y="4997"/>
                  </a:cubicBezTo>
                  <a:cubicBezTo>
                    <a:pt x="0" y="5286"/>
                    <a:pt x="235" y="5522"/>
                    <a:pt x="525" y="5522"/>
                  </a:cubicBezTo>
                  <a:cubicBezTo>
                    <a:pt x="769" y="5522"/>
                    <a:pt x="973" y="5354"/>
                    <a:pt x="1032" y="5128"/>
                  </a:cubicBezTo>
                  <a:lnTo>
                    <a:pt x="1707" y="5128"/>
                  </a:lnTo>
                  <a:lnTo>
                    <a:pt x="1707" y="3739"/>
                  </a:lnTo>
                  <a:cubicBezTo>
                    <a:pt x="1722" y="3739"/>
                    <a:pt x="1738" y="3741"/>
                    <a:pt x="1754" y="3741"/>
                  </a:cubicBezTo>
                  <a:lnTo>
                    <a:pt x="2363" y="3741"/>
                  </a:lnTo>
                  <a:lnTo>
                    <a:pt x="2363" y="5278"/>
                  </a:lnTo>
                  <a:cubicBezTo>
                    <a:pt x="2137" y="5337"/>
                    <a:pt x="1969" y="5540"/>
                    <a:pt x="1969" y="5785"/>
                  </a:cubicBezTo>
                  <a:cubicBezTo>
                    <a:pt x="1969" y="6073"/>
                    <a:pt x="2204" y="6310"/>
                    <a:pt x="2494" y="6310"/>
                  </a:cubicBezTo>
                  <a:cubicBezTo>
                    <a:pt x="2785" y="6310"/>
                    <a:pt x="3020" y="6073"/>
                    <a:pt x="3020" y="5785"/>
                  </a:cubicBezTo>
                  <a:cubicBezTo>
                    <a:pt x="3020" y="5540"/>
                    <a:pt x="2852" y="5337"/>
                    <a:pt x="2626" y="5278"/>
                  </a:cubicBezTo>
                  <a:lnTo>
                    <a:pt x="2626" y="3741"/>
                  </a:lnTo>
                  <a:lnTo>
                    <a:pt x="3676" y="3741"/>
                  </a:lnTo>
                  <a:lnTo>
                    <a:pt x="3676" y="5278"/>
                  </a:lnTo>
                  <a:cubicBezTo>
                    <a:pt x="3450" y="5337"/>
                    <a:pt x="3282" y="5540"/>
                    <a:pt x="3282" y="5785"/>
                  </a:cubicBezTo>
                  <a:cubicBezTo>
                    <a:pt x="3282" y="6073"/>
                    <a:pt x="3517" y="6310"/>
                    <a:pt x="3807" y="6310"/>
                  </a:cubicBezTo>
                  <a:cubicBezTo>
                    <a:pt x="4097" y="6310"/>
                    <a:pt x="4332" y="6073"/>
                    <a:pt x="4332" y="5785"/>
                  </a:cubicBezTo>
                  <a:cubicBezTo>
                    <a:pt x="4332" y="5540"/>
                    <a:pt x="4164" y="5337"/>
                    <a:pt x="3939" y="5278"/>
                  </a:cubicBezTo>
                  <a:lnTo>
                    <a:pt x="3939" y="3741"/>
                  </a:lnTo>
                  <a:lnTo>
                    <a:pt x="4548" y="3741"/>
                  </a:lnTo>
                  <a:cubicBezTo>
                    <a:pt x="4563" y="3741"/>
                    <a:pt x="4579" y="3739"/>
                    <a:pt x="4595" y="3739"/>
                  </a:cubicBezTo>
                  <a:lnTo>
                    <a:pt x="4595" y="5128"/>
                  </a:lnTo>
                  <a:lnTo>
                    <a:pt x="5270" y="5128"/>
                  </a:lnTo>
                  <a:cubicBezTo>
                    <a:pt x="5329" y="5354"/>
                    <a:pt x="5532" y="5522"/>
                    <a:pt x="5777" y="5522"/>
                  </a:cubicBezTo>
                  <a:cubicBezTo>
                    <a:pt x="6067" y="5522"/>
                    <a:pt x="6302" y="5286"/>
                    <a:pt x="6302" y="4997"/>
                  </a:cubicBezTo>
                  <a:cubicBezTo>
                    <a:pt x="6302" y="4707"/>
                    <a:pt x="6067" y="4472"/>
                    <a:pt x="5776" y="4472"/>
                  </a:cubicBezTo>
                  <a:close/>
                </a:path>
              </a:pathLst>
            </a:custGeom>
            <a:solidFill>
              <a:schemeClr val="accent6"/>
            </a:solidFill>
            <a:ln w="25400" cap="flat" cmpd="sng" algn="ctr">
              <a:noFill/>
              <a:prstDash val="solid"/>
            </a:ln>
            <a:effectLst/>
          </p:spPr>
          <p:txBody>
            <a:bodyPr rtlCol="0" anchor="ctr"/>
            <a:lstStyle/>
            <a:p>
              <a:pPr algn="ctr"/>
              <a:endParaRPr lang="en-US" sz="1810" b="1">
                <a:latin typeface="微软雅黑" panose="020B0503020204020204" charset="-122"/>
                <a:ea typeface="微软雅黑" panose="020B0503020204020204" charset="-122"/>
              </a:endParaRPr>
            </a:p>
          </p:txBody>
        </p:sp>
        <p:sp>
          <p:nvSpPr>
            <p:cNvPr id="145" name="iconfont-11253-5321692"/>
            <p:cNvSpPr/>
            <p:nvPr/>
          </p:nvSpPr>
          <p:spPr>
            <a:xfrm>
              <a:off x="9093" y="8366"/>
              <a:ext cx="653" cy="729"/>
            </a:xfrm>
            <a:custGeom>
              <a:avLst/>
              <a:gdLst>
                <a:gd name="T0" fmla="*/ 8327 w 8903"/>
                <a:gd name="T1" fmla="*/ 5437 h 9984"/>
                <a:gd name="T2" fmla="*/ 7677 w 8903"/>
                <a:gd name="T3" fmla="*/ 4670 h 9984"/>
                <a:gd name="T4" fmla="*/ 7694 w 8903"/>
                <a:gd name="T5" fmla="*/ 3413 h 9984"/>
                <a:gd name="T6" fmla="*/ 7473 w 8903"/>
                <a:gd name="T7" fmla="*/ 2330 h 9984"/>
                <a:gd name="T8" fmla="*/ 6505 w 8903"/>
                <a:gd name="T9" fmla="*/ 1028 h 9984"/>
                <a:gd name="T10" fmla="*/ 3807 w 8903"/>
                <a:gd name="T11" fmla="*/ 0 h 9984"/>
                <a:gd name="T12" fmla="*/ 0 w 8903"/>
                <a:gd name="T13" fmla="*/ 3482 h 9984"/>
                <a:gd name="T14" fmla="*/ 24 w 8903"/>
                <a:gd name="T15" fmla="*/ 3862 h 9984"/>
                <a:gd name="T16" fmla="*/ 1050 w 8903"/>
                <a:gd name="T17" fmla="*/ 6807 h 9984"/>
                <a:gd name="T18" fmla="*/ 0 w 8903"/>
                <a:gd name="T19" fmla="*/ 9977 h 9984"/>
                <a:gd name="T20" fmla="*/ 4618 w 8903"/>
                <a:gd name="T21" fmla="*/ 9984 h 9984"/>
                <a:gd name="T22" fmla="*/ 5528 w 8903"/>
                <a:gd name="T23" fmla="*/ 8608 h 9984"/>
                <a:gd name="T24" fmla="*/ 6963 w 8903"/>
                <a:gd name="T25" fmla="*/ 8617 h 9984"/>
                <a:gd name="T26" fmla="*/ 7189 w 8903"/>
                <a:gd name="T27" fmla="*/ 8599 h 9984"/>
                <a:gd name="T28" fmla="*/ 7198 w 8903"/>
                <a:gd name="T29" fmla="*/ 8598 h 9984"/>
                <a:gd name="T30" fmla="*/ 7198 w 8903"/>
                <a:gd name="T31" fmla="*/ 8594 h 9984"/>
                <a:gd name="T32" fmla="*/ 7298 w 8903"/>
                <a:gd name="T33" fmla="*/ 7675 h 9984"/>
                <a:gd name="T34" fmla="*/ 7603 w 8903"/>
                <a:gd name="T35" fmla="*/ 7365 h 9984"/>
                <a:gd name="T36" fmla="*/ 7603 w 8903"/>
                <a:gd name="T37" fmla="*/ 7344 h 9984"/>
                <a:gd name="T38" fmla="*/ 7158 w 8903"/>
                <a:gd name="T39" fmla="*/ 7080 h 9984"/>
                <a:gd name="T40" fmla="*/ 7278 w 8903"/>
                <a:gd name="T41" fmla="*/ 7080 h 9984"/>
                <a:gd name="T42" fmla="*/ 7633 w 8903"/>
                <a:gd name="T43" fmla="*/ 6843 h 9984"/>
                <a:gd name="T44" fmla="*/ 7633 w 8903"/>
                <a:gd name="T45" fmla="*/ 6825 h 9984"/>
                <a:gd name="T46" fmla="*/ 7598 w 8903"/>
                <a:gd name="T47" fmla="*/ 6724 h 9984"/>
                <a:gd name="T48" fmla="*/ 7803 w 8903"/>
                <a:gd name="T49" fmla="*/ 5887 h 9984"/>
                <a:gd name="T50" fmla="*/ 8327 w 8903"/>
                <a:gd name="T51" fmla="*/ 5437 h 9984"/>
                <a:gd name="T52" fmla="*/ 8327 w 8903"/>
                <a:gd name="T53" fmla="*/ 5437 h 9984"/>
                <a:gd name="T54" fmla="*/ 4452 w 8903"/>
                <a:gd name="T55" fmla="*/ 2668 h 9984"/>
                <a:gd name="T56" fmla="*/ 3917 w 8903"/>
                <a:gd name="T57" fmla="*/ 2977 h 9984"/>
                <a:gd name="T58" fmla="*/ 4024 w 8903"/>
                <a:gd name="T59" fmla="*/ 3438 h 9984"/>
                <a:gd name="T60" fmla="*/ 3843 w 8903"/>
                <a:gd name="T61" fmla="*/ 4035 h 9984"/>
                <a:gd name="T62" fmla="*/ 4847 w 8903"/>
                <a:gd name="T63" fmla="*/ 4615 h 9984"/>
                <a:gd name="T64" fmla="*/ 5098 w 8903"/>
                <a:gd name="T65" fmla="*/ 4511 h 9984"/>
                <a:gd name="T66" fmla="*/ 5455 w 8903"/>
                <a:gd name="T67" fmla="*/ 4869 h 9984"/>
                <a:gd name="T68" fmla="*/ 5098 w 8903"/>
                <a:gd name="T69" fmla="*/ 5226 h 9984"/>
                <a:gd name="T70" fmla="*/ 4740 w 8903"/>
                <a:gd name="T71" fmla="*/ 4869 h 9984"/>
                <a:gd name="T72" fmla="*/ 4760 w 8903"/>
                <a:gd name="T73" fmla="*/ 4770 h 9984"/>
                <a:gd name="T74" fmla="*/ 3728 w 8903"/>
                <a:gd name="T75" fmla="*/ 4174 h 9984"/>
                <a:gd name="T76" fmla="*/ 2950 w 8903"/>
                <a:gd name="T77" fmla="*/ 4510 h 9984"/>
                <a:gd name="T78" fmla="*/ 1877 w 8903"/>
                <a:gd name="T79" fmla="*/ 3437 h 9984"/>
                <a:gd name="T80" fmla="*/ 2950 w 8903"/>
                <a:gd name="T81" fmla="*/ 2363 h 9984"/>
                <a:gd name="T82" fmla="*/ 3828 w 8903"/>
                <a:gd name="T83" fmla="*/ 2820 h 9984"/>
                <a:gd name="T84" fmla="*/ 4395 w 8903"/>
                <a:gd name="T85" fmla="*/ 2493 h 9984"/>
                <a:gd name="T86" fmla="*/ 4382 w 8903"/>
                <a:gd name="T87" fmla="*/ 2363 h 9984"/>
                <a:gd name="T88" fmla="*/ 5098 w 8903"/>
                <a:gd name="T89" fmla="*/ 1647 h 9984"/>
                <a:gd name="T90" fmla="*/ 5814 w 8903"/>
                <a:gd name="T91" fmla="*/ 2363 h 9984"/>
                <a:gd name="T92" fmla="*/ 5098 w 8903"/>
                <a:gd name="T93" fmla="*/ 3079 h 9984"/>
                <a:gd name="T94" fmla="*/ 4452 w 8903"/>
                <a:gd name="T95" fmla="*/ 2668 h 9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03" h="9984">
                  <a:moveTo>
                    <a:pt x="8327" y="5437"/>
                  </a:moveTo>
                  <a:cubicBezTo>
                    <a:pt x="8120" y="5205"/>
                    <a:pt x="7800" y="4960"/>
                    <a:pt x="7677" y="4670"/>
                  </a:cubicBezTo>
                  <a:cubicBezTo>
                    <a:pt x="7499" y="4255"/>
                    <a:pt x="7700" y="3839"/>
                    <a:pt x="7694" y="3413"/>
                  </a:cubicBezTo>
                  <a:cubicBezTo>
                    <a:pt x="7689" y="3072"/>
                    <a:pt x="7589" y="2647"/>
                    <a:pt x="7473" y="2330"/>
                  </a:cubicBezTo>
                  <a:cubicBezTo>
                    <a:pt x="7276" y="1797"/>
                    <a:pt x="6930" y="1363"/>
                    <a:pt x="6505" y="1028"/>
                  </a:cubicBezTo>
                  <a:cubicBezTo>
                    <a:pt x="5816" y="393"/>
                    <a:pt x="4861" y="0"/>
                    <a:pt x="3807" y="0"/>
                  </a:cubicBezTo>
                  <a:cubicBezTo>
                    <a:pt x="1704" y="0"/>
                    <a:pt x="0" y="1559"/>
                    <a:pt x="0" y="3482"/>
                  </a:cubicBezTo>
                  <a:cubicBezTo>
                    <a:pt x="0" y="3610"/>
                    <a:pt x="9" y="3737"/>
                    <a:pt x="24" y="3862"/>
                  </a:cubicBezTo>
                  <a:cubicBezTo>
                    <a:pt x="38" y="4695"/>
                    <a:pt x="299" y="5692"/>
                    <a:pt x="1050" y="6807"/>
                  </a:cubicBezTo>
                  <a:cubicBezTo>
                    <a:pt x="1050" y="6807"/>
                    <a:pt x="2099" y="8897"/>
                    <a:pt x="0" y="9977"/>
                  </a:cubicBezTo>
                  <a:lnTo>
                    <a:pt x="4618" y="9984"/>
                  </a:lnTo>
                  <a:cubicBezTo>
                    <a:pt x="4618" y="9984"/>
                    <a:pt x="4968" y="8608"/>
                    <a:pt x="5528" y="8608"/>
                  </a:cubicBezTo>
                  <a:cubicBezTo>
                    <a:pt x="6001" y="8608"/>
                    <a:pt x="6487" y="8643"/>
                    <a:pt x="6963" y="8617"/>
                  </a:cubicBezTo>
                  <a:cubicBezTo>
                    <a:pt x="7056" y="8633"/>
                    <a:pt x="7131" y="8625"/>
                    <a:pt x="7189" y="8599"/>
                  </a:cubicBezTo>
                  <a:cubicBezTo>
                    <a:pt x="7192" y="8599"/>
                    <a:pt x="7195" y="8598"/>
                    <a:pt x="7198" y="8598"/>
                  </a:cubicBezTo>
                  <a:lnTo>
                    <a:pt x="7198" y="8594"/>
                  </a:lnTo>
                  <a:cubicBezTo>
                    <a:pt x="7524" y="8432"/>
                    <a:pt x="7298" y="7675"/>
                    <a:pt x="7298" y="7675"/>
                  </a:cubicBezTo>
                  <a:cubicBezTo>
                    <a:pt x="7482" y="7597"/>
                    <a:pt x="7603" y="7464"/>
                    <a:pt x="7603" y="7365"/>
                  </a:cubicBezTo>
                  <a:lnTo>
                    <a:pt x="7603" y="7344"/>
                  </a:lnTo>
                  <a:cubicBezTo>
                    <a:pt x="7603" y="7220"/>
                    <a:pt x="7417" y="7117"/>
                    <a:pt x="7158" y="7080"/>
                  </a:cubicBezTo>
                  <a:lnTo>
                    <a:pt x="7278" y="7080"/>
                  </a:lnTo>
                  <a:cubicBezTo>
                    <a:pt x="7473" y="7080"/>
                    <a:pt x="7633" y="6974"/>
                    <a:pt x="7633" y="6843"/>
                  </a:cubicBezTo>
                  <a:lnTo>
                    <a:pt x="7633" y="6825"/>
                  </a:lnTo>
                  <a:cubicBezTo>
                    <a:pt x="7633" y="6789"/>
                    <a:pt x="7620" y="6755"/>
                    <a:pt x="7598" y="6724"/>
                  </a:cubicBezTo>
                  <a:cubicBezTo>
                    <a:pt x="7633" y="6568"/>
                    <a:pt x="7771" y="5888"/>
                    <a:pt x="7803" y="5887"/>
                  </a:cubicBezTo>
                  <a:cubicBezTo>
                    <a:pt x="8903" y="5834"/>
                    <a:pt x="8326" y="5437"/>
                    <a:pt x="8327" y="5437"/>
                  </a:cubicBezTo>
                  <a:close/>
                  <a:moveTo>
                    <a:pt x="8327" y="5437"/>
                  </a:moveTo>
                  <a:close/>
                  <a:moveTo>
                    <a:pt x="4452" y="2668"/>
                  </a:moveTo>
                  <a:lnTo>
                    <a:pt x="3917" y="2977"/>
                  </a:lnTo>
                  <a:cubicBezTo>
                    <a:pt x="3984" y="3117"/>
                    <a:pt x="4024" y="3272"/>
                    <a:pt x="4024" y="3438"/>
                  </a:cubicBezTo>
                  <a:cubicBezTo>
                    <a:pt x="4024" y="3659"/>
                    <a:pt x="3957" y="3864"/>
                    <a:pt x="3843" y="4035"/>
                  </a:cubicBezTo>
                  <a:lnTo>
                    <a:pt x="4847" y="4615"/>
                  </a:lnTo>
                  <a:cubicBezTo>
                    <a:pt x="4912" y="4551"/>
                    <a:pt x="4999" y="4511"/>
                    <a:pt x="5098" y="4511"/>
                  </a:cubicBezTo>
                  <a:cubicBezTo>
                    <a:pt x="5295" y="4511"/>
                    <a:pt x="5455" y="4671"/>
                    <a:pt x="5455" y="4869"/>
                  </a:cubicBezTo>
                  <a:cubicBezTo>
                    <a:pt x="5455" y="5067"/>
                    <a:pt x="5295" y="5226"/>
                    <a:pt x="5098" y="5226"/>
                  </a:cubicBezTo>
                  <a:cubicBezTo>
                    <a:pt x="4900" y="5226"/>
                    <a:pt x="4740" y="5067"/>
                    <a:pt x="4740" y="4869"/>
                  </a:cubicBezTo>
                  <a:cubicBezTo>
                    <a:pt x="4740" y="4834"/>
                    <a:pt x="4750" y="4803"/>
                    <a:pt x="4760" y="4770"/>
                  </a:cubicBezTo>
                  <a:lnTo>
                    <a:pt x="3728" y="4174"/>
                  </a:lnTo>
                  <a:cubicBezTo>
                    <a:pt x="3532" y="4380"/>
                    <a:pt x="3258" y="4510"/>
                    <a:pt x="2950" y="4510"/>
                  </a:cubicBezTo>
                  <a:cubicBezTo>
                    <a:pt x="2358" y="4510"/>
                    <a:pt x="1877" y="4029"/>
                    <a:pt x="1877" y="3437"/>
                  </a:cubicBezTo>
                  <a:cubicBezTo>
                    <a:pt x="1877" y="2844"/>
                    <a:pt x="2358" y="2363"/>
                    <a:pt x="2950" y="2363"/>
                  </a:cubicBezTo>
                  <a:cubicBezTo>
                    <a:pt x="3314" y="2363"/>
                    <a:pt x="3633" y="2544"/>
                    <a:pt x="3828" y="2820"/>
                  </a:cubicBezTo>
                  <a:lnTo>
                    <a:pt x="4395" y="2493"/>
                  </a:lnTo>
                  <a:cubicBezTo>
                    <a:pt x="4388" y="2450"/>
                    <a:pt x="4382" y="2408"/>
                    <a:pt x="4382" y="2363"/>
                  </a:cubicBezTo>
                  <a:cubicBezTo>
                    <a:pt x="4382" y="1968"/>
                    <a:pt x="4702" y="1647"/>
                    <a:pt x="5098" y="1647"/>
                  </a:cubicBezTo>
                  <a:cubicBezTo>
                    <a:pt x="5493" y="1647"/>
                    <a:pt x="5814" y="1967"/>
                    <a:pt x="5814" y="2363"/>
                  </a:cubicBezTo>
                  <a:cubicBezTo>
                    <a:pt x="5814" y="2758"/>
                    <a:pt x="5494" y="3079"/>
                    <a:pt x="5098" y="3079"/>
                  </a:cubicBezTo>
                  <a:cubicBezTo>
                    <a:pt x="4811" y="3079"/>
                    <a:pt x="4566" y="2910"/>
                    <a:pt x="4452" y="2668"/>
                  </a:cubicBezTo>
                  <a:close/>
                </a:path>
              </a:pathLst>
            </a:custGeom>
            <a:solidFill>
              <a:schemeClr val="accent6"/>
            </a:solidFill>
            <a:ln w="25400" cap="flat" cmpd="sng" algn="ctr">
              <a:noFill/>
              <a:prstDash val="solid"/>
            </a:ln>
            <a:effectLst/>
          </p:spPr>
          <p:txBody>
            <a:bodyPr rtlCol="0" anchor="ctr"/>
            <a:lstStyle/>
            <a:p>
              <a:pPr algn="ctr"/>
              <a:endParaRPr lang="en-US" sz="1810" b="1">
                <a:latin typeface="微软雅黑" panose="020B0503020204020204" charset="-122"/>
                <a:ea typeface="微软雅黑" panose="020B0503020204020204" charset="-122"/>
              </a:endParaRPr>
            </a:p>
          </p:txBody>
        </p:sp>
        <p:sp>
          <p:nvSpPr>
            <p:cNvPr id="146" name="文本框 145"/>
            <p:cNvSpPr txBox="1"/>
            <p:nvPr/>
          </p:nvSpPr>
          <p:spPr>
            <a:xfrm>
              <a:off x="4201" y="8534"/>
              <a:ext cx="925" cy="422"/>
            </a:xfrm>
            <a:prstGeom prst="rect">
              <a:avLst/>
            </a:prstGeom>
            <a:noFill/>
            <a:ln w="6350">
              <a:noFill/>
            </a:ln>
          </p:spPr>
          <p:txBody>
            <a:bodyPr wrap="square">
              <a:spAutoFit/>
            </a:bodyPr>
            <a:lstStyle/>
            <a:p>
              <a:pPr algn="ctr"/>
              <a:r>
                <a:rPr lang="en-US" altLang="zh-CN" sz="1145" b="1"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1145" b="1" dirty="0">
                <a:solidFill>
                  <a:srgbClr val="000000"/>
                </a:solidFill>
                <a:latin typeface="微软雅黑" panose="020B0503020204020204" charset="-122"/>
                <a:ea typeface="微软雅黑" panose="020B0503020204020204" charset="-122"/>
                <a:cs typeface="微软雅黑" panose="020B0503020204020204" charset="-122"/>
              </a:endParaRPr>
            </a:p>
          </p:txBody>
        </p:sp>
      </p:gr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txBox="1">
            <a:spLocks noChangeArrowheads="1"/>
          </p:cNvSpPr>
          <p:nvPr>
            <p:custDataLst>
              <p:tags r:id="rId1"/>
            </p:custDataLst>
          </p:nvPr>
        </p:nvSpPr>
        <p:spPr bwMode="auto">
          <a:xfrm>
            <a:off x="236584" y="260863"/>
            <a:ext cx="11955734" cy="440529"/>
          </a:xfrm>
          <a:prstGeom prst="rect">
            <a:avLst/>
          </a:prstGeom>
        </p:spPr>
        <p:txBody>
          <a:bodyPr vert="horz" wrap="square" lIns="91388" tIns="45701" rIns="91388" bIns="45701" rtlCol="0" anchor="ctr">
            <a:noAutofit/>
          </a:bodyPr>
          <a:lstStyle/>
          <a:p>
            <a:pPr defTabSz="914400">
              <a:lnSpc>
                <a:spcPct val="90000"/>
              </a:lnSpc>
            </a:pPr>
            <a:r>
              <a:rPr lang="zh-CN" altLang="en-US" sz="2500" b="1" dirty="0">
                <a:solidFill>
                  <a:srgbClr val="C00000"/>
                </a:solidFill>
                <a:cs typeface="+mn-ea"/>
                <a:sym typeface="+mn-lt"/>
              </a:rPr>
              <a:t>普惠金融场景：</a:t>
            </a:r>
            <a:r>
              <a:rPr lang="zh-CN" altLang="en-US" sz="2000" b="1" dirty="0">
                <a:cs typeface="+mn-ea"/>
                <a:sym typeface="+mn-lt"/>
              </a:rPr>
              <a:t>银企信息不对称造成金融服务无法</a:t>
            </a:r>
            <a:r>
              <a:rPr lang="zh-CN" altLang="en-US" sz="2000" b="1" dirty="0">
                <a:solidFill>
                  <a:srgbClr val="C00000"/>
                </a:solidFill>
                <a:cs typeface="+mn-ea"/>
                <a:sym typeface="+mn-lt"/>
              </a:rPr>
              <a:t>精准惠企</a:t>
            </a:r>
            <a:endParaRPr lang="zh-CN" altLang="en-US" sz="2000" b="1" dirty="0">
              <a:solidFill>
                <a:srgbClr val="C00000"/>
              </a:solidFill>
              <a:cs typeface="+mn-ea"/>
              <a:sym typeface="+mn-lt"/>
            </a:endParaRPr>
          </a:p>
        </p:txBody>
      </p:sp>
      <p:sp>
        <p:nvSpPr>
          <p:cNvPr id="6" name="矩形 5"/>
          <p:cNvSpPr/>
          <p:nvPr/>
        </p:nvSpPr>
        <p:spPr>
          <a:xfrm>
            <a:off x="327685" y="863577"/>
            <a:ext cx="1138271" cy="379423"/>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600" b="1" dirty="0">
                <a:solidFill>
                  <a:srgbClr val="C00000"/>
                </a:solidFill>
                <a:cs typeface="+mn-ea"/>
                <a:sym typeface="+mn-lt"/>
              </a:rPr>
              <a:t>目标客户</a:t>
            </a:r>
            <a:endParaRPr lang="zh-CN" altLang="en-US" sz="1600" b="1" dirty="0">
              <a:solidFill>
                <a:srgbClr val="C00000"/>
              </a:solidFill>
              <a:cs typeface="+mn-ea"/>
              <a:sym typeface="+mn-lt"/>
            </a:endParaRPr>
          </a:p>
        </p:txBody>
      </p:sp>
      <p:sp>
        <p:nvSpPr>
          <p:cNvPr id="7" name="矩形 6"/>
          <p:cNvSpPr/>
          <p:nvPr/>
        </p:nvSpPr>
        <p:spPr>
          <a:xfrm>
            <a:off x="1465956" y="863578"/>
            <a:ext cx="10388347" cy="379423"/>
          </a:xfrm>
          <a:prstGeom prst="rect">
            <a:avLst/>
          </a:prstGeom>
          <a:gradFill flip="none" rotWithShape="1">
            <a:gsLst>
              <a:gs pos="38000">
                <a:srgbClr val="666666">
                  <a:lumMod val="60000"/>
                  <a:lumOff val="40000"/>
                  <a:alpha val="0"/>
                </a:srgbClr>
              </a:gs>
              <a:gs pos="100000">
                <a:srgbClr val="666666">
                  <a:lumMod val="60000"/>
                  <a:lumOff val="40000"/>
                  <a:alpha val="10000"/>
                </a:srgbClr>
              </a:gs>
            </a:gsLst>
            <a:path path="shape">
              <a:fillToRect l="50000" t="50000" r="50000" b="50000"/>
            </a:path>
            <a:tileRect/>
          </a:gradFill>
          <a:ln w="6350" cap="flat" cmpd="sng" algn="ctr">
            <a:gradFill flip="none" rotWithShape="1">
              <a:gsLst>
                <a:gs pos="0">
                  <a:srgbClr val="666666">
                    <a:lumMod val="60000"/>
                    <a:lumOff val="40000"/>
                    <a:alpha val="80000"/>
                  </a:srgbClr>
                </a:gs>
                <a:gs pos="100000">
                  <a:srgbClr val="666666">
                    <a:lumMod val="60000"/>
                    <a:lumOff val="40000"/>
                    <a:alpha val="40000"/>
                  </a:srgbClr>
                </a:gs>
              </a:gsLst>
              <a:lin ang="0" scaled="0"/>
              <a:tileRect/>
            </a:gradFill>
            <a:prstDash val="solid"/>
            <a:miter lim="800000"/>
            <a:headEnd type="none" w="med" len="med"/>
            <a:tailEnd type="none" w="med" len="med"/>
          </a:ln>
          <a:effectLst/>
        </p:spPr>
        <p:txBody>
          <a:bodyPr wrap="square" lIns="0" tIns="0" rIns="0" bIns="0" anchor="ctr" anchorCtr="1"/>
          <a:lstStyle/>
          <a:p>
            <a:pPr marL="0" marR="0" lvl="0" indent="0" algn="l" defTabSz="913765" rtl="0" eaLnBrk="1" fontAlgn="auto" latinLnBrk="0" hangingPunct="1">
              <a:lnSpc>
                <a:spcPct val="130000"/>
              </a:lnSpc>
              <a:spcBef>
                <a:spcPts val="0"/>
              </a:spcBef>
              <a:spcAft>
                <a:spcPts val="0"/>
              </a:spcAft>
              <a:buClrTx/>
              <a:buSzTx/>
              <a:buFontTx/>
              <a:buNone/>
              <a:defRPr/>
            </a:pPr>
            <a:r>
              <a:rPr kumimoji="0" lang="zh-CN" altLang="en-US" sz="1200" b="1" i="0" u="none" strike="noStrike" kern="1200" cap="none" spc="0" normalizeH="0" baseline="0" noProof="0" dirty="0">
                <a:ln>
                  <a:noFill/>
                </a:ln>
                <a:solidFill>
                  <a:srgbClr val="1D1D1A"/>
                </a:solidFill>
                <a:effectLst/>
                <a:uLnTx/>
                <a:uFillTx/>
                <a:latin typeface="微软雅黑" panose="020B0503020204020204" charset="-122"/>
                <a:ea typeface="微软雅黑" panose="020B0503020204020204" charset="-122"/>
                <a:cs typeface="Arial" panose="020B0604020202020204" pitchFamily="34" charset="0"/>
              </a:rPr>
              <a:t>地方金融监管局、地方联合征信有限公司</a:t>
            </a:r>
            <a:endParaRPr lang="en-US" altLang="zh-CN" sz="1200" b="1" dirty="0">
              <a:solidFill>
                <a:srgbClr val="1D1D1A"/>
              </a:solidFill>
              <a:latin typeface="微软雅黑" panose="020B0503020204020204" charset="-122"/>
              <a:ea typeface="微软雅黑" panose="020B0503020204020204" charset="-122"/>
              <a:cs typeface="Arial" panose="020B0604020202020204" pitchFamily="34" charset="0"/>
            </a:endParaRPr>
          </a:p>
        </p:txBody>
      </p:sp>
      <p:sp>
        <p:nvSpPr>
          <p:cNvPr id="9" name="矩形 8"/>
          <p:cNvSpPr/>
          <p:nvPr/>
        </p:nvSpPr>
        <p:spPr>
          <a:xfrm>
            <a:off x="327685" y="1242999"/>
            <a:ext cx="1138271" cy="481136"/>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600" b="1" dirty="0">
                <a:solidFill>
                  <a:srgbClr val="C00000"/>
                </a:solidFill>
                <a:cs typeface="+mn-ea"/>
                <a:sym typeface="+mn-lt"/>
              </a:rPr>
              <a:t>场景描述</a:t>
            </a:r>
            <a:endParaRPr lang="zh-CN" altLang="en-US" sz="1600" b="1" dirty="0">
              <a:solidFill>
                <a:srgbClr val="C00000"/>
              </a:solidFill>
              <a:cs typeface="+mn-ea"/>
              <a:sym typeface="+mn-lt"/>
            </a:endParaRPr>
          </a:p>
        </p:txBody>
      </p:sp>
      <p:sp>
        <p:nvSpPr>
          <p:cNvPr id="10" name="矩形 9"/>
          <p:cNvSpPr/>
          <p:nvPr/>
        </p:nvSpPr>
        <p:spPr>
          <a:xfrm>
            <a:off x="1465956" y="1243000"/>
            <a:ext cx="10388347" cy="481136"/>
          </a:xfrm>
          <a:prstGeom prst="rect">
            <a:avLst/>
          </a:prstGeom>
          <a:gradFill flip="none" rotWithShape="1">
            <a:gsLst>
              <a:gs pos="38000">
                <a:srgbClr val="666666">
                  <a:lumMod val="60000"/>
                  <a:lumOff val="40000"/>
                  <a:alpha val="0"/>
                </a:srgbClr>
              </a:gs>
              <a:gs pos="100000">
                <a:srgbClr val="666666">
                  <a:lumMod val="60000"/>
                  <a:lumOff val="40000"/>
                  <a:alpha val="10000"/>
                </a:srgbClr>
              </a:gs>
            </a:gsLst>
            <a:path path="shape">
              <a:fillToRect l="50000" t="50000" r="50000" b="50000"/>
            </a:path>
            <a:tileRect/>
          </a:gradFill>
          <a:ln w="6350" cap="flat" cmpd="sng" algn="ctr">
            <a:gradFill flip="none" rotWithShape="1">
              <a:gsLst>
                <a:gs pos="0">
                  <a:srgbClr val="666666">
                    <a:lumMod val="60000"/>
                    <a:lumOff val="40000"/>
                    <a:alpha val="80000"/>
                  </a:srgbClr>
                </a:gs>
                <a:gs pos="100000">
                  <a:srgbClr val="666666">
                    <a:lumMod val="60000"/>
                    <a:lumOff val="40000"/>
                    <a:alpha val="40000"/>
                  </a:srgbClr>
                </a:gs>
              </a:gsLst>
              <a:lin ang="0" scaled="0"/>
              <a:tileRect/>
            </a:gradFill>
            <a:prstDash val="solid"/>
            <a:miter lim="800000"/>
            <a:headEnd type="none" w="med" len="med"/>
            <a:tailEnd type="none" w="med" len="med"/>
          </a:ln>
          <a:effectLst/>
        </p:spPr>
        <p:txBody>
          <a:bodyPr wrap="square" lIns="71973" tIns="0" rIns="71973" bIns="0" anchor="ctr" anchorCtr="1"/>
          <a:lstStyle/>
          <a:p>
            <a:r>
              <a:rPr lang="zh-CN" altLang="en-US" sz="1200" dirty="0">
                <a:solidFill>
                  <a:schemeClr val="tx1"/>
                </a:solidFill>
                <a:latin typeface="+mj-ea"/>
                <a:ea typeface="+mj-ea"/>
              </a:rPr>
              <a:t>充分利用地方政务数据资源，结合</a:t>
            </a:r>
            <a:r>
              <a:rPr lang="zh-CN" altLang="en-US" sz="1200" b="1" dirty="0">
                <a:solidFill>
                  <a:srgbClr val="C00000"/>
                </a:solidFill>
                <a:latin typeface="+mj-ea"/>
                <a:ea typeface="+mj-ea"/>
              </a:rPr>
              <a:t>互联网</a:t>
            </a:r>
            <a:r>
              <a:rPr lang="zh-CN" altLang="en-US" sz="1200" dirty="0">
                <a:solidFill>
                  <a:schemeClr val="tx1"/>
                </a:solidFill>
                <a:latin typeface="+mj-ea"/>
                <a:ea typeface="+mj-ea"/>
              </a:rPr>
              <a:t>和</a:t>
            </a:r>
            <a:r>
              <a:rPr lang="zh-CN" altLang="en-US" sz="1200" b="1" dirty="0">
                <a:solidFill>
                  <a:srgbClr val="C00000"/>
                </a:solidFill>
                <a:latin typeface="+mj-ea"/>
                <a:ea typeface="+mj-ea"/>
              </a:rPr>
              <a:t>大数据</a:t>
            </a:r>
            <a:r>
              <a:rPr lang="zh-CN" altLang="en-US" sz="1200" dirty="0">
                <a:solidFill>
                  <a:schemeClr val="tx1"/>
                </a:solidFill>
                <a:latin typeface="+mj-ea"/>
                <a:ea typeface="+mj-ea"/>
              </a:rPr>
              <a:t>技术建立“</a:t>
            </a:r>
            <a:r>
              <a:rPr lang="zh-CN" altLang="en-US" sz="1200" b="1" dirty="0">
                <a:solidFill>
                  <a:srgbClr val="C00000"/>
                </a:solidFill>
                <a:latin typeface="+mj-ea"/>
                <a:ea typeface="+mj-ea"/>
              </a:rPr>
              <a:t>政</a:t>
            </a:r>
            <a:r>
              <a:rPr lang="en-US" altLang="zh-CN" sz="1200" b="1" dirty="0">
                <a:solidFill>
                  <a:srgbClr val="C00000"/>
                </a:solidFill>
                <a:latin typeface="+mj-ea"/>
                <a:ea typeface="+mj-ea"/>
              </a:rPr>
              <a:t>-</a:t>
            </a:r>
            <a:r>
              <a:rPr lang="zh-CN" altLang="en-US" sz="1200" b="1" dirty="0">
                <a:solidFill>
                  <a:srgbClr val="C00000"/>
                </a:solidFill>
                <a:latin typeface="+mj-ea"/>
                <a:ea typeface="+mj-ea"/>
              </a:rPr>
              <a:t>企</a:t>
            </a:r>
            <a:r>
              <a:rPr lang="en-US" altLang="zh-CN" sz="1200" b="1" dirty="0">
                <a:solidFill>
                  <a:srgbClr val="C00000"/>
                </a:solidFill>
                <a:latin typeface="+mj-ea"/>
                <a:ea typeface="+mj-ea"/>
              </a:rPr>
              <a:t>-</a:t>
            </a:r>
            <a:r>
              <a:rPr lang="zh-CN" altLang="en-US" sz="1200" b="1" dirty="0">
                <a:solidFill>
                  <a:srgbClr val="C00000"/>
                </a:solidFill>
                <a:latin typeface="+mj-ea"/>
                <a:ea typeface="+mj-ea"/>
              </a:rPr>
              <a:t>银</a:t>
            </a:r>
            <a:r>
              <a:rPr lang="zh-CN" altLang="en-US" sz="1200" dirty="0">
                <a:solidFill>
                  <a:schemeClr val="tx1"/>
                </a:solidFill>
                <a:latin typeface="+mj-ea"/>
                <a:ea typeface="+mj-ea"/>
              </a:rPr>
              <a:t>”三方资源高效</a:t>
            </a:r>
            <a:r>
              <a:rPr lang="zh-CN" altLang="en-US" sz="1200" b="1" dirty="0">
                <a:solidFill>
                  <a:srgbClr val="C00000"/>
                </a:solidFill>
                <a:latin typeface="+mj-ea"/>
                <a:ea typeface="+mj-ea"/>
              </a:rPr>
              <a:t>交互对接</a:t>
            </a:r>
            <a:r>
              <a:rPr lang="zh-CN" altLang="en-US" sz="1200" dirty="0">
                <a:solidFill>
                  <a:schemeClr val="tx1"/>
                </a:solidFill>
                <a:latin typeface="+mj-ea"/>
                <a:ea typeface="+mj-ea"/>
              </a:rPr>
              <a:t>通路，降低企业融资门槛及成本，缓解企业融资困难的现状，提升企业获取金融服务的效率，打破</a:t>
            </a:r>
            <a:r>
              <a:rPr lang="zh-CN" altLang="en-US" sz="1200" b="1" dirty="0">
                <a:solidFill>
                  <a:srgbClr val="C00000"/>
                </a:solidFill>
                <a:latin typeface="+mj-ea"/>
                <a:ea typeface="+mj-ea"/>
              </a:rPr>
              <a:t>政府、金融机构、企业</a:t>
            </a:r>
            <a:r>
              <a:rPr lang="zh-CN" altLang="en-US" sz="1200" dirty="0">
                <a:solidFill>
                  <a:schemeClr val="tx1"/>
                </a:solidFill>
                <a:latin typeface="+mj-ea"/>
                <a:ea typeface="+mj-ea"/>
              </a:rPr>
              <a:t>需求之间信息不对称的困局。</a:t>
            </a:r>
            <a:endParaRPr lang="zh-CN" altLang="en-US" sz="1200" dirty="0">
              <a:solidFill>
                <a:schemeClr val="tx1"/>
              </a:solidFill>
              <a:latin typeface="+mj-ea"/>
              <a:ea typeface="+mj-ea"/>
            </a:endParaRPr>
          </a:p>
        </p:txBody>
      </p:sp>
      <p:sp>
        <p:nvSpPr>
          <p:cNvPr id="11" name="矩形 10"/>
          <p:cNvSpPr/>
          <p:nvPr/>
        </p:nvSpPr>
        <p:spPr>
          <a:xfrm>
            <a:off x="1465956" y="2009725"/>
            <a:ext cx="10388347" cy="3368879"/>
          </a:xfrm>
          <a:prstGeom prst="rect">
            <a:avLst/>
          </a:prstGeom>
          <a:noFill/>
          <a:ln>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endParaRPr lang="zh-CN" altLang="en-US">
              <a:cs typeface="+mn-ea"/>
              <a:sym typeface="+mn-lt"/>
            </a:endParaRPr>
          </a:p>
        </p:txBody>
      </p:sp>
      <p:sp>
        <p:nvSpPr>
          <p:cNvPr id="64" name="矩形 63"/>
          <p:cNvSpPr/>
          <p:nvPr/>
        </p:nvSpPr>
        <p:spPr>
          <a:xfrm>
            <a:off x="327685" y="5524966"/>
            <a:ext cx="1138271" cy="719441"/>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600" b="1" dirty="0">
                <a:solidFill>
                  <a:srgbClr val="C00000"/>
                </a:solidFill>
                <a:cs typeface="+mn-ea"/>
                <a:sym typeface="+mn-lt"/>
              </a:rPr>
              <a:t>痛点</a:t>
            </a:r>
            <a:endParaRPr lang="zh-CN" altLang="en-US" sz="1600" b="1" dirty="0">
              <a:solidFill>
                <a:srgbClr val="C00000"/>
              </a:solidFill>
              <a:cs typeface="+mn-ea"/>
              <a:sym typeface="+mn-lt"/>
            </a:endParaRPr>
          </a:p>
        </p:txBody>
      </p:sp>
      <p:sp>
        <p:nvSpPr>
          <p:cNvPr id="66" name="矩形 65"/>
          <p:cNvSpPr/>
          <p:nvPr/>
        </p:nvSpPr>
        <p:spPr>
          <a:xfrm>
            <a:off x="1465956" y="5524967"/>
            <a:ext cx="10388347" cy="719441"/>
          </a:xfrm>
          <a:prstGeom prst="rect">
            <a:avLst/>
          </a:prstGeom>
          <a:gradFill flip="none" rotWithShape="1">
            <a:gsLst>
              <a:gs pos="38000">
                <a:srgbClr val="666666">
                  <a:lumMod val="60000"/>
                  <a:lumOff val="40000"/>
                  <a:alpha val="0"/>
                </a:srgbClr>
              </a:gs>
              <a:gs pos="100000">
                <a:srgbClr val="666666">
                  <a:lumMod val="60000"/>
                  <a:lumOff val="40000"/>
                  <a:alpha val="10000"/>
                </a:srgbClr>
              </a:gs>
            </a:gsLst>
            <a:path path="shape">
              <a:fillToRect l="50000" t="50000" r="50000" b="50000"/>
            </a:path>
            <a:tileRect/>
          </a:gradFill>
          <a:ln w="6350" cap="flat" cmpd="sng" algn="ctr">
            <a:gradFill flip="none" rotWithShape="1">
              <a:gsLst>
                <a:gs pos="0">
                  <a:srgbClr val="666666">
                    <a:lumMod val="60000"/>
                    <a:lumOff val="40000"/>
                    <a:alpha val="80000"/>
                  </a:srgbClr>
                </a:gs>
                <a:gs pos="100000">
                  <a:srgbClr val="666666">
                    <a:lumMod val="60000"/>
                    <a:lumOff val="40000"/>
                    <a:alpha val="40000"/>
                  </a:srgbClr>
                </a:gs>
              </a:gsLst>
              <a:lin ang="0" scaled="0"/>
              <a:tileRect/>
            </a:gradFill>
            <a:prstDash val="solid"/>
            <a:miter lim="800000"/>
            <a:headEnd type="none" w="med" len="med"/>
            <a:tailEnd type="none" w="med" len="med"/>
          </a:ln>
          <a:effectLst/>
        </p:spPr>
        <p:txBody>
          <a:bodyPr wrap="square" lIns="71973" tIns="0" rIns="71973" bIns="0" anchor="ctr" anchorCtr="1"/>
          <a:lstStyle/>
          <a:p>
            <a:pPr defTabSz="914400"/>
            <a:endParaRPr lang="en-US" altLang="zh-CN" sz="1200" kern="0" spc="50" dirty="0">
              <a:solidFill>
                <a:sysClr val="windowText" lastClr="000000"/>
              </a:solidFill>
              <a:cs typeface="+mn-ea"/>
              <a:sym typeface="+mn-lt"/>
            </a:endParaRPr>
          </a:p>
        </p:txBody>
      </p:sp>
      <p:sp>
        <p:nvSpPr>
          <p:cNvPr id="67" name="矩形 66"/>
          <p:cNvSpPr/>
          <p:nvPr/>
        </p:nvSpPr>
        <p:spPr>
          <a:xfrm>
            <a:off x="327684" y="2016188"/>
            <a:ext cx="1138270" cy="3362416"/>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vert="eaVert" wrap="none" anchor="ctr" anchorCtr="1"/>
          <a:lstStyle/>
          <a:p>
            <a:pPr algn="ctr"/>
            <a:r>
              <a:rPr lang="zh-CN" altLang="en-US" sz="1600" b="1" dirty="0">
                <a:solidFill>
                  <a:srgbClr val="C00000"/>
                </a:solidFill>
                <a:cs typeface="+mn-ea"/>
                <a:sym typeface="+mn-lt"/>
              </a:rPr>
              <a:t>现状</a:t>
            </a:r>
            <a:endParaRPr lang="zh-CN" altLang="en-US" sz="1600" b="1" dirty="0">
              <a:solidFill>
                <a:srgbClr val="C00000"/>
              </a:solidFill>
              <a:cs typeface="+mn-ea"/>
              <a:sym typeface="+mn-lt"/>
            </a:endParaRPr>
          </a:p>
        </p:txBody>
      </p:sp>
      <p:cxnSp>
        <p:nvCxnSpPr>
          <p:cNvPr id="8" name="直线连接符 7"/>
          <p:cNvCxnSpPr/>
          <p:nvPr/>
        </p:nvCxnSpPr>
        <p:spPr>
          <a:xfrm>
            <a:off x="1465954" y="2734400"/>
            <a:ext cx="10388349" cy="0"/>
          </a:xfrm>
          <a:prstGeom prst="line">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701458" y="2198964"/>
            <a:ext cx="195580" cy="215265"/>
          </a:xfrm>
          <a:prstGeom prst="rect">
            <a:avLst/>
          </a:prstGeom>
          <a:noFill/>
        </p:spPr>
        <p:txBody>
          <a:bodyPr wrap="none" lIns="0" tIns="0" rIns="0" bIns="0" rtlCol="0">
            <a:spAutoFit/>
          </a:bodyPr>
          <a:lstStyle/>
          <a:p>
            <a:pPr algn="l"/>
            <a:r>
              <a:rPr kumimoji="1" lang="en-US" altLang="zh-CN" sz="1400" dirty="0">
                <a:solidFill>
                  <a:srgbClr val="000000"/>
                </a:solidFill>
                <a:latin typeface="微软雅黑" panose="020B0503020204020204" charset="-122"/>
                <a:ea typeface="微软雅黑" panose="020B0503020204020204" charset="-122"/>
              </a:rPr>
              <a:t>L1</a:t>
            </a:r>
            <a:endParaRPr kumimoji="1" lang="en-US" altLang="zh-CN" sz="1400" dirty="0">
              <a:solidFill>
                <a:srgbClr val="000000"/>
              </a:solidFill>
              <a:latin typeface="微软雅黑" panose="020B0503020204020204" charset="-122"/>
              <a:ea typeface="微软雅黑" panose="020B0503020204020204" charset="-122"/>
            </a:endParaRPr>
          </a:p>
        </p:txBody>
      </p:sp>
      <p:sp>
        <p:nvSpPr>
          <p:cNvPr id="15" name="文本框 14"/>
          <p:cNvSpPr txBox="1"/>
          <p:nvPr/>
        </p:nvSpPr>
        <p:spPr>
          <a:xfrm>
            <a:off x="1701458" y="3799223"/>
            <a:ext cx="195580" cy="215265"/>
          </a:xfrm>
          <a:prstGeom prst="rect">
            <a:avLst/>
          </a:prstGeom>
          <a:noFill/>
        </p:spPr>
        <p:txBody>
          <a:bodyPr wrap="none" lIns="0" tIns="0" rIns="0" bIns="0" rtlCol="0">
            <a:spAutoFit/>
          </a:bodyPr>
          <a:lstStyle/>
          <a:p>
            <a:pPr algn="l"/>
            <a:r>
              <a:rPr kumimoji="1" lang="en-US" altLang="zh-CN" sz="1400" dirty="0">
                <a:solidFill>
                  <a:srgbClr val="000000"/>
                </a:solidFill>
                <a:latin typeface="微软雅黑" panose="020B0503020204020204" charset="-122"/>
                <a:ea typeface="微软雅黑" panose="020B0503020204020204" charset="-122"/>
              </a:rPr>
              <a:t>L2</a:t>
            </a:r>
            <a:endParaRPr kumimoji="1" lang="en-US" altLang="zh-CN" sz="1400" dirty="0">
              <a:solidFill>
                <a:srgbClr val="000000"/>
              </a:solidFill>
              <a:latin typeface="微软雅黑" panose="020B0503020204020204" charset="-122"/>
              <a:ea typeface="微软雅黑" panose="020B0503020204020204" charset="-122"/>
            </a:endParaRPr>
          </a:p>
        </p:txBody>
      </p:sp>
      <p:cxnSp>
        <p:nvCxnSpPr>
          <p:cNvPr id="13" name="直线连接符 12"/>
          <p:cNvCxnSpPr/>
          <p:nvPr/>
        </p:nvCxnSpPr>
        <p:spPr>
          <a:xfrm>
            <a:off x="2190141" y="2016188"/>
            <a:ext cx="0" cy="3362416"/>
          </a:xfrm>
          <a:prstGeom prst="line">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153870" y="2233615"/>
            <a:ext cx="817161" cy="276898"/>
          </a:xfrm>
          <a:prstGeom prst="rect">
            <a:avLst/>
          </a:prstGeom>
          <a:solidFill>
            <a:srgbClr val="00B0F0"/>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1050" dirty="0">
                <a:solidFill>
                  <a:schemeClr val="tx1"/>
                </a:solidFill>
              </a:rPr>
              <a:t>上架推广</a:t>
            </a:r>
            <a:endParaRPr kumimoji="1" lang="zh-CN" altLang="en-US" sz="1050" dirty="0">
              <a:solidFill>
                <a:schemeClr val="tx1"/>
              </a:solidFill>
            </a:endParaRPr>
          </a:p>
        </p:txBody>
      </p:sp>
      <p:sp>
        <p:nvSpPr>
          <p:cNvPr id="21" name="矩形 20"/>
          <p:cNvSpPr/>
          <p:nvPr/>
        </p:nvSpPr>
        <p:spPr>
          <a:xfrm>
            <a:off x="3762813" y="2233615"/>
            <a:ext cx="817161" cy="276898"/>
          </a:xfrm>
          <a:prstGeom prst="rect">
            <a:avLst/>
          </a:prstGeom>
          <a:solidFill>
            <a:srgbClr val="00B0F0"/>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1050" dirty="0">
                <a:solidFill>
                  <a:schemeClr val="tx1"/>
                </a:solidFill>
              </a:rPr>
              <a:t>产品登记</a:t>
            </a:r>
            <a:endParaRPr kumimoji="1" lang="zh-CN" altLang="en-US" sz="1050" dirty="0">
              <a:solidFill>
                <a:schemeClr val="tx1"/>
              </a:solidFill>
            </a:endParaRPr>
          </a:p>
        </p:txBody>
      </p:sp>
      <p:sp>
        <p:nvSpPr>
          <p:cNvPr id="22" name="矩形 21"/>
          <p:cNvSpPr/>
          <p:nvPr/>
        </p:nvSpPr>
        <p:spPr>
          <a:xfrm>
            <a:off x="2371757" y="2230947"/>
            <a:ext cx="817161" cy="276898"/>
          </a:xfrm>
          <a:prstGeom prst="rect">
            <a:avLst/>
          </a:prstGeom>
          <a:solidFill>
            <a:srgbClr val="00B0F0"/>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1050" dirty="0">
                <a:solidFill>
                  <a:schemeClr val="tx1"/>
                </a:solidFill>
              </a:rPr>
              <a:t>产品准备</a:t>
            </a:r>
            <a:endParaRPr kumimoji="1" lang="zh-CN" altLang="en-US" sz="1050" dirty="0">
              <a:solidFill>
                <a:schemeClr val="tx1"/>
              </a:solidFill>
            </a:endParaRPr>
          </a:p>
        </p:txBody>
      </p:sp>
      <p:sp>
        <p:nvSpPr>
          <p:cNvPr id="25" name="圆角矩形 24"/>
          <p:cNvSpPr/>
          <p:nvPr/>
        </p:nvSpPr>
        <p:spPr>
          <a:xfrm>
            <a:off x="2371766" y="2883458"/>
            <a:ext cx="817152"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金融机构</a:t>
            </a:r>
            <a:endParaRPr kumimoji="1" lang="zh-CN" altLang="en-US" sz="900" dirty="0"/>
          </a:p>
        </p:txBody>
      </p:sp>
      <p:grpSp>
        <p:nvGrpSpPr>
          <p:cNvPr id="36" name="组合 35"/>
          <p:cNvGrpSpPr/>
          <p:nvPr/>
        </p:nvGrpSpPr>
        <p:grpSpPr>
          <a:xfrm>
            <a:off x="2229794" y="4028908"/>
            <a:ext cx="1172816" cy="1192450"/>
            <a:chOff x="1717120" y="4166331"/>
            <a:chExt cx="1621943" cy="979102"/>
          </a:xfrm>
        </p:grpSpPr>
        <p:sp>
          <p:nvSpPr>
            <p:cNvPr id="30" name="圆角矩形 67"/>
            <p:cNvSpPr/>
            <p:nvPr/>
          </p:nvSpPr>
          <p:spPr bwMode="auto">
            <a:xfrm>
              <a:off x="1719902" y="4169313"/>
              <a:ext cx="1616664" cy="973244"/>
            </a:xfrm>
            <a:prstGeom prst="roundRect">
              <a:avLst>
                <a:gd name="adj" fmla="val 0"/>
              </a:avLst>
            </a:prstGeom>
            <a:noFill/>
            <a:ln w="12700" cap="flat" cmpd="sng" algn="ctr">
              <a:solidFill>
                <a:srgbClr val="1D1D1A">
                  <a:lumMod val="10000"/>
                  <a:lumOff val="90000"/>
                </a:srgbClr>
              </a:solidFill>
              <a:prstDash val="solid"/>
            </a:ln>
            <a:effectLst/>
          </p:spPr>
          <p:txBody>
            <a:bodyPr lIns="0" tIns="0" rIns="0" bIns="0" rtlCol="0" anchor="ctr"/>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1400" b="0" i="0" u="none" strike="noStrike" kern="0" cap="none" spc="0" normalizeH="0" baseline="0" noProof="0" dirty="0">
                <a:ln>
                  <a:noFill/>
                </a:ln>
                <a:solidFill>
                  <a:srgbClr val="1D1D1A"/>
                </a:solidFill>
                <a:effectLst/>
                <a:uLnTx/>
                <a:uFillTx/>
              </a:endParaRPr>
            </a:p>
          </p:txBody>
        </p:sp>
        <p:sp>
          <p:nvSpPr>
            <p:cNvPr id="31" name="文本框 226"/>
            <p:cNvSpPr txBox="1"/>
            <p:nvPr/>
          </p:nvSpPr>
          <p:spPr>
            <a:xfrm>
              <a:off x="1751057" y="4205820"/>
              <a:ext cx="1554352" cy="900671"/>
            </a:xfrm>
            <a:prstGeom prst="roundRect">
              <a:avLst>
                <a:gd name="adj" fmla="val 0"/>
              </a:avLst>
            </a:prstGeom>
            <a:solidFill>
              <a:srgbClr val="666666">
                <a:lumMod val="20000"/>
                <a:lumOff val="80000"/>
                <a:alpha val="50000"/>
              </a:srgbClr>
            </a:solidFill>
            <a:ln w="9525" cap="flat" cmpd="sng" algn="ctr">
              <a:noFill/>
              <a:prstDash val="lgDash"/>
            </a:ln>
            <a:effectLst/>
          </p:spPr>
          <p:txBody>
            <a:bodyPr lIns="0" tIns="0" rIns="0" bIns="0"/>
            <a:lstStyle>
              <a:defPPr>
                <a:defRPr lang="zh-CN"/>
              </a:defPPr>
              <a:lvl1pPr defTabSz="684530" fontAlgn="auto">
                <a:spcBef>
                  <a:spcPts val="0"/>
                </a:spcBef>
                <a:spcAft>
                  <a:spcPts val="0"/>
                </a:spcAft>
                <a:defRPr sz="1200" b="1" kern="0">
                  <a:solidFill>
                    <a:schemeClr val="tx1"/>
                  </a:solidFill>
                  <a:latin typeface="+mn-ea"/>
                  <a:cs typeface="Calibri" panose="020F0502020204030204" charset="0"/>
                </a:defRPr>
              </a:lvl1pPr>
              <a:lvl2pPr defTabSz="684530">
                <a:defRPr>
                  <a:solidFill>
                    <a:srgbClr val="000000"/>
                  </a:solidFill>
                  <a:latin typeface="Calibri" panose="020F0502020204030204" charset="0"/>
                  <a:ea typeface="宋体" panose="02010600030101010101" pitchFamily="2" charset="-122"/>
                  <a:cs typeface="Calibri" panose="020F0502020204030204" charset="0"/>
                </a:defRPr>
              </a:lvl2pPr>
              <a:lvl3pPr defTabSz="684530">
                <a:defRPr>
                  <a:solidFill>
                    <a:srgbClr val="000000"/>
                  </a:solidFill>
                  <a:latin typeface="Calibri" panose="020F0502020204030204" charset="0"/>
                  <a:ea typeface="宋体" panose="02010600030101010101" pitchFamily="2" charset="-122"/>
                  <a:cs typeface="Calibri" panose="020F0502020204030204" charset="0"/>
                </a:defRPr>
              </a:lvl3pPr>
              <a:lvl4pPr defTabSz="684530">
                <a:defRPr>
                  <a:solidFill>
                    <a:srgbClr val="000000"/>
                  </a:solidFill>
                  <a:latin typeface="Calibri" panose="020F0502020204030204" charset="0"/>
                  <a:ea typeface="宋体" panose="02010600030101010101" pitchFamily="2" charset="-122"/>
                  <a:cs typeface="Calibri" panose="020F0502020204030204" charset="0"/>
                </a:defRPr>
              </a:lvl4pPr>
              <a:lvl5pPr defTabSz="684530">
                <a:defRPr>
                  <a:solidFill>
                    <a:srgbClr val="000000"/>
                  </a:solidFill>
                  <a:latin typeface="Calibri" panose="020F0502020204030204" charset="0"/>
                  <a:ea typeface="宋体" panose="02010600030101010101" pitchFamily="2" charset="-122"/>
                  <a:cs typeface="Calibri" panose="020F0502020204030204" charset="0"/>
                </a:defRPr>
              </a:lvl5pPr>
              <a:lvl6pPr marL="4572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6pPr>
              <a:lvl7pPr marL="9144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7pPr>
              <a:lvl8pPr marL="13716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8pPr>
              <a:lvl9pPr marL="18288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9pPr>
            </a:lstStyle>
            <a:p>
              <a:pPr marL="0" marR="0" lvl="0" indent="0" algn="ctr" defTabSz="652145" eaLnBrk="1" fontAlgn="auto" latinLnBrk="0" hangingPunct="1">
                <a:lnSpc>
                  <a:spcPct val="100000"/>
                </a:lnSpc>
                <a:spcBef>
                  <a:spcPts val="0"/>
                </a:spcBef>
                <a:spcAft>
                  <a:spcPts val="0"/>
                </a:spcAft>
                <a:buClrTx/>
                <a:buSzTx/>
                <a:buFontTx/>
                <a:buNone/>
                <a:defRPr/>
              </a:pPr>
              <a:endParaRPr kumimoji="0" lang="en-US" sz="800" b="0" i="0" u="none" strike="noStrike" kern="1200" cap="none" spc="0" normalizeH="0" baseline="0" noProof="0" dirty="0">
                <a:ln>
                  <a:noFill/>
                </a:ln>
                <a:solidFill>
                  <a:srgbClr val="C00000"/>
                </a:solidFill>
                <a:effectLst/>
                <a:uLnTx/>
                <a:uFillTx/>
                <a:latin typeface="Arial" panose="020B0604020202020204"/>
                <a:cs typeface="+mn-ea"/>
                <a:sym typeface="Huawei Sans" panose="020C0503030203020204" pitchFamily="34" charset="0"/>
              </a:endParaRPr>
            </a:p>
          </p:txBody>
        </p:sp>
        <p:sp>
          <p:nvSpPr>
            <p:cNvPr id="32" name="Freeform 9"/>
            <p:cNvSpPr/>
            <p:nvPr/>
          </p:nvSpPr>
          <p:spPr bwMode="auto">
            <a:xfrm rot="10800000" flipH="1">
              <a:off x="1717120" y="5088942"/>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t"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sp>
          <p:nvSpPr>
            <p:cNvPr id="33" name="Freeform 9"/>
            <p:cNvSpPr/>
            <p:nvPr/>
          </p:nvSpPr>
          <p:spPr bwMode="auto">
            <a:xfrm flipH="1">
              <a:off x="3286086" y="4166331"/>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t"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sp>
          <p:nvSpPr>
            <p:cNvPr id="34" name="Freeform 9"/>
            <p:cNvSpPr/>
            <p:nvPr/>
          </p:nvSpPr>
          <p:spPr bwMode="auto">
            <a:xfrm>
              <a:off x="1717120" y="4166331"/>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t"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sp>
          <p:nvSpPr>
            <p:cNvPr id="35" name="Freeform 9"/>
            <p:cNvSpPr/>
            <p:nvPr/>
          </p:nvSpPr>
          <p:spPr bwMode="auto">
            <a:xfrm rot="10800000">
              <a:off x="3286086" y="5088941"/>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ctr"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grpSp>
      <p:sp>
        <p:nvSpPr>
          <p:cNvPr id="37" name="圆角矩形 36"/>
          <p:cNvSpPr/>
          <p:nvPr/>
        </p:nvSpPr>
        <p:spPr>
          <a:xfrm>
            <a:off x="2371766" y="3476277"/>
            <a:ext cx="817152"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产品定义</a:t>
            </a:r>
            <a:endParaRPr kumimoji="1" lang="zh-CN" altLang="en-US" sz="900" dirty="0"/>
          </a:p>
        </p:txBody>
      </p:sp>
      <p:sp>
        <p:nvSpPr>
          <p:cNvPr id="38" name="圆角矩形 37"/>
          <p:cNvSpPr/>
          <p:nvPr/>
        </p:nvSpPr>
        <p:spPr>
          <a:xfrm>
            <a:off x="3762813" y="2880028"/>
            <a:ext cx="817152"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合规审查</a:t>
            </a:r>
            <a:endParaRPr kumimoji="1" lang="zh-CN" altLang="en-US" sz="900" dirty="0"/>
          </a:p>
        </p:txBody>
      </p:sp>
      <p:cxnSp>
        <p:nvCxnSpPr>
          <p:cNvPr id="40" name="直线箭头连接符 39"/>
          <p:cNvCxnSpPr>
            <a:stCxn id="25" idx="2"/>
            <a:endCxn id="37" idx="0"/>
          </p:cNvCxnSpPr>
          <p:nvPr/>
        </p:nvCxnSpPr>
        <p:spPr>
          <a:xfrm>
            <a:off x="2780343" y="3132591"/>
            <a:ext cx="0" cy="3436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2305204" y="4132934"/>
            <a:ext cx="1035364" cy="861695"/>
          </a:xfrm>
          <a:prstGeom prst="rect">
            <a:avLst/>
          </a:prstGeom>
          <a:noFill/>
        </p:spPr>
        <p:txBody>
          <a:bodyPr wrap="square" lIns="0" tIns="0" rIns="0" bIns="0" rtlCol="0">
            <a:spAutoFit/>
          </a:bodyPr>
          <a:lstStyle/>
          <a:p>
            <a:r>
              <a:rPr lang="zh-CN" altLang="en-US" sz="700" b="1" dirty="0">
                <a:latin typeface="+mn-ea"/>
                <a:cs typeface="+mn-ea"/>
                <a:sym typeface="+mn-lt"/>
              </a:rPr>
              <a:t>产品类型：</a:t>
            </a:r>
            <a:r>
              <a:rPr lang="zh-CN" altLang="en-US" sz="700" dirty="0">
                <a:latin typeface="+mn-ea"/>
                <a:cs typeface="+mn-ea"/>
                <a:sym typeface="+mn-lt"/>
              </a:rPr>
              <a:t>贷款、保险、投资等</a:t>
            </a:r>
            <a:endParaRPr lang="en-US" altLang="zh-CN" sz="700" dirty="0">
              <a:latin typeface="+mn-ea"/>
              <a:cs typeface="+mn-ea"/>
              <a:sym typeface="+mn-lt"/>
            </a:endParaRPr>
          </a:p>
          <a:p>
            <a:r>
              <a:rPr lang="zh-CN" altLang="en-US" sz="700" b="1" dirty="0">
                <a:latin typeface="+mn-ea"/>
                <a:cs typeface="+mn-ea"/>
                <a:sym typeface="+mn-lt"/>
              </a:rPr>
              <a:t>产品特色：</a:t>
            </a:r>
            <a:r>
              <a:rPr lang="zh-CN" altLang="en-US" sz="700" dirty="0">
                <a:latin typeface="+mn-ea"/>
                <a:cs typeface="+mn-ea"/>
                <a:sym typeface="+mn-lt"/>
              </a:rPr>
              <a:t>期限、利率、收益、附加服务等</a:t>
            </a:r>
            <a:endParaRPr lang="en-US" altLang="zh-CN" sz="700" dirty="0">
              <a:latin typeface="+mn-ea"/>
              <a:cs typeface="+mn-ea"/>
              <a:sym typeface="+mn-lt"/>
            </a:endParaRPr>
          </a:p>
          <a:p>
            <a:r>
              <a:rPr lang="zh-CN" altLang="en-US" sz="700" b="1" dirty="0">
                <a:latin typeface="+mn-ea"/>
                <a:cs typeface="+mn-ea"/>
                <a:sym typeface="+mn-lt"/>
              </a:rPr>
              <a:t>风险等级：</a:t>
            </a:r>
            <a:r>
              <a:rPr lang="zh-CN" altLang="en-US" sz="700" dirty="0">
                <a:latin typeface="+mn-ea"/>
                <a:cs typeface="+mn-ea"/>
                <a:sym typeface="+mn-lt"/>
              </a:rPr>
              <a:t>低风险、中风险、高风险</a:t>
            </a:r>
            <a:endParaRPr lang="en-US" altLang="zh-CN" sz="700" dirty="0">
              <a:latin typeface="+mn-ea"/>
              <a:cs typeface="+mn-ea"/>
              <a:sym typeface="+mn-lt"/>
            </a:endParaRPr>
          </a:p>
          <a:p>
            <a:r>
              <a:rPr lang="zh-CN" altLang="en-US" sz="700" b="1" dirty="0">
                <a:latin typeface="+mn-ea"/>
                <a:cs typeface="+mn-ea"/>
                <a:sym typeface="+mn-lt"/>
              </a:rPr>
              <a:t>目标用户：</a:t>
            </a:r>
            <a:r>
              <a:rPr lang="zh-CN" altLang="en-US" sz="700" dirty="0">
                <a:latin typeface="+mn-ea"/>
                <a:cs typeface="+mn-ea"/>
                <a:sym typeface="+mn-lt"/>
              </a:rPr>
              <a:t>小微企业、特定行业等</a:t>
            </a:r>
            <a:endParaRPr lang="en-US" altLang="zh-CN" sz="700" dirty="0">
              <a:latin typeface="+mn-ea"/>
              <a:cs typeface="+mn-ea"/>
              <a:sym typeface="+mn-lt"/>
            </a:endParaRPr>
          </a:p>
        </p:txBody>
      </p:sp>
      <p:sp>
        <p:nvSpPr>
          <p:cNvPr id="44" name="左大括号 43"/>
          <p:cNvSpPr/>
          <p:nvPr/>
        </p:nvSpPr>
        <p:spPr>
          <a:xfrm rot="5400000">
            <a:off x="2716260" y="3354240"/>
            <a:ext cx="133330" cy="1079647"/>
          </a:xfrm>
          <a:prstGeom prst="leftBrace">
            <a:avLst>
              <a:gd name="adj1" fmla="val 8333"/>
              <a:gd name="adj2" fmla="val 52208"/>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p>
        </p:txBody>
      </p:sp>
      <p:sp>
        <p:nvSpPr>
          <p:cNvPr id="47" name="圆角矩形 46"/>
          <p:cNvSpPr/>
          <p:nvPr/>
        </p:nvSpPr>
        <p:spPr>
          <a:xfrm>
            <a:off x="3762813" y="3476277"/>
            <a:ext cx="817152"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产品登记</a:t>
            </a:r>
            <a:endParaRPr kumimoji="1" lang="zh-CN" altLang="en-US" sz="900" dirty="0"/>
          </a:p>
        </p:txBody>
      </p:sp>
      <p:sp>
        <p:nvSpPr>
          <p:cNvPr id="48" name="圆角矩形 47"/>
          <p:cNvSpPr/>
          <p:nvPr/>
        </p:nvSpPr>
        <p:spPr>
          <a:xfrm>
            <a:off x="5148602" y="2880028"/>
            <a:ext cx="817152"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平台审核</a:t>
            </a:r>
            <a:endParaRPr kumimoji="1" lang="zh-CN" altLang="en-US" sz="900" dirty="0"/>
          </a:p>
        </p:txBody>
      </p:sp>
      <p:sp>
        <p:nvSpPr>
          <p:cNvPr id="49" name="圆角矩形 48"/>
          <p:cNvSpPr/>
          <p:nvPr/>
        </p:nvSpPr>
        <p:spPr>
          <a:xfrm>
            <a:off x="5148602" y="3470457"/>
            <a:ext cx="817152"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产品上线</a:t>
            </a:r>
            <a:endParaRPr kumimoji="1" lang="zh-CN" altLang="en-US" sz="900" dirty="0"/>
          </a:p>
        </p:txBody>
      </p:sp>
      <p:cxnSp>
        <p:nvCxnSpPr>
          <p:cNvPr id="51" name="肘形连接符 50"/>
          <p:cNvCxnSpPr>
            <a:stCxn id="37" idx="3"/>
            <a:endCxn id="38" idx="1"/>
          </p:cNvCxnSpPr>
          <p:nvPr/>
        </p:nvCxnSpPr>
        <p:spPr>
          <a:xfrm flipV="1">
            <a:off x="3188918" y="3004595"/>
            <a:ext cx="573895" cy="59624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直线箭头连接符 54"/>
          <p:cNvCxnSpPr>
            <a:stCxn id="22" idx="3"/>
            <a:endCxn id="21" idx="1"/>
          </p:cNvCxnSpPr>
          <p:nvPr/>
        </p:nvCxnSpPr>
        <p:spPr>
          <a:xfrm>
            <a:off x="3188918" y="2369396"/>
            <a:ext cx="573895" cy="2668"/>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7" name="直线箭头连接符 56"/>
          <p:cNvCxnSpPr>
            <a:stCxn id="21" idx="3"/>
            <a:endCxn id="20" idx="1"/>
          </p:cNvCxnSpPr>
          <p:nvPr/>
        </p:nvCxnSpPr>
        <p:spPr>
          <a:xfrm>
            <a:off x="4579975" y="2372064"/>
            <a:ext cx="573895" cy="0"/>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0" name="直线箭头连接符 59"/>
          <p:cNvCxnSpPr>
            <a:stCxn id="38" idx="2"/>
            <a:endCxn id="47" idx="0"/>
          </p:cNvCxnSpPr>
          <p:nvPr/>
        </p:nvCxnSpPr>
        <p:spPr>
          <a:xfrm>
            <a:off x="4171390" y="3129161"/>
            <a:ext cx="0" cy="3471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65" name="图形 64" descr="银行 轮廓"/>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93969" y="2898087"/>
            <a:ext cx="166079" cy="198650"/>
          </a:xfrm>
          <a:prstGeom prst="rect">
            <a:avLst/>
          </a:prstGeom>
        </p:spPr>
      </p:pic>
      <p:pic>
        <p:nvPicPr>
          <p:cNvPr id="74" name="图形 73" descr="医院 轮廓"/>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54601" y="2892399"/>
            <a:ext cx="175589" cy="210024"/>
          </a:xfrm>
          <a:prstGeom prst="rect">
            <a:avLst/>
          </a:prstGeom>
        </p:spPr>
      </p:pic>
      <p:pic>
        <p:nvPicPr>
          <p:cNvPr id="78" name="图形 77" descr="文档 纯色填充"/>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371757" y="3491958"/>
            <a:ext cx="179851" cy="215123"/>
          </a:xfrm>
          <a:prstGeom prst="rect">
            <a:avLst/>
          </a:prstGeom>
        </p:spPr>
      </p:pic>
      <p:pic>
        <p:nvPicPr>
          <p:cNvPr id="80" name="图形 79" descr="部分选中的剪贴板 纯色填充"/>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83750" y="2899583"/>
            <a:ext cx="175588" cy="210023"/>
          </a:xfrm>
          <a:prstGeom prst="rect">
            <a:avLst/>
          </a:prstGeom>
        </p:spPr>
      </p:pic>
      <p:pic>
        <p:nvPicPr>
          <p:cNvPr id="82" name="图形 81" descr="徽章已注册 纯色填充"/>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783750" y="3495167"/>
            <a:ext cx="175587" cy="210022"/>
          </a:xfrm>
          <a:prstGeom prst="rect">
            <a:avLst/>
          </a:prstGeom>
        </p:spPr>
      </p:pic>
      <p:pic>
        <p:nvPicPr>
          <p:cNvPr id="84" name="图形 83" descr="剪贴板徽章 纯色填充"/>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166493" y="3498365"/>
            <a:ext cx="163696" cy="195800"/>
          </a:xfrm>
          <a:prstGeom prst="rect">
            <a:avLst/>
          </a:prstGeom>
        </p:spPr>
      </p:pic>
      <p:cxnSp>
        <p:nvCxnSpPr>
          <p:cNvPr id="85" name="直线箭头连接符 84"/>
          <p:cNvCxnSpPr>
            <a:stCxn id="48" idx="2"/>
            <a:endCxn id="49" idx="0"/>
          </p:cNvCxnSpPr>
          <p:nvPr/>
        </p:nvCxnSpPr>
        <p:spPr>
          <a:xfrm flipH="1">
            <a:off x="5557178" y="3129161"/>
            <a:ext cx="1" cy="3412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8" name="肘形连接符 87"/>
          <p:cNvCxnSpPr>
            <a:stCxn id="47" idx="3"/>
            <a:endCxn id="48" idx="1"/>
          </p:cNvCxnSpPr>
          <p:nvPr/>
        </p:nvCxnSpPr>
        <p:spPr>
          <a:xfrm flipV="1">
            <a:off x="4579965" y="3004595"/>
            <a:ext cx="568637" cy="59624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6543919" y="2230946"/>
            <a:ext cx="818971" cy="276898"/>
          </a:xfrm>
          <a:prstGeom prst="rect">
            <a:avLst/>
          </a:prstGeom>
          <a:solidFill>
            <a:srgbClr val="00B0F0"/>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1050" dirty="0">
                <a:solidFill>
                  <a:schemeClr val="tx1"/>
                </a:solidFill>
              </a:rPr>
              <a:t>企业咨询</a:t>
            </a:r>
            <a:endParaRPr kumimoji="1" lang="zh-CN" altLang="en-US" sz="1050" dirty="0">
              <a:solidFill>
                <a:schemeClr val="tx1"/>
              </a:solidFill>
            </a:endParaRPr>
          </a:p>
        </p:txBody>
      </p:sp>
      <p:sp>
        <p:nvSpPr>
          <p:cNvPr id="17" name="矩形 16"/>
          <p:cNvSpPr/>
          <p:nvPr/>
        </p:nvSpPr>
        <p:spPr>
          <a:xfrm>
            <a:off x="7969187" y="2234909"/>
            <a:ext cx="818971" cy="276898"/>
          </a:xfrm>
          <a:prstGeom prst="rect">
            <a:avLst/>
          </a:prstGeom>
          <a:solidFill>
            <a:srgbClr val="00B0F0"/>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1050" dirty="0">
                <a:solidFill>
                  <a:schemeClr val="tx1"/>
                </a:solidFill>
              </a:rPr>
              <a:t>产品申请</a:t>
            </a:r>
            <a:endParaRPr kumimoji="1" lang="zh-CN" altLang="en-US" sz="1050" dirty="0">
              <a:solidFill>
                <a:schemeClr val="tx1"/>
              </a:solidFill>
            </a:endParaRPr>
          </a:p>
        </p:txBody>
      </p:sp>
      <p:sp>
        <p:nvSpPr>
          <p:cNvPr id="18" name="矩形 17"/>
          <p:cNvSpPr/>
          <p:nvPr/>
        </p:nvSpPr>
        <p:spPr>
          <a:xfrm>
            <a:off x="9392600" y="2230947"/>
            <a:ext cx="818971" cy="276898"/>
          </a:xfrm>
          <a:prstGeom prst="rect">
            <a:avLst/>
          </a:prstGeom>
          <a:solidFill>
            <a:srgbClr val="00B0F0"/>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1050" dirty="0">
                <a:solidFill>
                  <a:schemeClr val="tx1"/>
                </a:solidFill>
              </a:rPr>
              <a:t>材料审核</a:t>
            </a:r>
            <a:endParaRPr kumimoji="1" lang="zh-CN" altLang="en-US" sz="1050" dirty="0">
              <a:solidFill>
                <a:schemeClr val="tx1"/>
              </a:solidFill>
            </a:endParaRPr>
          </a:p>
        </p:txBody>
      </p:sp>
      <p:sp>
        <p:nvSpPr>
          <p:cNvPr id="23" name="圆角矩形 22"/>
          <p:cNvSpPr/>
          <p:nvPr/>
        </p:nvSpPr>
        <p:spPr>
          <a:xfrm>
            <a:off x="6543919" y="2873997"/>
            <a:ext cx="818961"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小微企业</a:t>
            </a:r>
            <a:endParaRPr kumimoji="1" lang="zh-CN" altLang="en-US" sz="900" dirty="0"/>
          </a:p>
        </p:txBody>
      </p:sp>
      <p:pic>
        <p:nvPicPr>
          <p:cNvPr id="72" name="图形 71" descr="工厂 轮廓"/>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580261" y="2912346"/>
            <a:ext cx="149446" cy="178359"/>
          </a:xfrm>
          <a:prstGeom prst="rect">
            <a:avLst/>
          </a:prstGeom>
        </p:spPr>
      </p:pic>
      <p:sp>
        <p:nvSpPr>
          <p:cNvPr id="92" name="圆角矩形 91"/>
          <p:cNvSpPr/>
          <p:nvPr/>
        </p:nvSpPr>
        <p:spPr>
          <a:xfrm>
            <a:off x="6542110" y="3476277"/>
            <a:ext cx="818961"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咨询服务</a:t>
            </a:r>
            <a:endParaRPr kumimoji="1" lang="zh-CN" altLang="en-US" sz="900" dirty="0"/>
          </a:p>
        </p:txBody>
      </p:sp>
      <p:sp>
        <p:nvSpPr>
          <p:cNvPr id="93" name="圆角矩形 92"/>
          <p:cNvSpPr/>
          <p:nvPr/>
        </p:nvSpPr>
        <p:spPr>
          <a:xfrm>
            <a:off x="7967090" y="3468402"/>
            <a:ext cx="818961"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提交申请</a:t>
            </a:r>
            <a:endParaRPr kumimoji="1" lang="zh-CN" altLang="en-US" sz="900" dirty="0"/>
          </a:p>
        </p:txBody>
      </p:sp>
      <p:sp>
        <p:nvSpPr>
          <p:cNvPr id="94" name="圆角矩形 93"/>
          <p:cNvSpPr/>
          <p:nvPr/>
        </p:nvSpPr>
        <p:spPr>
          <a:xfrm>
            <a:off x="10829696" y="4418159"/>
            <a:ext cx="818961"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资金发放</a:t>
            </a:r>
            <a:endParaRPr kumimoji="1" lang="zh-CN" altLang="en-US" sz="900" dirty="0"/>
          </a:p>
        </p:txBody>
      </p:sp>
      <p:sp>
        <p:nvSpPr>
          <p:cNvPr id="95" name="圆角矩形 94"/>
          <p:cNvSpPr/>
          <p:nvPr/>
        </p:nvSpPr>
        <p:spPr>
          <a:xfrm>
            <a:off x="10829696" y="3179867"/>
            <a:ext cx="818961"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正式签约</a:t>
            </a:r>
            <a:endParaRPr kumimoji="1" lang="zh-CN" altLang="en-US" sz="900" dirty="0"/>
          </a:p>
        </p:txBody>
      </p:sp>
      <p:grpSp>
        <p:nvGrpSpPr>
          <p:cNvPr id="121" name="组合 120"/>
          <p:cNvGrpSpPr/>
          <p:nvPr/>
        </p:nvGrpSpPr>
        <p:grpSpPr>
          <a:xfrm>
            <a:off x="3584981" y="4028972"/>
            <a:ext cx="1172816" cy="1192450"/>
            <a:chOff x="1717120" y="4166331"/>
            <a:chExt cx="1621943" cy="979102"/>
          </a:xfrm>
        </p:grpSpPr>
        <p:sp>
          <p:nvSpPr>
            <p:cNvPr id="122" name="圆角矩形 67"/>
            <p:cNvSpPr/>
            <p:nvPr/>
          </p:nvSpPr>
          <p:spPr bwMode="auto">
            <a:xfrm>
              <a:off x="1719902" y="4169313"/>
              <a:ext cx="1616664" cy="973244"/>
            </a:xfrm>
            <a:prstGeom prst="roundRect">
              <a:avLst>
                <a:gd name="adj" fmla="val 0"/>
              </a:avLst>
            </a:prstGeom>
            <a:noFill/>
            <a:ln w="12700" cap="flat" cmpd="sng" algn="ctr">
              <a:solidFill>
                <a:srgbClr val="1D1D1A">
                  <a:lumMod val="10000"/>
                  <a:lumOff val="90000"/>
                </a:srgbClr>
              </a:solidFill>
              <a:prstDash val="solid"/>
            </a:ln>
            <a:effectLst/>
          </p:spPr>
          <p:txBody>
            <a:bodyPr lIns="0" tIns="0" rIns="0" bIns="0" rtlCol="0" anchor="ctr"/>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1400" b="0" i="0" u="none" strike="noStrike" kern="0" cap="none" spc="0" normalizeH="0" baseline="0" noProof="0" dirty="0">
                <a:ln>
                  <a:noFill/>
                </a:ln>
                <a:solidFill>
                  <a:srgbClr val="1D1D1A"/>
                </a:solidFill>
                <a:effectLst/>
                <a:uLnTx/>
                <a:uFillTx/>
              </a:endParaRPr>
            </a:p>
          </p:txBody>
        </p:sp>
        <p:sp>
          <p:nvSpPr>
            <p:cNvPr id="123" name="文本框 226"/>
            <p:cNvSpPr txBox="1"/>
            <p:nvPr/>
          </p:nvSpPr>
          <p:spPr>
            <a:xfrm>
              <a:off x="1751057" y="4205820"/>
              <a:ext cx="1554352" cy="900671"/>
            </a:xfrm>
            <a:prstGeom prst="roundRect">
              <a:avLst>
                <a:gd name="adj" fmla="val 0"/>
              </a:avLst>
            </a:prstGeom>
            <a:solidFill>
              <a:srgbClr val="666666">
                <a:lumMod val="20000"/>
                <a:lumOff val="80000"/>
                <a:alpha val="50000"/>
              </a:srgbClr>
            </a:solidFill>
            <a:ln w="9525" cap="flat" cmpd="sng" algn="ctr">
              <a:noFill/>
              <a:prstDash val="lgDash"/>
            </a:ln>
            <a:effectLst/>
          </p:spPr>
          <p:txBody>
            <a:bodyPr lIns="0" tIns="0" rIns="0" bIns="0"/>
            <a:lstStyle>
              <a:defPPr>
                <a:defRPr lang="zh-CN"/>
              </a:defPPr>
              <a:lvl1pPr defTabSz="684530" fontAlgn="auto">
                <a:spcBef>
                  <a:spcPts val="0"/>
                </a:spcBef>
                <a:spcAft>
                  <a:spcPts val="0"/>
                </a:spcAft>
                <a:defRPr sz="1200" b="1" kern="0">
                  <a:solidFill>
                    <a:schemeClr val="tx1"/>
                  </a:solidFill>
                  <a:latin typeface="+mn-ea"/>
                  <a:cs typeface="Calibri" panose="020F0502020204030204" charset="0"/>
                </a:defRPr>
              </a:lvl1pPr>
              <a:lvl2pPr defTabSz="684530">
                <a:defRPr>
                  <a:solidFill>
                    <a:srgbClr val="000000"/>
                  </a:solidFill>
                  <a:latin typeface="Calibri" panose="020F0502020204030204" charset="0"/>
                  <a:ea typeface="宋体" panose="02010600030101010101" pitchFamily="2" charset="-122"/>
                  <a:cs typeface="Calibri" panose="020F0502020204030204" charset="0"/>
                </a:defRPr>
              </a:lvl2pPr>
              <a:lvl3pPr defTabSz="684530">
                <a:defRPr>
                  <a:solidFill>
                    <a:srgbClr val="000000"/>
                  </a:solidFill>
                  <a:latin typeface="Calibri" panose="020F0502020204030204" charset="0"/>
                  <a:ea typeface="宋体" panose="02010600030101010101" pitchFamily="2" charset="-122"/>
                  <a:cs typeface="Calibri" panose="020F0502020204030204" charset="0"/>
                </a:defRPr>
              </a:lvl3pPr>
              <a:lvl4pPr defTabSz="684530">
                <a:defRPr>
                  <a:solidFill>
                    <a:srgbClr val="000000"/>
                  </a:solidFill>
                  <a:latin typeface="Calibri" panose="020F0502020204030204" charset="0"/>
                  <a:ea typeface="宋体" panose="02010600030101010101" pitchFamily="2" charset="-122"/>
                  <a:cs typeface="Calibri" panose="020F0502020204030204" charset="0"/>
                </a:defRPr>
              </a:lvl4pPr>
              <a:lvl5pPr defTabSz="684530">
                <a:defRPr>
                  <a:solidFill>
                    <a:srgbClr val="000000"/>
                  </a:solidFill>
                  <a:latin typeface="Calibri" panose="020F0502020204030204" charset="0"/>
                  <a:ea typeface="宋体" panose="02010600030101010101" pitchFamily="2" charset="-122"/>
                  <a:cs typeface="Calibri" panose="020F0502020204030204" charset="0"/>
                </a:defRPr>
              </a:lvl5pPr>
              <a:lvl6pPr marL="4572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6pPr>
              <a:lvl7pPr marL="9144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7pPr>
              <a:lvl8pPr marL="13716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8pPr>
              <a:lvl9pPr marL="18288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9pPr>
            </a:lstStyle>
            <a:p>
              <a:pPr marL="0" marR="0" lvl="0" indent="0" algn="ctr" defTabSz="652145" eaLnBrk="1" fontAlgn="auto" latinLnBrk="0" hangingPunct="1">
                <a:lnSpc>
                  <a:spcPct val="100000"/>
                </a:lnSpc>
                <a:spcBef>
                  <a:spcPts val="0"/>
                </a:spcBef>
                <a:spcAft>
                  <a:spcPts val="0"/>
                </a:spcAft>
                <a:buClrTx/>
                <a:buSzTx/>
                <a:buFontTx/>
                <a:buNone/>
                <a:defRPr/>
              </a:pPr>
              <a:endParaRPr kumimoji="0" lang="en-US" sz="800" b="0" i="0" u="none" strike="noStrike" kern="1200" cap="none" spc="0" normalizeH="0" baseline="0" noProof="0" dirty="0">
                <a:ln>
                  <a:noFill/>
                </a:ln>
                <a:solidFill>
                  <a:srgbClr val="C00000"/>
                </a:solidFill>
                <a:effectLst/>
                <a:uLnTx/>
                <a:uFillTx/>
                <a:latin typeface="Arial" panose="020B0604020202020204"/>
                <a:cs typeface="+mn-ea"/>
                <a:sym typeface="Huawei Sans" panose="020C0503030203020204" pitchFamily="34" charset="0"/>
              </a:endParaRPr>
            </a:p>
          </p:txBody>
        </p:sp>
        <p:sp>
          <p:nvSpPr>
            <p:cNvPr id="124" name="Freeform 9"/>
            <p:cNvSpPr/>
            <p:nvPr/>
          </p:nvSpPr>
          <p:spPr bwMode="auto">
            <a:xfrm rot="10800000" flipH="1">
              <a:off x="1717120" y="5088942"/>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t"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sp>
          <p:nvSpPr>
            <p:cNvPr id="125" name="Freeform 9"/>
            <p:cNvSpPr/>
            <p:nvPr/>
          </p:nvSpPr>
          <p:spPr bwMode="auto">
            <a:xfrm flipH="1">
              <a:off x="3286086" y="4166331"/>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t"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sp>
          <p:nvSpPr>
            <p:cNvPr id="126" name="Freeform 9"/>
            <p:cNvSpPr/>
            <p:nvPr/>
          </p:nvSpPr>
          <p:spPr bwMode="auto">
            <a:xfrm>
              <a:off x="1717120" y="4166331"/>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t"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sp>
          <p:nvSpPr>
            <p:cNvPr id="127" name="Freeform 9"/>
            <p:cNvSpPr/>
            <p:nvPr/>
          </p:nvSpPr>
          <p:spPr bwMode="auto">
            <a:xfrm rot="10800000">
              <a:off x="3286086" y="5088941"/>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ctr"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grpSp>
      <p:pic>
        <p:nvPicPr>
          <p:cNvPr id="132" name="图形 131" descr="快进 纯色填充"/>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948926" y="3470284"/>
            <a:ext cx="233118" cy="249133"/>
          </a:xfrm>
          <a:prstGeom prst="rect">
            <a:avLst/>
          </a:prstGeom>
        </p:spPr>
      </p:pic>
      <p:pic>
        <p:nvPicPr>
          <p:cNvPr id="136" name="图形 135" descr="握手 纯色填充"/>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829696" y="3188093"/>
            <a:ext cx="209849" cy="249133"/>
          </a:xfrm>
          <a:prstGeom prst="rect">
            <a:avLst/>
          </a:prstGeom>
        </p:spPr>
      </p:pic>
      <p:cxnSp>
        <p:nvCxnSpPr>
          <p:cNvPr id="138" name="肘形连接符 137"/>
          <p:cNvCxnSpPr>
            <a:stCxn id="49" idx="3"/>
            <a:endCxn id="23" idx="1"/>
          </p:cNvCxnSpPr>
          <p:nvPr/>
        </p:nvCxnSpPr>
        <p:spPr>
          <a:xfrm flipV="1">
            <a:off x="5965754" y="2998564"/>
            <a:ext cx="578166" cy="596460"/>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6" name="直线箭头连接符 165"/>
          <p:cNvCxnSpPr>
            <a:stCxn id="23" idx="2"/>
            <a:endCxn id="92" idx="0"/>
          </p:cNvCxnSpPr>
          <p:nvPr/>
        </p:nvCxnSpPr>
        <p:spPr>
          <a:xfrm flipH="1">
            <a:off x="6951591" y="3123131"/>
            <a:ext cx="1810" cy="3531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71" name="图形 170" descr="呼叫中心 纯色填充"/>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534390" y="3483231"/>
            <a:ext cx="233119" cy="249134"/>
          </a:xfrm>
          <a:prstGeom prst="rect">
            <a:avLst/>
          </a:prstGeom>
        </p:spPr>
      </p:pic>
      <p:sp>
        <p:nvSpPr>
          <p:cNvPr id="172" name="圆角矩形 171"/>
          <p:cNvSpPr/>
          <p:nvPr/>
        </p:nvSpPr>
        <p:spPr>
          <a:xfrm>
            <a:off x="7967090" y="2873997"/>
            <a:ext cx="818961"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准备材料</a:t>
            </a:r>
            <a:endParaRPr kumimoji="1" lang="zh-CN" altLang="en-US" sz="900" dirty="0"/>
          </a:p>
        </p:txBody>
      </p:sp>
      <p:pic>
        <p:nvPicPr>
          <p:cNvPr id="130" name="图形 129" descr="剪贴板 纯色填充"/>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941048" y="2872844"/>
            <a:ext cx="233118" cy="249133"/>
          </a:xfrm>
          <a:prstGeom prst="rect">
            <a:avLst/>
          </a:prstGeom>
        </p:spPr>
      </p:pic>
      <p:sp>
        <p:nvSpPr>
          <p:cNvPr id="173" name="菱形 172"/>
          <p:cNvSpPr/>
          <p:nvPr/>
        </p:nvSpPr>
        <p:spPr>
          <a:xfrm>
            <a:off x="9209311" y="3137179"/>
            <a:ext cx="1256814" cy="334508"/>
          </a:xfrm>
          <a:prstGeom prst="diamond">
            <a:avLst/>
          </a:prstGeom>
          <a:noFill/>
          <a:ln>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lang="zh-CN" altLang="en-US" sz="900" dirty="0">
                <a:cs typeface="+mn-ea"/>
                <a:sym typeface="+mn-lt"/>
              </a:rPr>
              <a:t>等待</a:t>
            </a:r>
            <a:endParaRPr lang="en-US" altLang="zh-CN" sz="900" dirty="0">
              <a:cs typeface="+mn-ea"/>
              <a:sym typeface="+mn-lt"/>
            </a:endParaRPr>
          </a:p>
          <a:p>
            <a:pPr algn="ctr"/>
            <a:r>
              <a:rPr lang="zh-CN" altLang="en-US" sz="900" dirty="0">
                <a:cs typeface="+mn-ea"/>
                <a:sym typeface="+mn-lt"/>
              </a:rPr>
              <a:t>审核</a:t>
            </a:r>
            <a:endParaRPr lang="zh-CN" altLang="en-US" sz="900" dirty="0">
              <a:cs typeface="+mn-ea"/>
              <a:sym typeface="+mn-lt"/>
            </a:endParaRPr>
          </a:p>
        </p:txBody>
      </p:sp>
      <p:cxnSp>
        <p:nvCxnSpPr>
          <p:cNvPr id="174" name="肘形连接符 173"/>
          <p:cNvCxnSpPr>
            <a:stCxn id="92" idx="3"/>
            <a:endCxn id="172" idx="1"/>
          </p:cNvCxnSpPr>
          <p:nvPr/>
        </p:nvCxnSpPr>
        <p:spPr>
          <a:xfrm flipV="1">
            <a:off x="7361071" y="2998564"/>
            <a:ext cx="606019" cy="60227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8" name="直线箭头连接符 177"/>
          <p:cNvCxnSpPr>
            <a:stCxn id="172" idx="2"/>
            <a:endCxn id="93" idx="0"/>
          </p:cNvCxnSpPr>
          <p:nvPr/>
        </p:nvCxnSpPr>
        <p:spPr>
          <a:xfrm>
            <a:off x="8376571" y="3123131"/>
            <a:ext cx="0" cy="3452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1" name="肘形连接符 180"/>
          <p:cNvCxnSpPr>
            <a:stCxn id="93" idx="3"/>
            <a:endCxn id="173" idx="1"/>
          </p:cNvCxnSpPr>
          <p:nvPr/>
        </p:nvCxnSpPr>
        <p:spPr>
          <a:xfrm flipV="1">
            <a:off x="8786052" y="3304433"/>
            <a:ext cx="423259" cy="28853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84" name="矩形 183"/>
          <p:cNvSpPr/>
          <p:nvPr/>
        </p:nvSpPr>
        <p:spPr>
          <a:xfrm>
            <a:off x="10816014" y="2234396"/>
            <a:ext cx="818971" cy="276898"/>
          </a:xfrm>
          <a:prstGeom prst="rect">
            <a:avLst/>
          </a:prstGeom>
          <a:solidFill>
            <a:srgbClr val="00B0F0"/>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1050" dirty="0">
                <a:solidFill>
                  <a:schemeClr val="tx1"/>
                </a:solidFill>
              </a:rPr>
              <a:t>交易成功</a:t>
            </a:r>
            <a:endParaRPr kumimoji="1" lang="zh-CN" altLang="en-US" sz="1050" dirty="0">
              <a:solidFill>
                <a:schemeClr val="tx1"/>
              </a:solidFill>
            </a:endParaRPr>
          </a:p>
        </p:txBody>
      </p:sp>
      <p:pic>
        <p:nvPicPr>
          <p:cNvPr id="189" name="图形 188" descr="钱 纯色填充"/>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870307" y="4420774"/>
            <a:ext cx="141248" cy="210808"/>
          </a:xfrm>
          <a:prstGeom prst="rect">
            <a:avLst/>
          </a:prstGeom>
        </p:spPr>
      </p:pic>
      <p:cxnSp>
        <p:nvCxnSpPr>
          <p:cNvPr id="190" name="直线箭头连接符 189"/>
          <p:cNvCxnSpPr>
            <a:stCxn id="95" idx="2"/>
            <a:endCxn id="94" idx="0"/>
          </p:cNvCxnSpPr>
          <p:nvPr/>
        </p:nvCxnSpPr>
        <p:spPr>
          <a:xfrm>
            <a:off x="11239176" y="3429000"/>
            <a:ext cx="0" cy="9891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4" name="直线箭头连接符 193"/>
          <p:cNvCxnSpPr>
            <a:stCxn id="20" idx="3"/>
            <a:endCxn id="16" idx="1"/>
          </p:cNvCxnSpPr>
          <p:nvPr/>
        </p:nvCxnSpPr>
        <p:spPr>
          <a:xfrm flipV="1">
            <a:off x="5971031" y="2369395"/>
            <a:ext cx="572888" cy="2669"/>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97" name="直线箭头连接符 196"/>
          <p:cNvCxnSpPr>
            <a:stCxn id="16" idx="3"/>
            <a:endCxn id="17" idx="1"/>
          </p:cNvCxnSpPr>
          <p:nvPr/>
        </p:nvCxnSpPr>
        <p:spPr>
          <a:xfrm>
            <a:off x="7362891" y="2369395"/>
            <a:ext cx="606296" cy="3964"/>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00" name="直线箭头连接符 199"/>
          <p:cNvCxnSpPr>
            <a:stCxn id="17" idx="3"/>
            <a:endCxn id="18" idx="1"/>
          </p:cNvCxnSpPr>
          <p:nvPr/>
        </p:nvCxnSpPr>
        <p:spPr>
          <a:xfrm flipV="1">
            <a:off x="8788158" y="2369396"/>
            <a:ext cx="604443" cy="3963"/>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03" name="直线箭头连接符 202"/>
          <p:cNvCxnSpPr>
            <a:stCxn id="18" idx="3"/>
            <a:endCxn id="184" idx="1"/>
          </p:cNvCxnSpPr>
          <p:nvPr/>
        </p:nvCxnSpPr>
        <p:spPr>
          <a:xfrm>
            <a:off x="10211571" y="2369396"/>
            <a:ext cx="604443" cy="3449"/>
          </a:xfrm>
          <a:prstGeom prst="straightConnector1">
            <a:avLst/>
          </a:prstGeom>
          <a:ln>
            <a:prstDash val="sysDash"/>
            <a:tailEnd type="triangle"/>
          </a:ln>
        </p:spPr>
        <p:style>
          <a:lnRef idx="1">
            <a:schemeClr val="accent1"/>
          </a:lnRef>
          <a:fillRef idx="0">
            <a:schemeClr val="accent1"/>
          </a:fillRef>
          <a:effectRef idx="0">
            <a:schemeClr val="accent1"/>
          </a:effectRef>
          <a:fontRef idx="minor">
            <a:schemeClr val="tx1"/>
          </a:fontRef>
        </p:style>
      </p:cxnSp>
      <p:sp>
        <p:nvSpPr>
          <p:cNvPr id="207" name="文本框 206"/>
          <p:cNvSpPr txBox="1"/>
          <p:nvPr/>
        </p:nvSpPr>
        <p:spPr>
          <a:xfrm>
            <a:off x="3966279" y="4074471"/>
            <a:ext cx="406400" cy="122555"/>
          </a:xfrm>
          <a:prstGeom prst="rect">
            <a:avLst/>
          </a:prstGeom>
          <a:noFill/>
        </p:spPr>
        <p:txBody>
          <a:bodyPr wrap="none" lIns="0" tIns="0" rIns="0" bIns="0" rtlCol="0">
            <a:spAutoFit/>
          </a:bodyPr>
          <a:lstStyle/>
          <a:p>
            <a:pPr algn="l"/>
            <a:r>
              <a:rPr kumimoji="1" lang="zh-CN" altLang="en-US" sz="800" b="1" dirty="0">
                <a:solidFill>
                  <a:srgbClr val="000000"/>
                </a:solidFill>
                <a:latin typeface="微软雅黑" panose="020B0503020204020204" charset="-122"/>
                <a:ea typeface="微软雅黑" panose="020B0503020204020204" charset="-122"/>
              </a:rPr>
              <a:t>产品信息</a:t>
            </a:r>
            <a:endParaRPr kumimoji="1" lang="zh-CN" altLang="en-US" sz="800" b="1" dirty="0">
              <a:solidFill>
                <a:srgbClr val="000000"/>
              </a:solidFill>
              <a:latin typeface="微软雅黑" panose="020B0503020204020204" charset="-122"/>
              <a:ea typeface="微软雅黑" panose="020B0503020204020204" charset="-122"/>
            </a:endParaRPr>
          </a:p>
        </p:txBody>
      </p:sp>
      <p:sp>
        <p:nvSpPr>
          <p:cNvPr id="208" name="矩形 207"/>
          <p:cNvSpPr/>
          <p:nvPr/>
        </p:nvSpPr>
        <p:spPr>
          <a:xfrm>
            <a:off x="3697615" y="4215139"/>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700" dirty="0"/>
              <a:t>产品简介</a:t>
            </a:r>
            <a:endParaRPr kumimoji="1" lang="zh-CN" altLang="en-US" sz="700" dirty="0"/>
          </a:p>
        </p:txBody>
      </p:sp>
      <p:sp>
        <p:nvSpPr>
          <p:cNvPr id="209" name="矩形 208"/>
          <p:cNvSpPr/>
          <p:nvPr/>
        </p:nvSpPr>
        <p:spPr>
          <a:xfrm>
            <a:off x="3697615" y="4378933"/>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700" dirty="0"/>
              <a:t>适用客户</a:t>
            </a:r>
            <a:endParaRPr kumimoji="1" lang="zh-CN" altLang="en-US" sz="700" dirty="0"/>
          </a:p>
        </p:txBody>
      </p:sp>
      <p:sp>
        <p:nvSpPr>
          <p:cNvPr id="210" name="矩形 209"/>
          <p:cNvSpPr/>
          <p:nvPr/>
        </p:nvSpPr>
        <p:spPr>
          <a:xfrm>
            <a:off x="3697613" y="4542726"/>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700" dirty="0"/>
              <a:t>担保方式</a:t>
            </a:r>
            <a:endParaRPr kumimoji="1" lang="zh-CN" altLang="en-US" sz="700" dirty="0"/>
          </a:p>
        </p:txBody>
      </p:sp>
      <p:sp>
        <p:nvSpPr>
          <p:cNvPr id="211" name="矩形 210"/>
          <p:cNvSpPr/>
          <p:nvPr/>
        </p:nvSpPr>
        <p:spPr>
          <a:xfrm>
            <a:off x="3697612" y="4706519"/>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700" dirty="0"/>
              <a:t>贷款类别</a:t>
            </a:r>
            <a:endParaRPr kumimoji="1" lang="zh-CN" altLang="en-US" sz="700" dirty="0"/>
          </a:p>
        </p:txBody>
      </p:sp>
      <p:sp>
        <p:nvSpPr>
          <p:cNvPr id="212" name="矩形 211"/>
          <p:cNvSpPr/>
          <p:nvPr/>
        </p:nvSpPr>
        <p:spPr>
          <a:xfrm>
            <a:off x="3697611" y="4870313"/>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700" dirty="0"/>
              <a:t>适用区市</a:t>
            </a:r>
            <a:endParaRPr kumimoji="1" lang="zh-CN" altLang="en-US" sz="700" dirty="0"/>
          </a:p>
        </p:txBody>
      </p:sp>
      <p:sp>
        <p:nvSpPr>
          <p:cNvPr id="213" name="矩形 212"/>
          <p:cNvSpPr/>
          <p:nvPr/>
        </p:nvSpPr>
        <p:spPr>
          <a:xfrm>
            <a:off x="3697611" y="5032233"/>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en-US" altLang="zh-CN" sz="700" dirty="0"/>
              <a:t>···</a:t>
            </a:r>
            <a:endParaRPr kumimoji="1" lang="zh-CN" altLang="en-US" sz="700" dirty="0"/>
          </a:p>
        </p:txBody>
      </p:sp>
      <p:sp>
        <p:nvSpPr>
          <p:cNvPr id="215" name="左大括号 214"/>
          <p:cNvSpPr/>
          <p:nvPr/>
        </p:nvSpPr>
        <p:spPr>
          <a:xfrm rot="5400000">
            <a:off x="4077292" y="3352182"/>
            <a:ext cx="133330" cy="1079647"/>
          </a:xfrm>
          <a:prstGeom prst="leftBrace">
            <a:avLst>
              <a:gd name="adj1" fmla="val 8333"/>
              <a:gd name="adj2" fmla="val 52208"/>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p>
        </p:txBody>
      </p:sp>
      <p:pic>
        <p:nvPicPr>
          <p:cNvPr id="216" name="图片 215"/>
          <p:cNvPicPr>
            <a:picLocks noChangeAspect="1"/>
          </p:cNvPicPr>
          <p:nvPr/>
        </p:nvPicPr>
        <p:blipFill>
          <a:blip r:embed="rId26"/>
          <a:stretch>
            <a:fillRect/>
          </a:stretch>
        </p:blipFill>
        <p:spPr>
          <a:xfrm>
            <a:off x="5347648" y="3989085"/>
            <a:ext cx="1814376" cy="1070986"/>
          </a:xfrm>
          <a:prstGeom prst="rect">
            <a:avLst/>
          </a:prstGeom>
          <a:ln>
            <a:solidFill>
              <a:schemeClr val="bg1">
                <a:lumMod val="60000"/>
                <a:lumOff val="40000"/>
              </a:schemeClr>
            </a:solidFill>
          </a:ln>
        </p:spPr>
      </p:pic>
      <p:pic>
        <p:nvPicPr>
          <p:cNvPr id="218" name="图片 217"/>
          <p:cNvPicPr>
            <a:picLocks noChangeAspect="1"/>
          </p:cNvPicPr>
          <p:nvPr/>
        </p:nvPicPr>
        <p:blipFill>
          <a:blip r:embed="rId27"/>
          <a:stretch>
            <a:fillRect/>
          </a:stretch>
        </p:blipFill>
        <p:spPr>
          <a:xfrm>
            <a:off x="5602629" y="4192805"/>
            <a:ext cx="1863520" cy="1100588"/>
          </a:xfrm>
          <a:prstGeom prst="rect">
            <a:avLst/>
          </a:prstGeom>
          <a:ln>
            <a:solidFill>
              <a:schemeClr val="bg1">
                <a:lumMod val="60000"/>
                <a:lumOff val="40000"/>
              </a:schemeClr>
            </a:solidFill>
          </a:ln>
        </p:spPr>
      </p:pic>
      <p:grpSp>
        <p:nvGrpSpPr>
          <p:cNvPr id="219" name="组合 218"/>
          <p:cNvGrpSpPr/>
          <p:nvPr/>
        </p:nvGrpSpPr>
        <p:grpSpPr>
          <a:xfrm>
            <a:off x="7801864" y="4032796"/>
            <a:ext cx="1172816" cy="1192450"/>
            <a:chOff x="1717120" y="4166331"/>
            <a:chExt cx="1621943" cy="979102"/>
          </a:xfrm>
        </p:grpSpPr>
        <p:sp>
          <p:nvSpPr>
            <p:cNvPr id="220" name="圆角矩形 67"/>
            <p:cNvSpPr/>
            <p:nvPr/>
          </p:nvSpPr>
          <p:spPr bwMode="auto">
            <a:xfrm>
              <a:off x="1719902" y="4169313"/>
              <a:ext cx="1616664" cy="973244"/>
            </a:xfrm>
            <a:prstGeom prst="roundRect">
              <a:avLst>
                <a:gd name="adj" fmla="val 0"/>
              </a:avLst>
            </a:prstGeom>
            <a:noFill/>
            <a:ln w="12700" cap="flat" cmpd="sng" algn="ctr">
              <a:solidFill>
                <a:srgbClr val="1D1D1A">
                  <a:lumMod val="10000"/>
                  <a:lumOff val="90000"/>
                </a:srgbClr>
              </a:solidFill>
              <a:prstDash val="solid"/>
            </a:ln>
            <a:effectLst/>
          </p:spPr>
          <p:txBody>
            <a:bodyPr lIns="0" tIns="0" rIns="0" bIns="0" rtlCol="0" anchor="ctr"/>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1400" b="0" i="0" u="none" strike="noStrike" kern="0" cap="none" spc="0" normalizeH="0" baseline="0" noProof="0" dirty="0">
                <a:ln>
                  <a:noFill/>
                </a:ln>
                <a:solidFill>
                  <a:srgbClr val="1D1D1A"/>
                </a:solidFill>
                <a:effectLst/>
                <a:uLnTx/>
                <a:uFillTx/>
              </a:endParaRPr>
            </a:p>
          </p:txBody>
        </p:sp>
        <p:sp>
          <p:nvSpPr>
            <p:cNvPr id="221" name="文本框 226"/>
            <p:cNvSpPr txBox="1"/>
            <p:nvPr/>
          </p:nvSpPr>
          <p:spPr>
            <a:xfrm>
              <a:off x="1751057" y="4205820"/>
              <a:ext cx="1554352" cy="900671"/>
            </a:xfrm>
            <a:prstGeom prst="roundRect">
              <a:avLst>
                <a:gd name="adj" fmla="val 0"/>
              </a:avLst>
            </a:prstGeom>
            <a:solidFill>
              <a:srgbClr val="666666">
                <a:lumMod val="20000"/>
                <a:lumOff val="80000"/>
                <a:alpha val="50000"/>
              </a:srgbClr>
            </a:solidFill>
            <a:ln w="9525" cap="flat" cmpd="sng" algn="ctr">
              <a:noFill/>
              <a:prstDash val="lgDash"/>
            </a:ln>
            <a:effectLst/>
          </p:spPr>
          <p:txBody>
            <a:bodyPr lIns="0" tIns="0" rIns="0" bIns="0"/>
            <a:lstStyle>
              <a:defPPr>
                <a:defRPr lang="zh-CN"/>
              </a:defPPr>
              <a:lvl1pPr defTabSz="684530" fontAlgn="auto">
                <a:spcBef>
                  <a:spcPts val="0"/>
                </a:spcBef>
                <a:spcAft>
                  <a:spcPts val="0"/>
                </a:spcAft>
                <a:defRPr sz="1200" b="1" kern="0">
                  <a:solidFill>
                    <a:schemeClr val="tx1"/>
                  </a:solidFill>
                  <a:latin typeface="+mn-ea"/>
                  <a:cs typeface="Calibri" panose="020F0502020204030204" charset="0"/>
                </a:defRPr>
              </a:lvl1pPr>
              <a:lvl2pPr defTabSz="684530">
                <a:defRPr>
                  <a:solidFill>
                    <a:srgbClr val="000000"/>
                  </a:solidFill>
                  <a:latin typeface="Calibri" panose="020F0502020204030204" charset="0"/>
                  <a:ea typeface="宋体" panose="02010600030101010101" pitchFamily="2" charset="-122"/>
                  <a:cs typeface="Calibri" panose="020F0502020204030204" charset="0"/>
                </a:defRPr>
              </a:lvl2pPr>
              <a:lvl3pPr defTabSz="684530">
                <a:defRPr>
                  <a:solidFill>
                    <a:srgbClr val="000000"/>
                  </a:solidFill>
                  <a:latin typeface="Calibri" panose="020F0502020204030204" charset="0"/>
                  <a:ea typeface="宋体" panose="02010600030101010101" pitchFamily="2" charset="-122"/>
                  <a:cs typeface="Calibri" panose="020F0502020204030204" charset="0"/>
                </a:defRPr>
              </a:lvl3pPr>
              <a:lvl4pPr defTabSz="684530">
                <a:defRPr>
                  <a:solidFill>
                    <a:srgbClr val="000000"/>
                  </a:solidFill>
                  <a:latin typeface="Calibri" panose="020F0502020204030204" charset="0"/>
                  <a:ea typeface="宋体" panose="02010600030101010101" pitchFamily="2" charset="-122"/>
                  <a:cs typeface="Calibri" panose="020F0502020204030204" charset="0"/>
                </a:defRPr>
              </a:lvl4pPr>
              <a:lvl5pPr defTabSz="684530">
                <a:defRPr>
                  <a:solidFill>
                    <a:srgbClr val="000000"/>
                  </a:solidFill>
                  <a:latin typeface="Calibri" panose="020F0502020204030204" charset="0"/>
                  <a:ea typeface="宋体" panose="02010600030101010101" pitchFamily="2" charset="-122"/>
                  <a:cs typeface="Calibri" panose="020F0502020204030204" charset="0"/>
                </a:defRPr>
              </a:lvl5pPr>
              <a:lvl6pPr marL="4572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6pPr>
              <a:lvl7pPr marL="9144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7pPr>
              <a:lvl8pPr marL="13716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8pPr>
              <a:lvl9pPr marL="1828800" indent="1828800" defTabSz="684530" fontAlgn="base" hangingPunct="0">
                <a:spcBef>
                  <a:spcPct val="0"/>
                </a:spcBef>
                <a:spcAft>
                  <a:spcPct val="0"/>
                </a:spcAft>
                <a:defRPr>
                  <a:solidFill>
                    <a:srgbClr val="000000"/>
                  </a:solidFill>
                  <a:latin typeface="Calibri" panose="020F0502020204030204" charset="0"/>
                  <a:ea typeface="宋体" panose="02010600030101010101" pitchFamily="2" charset="-122"/>
                  <a:cs typeface="Calibri" panose="020F0502020204030204" charset="0"/>
                </a:defRPr>
              </a:lvl9pPr>
            </a:lstStyle>
            <a:p>
              <a:pPr marL="0" marR="0" lvl="0" indent="0" algn="ctr" defTabSz="652145" eaLnBrk="1" fontAlgn="auto" latinLnBrk="0" hangingPunct="1">
                <a:lnSpc>
                  <a:spcPct val="100000"/>
                </a:lnSpc>
                <a:spcBef>
                  <a:spcPts val="0"/>
                </a:spcBef>
                <a:spcAft>
                  <a:spcPts val="0"/>
                </a:spcAft>
                <a:buClrTx/>
                <a:buSzTx/>
                <a:buFontTx/>
                <a:buNone/>
                <a:defRPr/>
              </a:pPr>
              <a:endParaRPr kumimoji="0" lang="en-US" sz="800" b="0" i="0" u="none" strike="noStrike" kern="1200" cap="none" spc="0" normalizeH="0" baseline="0" noProof="0" dirty="0">
                <a:ln>
                  <a:noFill/>
                </a:ln>
                <a:solidFill>
                  <a:srgbClr val="C00000"/>
                </a:solidFill>
                <a:effectLst/>
                <a:uLnTx/>
                <a:uFillTx/>
                <a:latin typeface="Arial" panose="020B0604020202020204"/>
                <a:cs typeface="+mn-ea"/>
                <a:sym typeface="Huawei Sans" panose="020C0503030203020204" pitchFamily="34" charset="0"/>
              </a:endParaRPr>
            </a:p>
          </p:txBody>
        </p:sp>
        <p:sp>
          <p:nvSpPr>
            <p:cNvPr id="222" name="Freeform 9"/>
            <p:cNvSpPr/>
            <p:nvPr/>
          </p:nvSpPr>
          <p:spPr bwMode="auto">
            <a:xfrm rot="10800000" flipH="1">
              <a:off x="1717120" y="5088942"/>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t"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sp>
          <p:nvSpPr>
            <p:cNvPr id="223" name="Freeform 9"/>
            <p:cNvSpPr/>
            <p:nvPr/>
          </p:nvSpPr>
          <p:spPr bwMode="auto">
            <a:xfrm flipH="1">
              <a:off x="3286086" y="4166331"/>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t"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sp>
          <p:nvSpPr>
            <p:cNvPr id="224" name="Freeform 9"/>
            <p:cNvSpPr/>
            <p:nvPr/>
          </p:nvSpPr>
          <p:spPr bwMode="auto">
            <a:xfrm>
              <a:off x="1717120" y="4166331"/>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t"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sp>
          <p:nvSpPr>
            <p:cNvPr id="225" name="Freeform 9"/>
            <p:cNvSpPr/>
            <p:nvPr/>
          </p:nvSpPr>
          <p:spPr bwMode="auto">
            <a:xfrm rot="10800000">
              <a:off x="3286086" y="5088941"/>
              <a:ext cx="52977" cy="56491"/>
            </a:xfrm>
            <a:custGeom>
              <a:avLst/>
              <a:gdLst/>
              <a:ahLst/>
              <a:cxnLst>
                <a:cxn ang="0">
                  <a:pos x="0" y="0"/>
                </a:cxn>
                <a:cxn ang="0">
                  <a:pos x="95" y="0"/>
                </a:cxn>
                <a:cxn ang="0">
                  <a:pos x="80" y="15"/>
                </a:cxn>
                <a:cxn ang="0">
                  <a:pos x="14" y="15"/>
                </a:cxn>
                <a:cxn ang="0">
                  <a:pos x="14" y="81"/>
                </a:cxn>
                <a:cxn ang="0">
                  <a:pos x="0" y="95"/>
                </a:cxn>
                <a:cxn ang="0">
                  <a:pos x="0" y="0"/>
                </a:cxn>
              </a:cxnLst>
              <a:rect l="0" t="0" r="r" b="b"/>
              <a:pathLst>
                <a:path w="95" h="95">
                  <a:moveTo>
                    <a:pt x="0" y="0"/>
                  </a:moveTo>
                  <a:lnTo>
                    <a:pt x="95" y="0"/>
                  </a:lnTo>
                  <a:lnTo>
                    <a:pt x="80" y="15"/>
                  </a:lnTo>
                  <a:lnTo>
                    <a:pt x="14" y="15"/>
                  </a:lnTo>
                  <a:lnTo>
                    <a:pt x="14" y="81"/>
                  </a:lnTo>
                  <a:lnTo>
                    <a:pt x="0" y="95"/>
                  </a:lnTo>
                  <a:lnTo>
                    <a:pt x="0" y="0"/>
                  </a:lnTo>
                  <a:close/>
                </a:path>
              </a:pathLst>
            </a:custGeom>
            <a:solidFill>
              <a:srgbClr val="C7000B"/>
            </a:solidFill>
            <a:ln w="9525">
              <a:noFill/>
              <a:round/>
            </a:ln>
          </p:spPr>
          <p:txBody>
            <a:bodyPr vert="horz" wrap="square" lIns="91400" tIns="45700" rIns="91400" bIns="45700" numCol="1" anchor="ctr" anchorCtr="0" compatLnSpc="1"/>
            <a:lstStyle/>
            <a:p>
              <a:pPr marL="0" marR="0" lvl="0" indent="0" defTabSz="871220" eaLnBrk="1" fontAlgn="ctr" latinLnBrk="0" hangingPunct="1">
                <a:lnSpc>
                  <a:spcPct val="100000"/>
                </a:lnSpc>
                <a:spcBef>
                  <a:spcPts val="0"/>
                </a:spcBef>
                <a:spcAft>
                  <a:spcPts val="0"/>
                </a:spcAft>
                <a:buClrTx/>
                <a:buSzTx/>
                <a:buFontTx/>
                <a:buNone/>
                <a:defRPr/>
              </a:pPr>
              <a:endParaRPr kumimoji="0" lang="en-US" altLang="zh-CN" sz="2000" b="0" i="0" u="none" strike="noStrike" kern="0" cap="none" spc="0" normalizeH="0" baseline="0" noProof="0" dirty="0">
                <a:ln>
                  <a:noFill/>
                </a:ln>
                <a:solidFill>
                  <a:srgbClr val="1D1D1A"/>
                </a:solidFill>
                <a:effectLst/>
                <a:uLnTx/>
                <a:uFillTx/>
              </a:endParaRPr>
            </a:p>
          </p:txBody>
        </p:sp>
      </p:grpSp>
      <p:sp>
        <p:nvSpPr>
          <p:cNvPr id="226" name="文本框 225"/>
          <p:cNvSpPr txBox="1"/>
          <p:nvPr/>
        </p:nvSpPr>
        <p:spPr>
          <a:xfrm>
            <a:off x="8183162" y="4078294"/>
            <a:ext cx="406400" cy="122555"/>
          </a:xfrm>
          <a:prstGeom prst="rect">
            <a:avLst/>
          </a:prstGeom>
          <a:noFill/>
        </p:spPr>
        <p:txBody>
          <a:bodyPr wrap="none" lIns="0" tIns="0" rIns="0" bIns="0" rtlCol="0">
            <a:spAutoFit/>
          </a:bodyPr>
          <a:lstStyle/>
          <a:p>
            <a:pPr algn="l"/>
            <a:r>
              <a:rPr kumimoji="1" lang="zh-CN" altLang="en-US" sz="800" b="1" dirty="0">
                <a:solidFill>
                  <a:srgbClr val="000000"/>
                </a:solidFill>
                <a:latin typeface="微软雅黑" panose="020B0503020204020204" charset="-122"/>
                <a:ea typeface="微软雅黑" panose="020B0503020204020204" charset="-122"/>
              </a:rPr>
              <a:t>申请材料</a:t>
            </a:r>
            <a:endParaRPr kumimoji="1" lang="zh-CN" altLang="en-US" sz="800" b="1" dirty="0">
              <a:solidFill>
                <a:srgbClr val="000000"/>
              </a:solidFill>
              <a:latin typeface="微软雅黑" panose="020B0503020204020204" charset="-122"/>
              <a:ea typeface="微软雅黑" panose="020B0503020204020204" charset="-122"/>
            </a:endParaRPr>
          </a:p>
        </p:txBody>
      </p:sp>
      <p:sp>
        <p:nvSpPr>
          <p:cNvPr id="227" name="矩形 226"/>
          <p:cNvSpPr/>
          <p:nvPr/>
        </p:nvSpPr>
        <p:spPr>
          <a:xfrm>
            <a:off x="7914498" y="4218963"/>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700" dirty="0"/>
              <a:t>法人信息</a:t>
            </a:r>
            <a:endParaRPr kumimoji="1" lang="zh-CN" altLang="en-US" sz="700" dirty="0"/>
          </a:p>
        </p:txBody>
      </p:sp>
      <p:sp>
        <p:nvSpPr>
          <p:cNvPr id="228" name="矩形 227"/>
          <p:cNvSpPr/>
          <p:nvPr/>
        </p:nvSpPr>
        <p:spPr>
          <a:xfrm>
            <a:off x="7914498" y="4382756"/>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700" dirty="0"/>
              <a:t>营业执照</a:t>
            </a:r>
            <a:endParaRPr kumimoji="1" lang="zh-CN" altLang="en-US" sz="700" dirty="0"/>
          </a:p>
        </p:txBody>
      </p:sp>
      <p:sp>
        <p:nvSpPr>
          <p:cNvPr id="229" name="矩形 228"/>
          <p:cNvSpPr/>
          <p:nvPr/>
        </p:nvSpPr>
        <p:spPr>
          <a:xfrm>
            <a:off x="7914496" y="4546550"/>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700" dirty="0"/>
              <a:t>财务报表</a:t>
            </a:r>
            <a:endParaRPr kumimoji="1" lang="zh-CN" altLang="en-US" sz="700" dirty="0"/>
          </a:p>
        </p:txBody>
      </p:sp>
      <p:sp>
        <p:nvSpPr>
          <p:cNvPr id="230" name="矩形 229"/>
          <p:cNvSpPr/>
          <p:nvPr/>
        </p:nvSpPr>
        <p:spPr>
          <a:xfrm>
            <a:off x="7914495" y="4710343"/>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700" dirty="0"/>
              <a:t>银行流水</a:t>
            </a:r>
            <a:endParaRPr kumimoji="1" lang="zh-CN" altLang="en-US" sz="700" dirty="0"/>
          </a:p>
        </p:txBody>
      </p:sp>
      <p:sp>
        <p:nvSpPr>
          <p:cNvPr id="231" name="矩形 230"/>
          <p:cNvSpPr/>
          <p:nvPr/>
        </p:nvSpPr>
        <p:spPr>
          <a:xfrm>
            <a:off x="7914494" y="4874136"/>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700" dirty="0"/>
              <a:t>申请产品类型</a:t>
            </a:r>
            <a:endParaRPr kumimoji="1" lang="zh-CN" altLang="en-US" sz="700" dirty="0"/>
          </a:p>
        </p:txBody>
      </p:sp>
      <p:sp>
        <p:nvSpPr>
          <p:cNvPr id="232" name="矩形 231"/>
          <p:cNvSpPr/>
          <p:nvPr/>
        </p:nvSpPr>
        <p:spPr>
          <a:xfrm>
            <a:off x="7914494" y="5036057"/>
            <a:ext cx="975219" cy="120323"/>
          </a:xfrm>
          <a:prstGeom prst="rect">
            <a:avLst/>
          </a:prstGeom>
          <a:solidFill>
            <a:schemeClr val="tx2"/>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en-US" altLang="zh-CN" sz="700" dirty="0"/>
              <a:t>···</a:t>
            </a:r>
            <a:endParaRPr kumimoji="1" lang="zh-CN" altLang="en-US" sz="700" dirty="0"/>
          </a:p>
        </p:txBody>
      </p:sp>
      <p:sp>
        <p:nvSpPr>
          <p:cNvPr id="233" name="左大括号 232"/>
          <p:cNvSpPr/>
          <p:nvPr/>
        </p:nvSpPr>
        <p:spPr>
          <a:xfrm rot="5400000">
            <a:off x="8294175" y="3356006"/>
            <a:ext cx="133330" cy="1079647"/>
          </a:xfrm>
          <a:prstGeom prst="leftBrace">
            <a:avLst>
              <a:gd name="adj1" fmla="val 8333"/>
              <a:gd name="adj2" fmla="val 52208"/>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p>
        </p:txBody>
      </p:sp>
      <p:sp>
        <p:nvSpPr>
          <p:cNvPr id="236" name="圆角矩形 235"/>
          <p:cNvSpPr/>
          <p:nvPr/>
        </p:nvSpPr>
        <p:spPr>
          <a:xfrm>
            <a:off x="9436221" y="4418159"/>
            <a:ext cx="818961" cy="249133"/>
          </a:xfrm>
          <a:prstGeom prst="roundRect">
            <a:avLst/>
          </a:prstGeom>
          <a:solidFill>
            <a:schemeClr val="accent4">
              <a:lumMod val="20000"/>
              <a:lumOff val="80000"/>
            </a:schemeClr>
          </a:solidFill>
          <a:ln>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900" dirty="0"/>
              <a:t>不符合驳回</a:t>
            </a:r>
            <a:endParaRPr kumimoji="1" lang="zh-CN" altLang="en-US" sz="900" dirty="0"/>
          </a:p>
        </p:txBody>
      </p:sp>
      <p:cxnSp>
        <p:nvCxnSpPr>
          <p:cNvPr id="238" name="直线箭头连接符 237"/>
          <p:cNvCxnSpPr>
            <a:stCxn id="173" idx="2"/>
            <a:endCxn id="236" idx="0"/>
          </p:cNvCxnSpPr>
          <p:nvPr/>
        </p:nvCxnSpPr>
        <p:spPr>
          <a:xfrm>
            <a:off x="9837718" y="3471687"/>
            <a:ext cx="7983" cy="9464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42" name="图片 241"/>
          <p:cNvPicPr>
            <a:picLocks noChangeAspect="1"/>
          </p:cNvPicPr>
          <p:nvPr/>
        </p:nvPicPr>
        <p:blipFill rotWithShape="1">
          <a:blip r:embed="rId28">
            <a:extLst>
              <a:ext uri="{28A0092B-C50C-407E-A947-70E740481C1C}">
                <a14:useLocalDpi xmlns:a14="http://schemas.microsoft.com/office/drawing/2010/main" val="0"/>
              </a:ext>
            </a:extLst>
          </a:blip>
          <a:srcRect l="10015" t="25003" r="49985" b="26444"/>
          <a:stretch>
            <a:fillRect/>
          </a:stretch>
        </p:blipFill>
        <p:spPr>
          <a:xfrm>
            <a:off x="9714415" y="3729432"/>
            <a:ext cx="276376" cy="357713"/>
          </a:xfrm>
          <a:prstGeom prst="rect">
            <a:avLst/>
          </a:prstGeom>
        </p:spPr>
      </p:pic>
      <p:cxnSp>
        <p:nvCxnSpPr>
          <p:cNvPr id="243" name="直线箭头连接符 242"/>
          <p:cNvCxnSpPr>
            <a:stCxn id="173" idx="3"/>
            <a:endCxn id="95" idx="1"/>
          </p:cNvCxnSpPr>
          <p:nvPr/>
        </p:nvCxnSpPr>
        <p:spPr>
          <a:xfrm>
            <a:off x="10466125" y="3304433"/>
            <a:ext cx="36357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48" name="图片 247"/>
          <p:cNvPicPr>
            <a:picLocks noChangeAspect="1"/>
          </p:cNvPicPr>
          <p:nvPr/>
        </p:nvPicPr>
        <p:blipFill rotWithShape="1">
          <a:blip r:embed="rId28">
            <a:extLst>
              <a:ext uri="{28A0092B-C50C-407E-A947-70E740481C1C}">
                <a14:useLocalDpi xmlns:a14="http://schemas.microsoft.com/office/drawing/2010/main" val="0"/>
              </a:ext>
            </a:extLst>
          </a:blip>
          <a:srcRect l="50015" t="27360" r="8632" b="26444"/>
          <a:stretch>
            <a:fillRect/>
          </a:stretch>
        </p:blipFill>
        <p:spPr>
          <a:xfrm>
            <a:off x="10457695" y="3142882"/>
            <a:ext cx="285719" cy="340349"/>
          </a:xfrm>
          <a:prstGeom prst="rect">
            <a:avLst/>
          </a:prstGeom>
        </p:spPr>
      </p:pic>
      <p:sp>
        <p:nvSpPr>
          <p:cNvPr id="250" name="文本框 249"/>
          <p:cNvSpPr txBox="1"/>
          <p:nvPr/>
        </p:nvSpPr>
        <p:spPr>
          <a:xfrm>
            <a:off x="2524619" y="5672917"/>
            <a:ext cx="3594735" cy="184150"/>
          </a:xfrm>
          <a:prstGeom prst="rect">
            <a:avLst/>
          </a:prstGeom>
          <a:noFill/>
        </p:spPr>
        <p:txBody>
          <a:bodyPr wrap="none" lIns="0" tIns="0" rIns="0" bIns="0" rtlCol="0">
            <a:spAutoFit/>
          </a:bodyPr>
          <a:lstStyle/>
          <a:p>
            <a:pPr algn="l"/>
            <a:r>
              <a:rPr kumimoji="1" lang="en-US" altLang="zh-CN" sz="1200" dirty="0">
                <a:solidFill>
                  <a:srgbClr val="000000"/>
                </a:solidFill>
                <a:latin typeface="微软雅黑" panose="020B0503020204020204" charset="-122"/>
                <a:ea typeface="微软雅黑" panose="020B0503020204020204" charset="-122"/>
              </a:rPr>
              <a:t>1</a:t>
            </a:r>
            <a:r>
              <a:rPr kumimoji="1" lang="zh-CN" altLang="en-US" sz="1200" dirty="0">
                <a:solidFill>
                  <a:srgbClr val="000000"/>
                </a:solidFill>
                <a:latin typeface="微软雅黑" panose="020B0503020204020204" charset="-122"/>
                <a:ea typeface="微软雅黑" panose="020B0503020204020204" charset="-122"/>
              </a:rPr>
              <a:t>、银企信息网络断层、对接渠道狭窄、数据质量不高</a:t>
            </a:r>
            <a:endParaRPr kumimoji="1" lang="zh-CN" altLang="en-US" sz="1200" dirty="0">
              <a:solidFill>
                <a:srgbClr val="000000"/>
              </a:solidFill>
              <a:latin typeface="微软雅黑" panose="020B0503020204020204" charset="-122"/>
              <a:ea typeface="微软雅黑" panose="020B0503020204020204" charset="-122"/>
            </a:endParaRPr>
          </a:p>
        </p:txBody>
      </p:sp>
      <p:sp>
        <p:nvSpPr>
          <p:cNvPr id="252" name="文本框 251"/>
          <p:cNvSpPr txBox="1"/>
          <p:nvPr/>
        </p:nvSpPr>
        <p:spPr>
          <a:xfrm>
            <a:off x="7857759" y="5675255"/>
            <a:ext cx="2985135" cy="184150"/>
          </a:xfrm>
          <a:prstGeom prst="rect">
            <a:avLst/>
          </a:prstGeom>
          <a:noFill/>
        </p:spPr>
        <p:txBody>
          <a:bodyPr wrap="none" lIns="0" tIns="0" rIns="0" bIns="0" rtlCol="0">
            <a:spAutoFit/>
          </a:bodyPr>
          <a:lstStyle/>
          <a:p>
            <a:pPr algn="l"/>
            <a:r>
              <a:rPr kumimoji="1" lang="en-US" altLang="zh-CN" sz="1200" dirty="0">
                <a:solidFill>
                  <a:srgbClr val="000000"/>
                </a:solidFill>
                <a:latin typeface="微软雅黑" panose="020B0503020204020204" charset="-122"/>
                <a:ea typeface="微软雅黑" panose="020B0503020204020204" charset="-122"/>
              </a:rPr>
              <a:t>3</a:t>
            </a:r>
            <a:r>
              <a:rPr kumimoji="1" lang="zh-CN" altLang="en-US" sz="1200" dirty="0">
                <a:solidFill>
                  <a:srgbClr val="000000"/>
                </a:solidFill>
                <a:latin typeface="微软雅黑" panose="020B0503020204020204" charset="-122"/>
                <a:ea typeface="微软雅黑" panose="020B0503020204020204" charset="-122"/>
              </a:rPr>
              <a:t>、企业贷款可得性不高、信用贷款占比偏低</a:t>
            </a:r>
            <a:endParaRPr kumimoji="1" lang="zh-CN" altLang="en-US" sz="1200" dirty="0">
              <a:solidFill>
                <a:srgbClr val="000000"/>
              </a:solidFill>
              <a:latin typeface="微软雅黑" panose="020B0503020204020204" charset="-122"/>
              <a:ea typeface="微软雅黑" panose="020B0503020204020204" charset="-122"/>
            </a:endParaRPr>
          </a:p>
        </p:txBody>
      </p:sp>
      <p:sp>
        <p:nvSpPr>
          <p:cNvPr id="253" name="文本框 252"/>
          <p:cNvSpPr txBox="1"/>
          <p:nvPr/>
        </p:nvSpPr>
        <p:spPr>
          <a:xfrm>
            <a:off x="2524619" y="5951027"/>
            <a:ext cx="2832735" cy="184150"/>
          </a:xfrm>
          <a:prstGeom prst="rect">
            <a:avLst/>
          </a:prstGeom>
          <a:noFill/>
        </p:spPr>
        <p:txBody>
          <a:bodyPr wrap="none" lIns="0" tIns="0" rIns="0" bIns="0" rtlCol="0">
            <a:spAutoFit/>
          </a:bodyPr>
          <a:lstStyle/>
          <a:p>
            <a:pPr algn="l"/>
            <a:r>
              <a:rPr kumimoji="1" lang="en-US" altLang="zh-CN" sz="1200" dirty="0">
                <a:solidFill>
                  <a:srgbClr val="000000"/>
                </a:solidFill>
                <a:latin typeface="微软雅黑" panose="020B0503020204020204" charset="-122"/>
                <a:ea typeface="微软雅黑" panose="020B0503020204020204" charset="-122"/>
              </a:rPr>
              <a:t>2</a:t>
            </a:r>
            <a:r>
              <a:rPr kumimoji="1" lang="zh-CN" altLang="en-US" sz="1200" dirty="0">
                <a:solidFill>
                  <a:srgbClr val="000000"/>
                </a:solidFill>
                <a:latin typeface="微软雅黑" panose="020B0503020204020204" charset="-122"/>
                <a:ea typeface="微软雅黑" panose="020B0503020204020204" charset="-122"/>
              </a:rPr>
              <a:t>、政府惠企政策频出、缺乏协同调度管理</a:t>
            </a:r>
            <a:endParaRPr kumimoji="1" lang="zh-CN" altLang="en-US" sz="1200" dirty="0">
              <a:solidFill>
                <a:srgbClr val="000000"/>
              </a:solidFill>
              <a:latin typeface="微软雅黑" panose="020B0503020204020204" charset="-122"/>
              <a:ea typeface="微软雅黑" panose="020B0503020204020204" charset="-122"/>
            </a:endParaRPr>
          </a:p>
        </p:txBody>
      </p:sp>
      <p:sp>
        <p:nvSpPr>
          <p:cNvPr id="254" name="文本框 253"/>
          <p:cNvSpPr txBox="1"/>
          <p:nvPr/>
        </p:nvSpPr>
        <p:spPr>
          <a:xfrm>
            <a:off x="7857759" y="5948636"/>
            <a:ext cx="2832735" cy="184150"/>
          </a:xfrm>
          <a:prstGeom prst="rect">
            <a:avLst/>
          </a:prstGeom>
          <a:noFill/>
        </p:spPr>
        <p:txBody>
          <a:bodyPr wrap="none" lIns="0" tIns="0" rIns="0" bIns="0" rtlCol="0">
            <a:spAutoFit/>
          </a:bodyPr>
          <a:lstStyle/>
          <a:p>
            <a:pPr algn="l"/>
            <a:r>
              <a:rPr kumimoji="1" lang="en-US" altLang="zh-CN" sz="1200" dirty="0">
                <a:solidFill>
                  <a:srgbClr val="000000"/>
                </a:solidFill>
                <a:latin typeface="微软雅黑" panose="020B0503020204020204" charset="-122"/>
                <a:ea typeface="微软雅黑" panose="020B0503020204020204" charset="-122"/>
              </a:rPr>
              <a:t>4</a:t>
            </a:r>
            <a:r>
              <a:rPr kumimoji="1" lang="zh-CN" altLang="en-US" sz="1200" dirty="0">
                <a:solidFill>
                  <a:srgbClr val="000000"/>
                </a:solidFill>
                <a:latin typeface="微软雅黑" panose="020B0503020204020204" charset="-122"/>
                <a:ea typeface="微软雅黑" panose="020B0503020204020204" charset="-122"/>
              </a:rPr>
              <a:t>、融资市场信用断链、惠企服务大水漫灌</a:t>
            </a:r>
            <a:endParaRPr kumimoji="1" lang="zh-CN" altLang="en-US" sz="1200" dirty="0">
              <a:solidFill>
                <a:srgbClr val="000000"/>
              </a:solidFill>
              <a:latin typeface="微软雅黑" panose="020B0503020204020204" charset="-122"/>
              <a:ea typeface="微软雅黑" panose="020B0503020204020204" charset="-122"/>
            </a:endParaRPr>
          </a:p>
        </p:txBody>
      </p:sp>
      <p:sp>
        <p:nvSpPr>
          <p:cNvPr id="255" name="文本框 254"/>
          <p:cNvSpPr txBox="1"/>
          <p:nvPr/>
        </p:nvSpPr>
        <p:spPr>
          <a:xfrm rot="20035050">
            <a:off x="9296371" y="2828491"/>
            <a:ext cx="609600" cy="245745"/>
          </a:xfrm>
          <a:prstGeom prst="rect">
            <a:avLst/>
          </a:prstGeom>
          <a:noFill/>
        </p:spPr>
        <p:txBody>
          <a:bodyPr wrap="none" lIns="0" tIns="0" rIns="0" bIns="0" rtlCol="0">
            <a:spAutoFit/>
          </a:bodyPr>
          <a:lstStyle/>
          <a:p>
            <a:pPr algn="l"/>
            <a:r>
              <a:rPr kumimoji="1" lang="zh-CN" altLang="en-US" sz="1600" dirty="0">
                <a:solidFill>
                  <a:srgbClr val="000000"/>
                </a:solidFill>
                <a:latin typeface="微软雅黑" panose="020B0503020204020204" charset="-122"/>
                <a:ea typeface="微软雅黑" panose="020B0503020204020204" charset="-122"/>
              </a:rPr>
              <a:t>周期长</a:t>
            </a:r>
            <a:endParaRPr kumimoji="1" lang="zh-CN" altLang="en-US" sz="1600" dirty="0">
              <a:solidFill>
                <a:srgbClr val="000000"/>
              </a:solidFill>
              <a:latin typeface="微软雅黑" panose="020B0503020204020204" charset="-122"/>
              <a:ea typeface="微软雅黑" panose="020B0503020204020204" charset="-122"/>
            </a:endParaRPr>
          </a:p>
        </p:txBody>
      </p:sp>
      <p:sp>
        <p:nvSpPr>
          <p:cNvPr id="256" name="文本框 255"/>
          <p:cNvSpPr txBox="1"/>
          <p:nvPr/>
        </p:nvSpPr>
        <p:spPr>
          <a:xfrm rot="836237">
            <a:off x="9936975" y="2990114"/>
            <a:ext cx="609600" cy="245745"/>
          </a:xfrm>
          <a:prstGeom prst="rect">
            <a:avLst/>
          </a:prstGeom>
          <a:noFill/>
        </p:spPr>
        <p:txBody>
          <a:bodyPr wrap="none" lIns="0" tIns="0" rIns="0" bIns="0" rtlCol="0">
            <a:spAutoFit/>
          </a:bodyPr>
          <a:lstStyle/>
          <a:p>
            <a:pPr algn="l"/>
            <a:r>
              <a:rPr kumimoji="1" lang="zh-CN" altLang="en-US" sz="1600" dirty="0">
                <a:solidFill>
                  <a:srgbClr val="000000"/>
                </a:solidFill>
                <a:latin typeface="微软雅黑" panose="020B0503020204020204" charset="-122"/>
                <a:ea typeface="微软雅黑" panose="020B0503020204020204" charset="-122"/>
              </a:rPr>
              <a:t>效率低</a:t>
            </a:r>
            <a:endParaRPr kumimoji="1" lang="zh-CN" altLang="en-US" sz="1600" dirty="0">
              <a:solidFill>
                <a:srgbClr val="00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a:off x="0" y="4136655"/>
            <a:ext cx="12192000" cy="2721345"/>
          </a:xfrm>
          <a:prstGeom prst="rect">
            <a:avLst/>
          </a:prstGeom>
          <a:solidFill>
            <a:srgbClr val="B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1" y="5414948"/>
            <a:ext cx="1469223" cy="1443053"/>
          </a:xfrm>
          <a:custGeom>
            <a:avLst/>
            <a:gdLst>
              <a:gd name="connsiteX0" fmla="*/ 0 w 1469223"/>
              <a:gd name="connsiteY0" fmla="*/ 0 h 1443053"/>
              <a:gd name="connsiteX1" fmla="*/ 68743 w 1469223"/>
              <a:gd name="connsiteY1" fmla="*/ 3471 h 1443053"/>
              <a:gd name="connsiteX2" fmla="*/ 1467144 w 1469223"/>
              <a:gd name="connsiteY2" fmla="*/ 1401871 h 1443053"/>
              <a:gd name="connsiteX3" fmla="*/ 1469223 w 1469223"/>
              <a:gd name="connsiteY3" fmla="*/ 1443053 h 1443053"/>
              <a:gd name="connsiteX4" fmla="*/ 1002540 w 1469223"/>
              <a:gd name="connsiteY4" fmla="*/ 1443053 h 1443053"/>
              <a:gd name="connsiteX5" fmla="*/ 992067 w 1469223"/>
              <a:gd name="connsiteY5" fmla="*/ 1339161 h 1443053"/>
              <a:gd name="connsiteX6" fmla="*/ 21640 w 1469223"/>
              <a:gd name="connsiteY6" fmla="*/ 461788 h 1443053"/>
              <a:gd name="connsiteX7" fmla="*/ 0 w 1469223"/>
              <a:gd name="connsiteY7" fmla="*/ 460696 h 144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223" h="1443053">
                <a:moveTo>
                  <a:pt x="0" y="0"/>
                </a:moveTo>
                <a:lnTo>
                  <a:pt x="68743" y="3471"/>
                </a:lnTo>
                <a:cubicBezTo>
                  <a:pt x="806080" y="78351"/>
                  <a:pt x="1392263" y="664534"/>
                  <a:pt x="1467144" y="1401871"/>
                </a:cubicBezTo>
                <a:lnTo>
                  <a:pt x="1469223" y="1443053"/>
                </a:lnTo>
                <a:lnTo>
                  <a:pt x="1002540" y="1443053"/>
                </a:lnTo>
                <a:lnTo>
                  <a:pt x="992067" y="1339161"/>
                </a:lnTo>
                <a:cubicBezTo>
                  <a:pt x="896305" y="871185"/>
                  <a:pt x="504976" y="510874"/>
                  <a:pt x="21640" y="461788"/>
                </a:cubicBezTo>
                <a:lnTo>
                  <a:pt x="0" y="460696"/>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框 1"/>
          <p:cNvSpPr txBox="1"/>
          <p:nvPr/>
        </p:nvSpPr>
        <p:spPr>
          <a:xfrm>
            <a:off x="1176655" y="2331720"/>
            <a:ext cx="9432925" cy="1106805"/>
          </a:xfrm>
          <a:prstGeom prst="rect">
            <a:avLst/>
          </a:prstGeom>
          <a:noFill/>
        </p:spPr>
        <p:txBody>
          <a:bodyPr wrap="square" rtlCol="0">
            <a:spAutoFit/>
          </a:bodyPr>
          <a:lstStyle/>
          <a:p>
            <a:pPr algn="ctr"/>
            <a:r>
              <a:rPr lang="zh-CN" altLang="en-US" sz="6600" dirty="0">
                <a:latin typeface="微软雅黑" panose="020B0503020204020204" charset="-122"/>
                <a:ea typeface="微软雅黑" panose="020B0503020204020204" charset="-122"/>
              </a:rPr>
              <a:t>汇报完毕</a:t>
            </a:r>
            <a:endParaRPr lang="zh-CN" altLang="en-US" sz="6600" dirty="0">
              <a:latin typeface="微软雅黑" panose="020B0503020204020204" charset="-122"/>
              <a:ea typeface="微软雅黑" panose="020B0503020204020204" charset="-122"/>
            </a:endParaRPr>
          </a:p>
        </p:txBody>
      </p:sp>
      <p:sp>
        <p:nvSpPr>
          <p:cNvPr id="101" name="Oval 6"/>
          <p:cNvSpPr>
            <a:spLocks noChangeArrowheads="1"/>
          </p:cNvSpPr>
          <p:nvPr/>
        </p:nvSpPr>
        <p:spPr bwMode="auto">
          <a:xfrm>
            <a:off x="11230260" y="992506"/>
            <a:ext cx="259673" cy="259673"/>
          </a:xfrm>
          <a:prstGeom prst="ellipse">
            <a:avLst/>
          </a:prstGeom>
          <a:solidFill>
            <a:srgbClr val="BE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fontScale="40000" lnSpcReduction="20000"/>
          </a:bodyPr>
          <a:lstStyle/>
          <a:p>
            <a:pPr algn="ctr">
              <a:lnSpc>
                <a:spcPct val="120000"/>
              </a:lnSpc>
            </a:pPr>
            <a:endParaRPr lang="zh-CN" altLang="en-US" sz="1400" dirty="0">
              <a:solidFill>
                <a:schemeClr val="lt1"/>
              </a:solidFill>
            </a:endParaRPr>
          </a:p>
        </p:txBody>
      </p:sp>
      <p:sp>
        <p:nvSpPr>
          <p:cNvPr id="102" name="Oval 6"/>
          <p:cNvSpPr>
            <a:spLocks noChangeArrowheads="1"/>
          </p:cNvSpPr>
          <p:nvPr/>
        </p:nvSpPr>
        <p:spPr bwMode="auto">
          <a:xfrm>
            <a:off x="10246213" y="1331889"/>
            <a:ext cx="619219" cy="619219"/>
          </a:xfrm>
          <a:prstGeom prst="ellipse">
            <a:avLst/>
          </a:prstGeom>
          <a:solidFill>
            <a:srgbClr val="EE1D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1400" dirty="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中间展开 蓝.png" descr="中间展开 蓝.png"/>
          <p:cNvPicPr>
            <a:picLocks noChangeAspect="1"/>
          </p:cNvPicPr>
          <p:nvPr/>
        </p:nvPicPr>
        <p:blipFill>
          <a:blip r:embed="rId1" cstate="screen">
            <a:duotone>
              <a:schemeClr val="accent4">
                <a:shade val="45000"/>
                <a:satMod val="135000"/>
              </a:schemeClr>
              <a:prstClr val="white"/>
            </a:duotone>
            <a:extLst>
              <a:ext uri="{BEBA8EAE-BF5A-486C-A8C5-ECC9F3942E4B}">
                <a14:imgProps xmlns:a14="http://schemas.microsoft.com/office/drawing/2010/main">
                  <a14:imgLayer r:embed="rId2">
                    <a14:imgEffect>
                      <a14:brightnessContrast bright="-30000"/>
                    </a14:imgEffect>
                    <a14:imgEffect>
                      <a14:colorTemperature colorTemp="11200"/>
                    </a14:imgEffect>
                  </a14:imgLayer>
                </a14:imgProps>
              </a:ext>
            </a:extLst>
          </a:blip>
          <a:stretch>
            <a:fillRect/>
          </a:stretch>
        </p:blipFill>
        <p:spPr>
          <a:xfrm>
            <a:off x="843481" y="4807452"/>
            <a:ext cx="11003033" cy="418155"/>
          </a:xfrm>
          <a:prstGeom prst="rect">
            <a:avLst/>
          </a:prstGeom>
          <a:ln w="12700">
            <a:miter lim="400000"/>
            <a:headEnd/>
            <a:tailEnd/>
          </a:ln>
        </p:spPr>
      </p:pic>
      <p:grpSp>
        <p:nvGrpSpPr>
          <p:cNvPr id="126" name="组合 125"/>
          <p:cNvGrpSpPr/>
          <p:nvPr/>
        </p:nvGrpSpPr>
        <p:grpSpPr>
          <a:xfrm>
            <a:off x="882966" y="4968745"/>
            <a:ext cx="10971337" cy="703050"/>
            <a:chOff x="698417" y="4972234"/>
            <a:chExt cx="5269379" cy="703306"/>
          </a:xfrm>
        </p:grpSpPr>
        <p:sp>
          <p:nvSpPr>
            <p:cNvPr id="127" name="梯形 126"/>
            <p:cNvSpPr/>
            <p:nvPr/>
          </p:nvSpPr>
          <p:spPr>
            <a:xfrm>
              <a:off x="698417" y="4972234"/>
              <a:ext cx="5269379" cy="389796"/>
            </a:xfrm>
            <a:prstGeom prst="trapezoid">
              <a:avLst>
                <a:gd name="adj" fmla="val 212460"/>
              </a:avLst>
            </a:prstGeom>
            <a:gradFill>
              <a:gsLst>
                <a:gs pos="0">
                  <a:srgbClr val="666666">
                    <a:lumMod val="40000"/>
                    <a:lumOff val="60000"/>
                    <a:alpha val="27000"/>
                  </a:srgbClr>
                </a:gs>
                <a:gs pos="67000">
                  <a:srgbClr val="666666">
                    <a:lumMod val="40000"/>
                    <a:lumOff val="60000"/>
                    <a:alpha val="0"/>
                  </a:srgbClr>
                </a:gs>
              </a:gsLst>
              <a:lin ang="16200000" scaled="1"/>
            </a:gradFill>
            <a:ln w="12700" cap="flat" cmpd="sng" algn="ctr">
              <a:gradFill flip="none" rotWithShape="1">
                <a:gsLst>
                  <a:gs pos="0">
                    <a:srgbClr val="666666">
                      <a:lumMod val="40000"/>
                      <a:lumOff val="60000"/>
                    </a:srgbClr>
                  </a:gs>
                  <a:gs pos="71000">
                    <a:srgbClr val="666666">
                      <a:lumMod val="40000"/>
                      <a:lumOff val="60000"/>
                      <a:alpha val="0"/>
                    </a:srgbClr>
                  </a:gs>
                </a:gsLst>
                <a:lin ang="16200000" scaled="1"/>
                <a:tileRect/>
              </a:gradFill>
              <a:prstDash val="solid"/>
              <a:miter lim="800000"/>
            </a:ln>
            <a:effectLst>
              <a:outerShdw blurRad="50800" dist="38100" dir="5400000" sx="99000" sy="99000" algn="ctr" rotWithShape="0">
                <a:srgbClr val="000000">
                  <a:alpha val="10000"/>
                </a:srgbClr>
              </a:outerShdw>
            </a:effectLst>
          </p:spPr>
          <p:txBody>
            <a:bodyPr lIns="107968" tIns="45707" rIns="91413" bIns="45707" anchor="ctr">
              <a:noAutofit/>
            </a:bodyPr>
            <a:lstStyle/>
            <a:p>
              <a:pPr marL="0" marR="0" lvl="0" indent="0" defTabSz="1219835" eaLnBrk="1" fontAlgn="ctr" latinLnBrk="0" hangingPunct="1">
                <a:lnSpc>
                  <a:spcPct val="100000"/>
                </a:lnSpc>
                <a:spcBef>
                  <a:spcPts val="0"/>
                </a:spcBef>
                <a:spcAft>
                  <a:spcPts val="0"/>
                </a:spcAft>
                <a:buClrTx/>
                <a:buSzTx/>
                <a:buFontTx/>
                <a:buNone/>
                <a:defRPr/>
              </a:pPr>
              <a:endParaRPr kumimoji="0" lang="zh-CN" altLang="en-US" sz="1100" b="1" i="0" u="none" strike="noStrike" kern="0" cap="none" spc="0" normalizeH="0" baseline="0" noProof="0" dirty="0">
                <a:ln>
                  <a:noFill/>
                </a:ln>
                <a:solidFill>
                  <a:prstClr val="black">
                    <a:lumMod val="75000"/>
                    <a:lumOff val="25000"/>
                  </a:prstClr>
                </a:solidFill>
                <a:effectLst/>
                <a:uLnTx/>
                <a:uFillTx/>
                <a:cs typeface="Arial" panose="020B0604020202020204" pitchFamily="34" charset="0"/>
              </a:endParaRPr>
            </a:p>
          </p:txBody>
        </p:sp>
        <p:sp>
          <p:nvSpPr>
            <p:cNvPr id="128" name="矩形 127"/>
            <p:cNvSpPr/>
            <p:nvPr/>
          </p:nvSpPr>
          <p:spPr>
            <a:xfrm>
              <a:off x="698417" y="5362030"/>
              <a:ext cx="5269378" cy="313510"/>
            </a:xfrm>
            <a:prstGeom prst="rect">
              <a:avLst/>
            </a:prstGeom>
            <a:gradFill>
              <a:gsLst>
                <a:gs pos="100000">
                  <a:srgbClr val="666666">
                    <a:lumMod val="60000"/>
                    <a:lumOff val="40000"/>
                    <a:alpha val="0"/>
                  </a:srgbClr>
                </a:gs>
                <a:gs pos="33000">
                  <a:srgbClr val="666666">
                    <a:lumMod val="60000"/>
                    <a:lumOff val="40000"/>
                    <a:alpha val="15000"/>
                  </a:srgbClr>
                </a:gs>
              </a:gsLst>
              <a:lin ang="5400000" scaled="0"/>
            </a:gradFill>
            <a:ln w="12700" cap="flat" cmpd="sng" algn="ctr">
              <a:gradFill>
                <a:gsLst>
                  <a:gs pos="0">
                    <a:srgbClr val="666666">
                      <a:lumMod val="40000"/>
                      <a:lumOff val="60000"/>
                    </a:srgbClr>
                  </a:gs>
                  <a:gs pos="100000">
                    <a:srgbClr val="666666">
                      <a:lumMod val="40000"/>
                      <a:lumOff val="60000"/>
                      <a:alpha val="0"/>
                    </a:srgbClr>
                  </a:gs>
                </a:gsLst>
                <a:lin ang="5400000" scaled="0"/>
              </a:gradFill>
              <a:prstDash val="solid"/>
              <a:miter lim="800000"/>
            </a:ln>
            <a:effectLst/>
          </p:spPr>
          <p:txBody>
            <a:bodyPr rot="0" spcFirstLastPara="0" vertOverflow="overflow" horzOverflow="overflow" vert="horz" wrap="square" lIns="91406" tIns="45703" rIns="91406" bIns="45703" numCol="1" spcCol="0" rtlCol="0" fromWordArt="0" anchor="ctr" anchorCtr="0" forceAA="0" compatLnSpc="1">
              <a:noAutofit/>
            </a:bodyPr>
            <a:lstStyle/>
            <a:p>
              <a:pPr marL="0" marR="0" lvl="0" indent="0" defTabSz="914400" eaLnBrk="1" fontAlgn="auto" latinLnBrk="0" hangingPunct="1">
                <a:lnSpc>
                  <a:spcPct val="120000"/>
                </a:lnSpc>
                <a:spcBef>
                  <a:spcPts val="0"/>
                </a:spcBef>
                <a:spcAft>
                  <a:spcPts val="0"/>
                </a:spcAft>
                <a:buClrTx/>
                <a:buSzTx/>
                <a:buFontTx/>
                <a:buNone/>
                <a:defRPr/>
              </a:pPr>
              <a:endParaRPr kumimoji="1" lang="en-US" altLang="zh-CN" sz="12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7" name="Rectangle 1"/>
          <p:cNvSpPr txBox="1">
            <a:spLocks noChangeArrowheads="1"/>
          </p:cNvSpPr>
          <p:nvPr>
            <p:custDataLst>
              <p:tags r:id="rId3"/>
            </p:custDataLst>
          </p:nvPr>
        </p:nvSpPr>
        <p:spPr bwMode="auto">
          <a:xfrm>
            <a:off x="247606" y="372387"/>
            <a:ext cx="11598908" cy="619761"/>
          </a:xfrm>
          <a:prstGeom prst="rect">
            <a:avLst/>
          </a:prstGeom>
        </p:spPr>
        <p:txBody>
          <a:bodyPr vert="horz" wrap="square" lIns="91388" tIns="45701" rIns="91388" bIns="45701" rtlCol="0" anchor="ctr">
            <a:noAutofit/>
          </a:bodyPr>
          <a:lstStyle/>
          <a:p>
            <a:pPr marL="0" marR="0" lvl="0" indent="0" algn="l" defTabSz="914400" rtl="0" eaLnBrk="1" fontAlgn="auto" latinLnBrk="0" hangingPunct="1">
              <a:lnSpc>
                <a:spcPct val="90000"/>
              </a:lnSpc>
              <a:spcBef>
                <a:spcPts val="0"/>
              </a:spcBef>
              <a:spcAft>
                <a:spcPts val="0"/>
              </a:spcAft>
              <a:buClrTx/>
              <a:buSzTx/>
              <a:buFontTx/>
              <a:buNone/>
              <a:defRPr/>
            </a:pPr>
            <a:r>
              <a:rPr kumimoji="0" lang="zh-CN" altLang="en-US" sz="2500" b="1" i="0" u="none" strike="noStrike" kern="1200" cap="none" spc="0" normalizeH="0" baseline="0" noProof="0" dirty="0">
                <a:ln>
                  <a:noFill/>
                </a:ln>
                <a:solidFill>
                  <a:srgbClr val="C00000"/>
                </a:solidFill>
                <a:effectLst/>
                <a:uLnTx/>
                <a:uFillTx/>
                <a:cs typeface="+mn-ea"/>
                <a:sym typeface="+mn-lt"/>
              </a:rPr>
              <a:t>各方利益分配：</a:t>
            </a:r>
            <a:r>
              <a:rPr kumimoji="0" lang="zh-CN" altLang="en-US" sz="2000" b="1" i="0" u="none" strike="noStrike" kern="1200" cap="none" spc="0" normalizeH="0" baseline="0" noProof="0" dirty="0">
                <a:ln>
                  <a:noFill/>
                </a:ln>
                <a:effectLst/>
                <a:uLnTx/>
                <a:uFillTx/>
                <a:cs typeface="+mn-ea"/>
                <a:sym typeface="+mn-lt"/>
              </a:rPr>
              <a:t>基于</a:t>
            </a:r>
            <a:r>
              <a:rPr kumimoji="0" lang="zh-CN" altLang="en-US" sz="2000" b="1" i="0" u="none" strike="noStrike" kern="1200" cap="none" spc="0" normalizeH="0" baseline="0" noProof="0" dirty="0">
                <a:ln>
                  <a:noFill/>
                </a:ln>
                <a:solidFill>
                  <a:srgbClr val="C00000"/>
                </a:solidFill>
                <a:effectLst/>
                <a:uLnTx/>
                <a:uFillTx/>
                <a:cs typeface="+mn-ea"/>
                <a:sym typeface="+mn-lt"/>
              </a:rPr>
              <a:t>综合</a:t>
            </a:r>
            <a:r>
              <a:rPr lang="zh-CN" altLang="en-US" sz="2000" b="1" dirty="0">
                <a:solidFill>
                  <a:srgbClr val="C00000"/>
                </a:solidFill>
                <a:cs typeface="+mn-ea"/>
                <a:sym typeface="+mn-lt"/>
              </a:rPr>
              <a:t>金融服务</a:t>
            </a:r>
            <a:r>
              <a:rPr kumimoji="0" lang="zh-CN" altLang="en-US" sz="2000" b="1" i="0" u="none" strike="noStrike" kern="1200" cap="none" spc="0" normalizeH="0" baseline="0" noProof="0" dirty="0">
                <a:ln>
                  <a:noFill/>
                </a:ln>
                <a:solidFill>
                  <a:srgbClr val="C00000"/>
                </a:solidFill>
                <a:effectLst/>
                <a:uLnTx/>
                <a:uFillTx/>
                <a:cs typeface="+mn-ea"/>
                <a:sym typeface="+mn-lt"/>
              </a:rPr>
              <a:t>平台</a:t>
            </a:r>
            <a:r>
              <a:rPr kumimoji="0" lang="zh-CN" altLang="en-US" sz="2000" b="1" i="0" u="none" strike="noStrike" kern="1200" cap="none" spc="0" normalizeH="0" baseline="0" noProof="0" dirty="0">
                <a:ln>
                  <a:noFill/>
                </a:ln>
                <a:effectLst/>
                <a:uLnTx/>
                <a:uFillTx/>
                <a:cs typeface="+mn-ea"/>
                <a:sym typeface="+mn-lt"/>
              </a:rPr>
              <a:t>，实现</a:t>
            </a:r>
            <a:r>
              <a:rPr lang="zh-CN" altLang="en-US" sz="2000" b="1" dirty="0">
                <a:cs typeface="+mn-ea"/>
                <a:sym typeface="+mn-lt"/>
              </a:rPr>
              <a:t>融资供需关系</a:t>
            </a:r>
            <a:r>
              <a:rPr lang="zh-CN" altLang="en-US" sz="2000" b="1" dirty="0">
                <a:solidFill>
                  <a:srgbClr val="C00000"/>
                </a:solidFill>
                <a:cs typeface="+mn-ea"/>
                <a:sym typeface="+mn-lt"/>
              </a:rPr>
              <a:t>互相感知</a:t>
            </a:r>
            <a:r>
              <a:rPr kumimoji="0" lang="zh-CN" altLang="en-US" sz="2000" b="1" i="0" u="none" strike="noStrike" kern="1200" cap="none" spc="0" normalizeH="0" baseline="0" noProof="0" dirty="0">
                <a:ln>
                  <a:noFill/>
                </a:ln>
                <a:effectLst/>
                <a:uLnTx/>
                <a:uFillTx/>
                <a:cs typeface="+mn-ea"/>
                <a:sym typeface="+mn-lt"/>
              </a:rPr>
              <a:t>，落实中小企业</a:t>
            </a:r>
            <a:r>
              <a:rPr kumimoji="0" lang="zh-CN" altLang="en-US" sz="2000" b="1" i="0" u="none" strike="noStrike" kern="1200" cap="none" spc="0" normalizeH="0" baseline="0" noProof="0" dirty="0">
                <a:ln>
                  <a:noFill/>
                </a:ln>
                <a:solidFill>
                  <a:srgbClr val="C00000"/>
                </a:solidFill>
                <a:effectLst/>
                <a:uLnTx/>
                <a:uFillTx/>
                <a:cs typeface="+mn-ea"/>
                <a:sym typeface="+mn-lt"/>
              </a:rPr>
              <a:t>纾困解难</a:t>
            </a:r>
            <a:r>
              <a:rPr kumimoji="0" lang="zh-CN" altLang="en-US" sz="2000" b="1" i="0" u="none" strike="noStrike" kern="1200" cap="none" spc="0" normalizeH="0" baseline="0" noProof="0" dirty="0">
                <a:ln>
                  <a:noFill/>
                </a:ln>
                <a:effectLst/>
                <a:uLnTx/>
                <a:uFillTx/>
                <a:cs typeface="+mn-ea"/>
                <a:sym typeface="+mn-lt"/>
              </a:rPr>
              <a:t>，促进市场各方</a:t>
            </a:r>
            <a:r>
              <a:rPr lang="zh-CN" altLang="en-US" sz="2000" b="1" dirty="0">
                <a:solidFill>
                  <a:srgbClr val="C00000"/>
                </a:solidFill>
                <a:cs typeface="+mn-ea"/>
                <a:sym typeface="+mn-lt"/>
              </a:rPr>
              <a:t>价值呈现</a:t>
            </a:r>
            <a:endParaRPr kumimoji="0" lang="zh-CN" altLang="en-US" sz="2500" b="1" i="0" u="none" strike="noStrike" kern="1200" cap="none" spc="0" normalizeH="0" baseline="0" noProof="0" dirty="0">
              <a:ln>
                <a:noFill/>
              </a:ln>
              <a:solidFill>
                <a:srgbClr val="C00000"/>
              </a:solidFill>
              <a:effectLst/>
              <a:uLnTx/>
              <a:uFillTx/>
              <a:cs typeface="+mn-ea"/>
              <a:sym typeface="+mn-lt"/>
            </a:endParaRPr>
          </a:p>
        </p:txBody>
      </p:sp>
      <p:sp>
        <p:nvSpPr>
          <p:cNvPr id="8" name="矩形 7"/>
          <p:cNvSpPr/>
          <p:nvPr/>
        </p:nvSpPr>
        <p:spPr>
          <a:xfrm>
            <a:off x="882966" y="1796534"/>
            <a:ext cx="2176470" cy="3155260"/>
          </a:xfrm>
          <a:prstGeom prst="rect">
            <a:avLst/>
          </a:prstGeom>
          <a:no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srgbClr val="666666"/>
              </a:solidFill>
              <a:effectLst/>
              <a:uLnTx/>
              <a:uFillTx/>
              <a:cs typeface="+mn-ea"/>
              <a:sym typeface="+mn-lt"/>
            </a:endParaRPr>
          </a:p>
        </p:txBody>
      </p:sp>
      <p:sp>
        <p:nvSpPr>
          <p:cNvPr id="9" name="矩形 8"/>
          <p:cNvSpPr/>
          <p:nvPr/>
        </p:nvSpPr>
        <p:spPr>
          <a:xfrm>
            <a:off x="976038" y="4216165"/>
            <a:ext cx="2010315" cy="4279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100" dirty="0">
                <a:solidFill>
                  <a:srgbClr val="666666"/>
                </a:solidFill>
                <a:cs typeface="+mn-ea"/>
                <a:sym typeface="+mn-lt"/>
              </a:rPr>
              <a:t>创新地方金融“精准滴灌”</a:t>
            </a:r>
            <a:endParaRPr kumimoji="0" lang="zh-CN" altLang="en-US" sz="1100" b="0" i="0" u="none" strike="noStrike" kern="1200" cap="none" spc="0" normalizeH="0" baseline="0" noProof="0" dirty="0">
              <a:ln>
                <a:noFill/>
              </a:ln>
              <a:solidFill>
                <a:srgbClr val="666666"/>
              </a:solidFill>
              <a:effectLst/>
              <a:uLnTx/>
              <a:uFillTx/>
              <a:cs typeface="+mn-ea"/>
              <a:sym typeface="+mn-lt"/>
            </a:endParaRPr>
          </a:p>
        </p:txBody>
      </p:sp>
      <p:sp>
        <p:nvSpPr>
          <p:cNvPr id="18" name="文本框 17"/>
          <p:cNvSpPr txBox="1"/>
          <p:nvPr/>
        </p:nvSpPr>
        <p:spPr>
          <a:xfrm>
            <a:off x="252962" y="2070425"/>
            <a:ext cx="548854" cy="4305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400" b="1" i="0" u="none" strike="noStrike" kern="1200" cap="none" spc="0" normalizeH="0" baseline="0" noProof="0" dirty="0">
                <a:ln>
                  <a:noFill/>
                </a:ln>
                <a:solidFill>
                  <a:srgbClr val="C00000"/>
                </a:solidFill>
                <a:effectLst/>
                <a:uLnTx/>
                <a:uFillTx/>
                <a:cs typeface="+mn-ea"/>
                <a:sym typeface="+mn-lt"/>
              </a:rPr>
              <a:t>价值</a:t>
            </a:r>
            <a:endParaRPr kumimoji="1" lang="en-US" altLang="zh-CN" sz="1400" b="1" i="0" u="none" strike="noStrike" kern="1200" cap="none" spc="0" normalizeH="0" baseline="0" noProof="0" dirty="0">
              <a:ln>
                <a:noFill/>
              </a:ln>
              <a:solidFill>
                <a:srgbClr val="C0000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400" b="1" i="0" u="none" strike="noStrike" kern="1200" cap="none" spc="0" normalizeH="0" baseline="0" noProof="0" dirty="0">
                <a:ln>
                  <a:noFill/>
                </a:ln>
                <a:solidFill>
                  <a:srgbClr val="C00000"/>
                </a:solidFill>
                <a:effectLst/>
                <a:uLnTx/>
                <a:uFillTx/>
                <a:cs typeface="+mn-ea"/>
                <a:sym typeface="+mn-lt"/>
              </a:rPr>
              <a:t>创造流</a:t>
            </a:r>
            <a:endParaRPr kumimoji="1" lang="zh-CN" altLang="en-US" sz="1400" b="1" i="0" u="none" strike="noStrike" kern="1200" cap="none" spc="0" normalizeH="0" baseline="0" noProof="0" dirty="0">
              <a:ln>
                <a:noFill/>
              </a:ln>
              <a:solidFill>
                <a:srgbClr val="C00000"/>
              </a:solidFill>
              <a:effectLst/>
              <a:uLnTx/>
              <a:uFillTx/>
              <a:cs typeface="+mn-ea"/>
              <a:sym typeface="+mn-lt"/>
            </a:endParaRPr>
          </a:p>
        </p:txBody>
      </p:sp>
      <p:sp>
        <p:nvSpPr>
          <p:cNvPr id="23" name="矩形 22"/>
          <p:cNvSpPr/>
          <p:nvPr/>
        </p:nvSpPr>
        <p:spPr>
          <a:xfrm>
            <a:off x="3774928" y="1796533"/>
            <a:ext cx="2216664" cy="3125272"/>
          </a:xfrm>
          <a:prstGeom prst="rect">
            <a:avLst/>
          </a:prstGeom>
          <a:no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srgbClr val="666666"/>
              </a:solidFill>
              <a:effectLst/>
              <a:uLnTx/>
              <a:uFillTx/>
              <a:cs typeface="+mn-ea"/>
              <a:sym typeface="+mn-lt"/>
            </a:endParaRPr>
          </a:p>
        </p:txBody>
      </p:sp>
      <p:sp>
        <p:nvSpPr>
          <p:cNvPr id="24" name="矩形 23"/>
          <p:cNvSpPr/>
          <p:nvPr/>
        </p:nvSpPr>
        <p:spPr>
          <a:xfrm>
            <a:off x="3910445" y="4216165"/>
            <a:ext cx="1997675" cy="4279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100" dirty="0">
                <a:solidFill>
                  <a:srgbClr val="666666"/>
                </a:solidFill>
                <a:cs typeface="+mn-ea"/>
                <a:sym typeface="+mn-lt"/>
              </a:rPr>
              <a:t>释放平台建设价值</a:t>
            </a:r>
            <a:endParaRPr kumimoji="0" lang="zh-CN" altLang="en-US" sz="1100" b="0" i="0" u="none" strike="noStrike" kern="1200" cap="none" spc="0" normalizeH="0" baseline="0" noProof="0" dirty="0">
              <a:ln>
                <a:noFill/>
              </a:ln>
              <a:solidFill>
                <a:srgbClr val="666666"/>
              </a:solidFill>
              <a:effectLst/>
              <a:uLnTx/>
              <a:uFillTx/>
              <a:cs typeface="+mn-ea"/>
              <a:sym typeface="+mn-lt"/>
            </a:endParaRPr>
          </a:p>
        </p:txBody>
      </p:sp>
      <p:sp>
        <p:nvSpPr>
          <p:cNvPr id="29" name="文本框 28"/>
          <p:cNvSpPr txBox="1"/>
          <p:nvPr/>
        </p:nvSpPr>
        <p:spPr>
          <a:xfrm>
            <a:off x="4586473" y="1821201"/>
            <a:ext cx="908794" cy="18415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1200" b="1" i="0" u="none" strike="noStrike" kern="1200" cap="none" spc="0" normalizeH="0" baseline="0" noProof="0" dirty="0">
                <a:ln>
                  <a:noFill/>
                </a:ln>
                <a:solidFill>
                  <a:srgbClr val="0070C0"/>
                </a:solidFill>
                <a:effectLst/>
                <a:uLnTx/>
                <a:uFillTx/>
                <a:cs typeface="+mn-ea"/>
                <a:sym typeface="+mn-lt"/>
              </a:rPr>
              <a:t>数据加工</a:t>
            </a:r>
            <a:endParaRPr kumimoji="1" lang="zh-CN" altLang="en-US" sz="1200" b="1" i="0" u="none" strike="noStrike" kern="1200" cap="none" spc="0" normalizeH="0" baseline="0" noProof="0" dirty="0">
              <a:ln>
                <a:noFill/>
              </a:ln>
              <a:solidFill>
                <a:srgbClr val="0070C0"/>
              </a:solidFill>
              <a:effectLst/>
              <a:uLnTx/>
              <a:uFillTx/>
              <a:cs typeface="+mn-ea"/>
              <a:sym typeface="+mn-lt"/>
            </a:endParaRPr>
          </a:p>
        </p:txBody>
      </p:sp>
      <p:sp>
        <p:nvSpPr>
          <p:cNvPr id="33" name="矩形 32"/>
          <p:cNvSpPr/>
          <p:nvPr/>
        </p:nvSpPr>
        <p:spPr>
          <a:xfrm>
            <a:off x="6754279" y="1796533"/>
            <a:ext cx="2221069" cy="3125272"/>
          </a:xfrm>
          <a:prstGeom prst="rect">
            <a:avLst/>
          </a:prstGeom>
          <a:no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srgbClr val="666666"/>
              </a:solidFill>
              <a:effectLst/>
              <a:uLnTx/>
              <a:uFillTx/>
              <a:cs typeface="+mn-ea"/>
              <a:sym typeface="+mn-lt"/>
            </a:endParaRPr>
          </a:p>
        </p:txBody>
      </p:sp>
      <p:sp>
        <p:nvSpPr>
          <p:cNvPr id="39" name="文本框 38"/>
          <p:cNvSpPr txBox="1"/>
          <p:nvPr/>
        </p:nvSpPr>
        <p:spPr>
          <a:xfrm>
            <a:off x="7585766" y="1821201"/>
            <a:ext cx="609600" cy="184150"/>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200" b="1" i="0" u="none" strike="noStrike" kern="1200" cap="none" spc="0" normalizeH="0" baseline="0" noProof="0" dirty="0">
                <a:ln>
                  <a:noFill/>
                </a:ln>
                <a:solidFill>
                  <a:srgbClr val="0070C0"/>
                </a:solidFill>
                <a:effectLst/>
                <a:uLnTx/>
                <a:uFillTx/>
                <a:cs typeface="+mn-ea"/>
                <a:sym typeface="+mn-lt"/>
              </a:rPr>
              <a:t>数据运营</a:t>
            </a:r>
            <a:endParaRPr kumimoji="1" lang="zh-CN" altLang="en-US" sz="1200" b="1" i="0" u="none" strike="noStrike" kern="1200" cap="none" spc="0" normalizeH="0" baseline="0" noProof="0" dirty="0">
              <a:ln>
                <a:noFill/>
              </a:ln>
              <a:solidFill>
                <a:srgbClr val="0070C0"/>
              </a:solidFill>
              <a:effectLst/>
              <a:uLnTx/>
              <a:uFillTx/>
              <a:cs typeface="+mn-ea"/>
              <a:sym typeface="+mn-lt"/>
            </a:endParaRPr>
          </a:p>
        </p:txBody>
      </p:sp>
      <p:sp>
        <p:nvSpPr>
          <p:cNvPr id="44" name="矩形 43"/>
          <p:cNvSpPr/>
          <p:nvPr/>
        </p:nvSpPr>
        <p:spPr>
          <a:xfrm>
            <a:off x="883595" y="1479503"/>
            <a:ext cx="2197842" cy="323882"/>
          </a:xfrm>
          <a:prstGeom prst="rect">
            <a:avLst/>
          </a:prstGeom>
          <a:solidFill>
            <a:srgbClr val="0070C0">
              <a:alpha val="90000"/>
            </a:srgbClr>
          </a:solidFill>
        </p:spPr>
        <p:txBody>
          <a:bodyPr wrap="none">
            <a:noAutofit/>
          </a:bodyPr>
          <a:lstStyle/>
          <a:p>
            <a:pPr algn="ctr"/>
            <a:r>
              <a:rPr lang="zh-CN" altLang="en-US" sz="1400" b="1" dirty="0">
                <a:solidFill>
                  <a:srgbClr val="FFFFFF"/>
                </a:solidFill>
                <a:cs typeface="+mn-ea"/>
                <a:sym typeface="+mn-lt"/>
              </a:rPr>
              <a:t>企业、金融监管局等</a:t>
            </a:r>
            <a:endParaRPr lang="zh-CN" altLang="en-US" sz="1400" b="1" dirty="0">
              <a:solidFill>
                <a:srgbClr val="FFFFFF"/>
              </a:solidFill>
              <a:cs typeface="+mn-ea"/>
              <a:sym typeface="+mn-lt"/>
            </a:endParaRPr>
          </a:p>
        </p:txBody>
      </p:sp>
      <p:sp>
        <p:nvSpPr>
          <p:cNvPr id="45" name="矩形 44"/>
          <p:cNvSpPr/>
          <p:nvPr/>
        </p:nvSpPr>
        <p:spPr>
          <a:xfrm>
            <a:off x="6913262" y="4216165"/>
            <a:ext cx="1951748" cy="4279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666666"/>
                </a:solidFill>
                <a:effectLst/>
                <a:uLnTx/>
                <a:uFillTx/>
                <a:cs typeface="+mn-ea"/>
                <a:sym typeface="+mn-lt"/>
              </a:rPr>
              <a:t>促进平台良性发展</a:t>
            </a:r>
            <a:endParaRPr kumimoji="0" lang="zh-CN" altLang="en-US" sz="1100" b="0" i="0" u="none" strike="noStrike" kern="1200" cap="none" spc="0" normalizeH="0" baseline="0" noProof="0" dirty="0">
              <a:ln>
                <a:noFill/>
              </a:ln>
              <a:solidFill>
                <a:srgbClr val="666666"/>
              </a:solidFill>
              <a:effectLst/>
              <a:uLnTx/>
              <a:uFillTx/>
              <a:cs typeface="+mn-ea"/>
              <a:sym typeface="+mn-lt"/>
            </a:endParaRPr>
          </a:p>
        </p:txBody>
      </p:sp>
      <p:sp>
        <p:nvSpPr>
          <p:cNvPr id="46" name="矩形 45"/>
          <p:cNvSpPr/>
          <p:nvPr/>
        </p:nvSpPr>
        <p:spPr>
          <a:xfrm>
            <a:off x="3787470" y="1479503"/>
            <a:ext cx="2199115" cy="323882"/>
          </a:xfrm>
          <a:prstGeom prst="rect">
            <a:avLst/>
          </a:prstGeom>
          <a:solidFill>
            <a:srgbClr val="0070C0">
              <a:alpha val="90000"/>
            </a:srgbClr>
          </a:solidFill>
        </p:spPr>
        <p:txBody>
          <a:bodyPr wrap="none">
            <a:noAutofit/>
          </a:bodyPr>
          <a:lstStyle/>
          <a:p>
            <a:pPr algn="ctr"/>
            <a:r>
              <a:rPr lang="zh-CN" altLang="en-US" sz="1400" b="1" dirty="0">
                <a:solidFill>
                  <a:srgbClr val="FFFFFF"/>
                </a:solidFill>
                <a:cs typeface="+mn-ea"/>
                <a:sym typeface="+mn-lt"/>
              </a:rPr>
              <a:t>数据服务商</a:t>
            </a:r>
            <a:endParaRPr lang="zh-CN" altLang="en-US" sz="1400" b="1" dirty="0">
              <a:solidFill>
                <a:srgbClr val="FFFFFF"/>
              </a:solidFill>
              <a:cs typeface="+mn-ea"/>
              <a:sym typeface="+mn-lt"/>
            </a:endParaRPr>
          </a:p>
        </p:txBody>
      </p:sp>
      <p:sp>
        <p:nvSpPr>
          <p:cNvPr id="47" name="矩形 46"/>
          <p:cNvSpPr/>
          <p:nvPr/>
        </p:nvSpPr>
        <p:spPr>
          <a:xfrm>
            <a:off x="6778444" y="1479503"/>
            <a:ext cx="2213885" cy="323882"/>
          </a:xfrm>
          <a:prstGeom prst="rect">
            <a:avLst/>
          </a:prstGeom>
          <a:solidFill>
            <a:srgbClr val="0070C0">
              <a:alpha val="90000"/>
            </a:srgbClr>
          </a:solidFill>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FFFFFF"/>
                </a:solidFill>
                <a:effectLst/>
                <a:uLnTx/>
                <a:uFillTx/>
                <a:cs typeface="+mn-ea"/>
                <a:sym typeface="+mn-lt"/>
              </a:rPr>
              <a:t>平台运营方</a:t>
            </a:r>
            <a:endParaRPr kumimoji="0" lang="zh-CN" altLang="en-US" sz="1400" b="1" i="0" u="none" strike="noStrike" kern="1200" cap="none" spc="0" normalizeH="0" baseline="0" noProof="0" dirty="0">
              <a:ln>
                <a:noFill/>
              </a:ln>
              <a:solidFill>
                <a:srgbClr val="FFFFFF"/>
              </a:solidFill>
              <a:effectLst/>
              <a:uLnTx/>
              <a:uFillTx/>
              <a:cs typeface="+mn-ea"/>
              <a:sym typeface="+mn-lt"/>
            </a:endParaRPr>
          </a:p>
        </p:txBody>
      </p:sp>
      <p:cxnSp>
        <p:nvCxnSpPr>
          <p:cNvPr id="51" name="直接箭头连接符 50"/>
          <p:cNvCxnSpPr/>
          <p:nvPr/>
        </p:nvCxnSpPr>
        <p:spPr>
          <a:xfrm>
            <a:off x="3080809" y="2527502"/>
            <a:ext cx="715243" cy="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3045741" y="2261617"/>
            <a:ext cx="762000" cy="153670"/>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1000" b="0" i="0" u="none" strike="noStrike" kern="1200" cap="none" spc="0" normalizeH="0" baseline="0" noProof="0" dirty="0">
                <a:ln>
                  <a:noFill/>
                </a:ln>
                <a:solidFill>
                  <a:srgbClr val="DDDDDD">
                    <a:lumMod val="50000"/>
                  </a:srgbClr>
                </a:solidFill>
                <a:effectLst/>
                <a:uLnTx/>
                <a:uFillTx/>
                <a:cs typeface="+mn-ea"/>
                <a:sym typeface="+mn-lt"/>
              </a:rPr>
              <a:t>授权原始数据</a:t>
            </a:r>
            <a:endParaRPr kumimoji="1" lang="zh-CN" altLang="en-US" sz="1000" b="0" i="0" u="none" strike="noStrike" kern="1200" cap="none" spc="0" normalizeH="0" baseline="0" noProof="0" dirty="0">
              <a:ln>
                <a:noFill/>
              </a:ln>
              <a:solidFill>
                <a:srgbClr val="DDDDDD">
                  <a:lumMod val="50000"/>
                </a:srgbClr>
              </a:solidFill>
              <a:effectLst/>
              <a:uLnTx/>
              <a:uFillTx/>
              <a:cs typeface="+mn-ea"/>
              <a:sym typeface="+mn-lt"/>
            </a:endParaRPr>
          </a:p>
        </p:txBody>
      </p:sp>
      <p:cxnSp>
        <p:nvCxnSpPr>
          <p:cNvPr id="55" name="直接箭头连接符 54"/>
          <p:cNvCxnSpPr/>
          <p:nvPr/>
        </p:nvCxnSpPr>
        <p:spPr>
          <a:xfrm>
            <a:off x="6029474" y="2559779"/>
            <a:ext cx="715243" cy="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5962205" y="2209223"/>
            <a:ext cx="782512" cy="30734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000" b="0" i="0" u="none" strike="noStrike" kern="1200" cap="none" spc="0" normalizeH="0" baseline="0" noProof="0" dirty="0">
                <a:ln>
                  <a:noFill/>
                </a:ln>
                <a:solidFill>
                  <a:srgbClr val="DDDDDD">
                    <a:lumMod val="50000"/>
                  </a:srgbClr>
                </a:solidFill>
                <a:effectLst/>
                <a:uLnTx/>
                <a:uFillTx/>
                <a:cs typeface="+mn-ea"/>
                <a:sym typeface="+mn-lt"/>
              </a:rPr>
              <a:t>企业画像</a:t>
            </a:r>
            <a:endParaRPr kumimoji="1" lang="en-US" altLang="zh-CN" sz="1000" b="0" i="0" u="none" strike="noStrike" kern="1200" cap="none" spc="0" normalizeH="0" baseline="0" noProof="0" dirty="0">
              <a:ln>
                <a:noFill/>
              </a:ln>
              <a:solidFill>
                <a:srgbClr val="DDDDDD">
                  <a:lumMod val="50000"/>
                </a:srgbClr>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000" b="0" i="0" u="none" strike="noStrike" kern="1200" cap="none" spc="0" normalizeH="0" baseline="0" noProof="0" dirty="0">
                <a:ln>
                  <a:noFill/>
                </a:ln>
                <a:solidFill>
                  <a:srgbClr val="DDDDDD">
                    <a:lumMod val="50000"/>
                  </a:srgbClr>
                </a:solidFill>
                <a:effectLst/>
                <a:uLnTx/>
                <a:uFillTx/>
                <a:cs typeface="+mn-ea"/>
                <a:sym typeface="+mn-lt"/>
              </a:rPr>
              <a:t>数据集</a:t>
            </a:r>
            <a:endParaRPr kumimoji="1" lang="zh-CN" altLang="en-US" sz="1000" b="0" i="0" u="none" strike="noStrike" kern="1200" cap="none" spc="0" normalizeH="0" baseline="0" noProof="0" dirty="0">
              <a:ln>
                <a:noFill/>
              </a:ln>
              <a:solidFill>
                <a:srgbClr val="DDDDDD">
                  <a:lumMod val="50000"/>
                </a:srgbClr>
              </a:solidFill>
              <a:effectLst/>
              <a:uLnTx/>
              <a:uFillTx/>
              <a:cs typeface="+mn-ea"/>
              <a:sym typeface="+mn-lt"/>
            </a:endParaRPr>
          </a:p>
        </p:txBody>
      </p:sp>
      <p:sp>
        <p:nvSpPr>
          <p:cNvPr id="58" name="矩形 57"/>
          <p:cNvSpPr/>
          <p:nvPr/>
        </p:nvSpPr>
        <p:spPr>
          <a:xfrm>
            <a:off x="9796459" y="1479503"/>
            <a:ext cx="2089540" cy="306705"/>
          </a:xfrm>
          <a:prstGeom prst="rect">
            <a:avLst/>
          </a:prstGeom>
          <a:solidFill>
            <a:srgbClr val="0070C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b="1" dirty="0">
                <a:solidFill>
                  <a:srgbClr val="FFFFFF"/>
                </a:solidFill>
                <a:cs typeface="+mn-ea"/>
                <a:sym typeface="+mn-lt"/>
              </a:rPr>
              <a:t>金融机构</a:t>
            </a:r>
            <a:endParaRPr kumimoji="0" lang="zh-CN" altLang="en-US" sz="1400" b="1" i="0" u="none" strike="noStrike" kern="1200" cap="none" spc="0" normalizeH="0" baseline="0" noProof="0" dirty="0">
              <a:ln>
                <a:noFill/>
              </a:ln>
              <a:solidFill>
                <a:srgbClr val="FFFFFF"/>
              </a:solidFill>
              <a:effectLst/>
              <a:uLnTx/>
              <a:uFillTx/>
              <a:cs typeface="+mn-ea"/>
              <a:sym typeface="+mn-lt"/>
            </a:endParaRPr>
          </a:p>
        </p:txBody>
      </p:sp>
      <p:sp>
        <p:nvSpPr>
          <p:cNvPr id="59" name="矩形 58"/>
          <p:cNvSpPr/>
          <p:nvPr/>
        </p:nvSpPr>
        <p:spPr>
          <a:xfrm>
            <a:off x="9805928" y="1796533"/>
            <a:ext cx="2061334" cy="3125272"/>
          </a:xfrm>
          <a:prstGeom prst="rect">
            <a:avLst/>
          </a:prstGeom>
          <a:noFill/>
          <a:ln>
            <a:solidFill>
              <a:schemeClr val="bg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dirty="0">
              <a:ln>
                <a:noFill/>
              </a:ln>
              <a:solidFill>
                <a:srgbClr val="666666"/>
              </a:solidFill>
              <a:effectLst/>
              <a:uLnTx/>
              <a:uFillTx/>
              <a:cs typeface="+mn-ea"/>
              <a:sym typeface="+mn-lt"/>
            </a:endParaRPr>
          </a:p>
        </p:txBody>
      </p:sp>
      <p:sp>
        <p:nvSpPr>
          <p:cNvPr id="60" name="矩形 59"/>
          <p:cNvSpPr/>
          <p:nvPr/>
        </p:nvSpPr>
        <p:spPr>
          <a:xfrm>
            <a:off x="9982132" y="4216165"/>
            <a:ext cx="1743332" cy="4279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666666"/>
                </a:solidFill>
                <a:effectLst/>
                <a:uLnTx/>
                <a:uFillTx/>
                <a:cs typeface="+mn-ea"/>
                <a:sym typeface="+mn-lt"/>
              </a:rPr>
              <a:t>获得稳定优质客户</a:t>
            </a:r>
            <a:endParaRPr kumimoji="0" lang="zh-CN" altLang="en-US" sz="1100" b="0" i="0" u="none" strike="noStrike" kern="1200" cap="none" spc="0" normalizeH="0" baseline="0" noProof="0" dirty="0">
              <a:ln>
                <a:noFill/>
              </a:ln>
              <a:solidFill>
                <a:srgbClr val="666666"/>
              </a:solidFill>
              <a:effectLst/>
              <a:uLnTx/>
              <a:uFillTx/>
              <a:cs typeface="+mn-ea"/>
              <a:sym typeface="+mn-lt"/>
            </a:endParaRPr>
          </a:p>
        </p:txBody>
      </p:sp>
      <p:sp>
        <p:nvSpPr>
          <p:cNvPr id="64" name="文本框 63"/>
          <p:cNvSpPr txBox="1"/>
          <p:nvPr/>
        </p:nvSpPr>
        <p:spPr>
          <a:xfrm>
            <a:off x="10374730" y="1821201"/>
            <a:ext cx="958137" cy="18415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200" b="1" i="0" u="none" strike="noStrike" kern="1200" cap="none" spc="0" normalizeH="0" baseline="0" noProof="0" dirty="0">
                <a:ln>
                  <a:noFill/>
                </a:ln>
                <a:solidFill>
                  <a:srgbClr val="0070C0"/>
                </a:solidFill>
                <a:effectLst/>
                <a:uLnTx/>
                <a:uFillTx/>
                <a:cs typeface="+mn-ea"/>
                <a:sym typeface="+mn-lt"/>
              </a:rPr>
              <a:t>数据消费</a:t>
            </a:r>
            <a:endParaRPr kumimoji="1" lang="zh-CN" altLang="en-US" sz="1200" b="1" i="0" u="none" strike="noStrike" kern="1200" cap="none" spc="0" normalizeH="0" baseline="0" noProof="0" dirty="0">
              <a:ln>
                <a:noFill/>
              </a:ln>
              <a:solidFill>
                <a:srgbClr val="0070C0"/>
              </a:solidFill>
              <a:effectLst/>
              <a:uLnTx/>
              <a:uFillTx/>
              <a:cs typeface="+mn-ea"/>
              <a:sym typeface="+mn-lt"/>
            </a:endParaRPr>
          </a:p>
        </p:txBody>
      </p:sp>
      <p:sp>
        <p:nvSpPr>
          <p:cNvPr id="49" name="矩形 48"/>
          <p:cNvSpPr/>
          <p:nvPr/>
        </p:nvSpPr>
        <p:spPr>
          <a:xfrm flipV="1">
            <a:off x="906504" y="3970713"/>
            <a:ext cx="10940011" cy="45702"/>
          </a:xfrm>
          <a:prstGeom prst="rect">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666666"/>
              </a:solidFill>
              <a:effectLst/>
              <a:uLnTx/>
              <a:uFillTx/>
              <a:cs typeface="+mn-ea"/>
              <a:sym typeface="+mn-lt"/>
            </a:endParaRPr>
          </a:p>
        </p:txBody>
      </p:sp>
      <p:cxnSp>
        <p:nvCxnSpPr>
          <p:cNvPr id="70" name="直接箭头连接符 69"/>
          <p:cNvCxnSpPr/>
          <p:nvPr/>
        </p:nvCxnSpPr>
        <p:spPr>
          <a:xfrm>
            <a:off x="9014093" y="2527502"/>
            <a:ext cx="715243" cy="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9022944" y="2155231"/>
            <a:ext cx="640440" cy="30734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000" b="0" i="0" u="none" strike="noStrike" kern="1200" cap="none" spc="0" normalizeH="0" baseline="0" noProof="0" dirty="0">
                <a:ln>
                  <a:noFill/>
                </a:ln>
                <a:solidFill>
                  <a:srgbClr val="DDDDDD">
                    <a:lumMod val="50000"/>
                  </a:srgbClr>
                </a:solidFill>
                <a:effectLst/>
                <a:uLnTx/>
                <a:uFillTx/>
                <a:cs typeface="+mn-ea"/>
                <a:sym typeface="+mn-lt"/>
              </a:rPr>
              <a:t>数据</a:t>
            </a:r>
            <a:r>
              <a:rPr kumimoji="1" lang="en-US" altLang="zh-CN" sz="1000" b="0" i="0" u="none" strike="noStrike" kern="1200" cap="none" spc="0" normalizeH="0" baseline="0" noProof="0" dirty="0">
                <a:ln>
                  <a:noFill/>
                </a:ln>
                <a:solidFill>
                  <a:srgbClr val="DDDDDD">
                    <a:lumMod val="50000"/>
                  </a:srgbClr>
                </a:solidFill>
                <a:effectLst/>
                <a:uLnTx/>
                <a:uFillTx/>
                <a:cs typeface="+mn-ea"/>
                <a:sym typeface="+mn-lt"/>
              </a:rPr>
              <a:t>API</a:t>
            </a:r>
            <a:endParaRPr kumimoji="1" lang="en-US" altLang="zh-CN" sz="1000" b="0" i="0" u="none" strike="noStrike" kern="1200" cap="none" spc="0" normalizeH="0" baseline="0" noProof="0" dirty="0">
              <a:ln>
                <a:noFill/>
              </a:ln>
              <a:solidFill>
                <a:srgbClr val="DDDDDD">
                  <a:lumMod val="50000"/>
                </a:srgbClr>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000" dirty="0">
                <a:solidFill>
                  <a:srgbClr val="DDDDDD">
                    <a:lumMod val="50000"/>
                  </a:srgbClr>
                </a:solidFill>
                <a:cs typeface="+mn-ea"/>
                <a:sym typeface="+mn-lt"/>
              </a:rPr>
              <a:t>信用报告</a:t>
            </a:r>
            <a:endParaRPr kumimoji="1" lang="zh-CN" altLang="en-US" sz="1000" b="0" i="0" u="none" strike="noStrike" kern="1200" cap="none" spc="0" normalizeH="0" baseline="0" noProof="0" dirty="0">
              <a:ln>
                <a:noFill/>
              </a:ln>
              <a:solidFill>
                <a:srgbClr val="DDDDDD">
                  <a:lumMod val="50000"/>
                </a:srgbClr>
              </a:solidFill>
              <a:effectLst/>
              <a:uLnTx/>
              <a:uFillTx/>
              <a:cs typeface="+mn-ea"/>
              <a:sym typeface="+mn-lt"/>
            </a:endParaRPr>
          </a:p>
        </p:txBody>
      </p:sp>
      <p:cxnSp>
        <p:nvCxnSpPr>
          <p:cNvPr id="57" name="直接箭头连接符 56"/>
          <p:cNvCxnSpPr/>
          <p:nvPr/>
        </p:nvCxnSpPr>
        <p:spPr>
          <a:xfrm rot="10800000">
            <a:off x="6008349" y="3271522"/>
            <a:ext cx="71524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rot="10800000">
            <a:off x="3049812" y="3268194"/>
            <a:ext cx="71524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p:nvPr/>
        </p:nvCxnSpPr>
        <p:spPr>
          <a:xfrm rot="10800000">
            <a:off x="9009349" y="3270223"/>
            <a:ext cx="71524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9089936" y="2922356"/>
            <a:ext cx="573448" cy="30734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000" b="0" i="0" u="none" strike="noStrike" kern="1200" cap="none" spc="0" normalizeH="0" baseline="0" noProof="0" dirty="0">
                <a:ln>
                  <a:noFill/>
                </a:ln>
                <a:solidFill>
                  <a:srgbClr val="DDDDDD">
                    <a:lumMod val="50000"/>
                  </a:srgbClr>
                </a:solidFill>
                <a:effectLst/>
                <a:uLnTx/>
                <a:uFillTx/>
                <a:cs typeface="+mn-ea"/>
                <a:sym typeface="+mn-lt"/>
              </a:rPr>
              <a:t>金融产品</a:t>
            </a:r>
            <a:endParaRPr kumimoji="1" lang="en-US" altLang="zh-CN" sz="1000" b="0" i="0" u="none" strike="noStrike" kern="1200" cap="none" spc="0" normalizeH="0" baseline="0" noProof="0" dirty="0">
              <a:ln>
                <a:noFill/>
              </a:ln>
              <a:solidFill>
                <a:srgbClr val="DDDDDD">
                  <a:lumMod val="50000"/>
                </a:srgbClr>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000" dirty="0">
                <a:solidFill>
                  <a:srgbClr val="DDDDDD">
                    <a:lumMod val="50000"/>
                  </a:srgbClr>
                </a:solidFill>
                <a:cs typeface="+mn-ea"/>
                <a:sym typeface="+mn-lt"/>
              </a:rPr>
              <a:t>定义</a:t>
            </a:r>
            <a:endParaRPr kumimoji="1" lang="zh-CN" altLang="en-US" sz="1000" b="0" i="0" u="none" strike="noStrike" kern="1200" cap="none" spc="0" normalizeH="0" baseline="0" noProof="0" dirty="0">
              <a:ln>
                <a:noFill/>
              </a:ln>
              <a:solidFill>
                <a:srgbClr val="DDDDDD">
                  <a:lumMod val="50000"/>
                </a:srgbClr>
              </a:solidFill>
              <a:effectLst/>
              <a:uLnTx/>
              <a:uFillTx/>
              <a:cs typeface="+mn-ea"/>
              <a:sym typeface="+mn-lt"/>
            </a:endParaRPr>
          </a:p>
        </p:txBody>
      </p:sp>
      <p:sp>
        <p:nvSpPr>
          <p:cNvPr id="73" name="文本框 72"/>
          <p:cNvSpPr txBox="1"/>
          <p:nvPr/>
        </p:nvSpPr>
        <p:spPr>
          <a:xfrm>
            <a:off x="6113167" y="2949284"/>
            <a:ext cx="571850" cy="30734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000" dirty="0">
                <a:solidFill>
                  <a:srgbClr val="DDDDDD">
                    <a:lumMod val="50000"/>
                  </a:srgbClr>
                </a:solidFill>
                <a:cs typeface="+mn-ea"/>
                <a:sym typeface="+mn-lt"/>
              </a:rPr>
              <a:t>金融</a:t>
            </a:r>
            <a:r>
              <a:rPr kumimoji="1" lang="zh-CN" altLang="en-US" sz="1000" b="0" i="0" u="none" strike="noStrike" kern="1200" cap="none" spc="0" normalizeH="0" baseline="0" noProof="0" dirty="0">
                <a:ln>
                  <a:noFill/>
                </a:ln>
                <a:solidFill>
                  <a:srgbClr val="DDDDDD">
                    <a:lumMod val="50000"/>
                  </a:srgbClr>
                </a:solidFill>
                <a:effectLst/>
                <a:uLnTx/>
                <a:uFillTx/>
                <a:cs typeface="+mn-ea"/>
                <a:sym typeface="+mn-lt"/>
              </a:rPr>
              <a:t>产品上架</a:t>
            </a:r>
            <a:endParaRPr kumimoji="1" lang="zh-CN" altLang="en-US" sz="1000" b="0" i="0" u="none" strike="noStrike" kern="1200" cap="none" spc="0" normalizeH="0" baseline="0" noProof="0" dirty="0">
              <a:ln>
                <a:noFill/>
              </a:ln>
              <a:solidFill>
                <a:srgbClr val="DDDDDD">
                  <a:lumMod val="50000"/>
                </a:srgbClr>
              </a:solidFill>
              <a:effectLst/>
              <a:uLnTx/>
              <a:uFillTx/>
              <a:cs typeface="+mn-ea"/>
              <a:sym typeface="+mn-lt"/>
            </a:endParaRPr>
          </a:p>
        </p:txBody>
      </p:sp>
      <p:sp>
        <p:nvSpPr>
          <p:cNvPr id="74" name="文本框 73"/>
          <p:cNvSpPr txBox="1"/>
          <p:nvPr/>
        </p:nvSpPr>
        <p:spPr>
          <a:xfrm>
            <a:off x="3130625" y="2919535"/>
            <a:ext cx="593028" cy="30734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000" dirty="0">
                <a:solidFill>
                  <a:srgbClr val="DDDDDD">
                    <a:lumMod val="50000"/>
                  </a:srgbClr>
                </a:solidFill>
                <a:cs typeface="+mn-ea"/>
                <a:sym typeface="+mn-lt"/>
              </a:rPr>
              <a:t>金融产品签约</a:t>
            </a:r>
            <a:endParaRPr kumimoji="1" lang="zh-CN" altLang="en-US" sz="1000" b="0" i="0" u="none" strike="noStrike" kern="1200" cap="none" spc="0" normalizeH="0" baseline="0" noProof="0" dirty="0">
              <a:ln>
                <a:noFill/>
              </a:ln>
              <a:solidFill>
                <a:srgbClr val="DDDDDD">
                  <a:lumMod val="50000"/>
                </a:srgbClr>
              </a:solidFill>
              <a:effectLst/>
              <a:uLnTx/>
              <a:uFillTx/>
              <a:cs typeface="+mn-ea"/>
              <a:sym typeface="+mn-lt"/>
            </a:endParaRPr>
          </a:p>
        </p:txBody>
      </p:sp>
      <p:sp>
        <p:nvSpPr>
          <p:cNvPr id="75" name="文本框 74"/>
          <p:cNvSpPr txBox="1"/>
          <p:nvPr/>
        </p:nvSpPr>
        <p:spPr>
          <a:xfrm>
            <a:off x="249244" y="2989707"/>
            <a:ext cx="556289" cy="4305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400" b="1" dirty="0">
                <a:solidFill>
                  <a:srgbClr val="C00000"/>
                </a:solidFill>
                <a:cs typeface="+mn-ea"/>
                <a:sym typeface="+mn-lt"/>
              </a:rPr>
              <a:t>利益</a:t>
            </a:r>
            <a:endParaRPr kumimoji="1" lang="en-US" altLang="zh-CN" sz="1400" b="1" i="0" u="none" strike="noStrike" kern="1200" cap="none" spc="0" normalizeH="0" baseline="0" noProof="0" dirty="0">
              <a:ln>
                <a:noFill/>
              </a:ln>
              <a:solidFill>
                <a:srgbClr val="C0000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400" b="1" i="0" u="none" strike="noStrike" kern="1200" cap="none" spc="0" normalizeH="0" baseline="0" noProof="0" dirty="0">
                <a:ln>
                  <a:noFill/>
                </a:ln>
                <a:solidFill>
                  <a:srgbClr val="C00000"/>
                </a:solidFill>
                <a:effectLst/>
                <a:uLnTx/>
                <a:uFillTx/>
                <a:cs typeface="+mn-ea"/>
                <a:sym typeface="+mn-lt"/>
              </a:rPr>
              <a:t>分配流</a:t>
            </a:r>
            <a:endParaRPr kumimoji="1" lang="en-US" altLang="zh-CN" sz="1400" b="1" i="0" u="none" strike="noStrike" kern="1200" cap="none" spc="0" normalizeH="0" baseline="0" noProof="0" dirty="0">
              <a:ln>
                <a:noFill/>
              </a:ln>
              <a:solidFill>
                <a:srgbClr val="C00000"/>
              </a:solidFill>
              <a:effectLst/>
              <a:uLnTx/>
              <a:uFillTx/>
              <a:cs typeface="+mn-ea"/>
              <a:sym typeface="+mn-lt"/>
            </a:endParaRPr>
          </a:p>
        </p:txBody>
      </p:sp>
      <p:sp>
        <p:nvSpPr>
          <p:cNvPr id="76" name="文本框 75"/>
          <p:cNvSpPr txBox="1"/>
          <p:nvPr/>
        </p:nvSpPr>
        <p:spPr>
          <a:xfrm>
            <a:off x="1646423" y="1821201"/>
            <a:ext cx="609600" cy="184150"/>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1200" b="1" i="0" u="none" strike="noStrike" kern="1200" cap="none" spc="0" normalizeH="0" baseline="0" noProof="0" dirty="0">
                <a:ln>
                  <a:noFill/>
                </a:ln>
                <a:solidFill>
                  <a:srgbClr val="0070C0"/>
                </a:solidFill>
                <a:effectLst/>
                <a:uLnTx/>
                <a:uFillTx/>
                <a:cs typeface="+mn-ea"/>
                <a:sym typeface="+mn-lt"/>
              </a:rPr>
              <a:t>数据汇集</a:t>
            </a:r>
            <a:endParaRPr kumimoji="1" lang="zh-CN" altLang="en-US" sz="1200" b="1" i="0" u="none" strike="noStrike" kern="1200" cap="none" spc="0" normalizeH="0" baseline="0" noProof="0" dirty="0">
              <a:ln>
                <a:noFill/>
              </a:ln>
              <a:solidFill>
                <a:srgbClr val="0070C0"/>
              </a:solidFill>
              <a:effectLst/>
              <a:uLnTx/>
              <a:uFillTx/>
              <a:cs typeface="+mn-ea"/>
              <a:sym typeface="+mn-lt"/>
            </a:endParaRPr>
          </a:p>
        </p:txBody>
      </p:sp>
      <p:grpSp>
        <p:nvGrpSpPr>
          <p:cNvPr id="88" name="组合 134"/>
          <p:cNvGrpSpPr>
            <a:grpSpLocks noChangeAspect="1"/>
          </p:cNvGrpSpPr>
          <p:nvPr/>
        </p:nvGrpSpPr>
        <p:grpSpPr>
          <a:xfrm>
            <a:off x="4755151" y="1134258"/>
            <a:ext cx="248383" cy="220312"/>
            <a:chOff x="12820650" y="5537200"/>
            <a:chExt cx="377825" cy="358775"/>
          </a:xfrm>
          <a:solidFill>
            <a:schemeClr val="bg1">
              <a:lumMod val="50000"/>
            </a:schemeClr>
          </a:solidFill>
        </p:grpSpPr>
        <p:sp>
          <p:nvSpPr>
            <p:cNvPr id="89" name="Freeform 63"/>
            <p:cNvSpPr/>
            <p:nvPr/>
          </p:nvSpPr>
          <p:spPr bwMode="auto">
            <a:xfrm>
              <a:off x="12820650" y="5537200"/>
              <a:ext cx="225425" cy="358775"/>
            </a:xfrm>
            <a:custGeom>
              <a:avLst/>
              <a:gdLst/>
              <a:ahLst/>
              <a:cxnLst>
                <a:cxn ang="0">
                  <a:pos x="114" y="204"/>
                </a:cxn>
                <a:cxn ang="0">
                  <a:pos x="114" y="202"/>
                </a:cxn>
                <a:cxn ang="0">
                  <a:pos x="112" y="188"/>
                </a:cxn>
                <a:cxn ang="0">
                  <a:pos x="120" y="150"/>
                </a:cxn>
                <a:cxn ang="0">
                  <a:pos x="142" y="124"/>
                </a:cxn>
                <a:cxn ang="0">
                  <a:pos x="134" y="112"/>
                </a:cxn>
                <a:cxn ang="0">
                  <a:pos x="114" y="94"/>
                </a:cxn>
                <a:cxn ang="0">
                  <a:pos x="92" y="84"/>
                </a:cxn>
                <a:cxn ang="0">
                  <a:pos x="102" y="78"/>
                </a:cxn>
                <a:cxn ang="0">
                  <a:pos x="118" y="62"/>
                </a:cxn>
                <a:cxn ang="0">
                  <a:pos x="124" y="42"/>
                </a:cxn>
                <a:cxn ang="0">
                  <a:pos x="122" y="34"/>
                </a:cxn>
                <a:cxn ang="0">
                  <a:pos x="116" y="20"/>
                </a:cxn>
                <a:cxn ang="0">
                  <a:pos x="104" y="8"/>
                </a:cxn>
                <a:cxn ang="0">
                  <a:pos x="86" y="2"/>
                </a:cxn>
                <a:cxn ang="0">
                  <a:pos x="78" y="0"/>
                </a:cxn>
                <a:cxn ang="0">
                  <a:pos x="60" y="4"/>
                </a:cxn>
                <a:cxn ang="0">
                  <a:pos x="46" y="12"/>
                </a:cxn>
                <a:cxn ang="0">
                  <a:pos x="36" y="26"/>
                </a:cxn>
                <a:cxn ang="0">
                  <a:pos x="32" y="42"/>
                </a:cxn>
                <a:cxn ang="0">
                  <a:pos x="34" y="52"/>
                </a:cxn>
                <a:cxn ang="0">
                  <a:pos x="44" y="70"/>
                </a:cxn>
                <a:cxn ang="0">
                  <a:pos x="64" y="84"/>
                </a:cxn>
                <a:cxn ang="0">
                  <a:pos x="52" y="88"/>
                </a:cxn>
                <a:cxn ang="0">
                  <a:pos x="32" y="102"/>
                </a:cxn>
                <a:cxn ang="0">
                  <a:pos x="14" y="120"/>
                </a:cxn>
                <a:cxn ang="0">
                  <a:pos x="4" y="144"/>
                </a:cxn>
                <a:cxn ang="0">
                  <a:pos x="0" y="172"/>
                </a:cxn>
                <a:cxn ang="0">
                  <a:pos x="2" y="188"/>
                </a:cxn>
                <a:cxn ang="0">
                  <a:pos x="18" y="204"/>
                </a:cxn>
                <a:cxn ang="0">
                  <a:pos x="46" y="220"/>
                </a:cxn>
                <a:cxn ang="0">
                  <a:pos x="66" y="226"/>
                </a:cxn>
                <a:cxn ang="0">
                  <a:pos x="78" y="226"/>
                </a:cxn>
                <a:cxn ang="0">
                  <a:pos x="102" y="222"/>
                </a:cxn>
                <a:cxn ang="0">
                  <a:pos x="124" y="214"/>
                </a:cxn>
                <a:cxn ang="0">
                  <a:pos x="114" y="204"/>
                </a:cxn>
              </a:cxnLst>
              <a:rect l="0" t="0" r="r" b="b"/>
              <a:pathLst>
                <a:path w="142" h="226">
                  <a:moveTo>
                    <a:pt x="114" y="204"/>
                  </a:moveTo>
                  <a:lnTo>
                    <a:pt x="114" y="204"/>
                  </a:lnTo>
                  <a:lnTo>
                    <a:pt x="114" y="202"/>
                  </a:lnTo>
                  <a:lnTo>
                    <a:pt x="114" y="202"/>
                  </a:lnTo>
                  <a:lnTo>
                    <a:pt x="112" y="188"/>
                  </a:lnTo>
                  <a:lnTo>
                    <a:pt x="112" y="188"/>
                  </a:lnTo>
                  <a:lnTo>
                    <a:pt x="114" y="168"/>
                  </a:lnTo>
                  <a:lnTo>
                    <a:pt x="120" y="150"/>
                  </a:lnTo>
                  <a:lnTo>
                    <a:pt x="130" y="136"/>
                  </a:lnTo>
                  <a:lnTo>
                    <a:pt x="142" y="124"/>
                  </a:lnTo>
                  <a:lnTo>
                    <a:pt x="142" y="124"/>
                  </a:lnTo>
                  <a:lnTo>
                    <a:pt x="134" y="112"/>
                  </a:lnTo>
                  <a:lnTo>
                    <a:pt x="126" y="102"/>
                  </a:lnTo>
                  <a:lnTo>
                    <a:pt x="114" y="94"/>
                  </a:lnTo>
                  <a:lnTo>
                    <a:pt x="104" y="88"/>
                  </a:lnTo>
                  <a:lnTo>
                    <a:pt x="92" y="84"/>
                  </a:lnTo>
                  <a:lnTo>
                    <a:pt x="102" y="78"/>
                  </a:lnTo>
                  <a:lnTo>
                    <a:pt x="102" y="78"/>
                  </a:lnTo>
                  <a:lnTo>
                    <a:pt x="112" y="70"/>
                  </a:lnTo>
                  <a:lnTo>
                    <a:pt x="118" y="62"/>
                  </a:lnTo>
                  <a:lnTo>
                    <a:pt x="122" y="52"/>
                  </a:lnTo>
                  <a:lnTo>
                    <a:pt x="124" y="42"/>
                  </a:lnTo>
                  <a:lnTo>
                    <a:pt x="124" y="42"/>
                  </a:lnTo>
                  <a:lnTo>
                    <a:pt x="122" y="34"/>
                  </a:lnTo>
                  <a:lnTo>
                    <a:pt x="120" y="26"/>
                  </a:lnTo>
                  <a:lnTo>
                    <a:pt x="116" y="20"/>
                  </a:lnTo>
                  <a:lnTo>
                    <a:pt x="110" y="12"/>
                  </a:lnTo>
                  <a:lnTo>
                    <a:pt x="104" y="8"/>
                  </a:lnTo>
                  <a:lnTo>
                    <a:pt x="96" y="4"/>
                  </a:lnTo>
                  <a:lnTo>
                    <a:pt x="86" y="2"/>
                  </a:lnTo>
                  <a:lnTo>
                    <a:pt x="78" y="0"/>
                  </a:lnTo>
                  <a:lnTo>
                    <a:pt x="78" y="0"/>
                  </a:lnTo>
                  <a:lnTo>
                    <a:pt x="68" y="2"/>
                  </a:lnTo>
                  <a:lnTo>
                    <a:pt x="60" y="4"/>
                  </a:lnTo>
                  <a:lnTo>
                    <a:pt x="52" y="8"/>
                  </a:lnTo>
                  <a:lnTo>
                    <a:pt x="46" y="12"/>
                  </a:lnTo>
                  <a:lnTo>
                    <a:pt x="40" y="20"/>
                  </a:lnTo>
                  <a:lnTo>
                    <a:pt x="36" y="26"/>
                  </a:lnTo>
                  <a:lnTo>
                    <a:pt x="32" y="34"/>
                  </a:lnTo>
                  <a:lnTo>
                    <a:pt x="32" y="42"/>
                  </a:lnTo>
                  <a:lnTo>
                    <a:pt x="32" y="42"/>
                  </a:lnTo>
                  <a:lnTo>
                    <a:pt x="34" y="52"/>
                  </a:lnTo>
                  <a:lnTo>
                    <a:pt x="38" y="62"/>
                  </a:lnTo>
                  <a:lnTo>
                    <a:pt x="44" y="70"/>
                  </a:lnTo>
                  <a:lnTo>
                    <a:pt x="52" y="78"/>
                  </a:lnTo>
                  <a:lnTo>
                    <a:pt x="64" y="84"/>
                  </a:lnTo>
                  <a:lnTo>
                    <a:pt x="52" y="88"/>
                  </a:lnTo>
                  <a:lnTo>
                    <a:pt x="52" y="88"/>
                  </a:lnTo>
                  <a:lnTo>
                    <a:pt x="40" y="94"/>
                  </a:lnTo>
                  <a:lnTo>
                    <a:pt x="32" y="102"/>
                  </a:lnTo>
                  <a:lnTo>
                    <a:pt x="22" y="110"/>
                  </a:lnTo>
                  <a:lnTo>
                    <a:pt x="14" y="120"/>
                  </a:lnTo>
                  <a:lnTo>
                    <a:pt x="8" y="132"/>
                  </a:lnTo>
                  <a:lnTo>
                    <a:pt x="4" y="144"/>
                  </a:lnTo>
                  <a:lnTo>
                    <a:pt x="2" y="158"/>
                  </a:lnTo>
                  <a:lnTo>
                    <a:pt x="0" y="172"/>
                  </a:lnTo>
                  <a:lnTo>
                    <a:pt x="0" y="172"/>
                  </a:lnTo>
                  <a:lnTo>
                    <a:pt x="2" y="188"/>
                  </a:lnTo>
                  <a:lnTo>
                    <a:pt x="2" y="188"/>
                  </a:lnTo>
                  <a:lnTo>
                    <a:pt x="18" y="204"/>
                  </a:lnTo>
                  <a:lnTo>
                    <a:pt x="36" y="216"/>
                  </a:lnTo>
                  <a:lnTo>
                    <a:pt x="46" y="220"/>
                  </a:lnTo>
                  <a:lnTo>
                    <a:pt x="56" y="224"/>
                  </a:lnTo>
                  <a:lnTo>
                    <a:pt x="66" y="226"/>
                  </a:lnTo>
                  <a:lnTo>
                    <a:pt x="78" y="226"/>
                  </a:lnTo>
                  <a:lnTo>
                    <a:pt x="78" y="226"/>
                  </a:lnTo>
                  <a:lnTo>
                    <a:pt x="90" y="224"/>
                  </a:lnTo>
                  <a:lnTo>
                    <a:pt x="102" y="222"/>
                  </a:lnTo>
                  <a:lnTo>
                    <a:pt x="112" y="218"/>
                  </a:lnTo>
                  <a:lnTo>
                    <a:pt x="124" y="214"/>
                  </a:lnTo>
                  <a:lnTo>
                    <a:pt x="124" y="214"/>
                  </a:lnTo>
                  <a:lnTo>
                    <a:pt x="114" y="204"/>
                  </a:lnTo>
                  <a:lnTo>
                    <a:pt x="114" y="204"/>
                  </a:lnTo>
                  <a:close/>
                </a:path>
              </a:pathLst>
            </a:custGeom>
            <a:grpFill/>
            <a:ln w="9525">
              <a:noFill/>
              <a:round/>
            </a:ln>
          </p:spPr>
          <p:txBody>
            <a:bodyPr vert="horz" wrap="square" lIns="91406" tIns="45703" rIns="91406"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1D1D1A"/>
                </a:solidFill>
                <a:effectLst/>
                <a:uLnTx/>
                <a:uFillTx/>
                <a:cs typeface="+mn-ea"/>
                <a:sym typeface="+mn-lt"/>
              </a:endParaRPr>
            </a:p>
          </p:txBody>
        </p:sp>
        <p:sp>
          <p:nvSpPr>
            <p:cNvPr id="90" name="Freeform 64"/>
            <p:cNvSpPr/>
            <p:nvPr/>
          </p:nvSpPr>
          <p:spPr bwMode="auto">
            <a:xfrm>
              <a:off x="13017500" y="5629275"/>
              <a:ext cx="180975" cy="266700"/>
            </a:xfrm>
            <a:custGeom>
              <a:avLst/>
              <a:gdLst/>
              <a:ahLst/>
              <a:cxnLst>
                <a:cxn ang="0">
                  <a:pos x="66" y="62"/>
                </a:cxn>
                <a:cxn ang="0">
                  <a:pos x="76" y="56"/>
                </a:cxn>
                <a:cxn ang="0">
                  <a:pos x="86" y="46"/>
                </a:cxn>
                <a:cxn ang="0">
                  <a:pos x="90" y="30"/>
                </a:cxn>
                <a:cxn ang="0">
                  <a:pos x="90" y="24"/>
                </a:cxn>
                <a:cxn ang="0">
                  <a:pos x="82" y="10"/>
                </a:cxn>
                <a:cxn ang="0">
                  <a:pos x="64" y="2"/>
                </a:cxn>
                <a:cxn ang="0">
                  <a:pos x="58" y="0"/>
                </a:cxn>
                <a:cxn ang="0">
                  <a:pos x="44" y="2"/>
                </a:cxn>
                <a:cxn ang="0">
                  <a:pos x="28" y="20"/>
                </a:cxn>
                <a:cxn ang="0">
                  <a:pos x="24" y="30"/>
                </a:cxn>
                <a:cxn ang="0">
                  <a:pos x="26" y="38"/>
                </a:cxn>
                <a:cxn ang="0">
                  <a:pos x="34" y="52"/>
                </a:cxn>
                <a:cxn ang="0">
                  <a:pos x="50" y="62"/>
                </a:cxn>
                <a:cxn ang="0">
                  <a:pos x="38" y="66"/>
                </a:cxn>
                <a:cxn ang="0">
                  <a:pos x="34" y="70"/>
                </a:cxn>
                <a:cxn ang="0">
                  <a:pos x="28" y="72"/>
                </a:cxn>
                <a:cxn ang="0">
                  <a:pos x="24" y="76"/>
                </a:cxn>
                <a:cxn ang="0">
                  <a:pos x="6" y="100"/>
                </a:cxn>
                <a:cxn ang="0">
                  <a:pos x="0" y="130"/>
                </a:cxn>
                <a:cxn ang="0">
                  <a:pos x="2" y="140"/>
                </a:cxn>
                <a:cxn ang="0">
                  <a:pos x="10" y="150"/>
                </a:cxn>
                <a:cxn ang="0">
                  <a:pos x="14" y="154"/>
                </a:cxn>
                <a:cxn ang="0">
                  <a:pos x="20" y="156"/>
                </a:cxn>
                <a:cxn ang="0">
                  <a:pos x="28" y="162"/>
                </a:cxn>
                <a:cxn ang="0">
                  <a:pos x="48" y="168"/>
                </a:cxn>
                <a:cxn ang="0">
                  <a:pos x="58" y="168"/>
                </a:cxn>
                <a:cxn ang="0">
                  <a:pos x="88" y="160"/>
                </a:cxn>
                <a:cxn ang="0">
                  <a:pos x="114" y="140"/>
                </a:cxn>
                <a:cxn ang="0">
                  <a:pos x="114" y="130"/>
                </a:cxn>
                <a:cxn ang="0">
                  <a:pos x="114" y="118"/>
                </a:cxn>
                <a:cxn ang="0">
                  <a:pos x="108" y="98"/>
                </a:cxn>
                <a:cxn ang="0">
                  <a:pos x="98" y="82"/>
                </a:cxn>
                <a:cxn ang="0">
                  <a:pos x="84" y="70"/>
                </a:cxn>
                <a:cxn ang="0">
                  <a:pos x="76" y="66"/>
                </a:cxn>
              </a:cxnLst>
              <a:rect l="0" t="0" r="r" b="b"/>
              <a:pathLst>
                <a:path w="114" h="168">
                  <a:moveTo>
                    <a:pt x="76" y="66"/>
                  </a:moveTo>
                  <a:lnTo>
                    <a:pt x="66" y="62"/>
                  </a:lnTo>
                  <a:lnTo>
                    <a:pt x="76" y="56"/>
                  </a:lnTo>
                  <a:lnTo>
                    <a:pt x="76" y="56"/>
                  </a:lnTo>
                  <a:lnTo>
                    <a:pt x="82" y="52"/>
                  </a:lnTo>
                  <a:lnTo>
                    <a:pt x="86" y="46"/>
                  </a:lnTo>
                  <a:lnTo>
                    <a:pt x="90" y="38"/>
                  </a:lnTo>
                  <a:lnTo>
                    <a:pt x="90" y="30"/>
                  </a:lnTo>
                  <a:lnTo>
                    <a:pt x="90" y="30"/>
                  </a:lnTo>
                  <a:lnTo>
                    <a:pt x="90" y="24"/>
                  </a:lnTo>
                  <a:lnTo>
                    <a:pt x="88" y="20"/>
                  </a:lnTo>
                  <a:lnTo>
                    <a:pt x="82" y="10"/>
                  </a:lnTo>
                  <a:lnTo>
                    <a:pt x="70" y="2"/>
                  </a:lnTo>
                  <a:lnTo>
                    <a:pt x="64" y="2"/>
                  </a:lnTo>
                  <a:lnTo>
                    <a:pt x="58" y="0"/>
                  </a:lnTo>
                  <a:lnTo>
                    <a:pt x="58" y="0"/>
                  </a:lnTo>
                  <a:lnTo>
                    <a:pt x="50" y="2"/>
                  </a:lnTo>
                  <a:lnTo>
                    <a:pt x="44" y="2"/>
                  </a:lnTo>
                  <a:lnTo>
                    <a:pt x="34" y="10"/>
                  </a:lnTo>
                  <a:lnTo>
                    <a:pt x="28" y="20"/>
                  </a:lnTo>
                  <a:lnTo>
                    <a:pt x="26" y="24"/>
                  </a:lnTo>
                  <a:lnTo>
                    <a:pt x="24" y="30"/>
                  </a:lnTo>
                  <a:lnTo>
                    <a:pt x="24" y="30"/>
                  </a:lnTo>
                  <a:lnTo>
                    <a:pt x="26" y="38"/>
                  </a:lnTo>
                  <a:lnTo>
                    <a:pt x="28" y="46"/>
                  </a:lnTo>
                  <a:lnTo>
                    <a:pt x="34" y="52"/>
                  </a:lnTo>
                  <a:lnTo>
                    <a:pt x="40" y="56"/>
                  </a:lnTo>
                  <a:lnTo>
                    <a:pt x="50" y="62"/>
                  </a:lnTo>
                  <a:lnTo>
                    <a:pt x="38" y="66"/>
                  </a:lnTo>
                  <a:lnTo>
                    <a:pt x="38" y="66"/>
                  </a:lnTo>
                  <a:lnTo>
                    <a:pt x="34" y="70"/>
                  </a:lnTo>
                  <a:lnTo>
                    <a:pt x="34" y="70"/>
                  </a:lnTo>
                  <a:lnTo>
                    <a:pt x="28" y="72"/>
                  </a:lnTo>
                  <a:lnTo>
                    <a:pt x="28" y="72"/>
                  </a:lnTo>
                  <a:lnTo>
                    <a:pt x="24" y="76"/>
                  </a:lnTo>
                  <a:lnTo>
                    <a:pt x="24" y="76"/>
                  </a:lnTo>
                  <a:lnTo>
                    <a:pt x="14" y="86"/>
                  </a:lnTo>
                  <a:lnTo>
                    <a:pt x="6" y="100"/>
                  </a:lnTo>
                  <a:lnTo>
                    <a:pt x="2" y="114"/>
                  </a:lnTo>
                  <a:lnTo>
                    <a:pt x="0" y="130"/>
                  </a:lnTo>
                  <a:lnTo>
                    <a:pt x="0" y="130"/>
                  </a:lnTo>
                  <a:lnTo>
                    <a:pt x="2" y="140"/>
                  </a:lnTo>
                  <a:lnTo>
                    <a:pt x="2" y="140"/>
                  </a:lnTo>
                  <a:lnTo>
                    <a:pt x="10" y="150"/>
                  </a:lnTo>
                  <a:lnTo>
                    <a:pt x="10" y="150"/>
                  </a:lnTo>
                  <a:lnTo>
                    <a:pt x="14" y="154"/>
                  </a:lnTo>
                  <a:lnTo>
                    <a:pt x="14" y="154"/>
                  </a:lnTo>
                  <a:lnTo>
                    <a:pt x="20" y="156"/>
                  </a:lnTo>
                  <a:lnTo>
                    <a:pt x="20" y="156"/>
                  </a:lnTo>
                  <a:lnTo>
                    <a:pt x="28" y="162"/>
                  </a:lnTo>
                  <a:lnTo>
                    <a:pt x="38" y="164"/>
                  </a:lnTo>
                  <a:lnTo>
                    <a:pt x="48" y="168"/>
                  </a:lnTo>
                  <a:lnTo>
                    <a:pt x="58" y="168"/>
                  </a:lnTo>
                  <a:lnTo>
                    <a:pt x="58" y="168"/>
                  </a:lnTo>
                  <a:lnTo>
                    <a:pt x="74" y="166"/>
                  </a:lnTo>
                  <a:lnTo>
                    <a:pt x="88" y="160"/>
                  </a:lnTo>
                  <a:lnTo>
                    <a:pt x="102" y="152"/>
                  </a:lnTo>
                  <a:lnTo>
                    <a:pt x="114" y="140"/>
                  </a:lnTo>
                  <a:lnTo>
                    <a:pt x="114" y="140"/>
                  </a:lnTo>
                  <a:lnTo>
                    <a:pt x="114" y="130"/>
                  </a:lnTo>
                  <a:lnTo>
                    <a:pt x="114" y="130"/>
                  </a:lnTo>
                  <a:lnTo>
                    <a:pt x="114" y="118"/>
                  </a:lnTo>
                  <a:lnTo>
                    <a:pt x="112" y="108"/>
                  </a:lnTo>
                  <a:lnTo>
                    <a:pt x="108" y="98"/>
                  </a:lnTo>
                  <a:lnTo>
                    <a:pt x="104" y="90"/>
                  </a:lnTo>
                  <a:lnTo>
                    <a:pt x="98" y="82"/>
                  </a:lnTo>
                  <a:lnTo>
                    <a:pt x="92" y="76"/>
                  </a:lnTo>
                  <a:lnTo>
                    <a:pt x="84" y="70"/>
                  </a:lnTo>
                  <a:lnTo>
                    <a:pt x="76" y="66"/>
                  </a:lnTo>
                  <a:lnTo>
                    <a:pt x="76" y="66"/>
                  </a:lnTo>
                  <a:close/>
                </a:path>
              </a:pathLst>
            </a:custGeom>
            <a:grpFill/>
            <a:ln w="9525">
              <a:noFill/>
              <a:round/>
            </a:ln>
          </p:spPr>
          <p:txBody>
            <a:bodyPr vert="horz" wrap="square" lIns="91406" tIns="45703" rIns="91406"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1D1D1A"/>
                </a:solidFill>
                <a:effectLst/>
                <a:uLnTx/>
                <a:uFillTx/>
                <a:cs typeface="+mn-ea"/>
                <a:sym typeface="+mn-lt"/>
              </a:endParaRPr>
            </a:p>
          </p:txBody>
        </p:sp>
      </p:grpSp>
      <p:sp>
        <p:nvSpPr>
          <p:cNvPr id="92" name="Freeform 35"/>
          <p:cNvSpPr>
            <a:spLocks noChangeAspect="1" noEditPoints="1"/>
          </p:cNvSpPr>
          <p:nvPr/>
        </p:nvSpPr>
        <p:spPr bwMode="auto">
          <a:xfrm>
            <a:off x="1800648" y="1102699"/>
            <a:ext cx="296867" cy="246009"/>
          </a:xfrm>
          <a:custGeom>
            <a:avLst/>
            <a:gdLst/>
            <a:ahLst/>
            <a:cxnLst>
              <a:cxn ang="0">
                <a:pos x="14413" y="6228"/>
              </a:cxn>
              <a:cxn ang="0">
                <a:pos x="9353" y="6994"/>
              </a:cxn>
              <a:cxn ang="0">
                <a:pos x="8638" y="12659"/>
              </a:cxn>
              <a:cxn ang="0">
                <a:pos x="7871" y="1685"/>
              </a:cxn>
              <a:cxn ang="0">
                <a:pos x="7360" y="0"/>
              </a:cxn>
              <a:cxn ang="0">
                <a:pos x="3680" y="1685"/>
              </a:cxn>
              <a:cxn ang="0">
                <a:pos x="1534" y="12659"/>
              </a:cxn>
              <a:cxn ang="0">
                <a:pos x="0" y="13986"/>
              </a:cxn>
              <a:cxn ang="0">
                <a:pos x="15946" y="12659"/>
              </a:cxn>
              <a:cxn ang="0">
                <a:pos x="15334" y="6994"/>
              </a:cxn>
              <a:cxn ang="0">
                <a:pos x="5827" y="6125"/>
              </a:cxn>
              <a:cxn ang="0">
                <a:pos x="7002" y="8371"/>
              </a:cxn>
              <a:cxn ang="0">
                <a:pos x="5827" y="6125"/>
              </a:cxn>
              <a:cxn ang="0">
                <a:pos x="3731" y="9137"/>
              </a:cxn>
              <a:cxn ang="0">
                <a:pos x="2555" y="11382"/>
              </a:cxn>
              <a:cxn ang="0">
                <a:pos x="2555" y="3318"/>
              </a:cxn>
              <a:cxn ang="0">
                <a:pos x="3731" y="5564"/>
              </a:cxn>
              <a:cxn ang="0">
                <a:pos x="2555" y="3318"/>
              </a:cxn>
              <a:cxn ang="0">
                <a:pos x="10393" y="8065"/>
              </a:cxn>
              <a:cxn ang="0">
                <a:pos x="9525" y="9494"/>
              </a:cxn>
              <a:cxn ang="0">
                <a:pos x="13818" y="10464"/>
              </a:cxn>
              <a:cxn ang="0">
                <a:pos x="14687" y="11893"/>
              </a:cxn>
              <a:cxn ang="0">
                <a:pos x="13818" y="10464"/>
              </a:cxn>
              <a:cxn ang="0">
                <a:pos x="13256" y="10464"/>
              </a:cxn>
              <a:cxn ang="0">
                <a:pos x="12387" y="11893"/>
              </a:cxn>
              <a:cxn ang="0">
                <a:pos x="10955" y="10464"/>
              </a:cxn>
              <a:cxn ang="0">
                <a:pos x="11825" y="11893"/>
              </a:cxn>
              <a:cxn ang="0">
                <a:pos x="10955" y="10464"/>
              </a:cxn>
              <a:cxn ang="0">
                <a:pos x="10393" y="10464"/>
              </a:cxn>
              <a:cxn ang="0">
                <a:pos x="9525" y="11893"/>
              </a:cxn>
              <a:cxn ang="0">
                <a:pos x="13818" y="8065"/>
              </a:cxn>
              <a:cxn ang="0">
                <a:pos x="14687" y="9494"/>
              </a:cxn>
              <a:cxn ang="0">
                <a:pos x="13818" y="8065"/>
              </a:cxn>
              <a:cxn ang="0">
                <a:pos x="13256" y="8065"/>
              </a:cxn>
              <a:cxn ang="0">
                <a:pos x="12387" y="9494"/>
              </a:cxn>
              <a:cxn ang="0">
                <a:pos x="10955" y="8065"/>
              </a:cxn>
              <a:cxn ang="0">
                <a:pos x="11825" y="9494"/>
              </a:cxn>
              <a:cxn ang="0">
                <a:pos x="10955" y="8065"/>
              </a:cxn>
            </a:cxnLst>
            <a:rect l="0" t="0" r="r" b="b"/>
            <a:pathLst>
              <a:path w="16560" h="13986">
                <a:moveTo>
                  <a:pt x="14413" y="6994"/>
                </a:moveTo>
                <a:lnTo>
                  <a:pt x="14413" y="6228"/>
                </a:lnTo>
                <a:lnTo>
                  <a:pt x="9353" y="6228"/>
                </a:lnTo>
                <a:lnTo>
                  <a:pt x="9353" y="6994"/>
                </a:lnTo>
                <a:lnTo>
                  <a:pt x="8638" y="6994"/>
                </a:lnTo>
                <a:lnTo>
                  <a:pt x="8638" y="12659"/>
                </a:lnTo>
                <a:lnTo>
                  <a:pt x="7871" y="12659"/>
                </a:lnTo>
                <a:lnTo>
                  <a:pt x="7871" y="1685"/>
                </a:lnTo>
                <a:lnTo>
                  <a:pt x="7360" y="1685"/>
                </a:lnTo>
                <a:lnTo>
                  <a:pt x="7360" y="0"/>
                </a:lnTo>
                <a:lnTo>
                  <a:pt x="3680" y="1021"/>
                </a:lnTo>
                <a:lnTo>
                  <a:pt x="3680" y="1685"/>
                </a:lnTo>
                <a:lnTo>
                  <a:pt x="1534" y="1685"/>
                </a:lnTo>
                <a:lnTo>
                  <a:pt x="1534" y="12659"/>
                </a:lnTo>
                <a:lnTo>
                  <a:pt x="767" y="12659"/>
                </a:lnTo>
                <a:lnTo>
                  <a:pt x="0" y="13986"/>
                </a:lnTo>
                <a:lnTo>
                  <a:pt x="16560" y="13986"/>
                </a:lnTo>
                <a:lnTo>
                  <a:pt x="15946" y="12659"/>
                </a:lnTo>
                <a:lnTo>
                  <a:pt x="15334" y="12659"/>
                </a:lnTo>
                <a:lnTo>
                  <a:pt x="15334" y="6994"/>
                </a:lnTo>
                <a:lnTo>
                  <a:pt x="14413" y="6994"/>
                </a:lnTo>
                <a:close/>
                <a:moveTo>
                  <a:pt x="5827" y="6125"/>
                </a:moveTo>
                <a:lnTo>
                  <a:pt x="7002" y="6125"/>
                </a:lnTo>
                <a:lnTo>
                  <a:pt x="7002" y="8371"/>
                </a:lnTo>
                <a:lnTo>
                  <a:pt x="5827" y="8371"/>
                </a:lnTo>
                <a:lnTo>
                  <a:pt x="5827" y="6125"/>
                </a:lnTo>
                <a:close/>
                <a:moveTo>
                  <a:pt x="2555" y="9137"/>
                </a:moveTo>
                <a:lnTo>
                  <a:pt x="3731" y="9137"/>
                </a:lnTo>
                <a:lnTo>
                  <a:pt x="3731" y="11382"/>
                </a:lnTo>
                <a:lnTo>
                  <a:pt x="2555" y="11382"/>
                </a:lnTo>
                <a:lnTo>
                  <a:pt x="2555" y="9137"/>
                </a:lnTo>
                <a:close/>
                <a:moveTo>
                  <a:pt x="2555" y="3318"/>
                </a:moveTo>
                <a:lnTo>
                  <a:pt x="3731" y="3318"/>
                </a:lnTo>
                <a:lnTo>
                  <a:pt x="3731" y="5564"/>
                </a:lnTo>
                <a:lnTo>
                  <a:pt x="2555" y="5564"/>
                </a:lnTo>
                <a:lnTo>
                  <a:pt x="2555" y="3318"/>
                </a:lnTo>
                <a:close/>
                <a:moveTo>
                  <a:pt x="9525" y="8065"/>
                </a:moveTo>
                <a:lnTo>
                  <a:pt x="10393" y="8065"/>
                </a:lnTo>
                <a:lnTo>
                  <a:pt x="10393" y="9494"/>
                </a:lnTo>
                <a:lnTo>
                  <a:pt x="9525" y="9494"/>
                </a:lnTo>
                <a:lnTo>
                  <a:pt x="9525" y="8065"/>
                </a:lnTo>
                <a:close/>
                <a:moveTo>
                  <a:pt x="13818" y="10464"/>
                </a:moveTo>
                <a:lnTo>
                  <a:pt x="14687" y="10464"/>
                </a:lnTo>
                <a:lnTo>
                  <a:pt x="14687" y="11893"/>
                </a:lnTo>
                <a:lnTo>
                  <a:pt x="13818" y="11893"/>
                </a:lnTo>
                <a:lnTo>
                  <a:pt x="13818" y="10464"/>
                </a:lnTo>
                <a:close/>
                <a:moveTo>
                  <a:pt x="12387" y="10464"/>
                </a:moveTo>
                <a:lnTo>
                  <a:pt x="13256" y="10464"/>
                </a:lnTo>
                <a:lnTo>
                  <a:pt x="13256" y="11893"/>
                </a:lnTo>
                <a:lnTo>
                  <a:pt x="12387" y="11893"/>
                </a:lnTo>
                <a:lnTo>
                  <a:pt x="12387" y="10464"/>
                </a:lnTo>
                <a:close/>
                <a:moveTo>
                  <a:pt x="10955" y="10464"/>
                </a:moveTo>
                <a:lnTo>
                  <a:pt x="11825" y="10464"/>
                </a:lnTo>
                <a:lnTo>
                  <a:pt x="11825" y="11893"/>
                </a:lnTo>
                <a:lnTo>
                  <a:pt x="10955" y="11893"/>
                </a:lnTo>
                <a:lnTo>
                  <a:pt x="10955" y="10464"/>
                </a:lnTo>
                <a:close/>
                <a:moveTo>
                  <a:pt x="9525" y="10464"/>
                </a:moveTo>
                <a:lnTo>
                  <a:pt x="10393" y="10464"/>
                </a:lnTo>
                <a:lnTo>
                  <a:pt x="10393" y="11893"/>
                </a:lnTo>
                <a:lnTo>
                  <a:pt x="9525" y="11893"/>
                </a:lnTo>
                <a:lnTo>
                  <a:pt x="9525" y="10464"/>
                </a:lnTo>
                <a:close/>
                <a:moveTo>
                  <a:pt x="13818" y="8065"/>
                </a:moveTo>
                <a:lnTo>
                  <a:pt x="14687" y="8065"/>
                </a:lnTo>
                <a:lnTo>
                  <a:pt x="14687" y="9494"/>
                </a:lnTo>
                <a:lnTo>
                  <a:pt x="13818" y="9494"/>
                </a:lnTo>
                <a:lnTo>
                  <a:pt x="13818" y="8065"/>
                </a:lnTo>
                <a:close/>
                <a:moveTo>
                  <a:pt x="12387" y="8065"/>
                </a:moveTo>
                <a:lnTo>
                  <a:pt x="13256" y="8065"/>
                </a:lnTo>
                <a:lnTo>
                  <a:pt x="13256" y="9494"/>
                </a:lnTo>
                <a:lnTo>
                  <a:pt x="12387" y="9494"/>
                </a:lnTo>
                <a:lnTo>
                  <a:pt x="12387" y="8065"/>
                </a:lnTo>
                <a:close/>
                <a:moveTo>
                  <a:pt x="10955" y="8065"/>
                </a:moveTo>
                <a:lnTo>
                  <a:pt x="11825" y="8065"/>
                </a:lnTo>
                <a:lnTo>
                  <a:pt x="11825" y="9494"/>
                </a:lnTo>
                <a:lnTo>
                  <a:pt x="10955" y="9494"/>
                </a:lnTo>
                <a:lnTo>
                  <a:pt x="10955" y="8065"/>
                </a:lnTo>
                <a:close/>
              </a:path>
            </a:pathLst>
          </a:custGeom>
          <a:solidFill>
            <a:schemeClr val="tx1"/>
          </a:solidFill>
          <a:ln w="9525">
            <a:noFill/>
            <a:round/>
          </a:ln>
        </p:spPr>
        <p:txBody>
          <a:bodyPr vert="horz" wrap="square" lIns="91406" tIns="45703" rIns="91406"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1D1D1A"/>
              </a:solidFill>
              <a:effectLst/>
              <a:uLnTx/>
              <a:uFillTx/>
              <a:cs typeface="+mn-ea"/>
              <a:sym typeface="+mn-lt"/>
            </a:endParaRPr>
          </a:p>
        </p:txBody>
      </p:sp>
      <p:sp>
        <p:nvSpPr>
          <p:cNvPr id="100" name="Freeform 249"/>
          <p:cNvSpPr>
            <a:spLocks noChangeAspect="1" noEditPoints="1"/>
          </p:cNvSpPr>
          <p:nvPr/>
        </p:nvSpPr>
        <p:spPr bwMode="auto">
          <a:xfrm>
            <a:off x="7707062" y="1150661"/>
            <a:ext cx="356647" cy="198300"/>
          </a:xfrm>
          <a:custGeom>
            <a:avLst/>
            <a:gdLst/>
            <a:ahLst/>
            <a:cxnLst>
              <a:cxn ang="0">
                <a:pos x="5071" y="8172"/>
              </a:cxn>
              <a:cxn ang="0">
                <a:pos x="12155" y="468"/>
              </a:cxn>
              <a:cxn ang="0">
                <a:pos x="10681" y="36"/>
              </a:cxn>
              <a:cxn ang="0">
                <a:pos x="9566" y="936"/>
              </a:cxn>
              <a:cxn ang="0">
                <a:pos x="9745" y="3060"/>
              </a:cxn>
              <a:cxn ang="0">
                <a:pos x="11004" y="3996"/>
              </a:cxn>
              <a:cxn ang="0">
                <a:pos x="12299" y="3060"/>
              </a:cxn>
              <a:cxn ang="0">
                <a:pos x="7264" y="7776"/>
              </a:cxn>
              <a:cxn ang="0">
                <a:pos x="6545" y="7452"/>
              </a:cxn>
              <a:cxn ang="0">
                <a:pos x="6149" y="7920"/>
              </a:cxn>
              <a:cxn ang="0">
                <a:pos x="6005" y="7236"/>
              </a:cxn>
              <a:cxn ang="0">
                <a:pos x="6797" y="6660"/>
              </a:cxn>
              <a:cxn ang="0">
                <a:pos x="7624" y="5760"/>
              </a:cxn>
              <a:cxn ang="0">
                <a:pos x="8343" y="4572"/>
              </a:cxn>
              <a:cxn ang="0">
                <a:pos x="9350" y="3996"/>
              </a:cxn>
              <a:cxn ang="0">
                <a:pos x="10716" y="4428"/>
              </a:cxn>
              <a:cxn ang="0">
                <a:pos x="12191" y="3996"/>
              </a:cxn>
              <a:cxn ang="0">
                <a:pos x="13414" y="4320"/>
              </a:cxn>
              <a:cxn ang="0">
                <a:pos x="14132" y="5184"/>
              </a:cxn>
              <a:cxn ang="0">
                <a:pos x="15211" y="7416"/>
              </a:cxn>
              <a:cxn ang="0">
                <a:pos x="14852" y="7920"/>
              </a:cxn>
              <a:cxn ang="0">
                <a:pos x="13306" y="7668"/>
              </a:cxn>
              <a:cxn ang="0">
                <a:pos x="13162" y="5112"/>
              </a:cxn>
              <a:cxn ang="0">
                <a:pos x="8594" y="5364"/>
              </a:cxn>
              <a:cxn ang="0">
                <a:pos x="8810" y="7920"/>
              </a:cxn>
              <a:cxn ang="0">
                <a:pos x="13017" y="7848"/>
              </a:cxn>
              <a:cxn ang="0">
                <a:pos x="13162" y="5364"/>
              </a:cxn>
              <a:cxn ang="0">
                <a:pos x="8882" y="5364"/>
              </a:cxn>
              <a:cxn ang="0">
                <a:pos x="9027" y="7848"/>
              </a:cxn>
              <a:cxn ang="0">
                <a:pos x="5969" y="6264"/>
              </a:cxn>
              <a:cxn ang="0">
                <a:pos x="6186" y="4356"/>
              </a:cxn>
              <a:cxn ang="0">
                <a:pos x="2877" y="4212"/>
              </a:cxn>
              <a:cxn ang="0">
                <a:pos x="2877" y="6156"/>
              </a:cxn>
              <a:cxn ang="0">
                <a:pos x="5646" y="1044"/>
              </a:cxn>
              <a:cxn ang="0">
                <a:pos x="4963" y="180"/>
              </a:cxn>
              <a:cxn ang="0">
                <a:pos x="3740" y="288"/>
              </a:cxn>
              <a:cxn ang="0">
                <a:pos x="3272" y="1296"/>
              </a:cxn>
              <a:cxn ang="0">
                <a:pos x="3812" y="2952"/>
              </a:cxn>
              <a:cxn ang="0">
                <a:pos x="4927" y="3096"/>
              </a:cxn>
              <a:cxn ang="0">
                <a:pos x="5646" y="1728"/>
              </a:cxn>
              <a:cxn ang="0">
                <a:pos x="7515" y="5292"/>
              </a:cxn>
              <a:cxn ang="0">
                <a:pos x="7048" y="6084"/>
              </a:cxn>
              <a:cxn ang="0">
                <a:pos x="6258" y="6084"/>
              </a:cxn>
              <a:cxn ang="0">
                <a:pos x="6005" y="4032"/>
              </a:cxn>
              <a:cxn ang="0">
                <a:pos x="2553" y="4428"/>
              </a:cxn>
              <a:cxn ang="0">
                <a:pos x="1654" y="6264"/>
              </a:cxn>
              <a:cxn ang="0">
                <a:pos x="1187" y="5976"/>
              </a:cxn>
              <a:cxn ang="0">
                <a:pos x="2122" y="3960"/>
              </a:cxn>
              <a:cxn ang="0">
                <a:pos x="2949" y="3276"/>
              </a:cxn>
              <a:cxn ang="0">
                <a:pos x="3992" y="3456"/>
              </a:cxn>
              <a:cxn ang="0">
                <a:pos x="5179" y="3348"/>
              </a:cxn>
              <a:cxn ang="0">
                <a:pos x="6186" y="3348"/>
              </a:cxn>
              <a:cxn ang="0">
                <a:pos x="6904" y="4068"/>
              </a:cxn>
              <a:cxn ang="0">
                <a:pos x="5861" y="6840"/>
              </a:cxn>
            </a:cxnLst>
            <a:rect l="0" t="0" r="r" b="b"/>
            <a:pathLst>
              <a:path w="16470" h="8928">
                <a:moveTo>
                  <a:pt x="5071" y="8172"/>
                </a:moveTo>
                <a:lnTo>
                  <a:pt x="16470" y="8172"/>
                </a:lnTo>
                <a:lnTo>
                  <a:pt x="16470" y="8928"/>
                </a:lnTo>
                <a:lnTo>
                  <a:pt x="5071" y="8928"/>
                </a:lnTo>
                <a:lnTo>
                  <a:pt x="5071" y="8172"/>
                </a:lnTo>
                <a:close/>
                <a:moveTo>
                  <a:pt x="12586" y="1548"/>
                </a:moveTo>
                <a:lnTo>
                  <a:pt x="12550" y="1260"/>
                </a:lnTo>
                <a:lnTo>
                  <a:pt x="12442" y="972"/>
                </a:lnTo>
                <a:lnTo>
                  <a:pt x="12335" y="684"/>
                </a:lnTo>
                <a:lnTo>
                  <a:pt x="12155" y="468"/>
                </a:lnTo>
                <a:lnTo>
                  <a:pt x="11903" y="252"/>
                </a:lnTo>
                <a:lnTo>
                  <a:pt x="11651" y="108"/>
                </a:lnTo>
                <a:lnTo>
                  <a:pt x="11363" y="36"/>
                </a:lnTo>
                <a:lnTo>
                  <a:pt x="11004" y="0"/>
                </a:lnTo>
                <a:lnTo>
                  <a:pt x="10681" y="36"/>
                </a:lnTo>
                <a:lnTo>
                  <a:pt x="10357" y="108"/>
                </a:lnTo>
                <a:lnTo>
                  <a:pt x="10105" y="252"/>
                </a:lnTo>
                <a:lnTo>
                  <a:pt x="9889" y="468"/>
                </a:lnTo>
                <a:lnTo>
                  <a:pt x="9709" y="684"/>
                </a:lnTo>
                <a:lnTo>
                  <a:pt x="9566" y="936"/>
                </a:lnTo>
                <a:lnTo>
                  <a:pt x="9494" y="1260"/>
                </a:lnTo>
                <a:lnTo>
                  <a:pt x="9458" y="1548"/>
                </a:lnTo>
                <a:lnTo>
                  <a:pt x="9494" y="2124"/>
                </a:lnTo>
                <a:lnTo>
                  <a:pt x="9602" y="2628"/>
                </a:lnTo>
                <a:lnTo>
                  <a:pt x="9745" y="3060"/>
                </a:lnTo>
                <a:lnTo>
                  <a:pt x="9961" y="3420"/>
                </a:lnTo>
                <a:lnTo>
                  <a:pt x="10176" y="3672"/>
                </a:lnTo>
                <a:lnTo>
                  <a:pt x="10465" y="3852"/>
                </a:lnTo>
                <a:lnTo>
                  <a:pt x="10716" y="3960"/>
                </a:lnTo>
                <a:lnTo>
                  <a:pt x="11004" y="3996"/>
                </a:lnTo>
                <a:lnTo>
                  <a:pt x="11327" y="3960"/>
                </a:lnTo>
                <a:lnTo>
                  <a:pt x="11579" y="3852"/>
                </a:lnTo>
                <a:lnTo>
                  <a:pt x="11867" y="3672"/>
                </a:lnTo>
                <a:lnTo>
                  <a:pt x="12083" y="3384"/>
                </a:lnTo>
                <a:lnTo>
                  <a:pt x="12299" y="3060"/>
                </a:lnTo>
                <a:lnTo>
                  <a:pt x="12442" y="2628"/>
                </a:lnTo>
                <a:lnTo>
                  <a:pt x="12550" y="2124"/>
                </a:lnTo>
                <a:lnTo>
                  <a:pt x="12586" y="1548"/>
                </a:lnTo>
                <a:close/>
                <a:moveTo>
                  <a:pt x="7264" y="7920"/>
                </a:moveTo>
                <a:lnTo>
                  <a:pt x="7264" y="7776"/>
                </a:lnTo>
                <a:lnTo>
                  <a:pt x="7228" y="7632"/>
                </a:lnTo>
                <a:lnTo>
                  <a:pt x="7120" y="7524"/>
                </a:lnTo>
                <a:lnTo>
                  <a:pt x="6940" y="7452"/>
                </a:lnTo>
                <a:lnTo>
                  <a:pt x="6761" y="7416"/>
                </a:lnTo>
                <a:lnTo>
                  <a:pt x="6545" y="7452"/>
                </a:lnTo>
                <a:lnTo>
                  <a:pt x="6401" y="7524"/>
                </a:lnTo>
                <a:lnTo>
                  <a:pt x="6294" y="7632"/>
                </a:lnTo>
                <a:lnTo>
                  <a:pt x="6258" y="7776"/>
                </a:lnTo>
                <a:lnTo>
                  <a:pt x="6258" y="7920"/>
                </a:lnTo>
                <a:lnTo>
                  <a:pt x="6149" y="7920"/>
                </a:lnTo>
                <a:lnTo>
                  <a:pt x="6005" y="7704"/>
                </a:lnTo>
                <a:lnTo>
                  <a:pt x="5969" y="7596"/>
                </a:lnTo>
                <a:lnTo>
                  <a:pt x="5969" y="7488"/>
                </a:lnTo>
                <a:lnTo>
                  <a:pt x="5969" y="7344"/>
                </a:lnTo>
                <a:lnTo>
                  <a:pt x="6005" y="7236"/>
                </a:lnTo>
                <a:lnTo>
                  <a:pt x="6077" y="7128"/>
                </a:lnTo>
                <a:lnTo>
                  <a:pt x="6149" y="7020"/>
                </a:lnTo>
                <a:lnTo>
                  <a:pt x="6365" y="6840"/>
                </a:lnTo>
                <a:lnTo>
                  <a:pt x="6653" y="6732"/>
                </a:lnTo>
                <a:lnTo>
                  <a:pt x="6797" y="6660"/>
                </a:lnTo>
                <a:lnTo>
                  <a:pt x="6976" y="6588"/>
                </a:lnTo>
                <a:lnTo>
                  <a:pt x="7120" y="6480"/>
                </a:lnTo>
                <a:lnTo>
                  <a:pt x="7228" y="6336"/>
                </a:lnTo>
                <a:lnTo>
                  <a:pt x="7443" y="6048"/>
                </a:lnTo>
                <a:lnTo>
                  <a:pt x="7624" y="5760"/>
                </a:lnTo>
                <a:lnTo>
                  <a:pt x="7840" y="5328"/>
                </a:lnTo>
                <a:lnTo>
                  <a:pt x="7912" y="5148"/>
                </a:lnTo>
                <a:lnTo>
                  <a:pt x="8055" y="4932"/>
                </a:lnTo>
                <a:lnTo>
                  <a:pt x="8199" y="4752"/>
                </a:lnTo>
                <a:lnTo>
                  <a:pt x="8343" y="4572"/>
                </a:lnTo>
                <a:lnTo>
                  <a:pt x="8522" y="4392"/>
                </a:lnTo>
                <a:lnTo>
                  <a:pt x="8702" y="4284"/>
                </a:lnTo>
                <a:lnTo>
                  <a:pt x="8919" y="4140"/>
                </a:lnTo>
                <a:lnTo>
                  <a:pt x="9134" y="4068"/>
                </a:lnTo>
                <a:lnTo>
                  <a:pt x="9350" y="3996"/>
                </a:lnTo>
                <a:lnTo>
                  <a:pt x="9566" y="3996"/>
                </a:lnTo>
                <a:lnTo>
                  <a:pt x="9853" y="3996"/>
                </a:lnTo>
                <a:lnTo>
                  <a:pt x="10105" y="4212"/>
                </a:lnTo>
                <a:lnTo>
                  <a:pt x="10393" y="4356"/>
                </a:lnTo>
                <a:lnTo>
                  <a:pt x="10716" y="4428"/>
                </a:lnTo>
                <a:lnTo>
                  <a:pt x="11004" y="4464"/>
                </a:lnTo>
                <a:lnTo>
                  <a:pt x="11327" y="4428"/>
                </a:lnTo>
                <a:lnTo>
                  <a:pt x="11615" y="4356"/>
                </a:lnTo>
                <a:lnTo>
                  <a:pt x="11903" y="4212"/>
                </a:lnTo>
                <a:lnTo>
                  <a:pt x="12191" y="3996"/>
                </a:lnTo>
                <a:lnTo>
                  <a:pt x="12442" y="3996"/>
                </a:lnTo>
                <a:lnTo>
                  <a:pt x="12730" y="4032"/>
                </a:lnTo>
                <a:lnTo>
                  <a:pt x="12981" y="4068"/>
                </a:lnTo>
                <a:lnTo>
                  <a:pt x="13198" y="4175"/>
                </a:lnTo>
                <a:lnTo>
                  <a:pt x="13414" y="4320"/>
                </a:lnTo>
                <a:lnTo>
                  <a:pt x="13629" y="4500"/>
                </a:lnTo>
                <a:lnTo>
                  <a:pt x="13809" y="4680"/>
                </a:lnTo>
                <a:lnTo>
                  <a:pt x="13953" y="4896"/>
                </a:lnTo>
                <a:lnTo>
                  <a:pt x="14096" y="5112"/>
                </a:lnTo>
                <a:lnTo>
                  <a:pt x="14132" y="5184"/>
                </a:lnTo>
                <a:lnTo>
                  <a:pt x="14600" y="6048"/>
                </a:lnTo>
                <a:lnTo>
                  <a:pt x="14888" y="6588"/>
                </a:lnTo>
                <a:lnTo>
                  <a:pt x="15103" y="7056"/>
                </a:lnTo>
                <a:lnTo>
                  <a:pt x="15175" y="7272"/>
                </a:lnTo>
                <a:lnTo>
                  <a:pt x="15211" y="7416"/>
                </a:lnTo>
                <a:lnTo>
                  <a:pt x="15211" y="7560"/>
                </a:lnTo>
                <a:lnTo>
                  <a:pt x="15175" y="7704"/>
                </a:lnTo>
                <a:lnTo>
                  <a:pt x="15103" y="7776"/>
                </a:lnTo>
                <a:lnTo>
                  <a:pt x="14996" y="7848"/>
                </a:lnTo>
                <a:lnTo>
                  <a:pt x="14852" y="7920"/>
                </a:lnTo>
                <a:lnTo>
                  <a:pt x="14636" y="7920"/>
                </a:lnTo>
                <a:lnTo>
                  <a:pt x="13593" y="7920"/>
                </a:lnTo>
                <a:lnTo>
                  <a:pt x="13234" y="7920"/>
                </a:lnTo>
                <a:lnTo>
                  <a:pt x="13306" y="7812"/>
                </a:lnTo>
                <a:lnTo>
                  <a:pt x="13306" y="7668"/>
                </a:lnTo>
                <a:lnTo>
                  <a:pt x="13450" y="5580"/>
                </a:lnTo>
                <a:lnTo>
                  <a:pt x="13450" y="5472"/>
                </a:lnTo>
                <a:lnTo>
                  <a:pt x="13414" y="5364"/>
                </a:lnTo>
                <a:lnTo>
                  <a:pt x="13306" y="5220"/>
                </a:lnTo>
                <a:lnTo>
                  <a:pt x="13162" y="5112"/>
                </a:lnTo>
                <a:lnTo>
                  <a:pt x="12945" y="5076"/>
                </a:lnTo>
                <a:lnTo>
                  <a:pt x="9063" y="5076"/>
                </a:lnTo>
                <a:lnTo>
                  <a:pt x="8882" y="5112"/>
                </a:lnTo>
                <a:lnTo>
                  <a:pt x="8702" y="5220"/>
                </a:lnTo>
                <a:lnTo>
                  <a:pt x="8594" y="5364"/>
                </a:lnTo>
                <a:lnTo>
                  <a:pt x="8594" y="5472"/>
                </a:lnTo>
                <a:lnTo>
                  <a:pt x="8558" y="5580"/>
                </a:lnTo>
                <a:lnTo>
                  <a:pt x="8702" y="7668"/>
                </a:lnTo>
                <a:lnTo>
                  <a:pt x="8738" y="7812"/>
                </a:lnTo>
                <a:lnTo>
                  <a:pt x="8810" y="7920"/>
                </a:lnTo>
                <a:lnTo>
                  <a:pt x="7264" y="7920"/>
                </a:lnTo>
                <a:close/>
                <a:moveTo>
                  <a:pt x="9206" y="7920"/>
                </a:moveTo>
                <a:lnTo>
                  <a:pt x="12838" y="7920"/>
                </a:lnTo>
                <a:lnTo>
                  <a:pt x="12909" y="7884"/>
                </a:lnTo>
                <a:lnTo>
                  <a:pt x="13017" y="7848"/>
                </a:lnTo>
                <a:lnTo>
                  <a:pt x="13054" y="7776"/>
                </a:lnTo>
                <a:lnTo>
                  <a:pt x="13090" y="7668"/>
                </a:lnTo>
                <a:lnTo>
                  <a:pt x="13234" y="5544"/>
                </a:lnTo>
                <a:lnTo>
                  <a:pt x="13198" y="5472"/>
                </a:lnTo>
                <a:lnTo>
                  <a:pt x="13162" y="5364"/>
                </a:lnTo>
                <a:lnTo>
                  <a:pt x="13054" y="5328"/>
                </a:lnTo>
                <a:lnTo>
                  <a:pt x="12945" y="5292"/>
                </a:lnTo>
                <a:lnTo>
                  <a:pt x="9063" y="5292"/>
                </a:lnTo>
                <a:lnTo>
                  <a:pt x="8955" y="5328"/>
                </a:lnTo>
                <a:lnTo>
                  <a:pt x="8882" y="5364"/>
                </a:lnTo>
                <a:lnTo>
                  <a:pt x="8810" y="5472"/>
                </a:lnTo>
                <a:lnTo>
                  <a:pt x="8810" y="5544"/>
                </a:lnTo>
                <a:lnTo>
                  <a:pt x="8955" y="7668"/>
                </a:lnTo>
                <a:lnTo>
                  <a:pt x="8955" y="7776"/>
                </a:lnTo>
                <a:lnTo>
                  <a:pt x="9027" y="7848"/>
                </a:lnTo>
                <a:lnTo>
                  <a:pt x="9098" y="7884"/>
                </a:lnTo>
                <a:lnTo>
                  <a:pt x="9206" y="7920"/>
                </a:lnTo>
                <a:close/>
                <a:moveTo>
                  <a:pt x="3056" y="6264"/>
                </a:moveTo>
                <a:lnTo>
                  <a:pt x="5897" y="6264"/>
                </a:lnTo>
                <a:lnTo>
                  <a:pt x="5969" y="6264"/>
                </a:lnTo>
                <a:lnTo>
                  <a:pt x="6041" y="6192"/>
                </a:lnTo>
                <a:lnTo>
                  <a:pt x="6077" y="6156"/>
                </a:lnTo>
                <a:lnTo>
                  <a:pt x="6077" y="6048"/>
                </a:lnTo>
                <a:lnTo>
                  <a:pt x="6186" y="4428"/>
                </a:lnTo>
                <a:lnTo>
                  <a:pt x="6186" y="4356"/>
                </a:lnTo>
                <a:lnTo>
                  <a:pt x="6149" y="4284"/>
                </a:lnTo>
                <a:lnTo>
                  <a:pt x="6077" y="4212"/>
                </a:lnTo>
                <a:lnTo>
                  <a:pt x="6005" y="4212"/>
                </a:lnTo>
                <a:lnTo>
                  <a:pt x="2949" y="4212"/>
                </a:lnTo>
                <a:lnTo>
                  <a:pt x="2877" y="4212"/>
                </a:lnTo>
                <a:lnTo>
                  <a:pt x="2805" y="4284"/>
                </a:lnTo>
                <a:lnTo>
                  <a:pt x="2733" y="4356"/>
                </a:lnTo>
                <a:lnTo>
                  <a:pt x="2733" y="4428"/>
                </a:lnTo>
                <a:lnTo>
                  <a:pt x="2841" y="6048"/>
                </a:lnTo>
                <a:lnTo>
                  <a:pt x="2877" y="6156"/>
                </a:lnTo>
                <a:lnTo>
                  <a:pt x="2913" y="6192"/>
                </a:lnTo>
                <a:lnTo>
                  <a:pt x="2985" y="6264"/>
                </a:lnTo>
                <a:lnTo>
                  <a:pt x="3056" y="6264"/>
                </a:lnTo>
                <a:close/>
                <a:moveTo>
                  <a:pt x="5682" y="1296"/>
                </a:moveTo>
                <a:lnTo>
                  <a:pt x="5646" y="1044"/>
                </a:lnTo>
                <a:lnTo>
                  <a:pt x="5574" y="828"/>
                </a:lnTo>
                <a:lnTo>
                  <a:pt x="5466" y="612"/>
                </a:lnTo>
                <a:lnTo>
                  <a:pt x="5358" y="432"/>
                </a:lnTo>
                <a:lnTo>
                  <a:pt x="5179" y="288"/>
                </a:lnTo>
                <a:lnTo>
                  <a:pt x="4963" y="180"/>
                </a:lnTo>
                <a:lnTo>
                  <a:pt x="4746" y="108"/>
                </a:lnTo>
                <a:lnTo>
                  <a:pt x="4459" y="72"/>
                </a:lnTo>
                <a:lnTo>
                  <a:pt x="4207" y="108"/>
                </a:lnTo>
                <a:lnTo>
                  <a:pt x="3956" y="180"/>
                </a:lnTo>
                <a:lnTo>
                  <a:pt x="3740" y="288"/>
                </a:lnTo>
                <a:lnTo>
                  <a:pt x="3596" y="432"/>
                </a:lnTo>
                <a:lnTo>
                  <a:pt x="3453" y="612"/>
                </a:lnTo>
                <a:lnTo>
                  <a:pt x="3344" y="828"/>
                </a:lnTo>
                <a:lnTo>
                  <a:pt x="3272" y="1044"/>
                </a:lnTo>
                <a:lnTo>
                  <a:pt x="3272" y="1296"/>
                </a:lnTo>
                <a:lnTo>
                  <a:pt x="3272" y="1728"/>
                </a:lnTo>
                <a:lnTo>
                  <a:pt x="3380" y="2124"/>
                </a:lnTo>
                <a:lnTo>
                  <a:pt x="3489" y="2448"/>
                </a:lnTo>
                <a:lnTo>
                  <a:pt x="3632" y="2736"/>
                </a:lnTo>
                <a:lnTo>
                  <a:pt x="3812" y="2952"/>
                </a:lnTo>
                <a:lnTo>
                  <a:pt x="4028" y="3096"/>
                </a:lnTo>
                <a:lnTo>
                  <a:pt x="4243" y="3168"/>
                </a:lnTo>
                <a:lnTo>
                  <a:pt x="4459" y="3204"/>
                </a:lnTo>
                <a:lnTo>
                  <a:pt x="4710" y="3168"/>
                </a:lnTo>
                <a:lnTo>
                  <a:pt x="4927" y="3096"/>
                </a:lnTo>
                <a:lnTo>
                  <a:pt x="5107" y="2916"/>
                </a:lnTo>
                <a:lnTo>
                  <a:pt x="5286" y="2736"/>
                </a:lnTo>
                <a:lnTo>
                  <a:pt x="5466" y="2448"/>
                </a:lnTo>
                <a:lnTo>
                  <a:pt x="5574" y="2124"/>
                </a:lnTo>
                <a:lnTo>
                  <a:pt x="5646" y="1728"/>
                </a:lnTo>
                <a:lnTo>
                  <a:pt x="5682" y="1296"/>
                </a:lnTo>
                <a:close/>
                <a:moveTo>
                  <a:pt x="6904" y="4068"/>
                </a:moveTo>
                <a:lnTo>
                  <a:pt x="7156" y="4572"/>
                </a:lnTo>
                <a:lnTo>
                  <a:pt x="7515" y="5256"/>
                </a:lnTo>
                <a:lnTo>
                  <a:pt x="7515" y="5292"/>
                </a:lnTo>
                <a:lnTo>
                  <a:pt x="7479" y="5292"/>
                </a:lnTo>
                <a:lnTo>
                  <a:pt x="7479" y="5328"/>
                </a:lnTo>
                <a:lnTo>
                  <a:pt x="7336" y="5580"/>
                </a:lnTo>
                <a:lnTo>
                  <a:pt x="7228" y="5832"/>
                </a:lnTo>
                <a:lnTo>
                  <a:pt x="7048" y="6084"/>
                </a:lnTo>
                <a:lnTo>
                  <a:pt x="6833" y="6264"/>
                </a:lnTo>
                <a:lnTo>
                  <a:pt x="6509" y="6264"/>
                </a:lnTo>
                <a:lnTo>
                  <a:pt x="6222" y="6264"/>
                </a:lnTo>
                <a:lnTo>
                  <a:pt x="6258" y="6192"/>
                </a:lnTo>
                <a:lnTo>
                  <a:pt x="6258" y="6084"/>
                </a:lnTo>
                <a:lnTo>
                  <a:pt x="6365" y="4428"/>
                </a:lnTo>
                <a:lnTo>
                  <a:pt x="6365" y="4284"/>
                </a:lnTo>
                <a:lnTo>
                  <a:pt x="6258" y="4140"/>
                </a:lnTo>
                <a:lnTo>
                  <a:pt x="6149" y="4068"/>
                </a:lnTo>
                <a:lnTo>
                  <a:pt x="6005" y="4032"/>
                </a:lnTo>
                <a:lnTo>
                  <a:pt x="2949" y="4032"/>
                </a:lnTo>
                <a:lnTo>
                  <a:pt x="2805" y="4068"/>
                </a:lnTo>
                <a:lnTo>
                  <a:pt x="2661" y="4140"/>
                </a:lnTo>
                <a:lnTo>
                  <a:pt x="2589" y="4284"/>
                </a:lnTo>
                <a:lnTo>
                  <a:pt x="2553" y="4428"/>
                </a:lnTo>
                <a:lnTo>
                  <a:pt x="2661" y="6084"/>
                </a:lnTo>
                <a:lnTo>
                  <a:pt x="2697" y="6192"/>
                </a:lnTo>
                <a:lnTo>
                  <a:pt x="2733" y="6264"/>
                </a:lnTo>
                <a:lnTo>
                  <a:pt x="2446" y="6264"/>
                </a:lnTo>
                <a:lnTo>
                  <a:pt x="1654" y="6264"/>
                </a:lnTo>
                <a:lnTo>
                  <a:pt x="1474" y="6264"/>
                </a:lnTo>
                <a:lnTo>
                  <a:pt x="1367" y="6228"/>
                </a:lnTo>
                <a:lnTo>
                  <a:pt x="1259" y="6156"/>
                </a:lnTo>
                <a:lnTo>
                  <a:pt x="1223" y="6084"/>
                </a:lnTo>
                <a:lnTo>
                  <a:pt x="1187" y="5976"/>
                </a:lnTo>
                <a:lnTo>
                  <a:pt x="1187" y="5868"/>
                </a:lnTo>
                <a:lnTo>
                  <a:pt x="1259" y="5580"/>
                </a:lnTo>
                <a:lnTo>
                  <a:pt x="1654" y="4824"/>
                </a:lnTo>
                <a:lnTo>
                  <a:pt x="2013" y="4140"/>
                </a:lnTo>
                <a:lnTo>
                  <a:pt x="2122" y="3960"/>
                </a:lnTo>
                <a:lnTo>
                  <a:pt x="2266" y="3780"/>
                </a:lnTo>
                <a:lnTo>
                  <a:pt x="2410" y="3636"/>
                </a:lnTo>
                <a:lnTo>
                  <a:pt x="2553" y="3492"/>
                </a:lnTo>
                <a:lnTo>
                  <a:pt x="2733" y="3348"/>
                </a:lnTo>
                <a:lnTo>
                  <a:pt x="2949" y="3276"/>
                </a:lnTo>
                <a:lnTo>
                  <a:pt x="3128" y="3204"/>
                </a:lnTo>
                <a:lnTo>
                  <a:pt x="3344" y="3204"/>
                </a:lnTo>
                <a:lnTo>
                  <a:pt x="3561" y="3204"/>
                </a:lnTo>
                <a:lnTo>
                  <a:pt x="3776" y="3348"/>
                </a:lnTo>
                <a:lnTo>
                  <a:pt x="3992" y="3456"/>
                </a:lnTo>
                <a:lnTo>
                  <a:pt x="4243" y="3528"/>
                </a:lnTo>
                <a:lnTo>
                  <a:pt x="4459" y="3564"/>
                </a:lnTo>
                <a:lnTo>
                  <a:pt x="4710" y="3528"/>
                </a:lnTo>
                <a:lnTo>
                  <a:pt x="4963" y="3456"/>
                </a:lnTo>
                <a:lnTo>
                  <a:pt x="5179" y="3348"/>
                </a:lnTo>
                <a:lnTo>
                  <a:pt x="5394" y="3204"/>
                </a:lnTo>
                <a:lnTo>
                  <a:pt x="5610" y="3204"/>
                </a:lnTo>
                <a:lnTo>
                  <a:pt x="5789" y="3204"/>
                </a:lnTo>
                <a:lnTo>
                  <a:pt x="5969" y="3276"/>
                </a:lnTo>
                <a:lnTo>
                  <a:pt x="6186" y="3348"/>
                </a:lnTo>
                <a:lnTo>
                  <a:pt x="6329" y="3456"/>
                </a:lnTo>
                <a:lnTo>
                  <a:pt x="6509" y="3564"/>
                </a:lnTo>
                <a:lnTo>
                  <a:pt x="6653" y="3744"/>
                </a:lnTo>
                <a:lnTo>
                  <a:pt x="6868" y="4068"/>
                </a:lnTo>
                <a:lnTo>
                  <a:pt x="6904" y="4068"/>
                </a:lnTo>
                <a:close/>
                <a:moveTo>
                  <a:pt x="0" y="6444"/>
                </a:moveTo>
                <a:lnTo>
                  <a:pt x="6437" y="6444"/>
                </a:lnTo>
                <a:lnTo>
                  <a:pt x="6222" y="6552"/>
                </a:lnTo>
                <a:lnTo>
                  <a:pt x="6041" y="6696"/>
                </a:lnTo>
                <a:lnTo>
                  <a:pt x="5861" y="6840"/>
                </a:lnTo>
                <a:lnTo>
                  <a:pt x="5754" y="7056"/>
                </a:lnTo>
                <a:lnTo>
                  <a:pt x="0" y="7056"/>
                </a:lnTo>
                <a:lnTo>
                  <a:pt x="0" y="6444"/>
                </a:lnTo>
                <a:close/>
              </a:path>
            </a:pathLst>
          </a:custGeom>
          <a:solidFill>
            <a:schemeClr val="bg1">
              <a:lumMod val="50000"/>
            </a:schemeClr>
          </a:solidFill>
          <a:ln w="9525">
            <a:noFill/>
            <a:round/>
          </a:ln>
        </p:spPr>
        <p:txBody>
          <a:bodyPr vert="horz" wrap="square" lIns="91406" tIns="45703" rIns="91406"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1D1D1A"/>
              </a:solidFill>
              <a:effectLst/>
              <a:uLnTx/>
              <a:uFillTx/>
              <a:cs typeface="+mn-ea"/>
              <a:sym typeface="+mn-lt"/>
            </a:endParaRPr>
          </a:p>
        </p:txBody>
      </p:sp>
      <p:sp>
        <p:nvSpPr>
          <p:cNvPr id="83" name="矩形 82"/>
          <p:cNvSpPr/>
          <p:nvPr/>
        </p:nvSpPr>
        <p:spPr>
          <a:xfrm>
            <a:off x="5368525" y="5358313"/>
            <a:ext cx="2139882" cy="331573"/>
          </a:xfrm>
          <a:prstGeom prst="rect">
            <a:avLst/>
          </a:prstGeom>
          <a:noFill/>
          <a:ln>
            <a:noFill/>
          </a:ln>
        </p:spPr>
        <p:txBody>
          <a:bodyPr wrap="none" tIns="0" bIns="35986" anchor="b"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b="1" dirty="0">
                <a:solidFill>
                  <a:srgbClr val="C00000"/>
                </a:solidFill>
                <a:cs typeface="+mn-ea"/>
                <a:sym typeface="+mn-lt"/>
              </a:rPr>
              <a:t>金融治数平台</a:t>
            </a:r>
            <a:endParaRPr kumimoji="0" lang="zh-CN" altLang="en-US" sz="1600" b="1" i="0" u="none" strike="noStrike" kern="1200" cap="none" spc="0" normalizeH="0" baseline="0" noProof="0" dirty="0">
              <a:ln>
                <a:noFill/>
              </a:ln>
              <a:solidFill>
                <a:srgbClr val="C00000"/>
              </a:solidFill>
              <a:effectLst/>
              <a:uLnTx/>
              <a:uFillTx/>
              <a:cs typeface="+mn-ea"/>
              <a:sym typeface="+mn-lt"/>
            </a:endParaRPr>
          </a:p>
        </p:txBody>
      </p:sp>
      <p:sp>
        <p:nvSpPr>
          <p:cNvPr id="84" name="文本框 83"/>
          <p:cNvSpPr txBox="1"/>
          <p:nvPr/>
        </p:nvSpPr>
        <p:spPr>
          <a:xfrm>
            <a:off x="311079" y="5833061"/>
            <a:ext cx="432621" cy="4305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400" b="1" i="0" u="none" strike="noStrike" kern="1200" cap="none" spc="0" normalizeH="0" baseline="0" noProof="0" dirty="0">
                <a:ln>
                  <a:noFill/>
                </a:ln>
                <a:solidFill>
                  <a:srgbClr val="C00000"/>
                </a:solidFill>
                <a:effectLst/>
                <a:uLnTx/>
                <a:uFillTx/>
                <a:cs typeface="+mn-ea"/>
                <a:sym typeface="+mn-lt"/>
              </a:rPr>
              <a:t>客户价值</a:t>
            </a:r>
            <a:endParaRPr kumimoji="1" lang="en-US" altLang="zh-CN" sz="1400" b="1" i="0" u="none" strike="noStrike" kern="1200" cap="none" spc="0" normalizeH="0" baseline="0" noProof="0" dirty="0">
              <a:ln>
                <a:noFill/>
              </a:ln>
              <a:solidFill>
                <a:srgbClr val="C00000"/>
              </a:solidFill>
              <a:effectLst/>
              <a:uLnTx/>
              <a:uFillTx/>
              <a:cs typeface="+mn-ea"/>
              <a:sym typeface="+mn-lt"/>
            </a:endParaRPr>
          </a:p>
        </p:txBody>
      </p:sp>
      <p:sp>
        <p:nvSpPr>
          <p:cNvPr id="119" name="矩形 118"/>
          <p:cNvSpPr/>
          <p:nvPr/>
        </p:nvSpPr>
        <p:spPr>
          <a:xfrm>
            <a:off x="1405251" y="5055520"/>
            <a:ext cx="1259541" cy="232603"/>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数据汇聚</a:t>
            </a:r>
            <a:endParaRPr lang="zh-CN" altLang="en-US" sz="1200" b="1" dirty="0">
              <a:solidFill>
                <a:schemeClr val="bg1">
                  <a:lumMod val="50000"/>
                </a:schemeClr>
              </a:solidFill>
              <a:cs typeface="+mn-ea"/>
              <a:sym typeface="+mn-lt"/>
            </a:endParaRPr>
          </a:p>
        </p:txBody>
      </p:sp>
      <p:sp>
        <p:nvSpPr>
          <p:cNvPr id="122" name="矩形 121"/>
          <p:cNvSpPr/>
          <p:nvPr/>
        </p:nvSpPr>
        <p:spPr>
          <a:xfrm>
            <a:off x="4281920" y="5055520"/>
            <a:ext cx="1259541" cy="232603"/>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数据治理</a:t>
            </a:r>
            <a:endParaRPr lang="zh-CN" altLang="en-US" sz="1200" b="1" dirty="0">
              <a:solidFill>
                <a:schemeClr val="bg1">
                  <a:lumMod val="50000"/>
                </a:schemeClr>
              </a:solidFill>
              <a:cs typeface="+mn-ea"/>
              <a:sym typeface="+mn-lt"/>
            </a:endParaRPr>
          </a:p>
        </p:txBody>
      </p:sp>
      <p:sp>
        <p:nvSpPr>
          <p:cNvPr id="123" name="矩形 122"/>
          <p:cNvSpPr/>
          <p:nvPr/>
        </p:nvSpPr>
        <p:spPr>
          <a:xfrm>
            <a:off x="7298583" y="5055520"/>
            <a:ext cx="1259541" cy="232603"/>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数据服务</a:t>
            </a:r>
            <a:endParaRPr lang="zh-CN" altLang="en-US" sz="1200" b="1" dirty="0">
              <a:solidFill>
                <a:schemeClr val="bg1">
                  <a:lumMod val="50000"/>
                </a:schemeClr>
              </a:solidFill>
              <a:cs typeface="+mn-ea"/>
              <a:sym typeface="+mn-lt"/>
            </a:endParaRPr>
          </a:p>
        </p:txBody>
      </p:sp>
      <p:sp>
        <p:nvSpPr>
          <p:cNvPr id="124" name="矩形 123"/>
          <p:cNvSpPr/>
          <p:nvPr/>
        </p:nvSpPr>
        <p:spPr>
          <a:xfrm>
            <a:off x="10157297" y="5055520"/>
            <a:ext cx="1259541" cy="232603"/>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数据消费</a:t>
            </a:r>
            <a:endParaRPr lang="zh-CN" altLang="en-US" sz="1200" b="1" dirty="0">
              <a:solidFill>
                <a:schemeClr val="bg1">
                  <a:lumMod val="50000"/>
                </a:schemeClr>
              </a:solidFill>
              <a:cs typeface="+mn-ea"/>
              <a:sym typeface="+mn-lt"/>
            </a:endParaRPr>
          </a:p>
        </p:txBody>
      </p:sp>
      <p:grpSp>
        <p:nvGrpSpPr>
          <p:cNvPr id="136" name="组合 93"/>
          <p:cNvGrpSpPr/>
          <p:nvPr/>
        </p:nvGrpSpPr>
        <p:grpSpPr>
          <a:xfrm>
            <a:off x="1704706" y="1026030"/>
            <a:ext cx="480170" cy="416474"/>
            <a:chOff x="337741" y="4949398"/>
            <a:chExt cx="1459987" cy="1266315"/>
          </a:xfrm>
        </p:grpSpPr>
        <p:sp>
          <p:nvSpPr>
            <p:cNvPr id="140" name="Freeform 30"/>
            <p:cNvSpPr>
              <a:spLocks noEditPoints="1"/>
            </p:cNvSpPr>
            <p:nvPr/>
          </p:nvSpPr>
          <p:spPr bwMode="auto">
            <a:xfrm>
              <a:off x="337741" y="4949398"/>
              <a:ext cx="1459987" cy="1266315"/>
            </a:xfrm>
            <a:custGeom>
              <a:avLst/>
              <a:gdLst/>
              <a:ahLst/>
              <a:cxnLst>
                <a:cxn ang="0">
                  <a:pos x="884" y="4"/>
                </a:cxn>
                <a:cxn ang="0">
                  <a:pos x="882" y="0"/>
                </a:cxn>
                <a:cxn ang="0">
                  <a:pos x="294" y="0"/>
                </a:cxn>
                <a:cxn ang="0">
                  <a:pos x="0" y="510"/>
                </a:cxn>
                <a:cxn ang="0">
                  <a:pos x="294" y="1020"/>
                </a:cxn>
                <a:cxn ang="0">
                  <a:pos x="882" y="1020"/>
                </a:cxn>
                <a:cxn ang="0">
                  <a:pos x="1176" y="510"/>
                </a:cxn>
                <a:cxn ang="0">
                  <a:pos x="884" y="4"/>
                </a:cxn>
                <a:cxn ang="0">
                  <a:pos x="876" y="1010"/>
                </a:cxn>
                <a:cxn ang="0">
                  <a:pos x="300" y="1010"/>
                </a:cxn>
                <a:cxn ang="0">
                  <a:pos x="10" y="510"/>
                </a:cxn>
                <a:cxn ang="0">
                  <a:pos x="300" y="10"/>
                </a:cxn>
                <a:cxn ang="0">
                  <a:pos x="876" y="10"/>
                </a:cxn>
                <a:cxn ang="0">
                  <a:pos x="1166" y="510"/>
                </a:cxn>
                <a:cxn ang="0">
                  <a:pos x="876" y="1010"/>
                </a:cxn>
                <a:cxn ang="0">
                  <a:pos x="1114" y="450"/>
                </a:cxn>
                <a:cxn ang="0">
                  <a:pos x="1100" y="456"/>
                </a:cxn>
                <a:cxn ang="0">
                  <a:pos x="888" y="90"/>
                </a:cxn>
                <a:cxn ang="0">
                  <a:pos x="904" y="80"/>
                </a:cxn>
                <a:cxn ang="0">
                  <a:pos x="868" y="24"/>
                </a:cxn>
                <a:cxn ang="0">
                  <a:pos x="796" y="24"/>
                </a:cxn>
                <a:cxn ang="0">
                  <a:pos x="796" y="40"/>
                </a:cxn>
                <a:cxn ang="0">
                  <a:pos x="378" y="40"/>
                </a:cxn>
                <a:cxn ang="0">
                  <a:pos x="378" y="24"/>
                </a:cxn>
                <a:cxn ang="0">
                  <a:pos x="308" y="24"/>
                </a:cxn>
                <a:cxn ang="0">
                  <a:pos x="272" y="80"/>
                </a:cxn>
                <a:cxn ang="0">
                  <a:pos x="288" y="90"/>
                </a:cxn>
                <a:cxn ang="0">
                  <a:pos x="76" y="456"/>
                </a:cxn>
                <a:cxn ang="0">
                  <a:pos x="62" y="450"/>
                </a:cxn>
                <a:cxn ang="0">
                  <a:pos x="28" y="510"/>
                </a:cxn>
                <a:cxn ang="0">
                  <a:pos x="58" y="570"/>
                </a:cxn>
                <a:cxn ang="0">
                  <a:pos x="74" y="560"/>
                </a:cxn>
                <a:cxn ang="0">
                  <a:pos x="288" y="930"/>
                </a:cxn>
                <a:cxn ang="0">
                  <a:pos x="272" y="940"/>
                </a:cxn>
                <a:cxn ang="0">
                  <a:pos x="308" y="996"/>
                </a:cxn>
                <a:cxn ang="0">
                  <a:pos x="378" y="996"/>
                </a:cxn>
                <a:cxn ang="0">
                  <a:pos x="378" y="980"/>
                </a:cxn>
                <a:cxn ang="0">
                  <a:pos x="796" y="980"/>
                </a:cxn>
                <a:cxn ang="0">
                  <a:pos x="796" y="996"/>
                </a:cxn>
                <a:cxn ang="0">
                  <a:pos x="868" y="996"/>
                </a:cxn>
                <a:cxn ang="0">
                  <a:pos x="904" y="940"/>
                </a:cxn>
                <a:cxn ang="0">
                  <a:pos x="888" y="930"/>
                </a:cxn>
                <a:cxn ang="0">
                  <a:pos x="1102" y="560"/>
                </a:cxn>
                <a:cxn ang="0">
                  <a:pos x="1118" y="570"/>
                </a:cxn>
                <a:cxn ang="0">
                  <a:pos x="1148" y="510"/>
                </a:cxn>
                <a:cxn ang="0">
                  <a:pos x="1114" y="450"/>
                </a:cxn>
                <a:cxn ang="0">
                  <a:pos x="856" y="976"/>
                </a:cxn>
                <a:cxn ang="0">
                  <a:pos x="320" y="976"/>
                </a:cxn>
                <a:cxn ang="0">
                  <a:pos x="50" y="510"/>
                </a:cxn>
                <a:cxn ang="0">
                  <a:pos x="320" y="46"/>
                </a:cxn>
                <a:cxn ang="0">
                  <a:pos x="856" y="46"/>
                </a:cxn>
                <a:cxn ang="0">
                  <a:pos x="1126" y="510"/>
                </a:cxn>
                <a:cxn ang="0">
                  <a:pos x="856" y="976"/>
                </a:cxn>
              </a:cxnLst>
              <a:rect l="0" t="0" r="r" b="b"/>
              <a:pathLst>
                <a:path w="1176" h="1020">
                  <a:moveTo>
                    <a:pt x="884" y="4"/>
                  </a:moveTo>
                  <a:lnTo>
                    <a:pt x="882" y="0"/>
                  </a:lnTo>
                  <a:lnTo>
                    <a:pt x="294" y="0"/>
                  </a:lnTo>
                  <a:lnTo>
                    <a:pt x="0" y="510"/>
                  </a:lnTo>
                  <a:lnTo>
                    <a:pt x="294" y="1020"/>
                  </a:lnTo>
                  <a:lnTo>
                    <a:pt x="882" y="1020"/>
                  </a:lnTo>
                  <a:lnTo>
                    <a:pt x="1176" y="510"/>
                  </a:lnTo>
                  <a:lnTo>
                    <a:pt x="884" y="4"/>
                  </a:lnTo>
                  <a:close/>
                  <a:moveTo>
                    <a:pt x="876" y="1010"/>
                  </a:moveTo>
                  <a:lnTo>
                    <a:pt x="300" y="1010"/>
                  </a:lnTo>
                  <a:lnTo>
                    <a:pt x="10" y="510"/>
                  </a:lnTo>
                  <a:lnTo>
                    <a:pt x="300" y="10"/>
                  </a:lnTo>
                  <a:lnTo>
                    <a:pt x="876" y="10"/>
                  </a:lnTo>
                  <a:lnTo>
                    <a:pt x="1166" y="510"/>
                  </a:lnTo>
                  <a:lnTo>
                    <a:pt x="876" y="1010"/>
                  </a:lnTo>
                  <a:close/>
                  <a:moveTo>
                    <a:pt x="1114" y="450"/>
                  </a:moveTo>
                  <a:lnTo>
                    <a:pt x="1100" y="456"/>
                  </a:lnTo>
                  <a:lnTo>
                    <a:pt x="888" y="90"/>
                  </a:lnTo>
                  <a:lnTo>
                    <a:pt x="904" y="80"/>
                  </a:lnTo>
                  <a:lnTo>
                    <a:pt x="868" y="24"/>
                  </a:lnTo>
                  <a:lnTo>
                    <a:pt x="796" y="24"/>
                  </a:lnTo>
                  <a:lnTo>
                    <a:pt x="796" y="40"/>
                  </a:lnTo>
                  <a:lnTo>
                    <a:pt x="378" y="40"/>
                  </a:lnTo>
                  <a:lnTo>
                    <a:pt x="378" y="24"/>
                  </a:lnTo>
                  <a:lnTo>
                    <a:pt x="308" y="24"/>
                  </a:lnTo>
                  <a:lnTo>
                    <a:pt x="272" y="80"/>
                  </a:lnTo>
                  <a:lnTo>
                    <a:pt x="288" y="90"/>
                  </a:lnTo>
                  <a:lnTo>
                    <a:pt x="76" y="456"/>
                  </a:lnTo>
                  <a:lnTo>
                    <a:pt x="62" y="450"/>
                  </a:lnTo>
                  <a:lnTo>
                    <a:pt x="28" y="510"/>
                  </a:lnTo>
                  <a:lnTo>
                    <a:pt x="58" y="570"/>
                  </a:lnTo>
                  <a:lnTo>
                    <a:pt x="74" y="560"/>
                  </a:lnTo>
                  <a:lnTo>
                    <a:pt x="288" y="930"/>
                  </a:lnTo>
                  <a:lnTo>
                    <a:pt x="272" y="940"/>
                  </a:lnTo>
                  <a:lnTo>
                    <a:pt x="308" y="996"/>
                  </a:lnTo>
                  <a:lnTo>
                    <a:pt x="378" y="996"/>
                  </a:lnTo>
                  <a:lnTo>
                    <a:pt x="378" y="980"/>
                  </a:lnTo>
                  <a:lnTo>
                    <a:pt x="796" y="980"/>
                  </a:lnTo>
                  <a:lnTo>
                    <a:pt x="796" y="996"/>
                  </a:lnTo>
                  <a:lnTo>
                    <a:pt x="868" y="996"/>
                  </a:lnTo>
                  <a:lnTo>
                    <a:pt x="904" y="940"/>
                  </a:lnTo>
                  <a:lnTo>
                    <a:pt x="888" y="930"/>
                  </a:lnTo>
                  <a:lnTo>
                    <a:pt x="1102" y="560"/>
                  </a:lnTo>
                  <a:lnTo>
                    <a:pt x="1118" y="570"/>
                  </a:lnTo>
                  <a:lnTo>
                    <a:pt x="1148" y="510"/>
                  </a:lnTo>
                  <a:lnTo>
                    <a:pt x="1114" y="450"/>
                  </a:lnTo>
                  <a:close/>
                  <a:moveTo>
                    <a:pt x="856" y="976"/>
                  </a:moveTo>
                  <a:lnTo>
                    <a:pt x="320" y="976"/>
                  </a:lnTo>
                  <a:lnTo>
                    <a:pt x="50" y="510"/>
                  </a:lnTo>
                  <a:lnTo>
                    <a:pt x="320" y="46"/>
                  </a:lnTo>
                  <a:lnTo>
                    <a:pt x="856" y="46"/>
                  </a:lnTo>
                  <a:lnTo>
                    <a:pt x="1126" y="510"/>
                  </a:lnTo>
                  <a:lnTo>
                    <a:pt x="856" y="976"/>
                  </a:lnTo>
                  <a:close/>
                </a:path>
              </a:pathLst>
            </a:custGeom>
            <a:solidFill>
              <a:srgbClr val="666666">
                <a:lumMod val="60000"/>
                <a:lumOff val="40000"/>
              </a:srgbClr>
            </a:solidFill>
            <a:ln w="12700" cap="flat" cmpd="sng" algn="ctr">
              <a:noFill/>
              <a:prstDash val="solid"/>
              <a:miter lim="800000"/>
            </a:ln>
            <a:effectLst/>
          </p:spPr>
          <p:txBody>
            <a:bodyPr rtlCol="0" anchor="ctr"/>
            <a:lstStyle/>
            <a:p>
              <a:pPr marL="0" marR="0" lvl="1" indent="0" algn="ctr" defTabSz="2560320" eaLnBrk="1" fontAlgn="base" latinLnBrk="0" hangingPunct="1">
                <a:lnSpc>
                  <a:spcPct val="100000"/>
                </a:lnSpc>
                <a:spcBef>
                  <a:spcPct val="0"/>
                </a:spcBef>
                <a:spcAft>
                  <a:spcPct val="0"/>
                </a:spcAft>
                <a:buClr>
                  <a:srgbClr val="CC9900"/>
                </a:buClr>
                <a:buSzTx/>
                <a:buFont typeface="Wingdings" panose="05000000000000000000" pitchFamily="2" charset="2"/>
                <a:buChar char="n"/>
                <a:defRPr/>
              </a:pPr>
              <a:endParaRPr kumimoji="0" lang="zh-CN" altLang="en-US"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ea"/>
                <a:sym typeface="微软雅黑" panose="020B0503020204020204" charset="-122"/>
              </a:endParaRPr>
            </a:p>
          </p:txBody>
        </p:sp>
        <p:sp>
          <p:nvSpPr>
            <p:cNvPr id="141" name="Freeform 37"/>
            <p:cNvSpPr>
              <a:spLocks noEditPoints="1"/>
            </p:cNvSpPr>
            <p:nvPr/>
          </p:nvSpPr>
          <p:spPr bwMode="auto">
            <a:xfrm>
              <a:off x="434764" y="5003881"/>
              <a:ext cx="1307732" cy="1158277"/>
            </a:xfrm>
            <a:custGeom>
              <a:avLst/>
              <a:gdLst/>
              <a:ahLst/>
              <a:cxnLst>
                <a:cxn ang="0">
                  <a:pos x="972" y="612"/>
                </a:cxn>
                <a:cxn ang="0">
                  <a:pos x="640" y="930"/>
                </a:cxn>
                <a:cxn ang="0">
                  <a:pos x="954" y="286"/>
                </a:cxn>
                <a:cxn ang="0">
                  <a:pos x="322" y="930"/>
                </a:cxn>
                <a:cxn ang="0">
                  <a:pos x="954" y="286"/>
                </a:cxn>
                <a:cxn ang="0">
                  <a:pos x="474" y="930"/>
                </a:cxn>
                <a:cxn ang="0">
                  <a:pos x="1020" y="400"/>
                </a:cxn>
                <a:cxn ang="0">
                  <a:pos x="1044" y="444"/>
                </a:cxn>
                <a:cxn ang="0">
                  <a:pos x="572" y="930"/>
                </a:cxn>
                <a:cxn ang="0">
                  <a:pos x="1044" y="444"/>
                </a:cxn>
                <a:cxn ang="0">
                  <a:pos x="392" y="930"/>
                </a:cxn>
                <a:cxn ang="0">
                  <a:pos x="988" y="348"/>
                </a:cxn>
                <a:cxn ang="0">
                  <a:pos x="924" y="234"/>
                </a:cxn>
                <a:cxn ang="0">
                  <a:pos x="248" y="922"/>
                </a:cxn>
                <a:cxn ang="0">
                  <a:pos x="924" y="234"/>
                </a:cxn>
                <a:cxn ang="0">
                  <a:pos x="182" y="810"/>
                </a:cxn>
                <a:cxn ang="0">
                  <a:pos x="868" y="136"/>
                </a:cxn>
                <a:cxn ang="0">
                  <a:pos x="832" y="76"/>
                </a:cxn>
                <a:cxn ang="0">
                  <a:pos x="156" y="766"/>
                </a:cxn>
                <a:cxn ang="0">
                  <a:pos x="832" y="76"/>
                </a:cxn>
                <a:cxn ang="0">
                  <a:pos x="212" y="862"/>
                </a:cxn>
                <a:cxn ang="0">
                  <a:pos x="898" y="190"/>
                </a:cxn>
                <a:cxn ang="0">
                  <a:pos x="658" y="0"/>
                </a:cxn>
                <a:cxn ang="0">
                  <a:pos x="66" y="608"/>
                </a:cxn>
                <a:cxn ang="0">
                  <a:pos x="658" y="0"/>
                </a:cxn>
                <a:cxn ang="0">
                  <a:pos x="90" y="652"/>
                </a:cxn>
                <a:cxn ang="0">
                  <a:pos x="756" y="0"/>
                </a:cxn>
                <a:cxn ang="0">
                  <a:pos x="576" y="0"/>
                </a:cxn>
                <a:cxn ang="0">
                  <a:pos x="34" y="554"/>
                </a:cxn>
                <a:cxn ang="0">
                  <a:pos x="576" y="0"/>
                </a:cxn>
                <a:cxn ang="0">
                  <a:pos x="120" y="704"/>
                </a:cxn>
                <a:cxn ang="0">
                  <a:pos x="806" y="32"/>
                </a:cxn>
                <a:cxn ang="0">
                  <a:pos x="410" y="0"/>
                </a:cxn>
                <a:cxn ang="0">
                  <a:pos x="14" y="410"/>
                </a:cxn>
                <a:cxn ang="0">
                  <a:pos x="410" y="0"/>
                </a:cxn>
                <a:cxn ang="0">
                  <a:pos x="0" y="494"/>
                </a:cxn>
                <a:cxn ang="0">
                  <a:pos x="506" y="0"/>
                </a:cxn>
                <a:cxn ang="0">
                  <a:pos x="328" y="0"/>
                </a:cxn>
                <a:cxn ang="0">
                  <a:pos x="118" y="222"/>
                </a:cxn>
                <a:cxn ang="0">
                  <a:pos x="328" y="0"/>
                </a:cxn>
                <a:cxn ang="0">
                  <a:pos x="860" y="808"/>
                </a:cxn>
                <a:cxn ang="0">
                  <a:pos x="724" y="930"/>
                </a:cxn>
              </a:cxnLst>
              <a:rect l="0" t="0" r="r" b="b"/>
              <a:pathLst>
                <a:path w="1050" h="930">
                  <a:moveTo>
                    <a:pt x="654" y="930"/>
                  </a:moveTo>
                  <a:lnTo>
                    <a:pt x="972" y="612"/>
                  </a:lnTo>
                  <a:lnTo>
                    <a:pt x="992" y="580"/>
                  </a:lnTo>
                  <a:lnTo>
                    <a:pt x="640" y="930"/>
                  </a:lnTo>
                  <a:lnTo>
                    <a:pt x="654" y="930"/>
                  </a:lnTo>
                  <a:close/>
                  <a:moveTo>
                    <a:pt x="954" y="286"/>
                  </a:moveTo>
                  <a:lnTo>
                    <a:pt x="308" y="930"/>
                  </a:lnTo>
                  <a:lnTo>
                    <a:pt x="322" y="930"/>
                  </a:lnTo>
                  <a:lnTo>
                    <a:pt x="958" y="294"/>
                  </a:lnTo>
                  <a:lnTo>
                    <a:pt x="954" y="286"/>
                  </a:lnTo>
                  <a:close/>
                  <a:moveTo>
                    <a:pt x="1014" y="390"/>
                  </a:moveTo>
                  <a:lnTo>
                    <a:pt x="474" y="930"/>
                  </a:lnTo>
                  <a:lnTo>
                    <a:pt x="488" y="930"/>
                  </a:lnTo>
                  <a:lnTo>
                    <a:pt x="1020" y="400"/>
                  </a:lnTo>
                  <a:lnTo>
                    <a:pt x="1014" y="390"/>
                  </a:lnTo>
                  <a:close/>
                  <a:moveTo>
                    <a:pt x="1044" y="444"/>
                  </a:moveTo>
                  <a:lnTo>
                    <a:pt x="558" y="930"/>
                  </a:lnTo>
                  <a:lnTo>
                    <a:pt x="572" y="930"/>
                  </a:lnTo>
                  <a:lnTo>
                    <a:pt x="1050" y="452"/>
                  </a:lnTo>
                  <a:lnTo>
                    <a:pt x="1044" y="444"/>
                  </a:lnTo>
                  <a:close/>
                  <a:moveTo>
                    <a:pt x="984" y="338"/>
                  </a:moveTo>
                  <a:lnTo>
                    <a:pt x="392" y="930"/>
                  </a:lnTo>
                  <a:lnTo>
                    <a:pt x="406" y="930"/>
                  </a:lnTo>
                  <a:lnTo>
                    <a:pt x="988" y="348"/>
                  </a:lnTo>
                  <a:lnTo>
                    <a:pt x="984" y="338"/>
                  </a:lnTo>
                  <a:close/>
                  <a:moveTo>
                    <a:pt x="924" y="234"/>
                  </a:moveTo>
                  <a:lnTo>
                    <a:pt x="242" y="914"/>
                  </a:lnTo>
                  <a:lnTo>
                    <a:pt x="248" y="922"/>
                  </a:lnTo>
                  <a:lnTo>
                    <a:pt x="928" y="242"/>
                  </a:lnTo>
                  <a:lnTo>
                    <a:pt x="924" y="234"/>
                  </a:lnTo>
                  <a:close/>
                  <a:moveTo>
                    <a:pt x="862" y="128"/>
                  </a:moveTo>
                  <a:lnTo>
                    <a:pt x="182" y="810"/>
                  </a:lnTo>
                  <a:lnTo>
                    <a:pt x="186" y="818"/>
                  </a:lnTo>
                  <a:lnTo>
                    <a:pt x="868" y="136"/>
                  </a:lnTo>
                  <a:lnTo>
                    <a:pt x="862" y="128"/>
                  </a:lnTo>
                  <a:close/>
                  <a:moveTo>
                    <a:pt x="832" y="76"/>
                  </a:moveTo>
                  <a:lnTo>
                    <a:pt x="152" y="756"/>
                  </a:lnTo>
                  <a:lnTo>
                    <a:pt x="156" y="766"/>
                  </a:lnTo>
                  <a:lnTo>
                    <a:pt x="838" y="84"/>
                  </a:lnTo>
                  <a:lnTo>
                    <a:pt x="832" y="76"/>
                  </a:lnTo>
                  <a:close/>
                  <a:moveTo>
                    <a:pt x="892" y="180"/>
                  </a:moveTo>
                  <a:lnTo>
                    <a:pt x="212" y="862"/>
                  </a:lnTo>
                  <a:lnTo>
                    <a:pt x="216" y="870"/>
                  </a:lnTo>
                  <a:lnTo>
                    <a:pt x="898" y="190"/>
                  </a:lnTo>
                  <a:lnTo>
                    <a:pt x="892" y="180"/>
                  </a:lnTo>
                  <a:close/>
                  <a:moveTo>
                    <a:pt x="658" y="0"/>
                  </a:moveTo>
                  <a:lnTo>
                    <a:pt x="60" y="598"/>
                  </a:lnTo>
                  <a:lnTo>
                    <a:pt x="66" y="608"/>
                  </a:lnTo>
                  <a:lnTo>
                    <a:pt x="672" y="0"/>
                  </a:lnTo>
                  <a:lnTo>
                    <a:pt x="658" y="0"/>
                  </a:lnTo>
                  <a:close/>
                  <a:moveTo>
                    <a:pt x="742" y="0"/>
                  </a:moveTo>
                  <a:lnTo>
                    <a:pt x="90" y="652"/>
                  </a:lnTo>
                  <a:lnTo>
                    <a:pt x="96" y="660"/>
                  </a:lnTo>
                  <a:lnTo>
                    <a:pt x="756" y="0"/>
                  </a:lnTo>
                  <a:lnTo>
                    <a:pt x="742" y="0"/>
                  </a:lnTo>
                  <a:close/>
                  <a:moveTo>
                    <a:pt x="576" y="0"/>
                  </a:moveTo>
                  <a:lnTo>
                    <a:pt x="30" y="546"/>
                  </a:lnTo>
                  <a:lnTo>
                    <a:pt x="34" y="554"/>
                  </a:lnTo>
                  <a:lnTo>
                    <a:pt x="590" y="0"/>
                  </a:lnTo>
                  <a:lnTo>
                    <a:pt x="576" y="0"/>
                  </a:lnTo>
                  <a:close/>
                  <a:moveTo>
                    <a:pt x="802" y="24"/>
                  </a:moveTo>
                  <a:lnTo>
                    <a:pt x="120" y="704"/>
                  </a:lnTo>
                  <a:lnTo>
                    <a:pt x="126" y="712"/>
                  </a:lnTo>
                  <a:lnTo>
                    <a:pt x="806" y="32"/>
                  </a:lnTo>
                  <a:lnTo>
                    <a:pt x="802" y="24"/>
                  </a:lnTo>
                  <a:close/>
                  <a:moveTo>
                    <a:pt x="410" y="0"/>
                  </a:moveTo>
                  <a:lnTo>
                    <a:pt x="32" y="380"/>
                  </a:lnTo>
                  <a:lnTo>
                    <a:pt x="14" y="410"/>
                  </a:lnTo>
                  <a:lnTo>
                    <a:pt x="424" y="0"/>
                  </a:lnTo>
                  <a:lnTo>
                    <a:pt x="410" y="0"/>
                  </a:lnTo>
                  <a:close/>
                  <a:moveTo>
                    <a:pt x="492" y="0"/>
                  </a:moveTo>
                  <a:lnTo>
                    <a:pt x="0" y="494"/>
                  </a:lnTo>
                  <a:lnTo>
                    <a:pt x="4" y="502"/>
                  </a:lnTo>
                  <a:lnTo>
                    <a:pt x="506" y="0"/>
                  </a:lnTo>
                  <a:lnTo>
                    <a:pt x="492" y="0"/>
                  </a:lnTo>
                  <a:close/>
                  <a:moveTo>
                    <a:pt x="328" y="0"/>
                  </a:moveTo>
                  <a:lnTo>
                    <a:pt x="136" y="192"/>
                  </a:lnTo>
                  <a:lnTo>
                    <a:pt x="118" y="222"/>
                  </a:lnTo>
                  <a:lnTo>
                    <a:pt x="340" y="0"/>
                  </a:lnTo>
                  <a:lnTo>
                    <a:pt x="328" y="0"/>
                  </a:lnTo>
                  <a:close/>
                  <a:moveTo>
                    <a:pt x="736" y="930"/>
                  </a:moveTo>
                  <a:lnTo>
                    <a:pt x="860" y="808"/>
                  </a:lnTo>
                  <a:lnTo>
                    <a:pt x="878" y="776"/>
                  </a:lnTo>
                  <a:lnTo>
                    <a:pt x="724" y="930"/>
                  </a:lnTo>
                  <a:lnTo>
                    <a:pt x="736" y="930"/>
                  </a:lnTo>
                  <a:close/>
                </a:path>
              </a:pathLst>
            </a:custGeom>
            <a:solidFill>
              <a:srgbClr val="C9CACA">
                <a:alpha val="26000"/>
              </a:srgbClr>
            </a:solidFill>
            <a:ln w="9525">
              <a:noFill/>
              <a:round/>
            </a:ln>
          </p:spPr>
          <p:txBody>
            <a:bodyPr vert="horz" wrap="square" lIns="91406" tIns="45703" rIns="91406" bIns="45703"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rgbClr val="1D1D1A"/>
                </a:solidFill>
                <a:effectLst/>
                <a:uLnTx/>
                <a:uFillTx/>
                <a:latin typeface="微软雅黑" panose="020B0503020204020204" charset="-122"/>
                <a:cs typeface="+mn-ea"/>
                <a:sym typeface="微软雅黑" panose="020B0503020204020204" charset="-122"/>
              </a:endParaRPr>
            </a:p>
          </p:txBody>
        </p:sp>
      </p:grpSp>
      <p:grpSp>
        <p:nvGrpSpPr>
          <p:cNvPr id="142" name="组合 93"/>
          <p:cNvGrpSpPr/>
          <p:nvPr/>
        </p:nvGrpSpPr>
        <p:grpSpPr>
          <a:xfrm>
            <a:off x="4639259" y="1026030"/>
            <a:ext cx="480170" cy="416474"/>
            <a:chOff x="337741" y="4949398"/>
            <a:chExt cx="1459987" cy="1266315"/>
          </a:xfrm>
        </p:grpSpPr>
        <p:sp>
          <p:nvSpPr>
            <p:cNvPr id="143" name="Freeform 30"/>
            <p:cNvSpPr>
              <a:spLocks noEditPoints="1"/>
            </p:cNvSpPr>
            <p:nvPr/>
          </p:nvSpPr>
          <p:spPr bwMode="auto">
            <a:xfrm>
              <a:off x="337741" y="4949398"/>
              <a:ext cx="1459987" cy="1266315"/>
            </a:xfrm>
            <a:custGeom>
              <a:avLst/>
              <a:gdLst/>
              <a:ahLst/>
              <a:cxnLst>
                <a:cxn ang="0">
                  <a:pos x="884" y="4"/>
                </a:cxn>
                <a:cxn ang="0">
                  <a:pos x="882" y="0"/>
                </a:cxn>
                <a:cxn ang="0">
                  <a:pos x="294" y="0"/>
                </a:cxn>
                <a:cxn ang="0">
                  <a:pos x="0" y="510"/>
                </a:cxn>
                <a:cxn ang="0">
                  <a:pos x="294" y="1020"/>
                </a:cxn>
                <a:cxn ang="0">
                  <a:pos x="882" y="1020"/>
                </a:cxn>
                <a:cxn ang="0">
                  <a:pos x="1176" y="510"/>
                </a:cxn>
                <a:cxn ang="0">
                  <a:pos x="884" y="4"/>
                </a:cxn>
                <a:cxn ang="0">
                  <a:pos x="876" y="1010"/>
                </a:cxn>
                <a:cxn ang="0">
                  <a:pos x="300" y="1010"/>
                </a:cxn>
                <a:cxn ang="0">
                  <a:pos x="10" y="510"/>
                </a:cxn>
                <a:cxn ang="0">
                  <a:pos x="300" y="10"/>
                </a:cxn>
                <a:cxn ang="0">
                  <a:pos x="876" y="10"/>
                </a:cxn>
                <a:cxn ang="0">
                  <a:pos x="1166" y="510"/>
                </a:cxn>
                <a:cxn ang="0">
                  <a:pos x="876" y="1010"/>
                </a:cxn>
                <a:cxn ang="0">
                  <a:pos x="1114" y="450"/>
                </a:cxn>
                <a:cxn ang="0">
                  <a:pos x="1100" y="456"/>
                </a:cxn>
                <a:cxn ang="0">
                  <a:pos x="888" y="90"/>
                </a:cxn>
                <a:cxn ang="0">
                  <a:pos x="904" y="80"/>
                </a:cxn>
                <a:cxn ang="0">
                  <a:pos x="868" y="24"/>
                </a:cxn>
                <a:cxn ang="0">
                  <a:pos x="796" y="24"/>
                </a:cxn>
                <a:cxn ang="0">
                  <a:pos x="796" y="40"/>
                </a:cxn>
                <a:cxn ang="0">
                  <a:pos x="378" y="40"/>
                </a:cxn>
                <a:cxn ang="0">
                  <a:pos x="378" y="24"/>
                </a:cxn>
                <a:cxn ang="0">
                  <a:pos x="308" y="24"/>
                </a:cxn>
                <a:cxn ang="0">
                  <a:pos x="272" y="80"/>
                </a:cxn>
                <a:cxn ang="0">
                  <a:pos x="288" y="90"/>
                </a:cxn>
                <a:cxn ang="0">
                  <a:pos x="76" y="456"/>
                </a:cxn>
                <a:cxn ang="0">
                  <a:pos x="62" y="450"/>
                </a:cxn>
                <a:cxn ang="0">
                  <a:pos x="28" y="510"/>
                </a:cxn>
                <a:cxn ang="0">
                  <a:pos x="58" y="570"/>
                </a:cxn>
                <a:cxn ang="0">
                  <a:pos x="74" y="560"/>
                </a:cxn>
                <a:cxn ang="0">
                  <a:pos x="288" y="930"/>
                </a:cxn>
                <a:cxn ang="0">
                  <a:pos x="272" y="940"/>
                </a:cxn>
                <a:cxn ang="0">
                  <a:pos x="308" y="996"/>
                </a:cxn>
                <a:cxn ang="0">
                  <a:pos x="378" y="996"/>
                </a:cxn>
                <a:cxn ang="0">
                  <a:pos x="378" y="980"/>
                </a:cxn>
                <a:cxn ang="0">
                  <a:pos x="796" y="980"/>
                </a:cxn>
                <a:cxn ang="0">
                  <a:pos x="796" y="996"/>
                </a:cxn>
                <a:cxn ang="0">
                  <a:pos x="868" y="996"/>
                </a:cxn>
                <a:cxn ang="0">
                  <a:pos x="904" y="940"/>
                </a:cxn>
                <a:cxn ang="0">
                  <a:pos x="888" y="930"/>
                </a:cxn>
                <a:cxn ang="0">
                  <a:pos x="1102" y="560"/>
                </a:cxn>
                <a:cxn ang="0">
                  <a:pos x="1118" y="570"/>
                </a:cxn>
                <a:cxn ang="0">
                  <a:pos x="1148" y="510"/>
                </a:cxn>
                <a:cxn ang="0">
                  <a:pos x="1114" y="450"/>
                </a:cxn>
                <a:cxn ang="0">
                  <a:pos x="856" y="976"/>
                </a:cxn>
                <a:cxn ang="0">
                  <a:pos x="320" y="976"/>
                </a:cxn>
                <a:cxn ang="0">
                  <a:pos x="50" y="510"/>
                </a:cxn>
                <a:cxn ang="0">
                  <a:pos x="320" y="46"/>
                </a:cxn>
                <a:cxn ang="0">
                  <a:pos x="856" y="46"/>
                </a:cxn>
                <a:cxn ang="0">
                  <a:pos x="1126" y="510"/>
                </a:cxn>
                <a:cxn ang="0">
                  <a:pos x="856" y="976"/>
                </a:cxn>
              </a:cxnLst>
              <a:rect l="0" t="0" r="r" b="b"/>
              <a:pathLst>
                <a:path w="1176" h="1020">
                  <a:moveTo>
                    <a:pt x="884" y="4"/>
                  </a:moveTo>
                  <a:lnTo>
                    <a:pt x="882" y="0"/>
                  </a:lnTo>
                  <a:lnTo>
                    <a:pt x="294" y="0"/>
                  </a:lnTo>
                  <a:lnTo>
                    <a:pt x="0" y="510"/>
                  </a:lnTo>
                  <a:lnTo>
                    <a:pt x="294" y="1020"/>
                  </a:lnTo>
                  <a:lnTo>
                    <a:pt x="882" y="1020"/>
                  </a:lnTo>
                  <a:lnTo>
                    <a:pt x="1176" y="510"/>
                  </a:lnTo>
                  <a:lnTo>
                    <a:pt x="884" y="4"/>
                  </a:lnTo>
                  <a:close/>
                  <a:moveTo>
                    <a:pt x="876" y="1010"/>
                  </a:moveTo>
                  <a:lnTo>
                    <a:pt x="300" y="1010"/>
                  </a:lnTo>
                  <a:lnTo>
                    <a:pt x="10" y="510"/>
                  </a:lnTo>
                  <a:lnTo>
                    <a:pt x="300" y="10"/>
                  </a:lnTo>
                  <a:lnTo>
                    <a:pt x="876" y="10"/>
                  </a:lnTo>
                  <a:lnTo>
                    <a:pt x="1166" y="510"/>
                  </a:lnTo>
                  <a:lnTo>
                    <a:pt x="876" y="1010"/>
                  </a:lnTo>
                  <a:close/>
                  <a:moveTo>
                    <a:pt x="1114" y="450"/>
                  </a:moveTo>
                  <a:lnTo>
                    <a:pt x="1100" y="456"/>
                  </a:lnTo>
                  <a:lnTo>
                    <a:pt x="888" y="90"/>
                  </a:lnTo>
                  <a:lnTo>
                    <a:pt x="904" y="80"/>
                  </a:lnTo>
                  <a:lnTo>
                    <a:pt x="868" y="24"/>
                  </a:lnTo>
                  <a:lnTo>
                    <a:pt x="796" y="24"/>
                  </a:lnTo>
                  <a:lnTo>
                    <a:pt x="796" y="40"/>
                  </a:lnTo>
                  <a:lnTo>
                    <a:pt x="378" y="40"/>
                  </a:lnTo>
                  <a:lnTo>
                    <a:pt x="378" y="24"/>
                  </a:lnTo>
                  <a:lnTo>
                    <a:pt x="308" y="24"/>
                  </a:lnTo>
                  <a:lnTo>
                    <a:pt x="272" y="80"/>
                  </a:lnTo>
                  <a:lnTo>
                    <a:pt x="288" y="90"/>
                  </a:lnTo>
                  <a:lnTo>
                    <a:pt x="76" y="456"/>
                  </a:lnTo>
                  <a:lnTo>
                    <a:pt x="62" y="450"/>
                  </a:lnTo>
                  <a:lnTo>
                    <a:pt x="28" y="510"/>
                  </a:lnTo>
                  <a:lnTo>
                    <a:pt x="58" y="570"/>
                  </a:lnTo>
                  <a:lnTo>
                    <a:pt x="74" y="560"/>
                  </a:lnTo>
                  <a:lnTo>
                    <a:pt x="288" y="930"/>
                  </a:lnTo>
                  <a:lnTo>
                    <a:pt x="272" y="940"/>
                  </a:lnTo>
                  <a:lnTo>
                    <a:pt x="308" y="996"/>
                  </a:lnTo>
                  <a:lnTo>
                    <a:pt x="378" y="996"/>
                  </a:lnTo>
                  <a:lnTo>
                    <a:pt x="378" y="980"/>
                  </a:lnTo>
                  <a:lnTo>
                    <a:pt x="796" y="980"/>
                  </a:lnTo>
                  <a:lnTo>
                    <a:pt x="796" y="996"/>
                  </a:lnTo>
                  <a:lnTo>
                    <a:pt x="868" y="996"/>
                  </a:lnTo>
                  <a:lnTo>
                    <a:pt x="904" y="940"/>
                  </a:lnTo>
                  <a:lnTo>
                    <a:pt x="888" y="930"/>
                  </a:lnTo>
                  <a:lnTo>
                    <a:pt x="1102" y="560"/>
                  </a:lnTo>
                  <a:lnTo>
                    <a:pt x="1118" y="570"/>
                  </a:lnTo>
                  <a:lnTo>
                    <a:pt x="1148" y="510"/>
                  </a:lnTo>
                  <a:lnTo>
                    <a:pt x="1114" y="450"/>
                  </a:lnTo>
                  <a:close/>
                  <a:moveTo>
                    <a:pt x="856" y="976"/>
                  </a:moveTo>
                  <a:lnTo>
                    <a:pt x="320" y="976"/>
                  </a:lnTo>
                  <a:lnTo>
                    <a:pt x="50" y="510"/>
                  </a:lnTo>
                  <a:lnTo>
                    <a:pt x="320" y="46"/>
                  </a:lnTo>
                  <a:lnTo>
                    <a:pt x="856" y="46"/>
                  </a:lnTo>
                  <a:lnTo>
                    <a:pt x="1126" y="510"/>
                  </a:lnTo>
                  <a:lnTo>
                    <a:pt x="856" y="976"/>
                  </a:lnTo>
                  <a:close/>
                </a:path>
              </a:pathLst>
            </a:custGeom>
            <a:solidFill>
              <a:srgbClr val="666666">
                <a:lumMod val="60000"/>
                <a:lumOff val="40000"/>
              </a:srgbClr>
            </a:solidFill>
            <a:ln w="12700" cap="flat" cmpd="sng" algn="ctr">
              <a:noFill/>
              <a:prstDash val="solid"/>
              <a:miter lim="800000"/>
            </a:ln>
            <a:effectLst/>
          </p:spPr>
          <p:txBody>
            <a:bodyPr rtlCol="0" anchor="ctr"/>
            <a:lstStyle/>
            <a:p>
              <a:pPr marL="0" marR="0" lvl="1" indent="0" algn="ctr" defTabSz="2560320" eaLnBrk="1" fontAlgn="base" latinLnBrk="0" hangingPunct="1">
                <a:lnSpc>
                  <a:spcPct val="100000"/>
                </a:lnSpc>
                <a:spcBef>
                  <a:spcPct val="0"/>
                </a:spcBef>
                <a:spcAft>
                  <a:spcPct val="0"/>
                </a:spcAft>
                <a:buClr>
                  <a:srgbClr val="CC9900"/>
                </a:buClr>
                <a:buSzTx/>
                <a:buFont typeface="Wingdings" panose="05000000000000000000" pitchFamily="2" charset="2"/>
                <a:buChar char="n"/>
                <a:defRPr/>
              </a:pPr>
              <a:endParaRPr kumimoji="0" lang="zh-CN" altLang="en-US"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ea"/>
                <a:sym typeface="微软雅黑" panose="020B0503020204020204" charset="-122"/>
              </a:endParaRPr>
            </a:p>
          </p:txBody>
        </p:sp>
        <p:sp>
          <p:nvSpPr>
            <p:cNvPr id="144" name="Freeform 37"/>
            <p:cNvSpPr>
              <a:spLocks noEditPoints="1"/>
            </p:cNvSpPr>
            <p:nvPr/>
          </p:nvSpPr>
          <p:spPr bwMode="auto">
            <a:xfrm>
              <a:off x="434764" y="5003881"/>
              <a:ext cx="1307732" cy="1158277"/>
            </a:xfrm>
            <a:custGeom>
              <a:avLst/>
              <a:gdLst/>
              <a:ahLst/>
              <a:cxnLst>
                <a:cxn ang="0">
                  <a:pos x="972" y="612"/>
                </a:cxn>
                <a:cxn ang="0">
                  <a:pos x="640" y="930"/>
                </a:cxn>
                <a:cxn ang="0">
                  <a:pos x="954" y="286"/>
                </a:cxn>
                <a:cxn ang="0">
                  <a:pos x="322" y="930"/>
                </a:cxn>
                <a:cxn ang="0">
                  <a:pos x="954" y="286"/>
                </a:cxn>
                <a:cxn ang="0">
                  <a:pos x="474" y="930"/>
                </a:cxn>
                <a:cxn ang="0">
                  <a:pos x="1020" y="400"/>
                </a:cxn>
                <a:cxn ang="0">
                  <a:pos x="1044" y="444"/>
                </a:cxn>
                <a:cxn ang="0">
                  <a:pos x="572" y="930"/>
                </a:cxn>
                <a:cxn ang="0">
                  <a:pos x="1044" y="444"/>
                </a:cxn>
                <a:cxn ang="0">
                  <a:pos x="392" y="930"/>
                </a:cxn>
                <a:cxn ang="0">
                  <a:pos x="988" y="348"/>
                </a:cxn>
                <a:cxn ang="0">
                  <a:pos x="924" y="234"/>
                </a:cxn>
                <a:cxn ang="0">
                  <a:pos x="248" y="922"/>
                </a:cxn>
                <a:cxn ang="0">
                  <a:pos x="924" y="234"/>
                </a:cxn>
                <a:cxn ang="0">
                  <a:pos x="182" y="810"/>
                </a:cxn>
                <a:cxn ang="0">
                  <a:pos x="868" y="136"/>
                </a:cxn>
                <a:cxn ang="0">
                  <a:pos x="832" y="76"/>
                </a:cxn>
                <a:cxn ang="0">
                  <a:pos x="156" y="766"/>
                </a:cxn>
                <a:cxn ang="0">
                  <a:pos x="832" y="76"/>
                </a:cxn>
                <a:cxn ang="0">
                  <a:pos x="212" y="862"/>
                </a:cxn>
                <a:cxn ang="0">
                  <a:pos x="898" y="190"/>
                </a:cxn>
                <a:cxn ang="0">
                  <a:pos x="658" y="0"/>
                </a:cxn>
                <a:cxn ang="0">
                  <a:pos x="66" y="608"/>
                </a:cxn>
                <a:cxn ang="0">
                  <a:pos x="658" y="0"/>
                </a:cxn>
                <a:cxn ang="0">
                  <a:pos x="90" y="652"/>
                </a:cxn>
                <a:cxn ang="0">
                  <a:pos x="756" y="0"/>
                </a:cxn>
                <a:cxn ang="0">
                  <a:pos x="576" y="0"/>
                </a:cxn>
                <a:cxn ang="0">
                  <a:pos x="34" y="554"/>
                </a:cxn>
                <a:cxn ang="0">
                  <a:pos x="576" y="0"/>
                </a:cxn>
                <a:cxn ang="0">
                  <a:pos x="120" y="704"/>
                </a:cxn>
                <a:cxn ang="0">
                  <a:pos x="806" y="32"/>
                </a:cxn>
                <a:cxn ang="0">
                  <a:pos x="410" y="0"/>
                </a:cxn>
                <a:cxn ang="0">
                  <a:pos x="14" y="410"/>
                </a:cxn>
                <a:cxn ang="0">
                  <a:pos x="410" y="0"/>
                </a:cxn>
                <a:cxn ang="0">
                  <a:pos x="0" y="494"/>
                </a:cxn>
                <a:cxn ang="0">
                  <a:pos x="506" y="0"/>
                </a:cxn>
                <a:cxn ang="0">
                  <a:pos x="328" y="0"/>
                </a:cxn>
                <a:cxn ang="0">
                  <a:pos x="118" y="222"/>
                </a:cxn>
                <a:cxn ang="0">
                  <a:pos x="328" y="0"/>
                </a:cxn>
                <a:cxn ang="0">
                  <a:pos x="860" y="808"/>
                </a:cxn>
                <a:cxn ang="0">
                  <a:pos x="724" y="930"/>
                </a:cxn>
              </a:cxnLst>
              <a:rect l="0" t="0" r="r" b="b"/>
              <a:pathLst>
                <a:path w="1050" h="930">
                  <a:moveTo>
                    <a:pt x="654" y="930"/>
                  </a:moveTo>
                  <a:lnTo>
                    <a:pt x="972" y="612"/>
                  </a:lnTo>
                  <a:lnTo>
                    <a:pt x="992" y="580"/>
                  </a:lnTo>
                  <a:lnTo>
                    <a:pt x="640" y="930"/>
                  </a:lnTo>
                  <a:lnTo>
                    <a:pt x="654" y="930"/>
                  </a:lnTo>
                  <a:close/>
                  <a:moveTo>
                    <a:pt x="954" y="286"/>
                  </a:moveTo>
                  <a:lnTo>
                    <a:pt x="308" y="930"/>
                  </a:lnTo>
                  <a:lnTo>
                    <a:pt x="322" y="930"/>
                  </a:lnTo>
                  <a:lnTo>
                    <a:pt x="958" y="294"/>
                  </a:lnTo>
                  <a:lnTo>
                    <a:pt x="954" y="286"/>
                  </a:lnTo>
                  <a:close/>
                  <a:moveTo>
                    <a:pt x="1014" y="390"/>
                  </a:moveTo>
                  <a:lnTo>
                    <a:pt x="474" y="930"/>
                  </a:lnTo>
                  <a:lnTo>
                    <a:pt x="488" y="930"/>
                  </a:lnTo>
                  <a:lnTo>
                    <a:pt x="1020" y="400"/>
                  </a:lnTo>
                  <a:lnTo>
                    <a:pt x="1014" y="390"/>
                  </a:lnTo>
                  <a:close/>
                  <a:moveTo>
                    <a:pt x="1044" y="444"/>
                  </a:moveTo>
                  <a:lnTo>
                    <a:pt x="558" y="930"/>
                  </a:lnTo>
                  <a:lnTo>
                    <a:pt x="572" y="930"/>
                  </a:lnTo>
                  <a:lnTo>
                    <a:pt x="1050" y="452"/>
                  </a:lnTo>
                  <a:lnTo>
                    <a:pt x="1044" y="444"/>
                  </a:lnTo>
                  <a:close/>
                  <a:moveTo>
                    <a:pt x="984" y="338"/>
                  </a:moveTo>
                  <a:lnTo>
                    <a:pt x="392" y="930"/>
                  </a:lnTo>
                  <a:lnTo>
                    <a:pt x="406" y="930"/>
                  </a:lnTo>
                  <a:lnTo>
                    <a:pt x="988" y="348"/>
                  </a:lnTo>
                  <a:lnTo>
                    <a:pt x="984" y="338"/>
                  </a:lnTo>
                  <a:close/>
                  <a:moveTo>
                    <a:pt x="924" y="234"/>
                  </a:moveTo>
                  <a:lnTo>
                    <a:pt x="242" y="914"/>
                  </a:lnTo>
                  <a:lnTo>
                    <a:pt x="248" y="922"/>
                  </a:lnTo>
                  <a:lnTo>
                    <a:pt x="928" y="242"/>
                  </a:lnTo>
                  <a:lnTo>
                    <a:pt x="924" y="234"/>
                  </a:lnTo>
                  <a:close/>
                  <a:moveTo>
                    <a:pt x="862" y="128"/>
                  </a:moveTo>
                  <a:lnTo>
                    <a:pt x="182" y="810"/>
                  </a:lnTo>
                  <a:lnTo>
                    <a:pt x="186" y="818"/>
                  </a:lnTo>
                  <a:lnTo>
                    <a:pt x="868" y="136"/>
                  </a:lnTo>
                  <a:lnTo>
                    <a:pt x="862" y="128"/>
                  </a:lnTo>
                  <a:close/>
                  <a:moveTo>
                    <a:pt x="832" y="76"/>
                  </a:moveTo>
                  <a:lnTo>
                    <a:pt x="152" y="756"/>
                  </a:lnTo>
                  <a:lnTo>
                    <a:pt x="156" y="766"/>
                  </a:lnTo>
                  <a:lnTo>
                    <a:pt x="838" y="84"/>
                  </a:lnTo>
                  <a:lnTo>
                    <a:pt x="832" y="76"/>
                  </a:lnTo>
                  <a:close/>
                  <a:moveTo>
                    <a:pt x="892" y="180"/>
                  </a:moveTo>
                  <a:lnTo>
                    <a:pt x="212" y="862"/>
                  </a:lnTo>
                  <a:lnTo>
                    <a:pt x="216" y="870"/>
                  </a:lnTo>
                  <a:lnTo>
                    <a:pt x="898" y="190"/>
                  </a:lnTo>
                  <a:lnTo>
                    <a:pt x="892" y="180"/>
                  </a:lnTo>
                  <a:close/>
                  <a:moveTo>
                    <a:pt x="658" y="0"/>
                  </a:moveTo>
                  <a:lnTo>
                    <a:pt x="60" y="598"/>
                  </a:lnTo>
                  <a:lnTo>
                    <a:pt x="66" y="608"/>
                  </a:lnTo>
                  <a:lnTo>
                    <a:pt x="672" y="0"/>
                  </a:lnTo>
                  <a:lnTo>
                    <a:pt x="658" y="0"/>
                  </a:lnTo>
                  <a:close/>
                  <a:moveTo>
                    <a:pt x="742" y="0"/>
                  </a:moveTo>
                  <a:lnTo>
                    <a:pt x="90" y="652"/>
                  </a:lnTo>
                  <a:lnTo>
                    <a:pt x="96" y="660"/>
                  </a:lnTo>
                  <a:lnTo>
                    <a:pt x="756" y="0"/>
                  </a:lnTo>
                  <a:lnTo>
                    <a:pt x="742" y="0"/>
                  </a:lnTo>
                  <a:close/>
                  <a:moveTo>
                    <a:pt x="576" y="0"/>
                  </a:moveTo>
                  <a:lnTo>
                    <a:pt x="30" y="546"/>
                  </a:lnTo>
                  <a:lnTo>
                    <a:pt x="34" y="554"/>
                  </a:lnTo>
                  <a:lnTo>
                    <a:pt x="590" y="0"/>
                  </a:lnTo>
                  <a:lnTo>
                    <a:pt x="576" y="0"/>
                  </a:lnTo>
                  <a:close/>
                  <a:moveTo>
                    <a:pt x="802" y="24"/>
                  </a:moveTo>
                  <a:lnTo>
                    <a:pt x="120" y="704"/>
                  </a:lnTo>
                  <a:lnTo>
                    <a:pt x="126" y="712"/>
                  </a:lnTo>
                  <a:lnTo>
                    <a:pt x="806" y="32"/>
                  </a:lnTo>
                  <a:lnTo>
                    <a:pt x="802" y="24"/>
                  </a:lnTo>
                  <a:close/>
                  <a:moveTo>
                    <a:pt x="410" y="0"/>
                  </a:moveTo>
                  <a:lnTo>
                    <a:pt x="32" y="380"/>
                  </a:lnTo>
                  <a:lnTo>
                    <a:pt x="14" y="410"/>
                  </a:lnTo>
                  <a:lnTo>
                    <a:pt x="424" y="0"/>
                  </a:lnTo>
                  <a:lnTo>
                    <a:pt x="410" y="0"/>
                  </a:lnTo>
                  <a:close/>
                  <a:moveTo>
                    <a:pt x="492" y="0"/>
                  </a:moveTo>
                  <a:lnTo>
                    <a:pt x="0" y="494"/>
                  </a:lnTo>
                  <a:lnTo>
                    <a:pt x="4" y="502"/>
                  </a:lnTo>
                  <a:lnTo>
                    <a:pt x="506" y="0"/>
                  </a:lnTo>
                  <a:lnTo>
                    <a:pt x="492" y="0"/>
                  </a:lnTo>
                  <a:close/>
                  <a:moveTo>
                    <a:pt x="328" y="0"/>
                  </a:moveTo>
                  <a:lnTo>
                    <a:pt x="136" y="192"/>
                  </a:lnTo>
                  <a:lnTo>
                    <a:pt x="118" y="222"/>
                  </a:lnTo>
                  <a:lnTo>
                    <a:pt x="340" y="0"/>
                  </a:lnTo>
                  <a:lnTo>
                    <a:pt x="328" y="0"/>
                  </a:lnTo>
                  <a:close/>
                  <a:moveTo>
                    <a:pt x="736" y="930"/>
                  </a:moveTo>
                  <a:lnTo>
                    <a:pt x="860" y="808"/>
                  </a:lnTo>
                  <a:lnTo>
                    <a:pt x="878" y="776"/>
                  </a:lnTo>
                  <a:lnTo>
                    <a:pt x="724" y="930"/>
                  </a:lnTo>
                  <a:lnTo>
                    <a:pt x="736" y="930"/>
                  </a:lnTo>
                  <a:close/>
                </a:path>
              </a:pathLst>
            </a:custGeom>
            <a:solidFill>
              <a:srgbClr val="C9CACA">
                <a:alpha val="26000"/>
              </a:srgbClr>
            </a:solidFill>
            <a:ln w="9525">
              <a:noFill/>
              <a:round/>
            </a:ln>
          </p:spPr>
          <p:txBody>
            <a:bodyPr vert="horz" wrap="square" lIns="91406" tIns="45703" rIns="91406" bIns="45703"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rgbClr val="1D1D1A"/>
                </a:solidFill>
                <a:effectLst/>
                <a:uLnTx/>
                <a:uFillTx/>
                <a:latin typeface="微软雅黑" panose="020B0503020204020204" charset="-122"/>
                <a:cs typeface="+mn-ea"/>
                <a:sym typeface="微软雅黑" panose="020B0503020204020204" charset="-122"/>
              </a:endParaRPr>
            </a:p>
          </p:txBody>
        </p:sp>
      </p:grpSp>
      <p:grpSp>
        <p:nvGrpSpPr>
          <p:cNvPr id="151" name="组合 93"/>
          <p:cNvGrpSpPr/>
          <p:nvPr/>
        </p:nvGrpSpPr>
        <p:grpSpPr>
          <a:xfrm>
            <a:off x="7661173" y="1026030"/>
            <a:ext cx="480170" cy="416474"/>
            <a:chOff x="337741" y="4949398"/>
            <a:chExt cx="1459987" cy="1266315"/>
          </a:xfrm>
        </p:grpSpPr>
        <p:sp>
          <p:nvSpPr>
            <p:cNvPr id="152" name="Freeform 30"/>
            <p:cNvSpPr>
              <a:spLocks noEditPoints="1"/>
            </p:cNvSpPr>
            <p:nvPr/>
          </p:nvSpPr>
          <p:spPr bwMode="auto">
            <a:xfrm>
              <a:off x="337741" y="4949398"/>
              <a:ext cx="1459987" cy="1266315"/>
            </a:xfrm>
            <a:custGeom>
              <a:avLst/>
              <a:gdLst/>
              <a:ahLst/>
              <a:cxnLst>
                <a:cxn ang="0">
                  <a:pos x="884" y="4"/>
                </a:cxn>
                <a:cxn ang="0">
                  <a:pos x="882" y="0"/>
                </a:cxn>
                <a:cxn ang="0">
                  <a:pos x="294" y="0"/>
                </a:cxn>
                <a:cxn ang="0">
                  <a:pos x="0" y="510"/>
                </a:cxn>
                <a:cxn ang="0">
                  <a:pos x="294" y="1020"/>
                </a:cxn>
                <a:cxn ang="0">
                  <a:pos x="882" y="1020"/>
                </a:cxn>
                <a:cxn ang="0">
                  <a:pos x="1176" y="510"/>
                </a:cxn>
                <a:cxn ang="0">
                  <a:pos x="884" y="4"/>
                </a:cxn>
                <a:cxn ang="0">
                  <a:pos x="876" y="1010"/>
                </a:cxn>
                <a:cxn ang="0">
                  <a:pos x="300" y="1010"/>
                </a:cxn>
                <a:cxn ang="0">
                  <a:pos x="10" y="510"/>
                </a:cxn>
                <a:cxn ang="0">
                  <a:pos x="300" y="10"/>
                </a:cxn>
                <a:cxn ang="0">
                  <a:pos x="876" y="10"/>
                </a:cxn>
                <a:cxn ang="0">
                  <a:pos x="1166" y="510"/>
                </a:cxn>
                <a:cxn ang="0">
                  <a:pos x="876" y="1010"/>
                </a:cxn>
                <a:cxn ang="0">
                  <a:pos x="1114" y="450"/>
                </a:cxn>
                <a:cxn ang="0">
                  <a:pos x="1100" y="456"/>
                </a:cxn>
                <a:cxn ang="0">
                  <a:pos x="888" y="90"/>
                </a:cxn>
                <a:cxn ang="0">
                  <a:pos x="904" y="80"/>
                </a:cxn>
                <a:cxn ang="0">
                  <a:pos x="868" y="24"/>
                </a:cxn>
                <a:cxn ang="0">
                  <a:pos x="796" y="24"/>
                </a:cxn>
                <a:cxn ang="0">
                  <a:pos x="796" y="40"/>
                </a:cxn>
                <a:cxn ang="0">
                  <a:pos x="378" y="40"/>
                </a:cxn>
                <a:cxn ang="0">
                  <a:pos x="378" y="24"/>
                </a:cxn>
                <a:cxn ang="0">
                  <a:pos x="308" y="24"/>
                </a:cxn>
                <a:cxn ang="0">
                  <a:pos x="272" y="80"/>
                </a:cxn>
                <a:cxn ang="0">
                  <a:pos x="288" y="90"/>
                </a:cxn>
                <a:cxn ang="0">
                  <a:pos x="76" y="456"/>
                </a:cxn>
                <a:cxn ang="0">
                  <a:pos x="62" y="450"/>
                </a:cxn>
                <a:cxn ang="0">
                  <a:pos x="28" y="510"/>
                </a:cxn>
                <a:cxn ang="0">
                  <a:pos x="58" y="570"/>
                </a:cxn>
                <a:cxn ang="0">
                  <a:pos x="74" y="560"/>
                </a:cxn>
                <a:cxn ang="0">
                  <a:pos x="288" y="930"/>
                </a:cxn>
                <a:cxn ang="0">
                  <a:pos x="272" y="940"/>
                </a:cxn>
                <a:cxn ang="0">
                  <a:pos x="308" y="996"/>
                </a:cxn>
                <a:cxn ang="0">
                  <a:pos x="378" y="996"/>
                </a:cxn>
                <a:cxn ang="0">
                  <a:pos x="378" y="980"/>
                </a:cxn>
                <a:cxn ang="0">
                  <a:pos x="796" y="980"/>
                </a:cxn>
                <a:cxn ang="0">
                  <a:pos x="796" y="996"/>
                </a:cxn>
                <a:cxn ang="0">
                  <a:pos x="868" y="996"/>
                </a:cxn>
                <a:cxn ang="0">
                  <a:pos x="904" y="940"/>
                </a:cxn>
                <a:cxn ang="0">
                  <a:pos x="888" y="930"/>
                </a:cxn>
                <a:cxn ang="0">
                  <a:pos x="1102" y="560"/>
                </a:cxn>
                <a:cxn ang="0">
                  <a:pos x="1118" y="570"/>
                </a:cxn>
                <a:cxn ang="0">
                  <a:pos x="1148" y="510"/>
                </a:cxn>
                <a:cxn ang="0">
                  <a:pos x="1114" y="450"/>
                </a:cxn>
                <a:cxn ang="0">
                  <a:pos x="856" y="976"/>
                </a:cxn>
                <a:cxn ang="0">
                  <a:pos x="320" y="976"/>
                </a:cxn>
                <a:cxn ang="0">
                  <a:pos x="50" y="510"/>
                </a:cxn>
                <a:cxn ang="0">
                  <a:pos x="320" y="46"/>
                </a:cxn>
                <a:cxn ang="0">
                  <a:pos x="856" y="46"/>
                </a:cxn>
                <a:cxn ang="0">
                  <a:pos x="1126" y="510"/>
                </a:cxn>
                <a:cxn ang="0">
                  <a:pos x="856" y="976"/>
                </a:cxn>
              </a:cxnLst>
              <a:rect l="0" t="0" r="r" b="b"/>
              <a:pathLst>
                <a:path w="1176" h="1020">
                  <a:moveTo>
                    <a:pt x="884" y="4"/>
                  </a:moveTo>
                  <a:lnTo>
                    <a:pt x="882" y="0"/>
                  </a:lnTo>
                  <a:lnTo>
                    <a:pt x="294" y="0"/>
                  </a:lnTo>
                  <a:lnTo>
                    <a:pt x="0" y="510"/>
                  </a:lnTo>
                  <a:lnTo>
                    <a:pt x="294" y="1020"/>
                  </a:lnTo>
                  <a:lnTo>
                    <a:pt x="882" y="1020"/>
                  </a:lnTo>
                  <a:lnTo>
                    <a:pt x="1176" y="510"/>
                  </a:lnTo>
                  <a:lnTo>
                    <a:pt x="884" y="4"/>
                  </a:lnTo>
                  <a:close/>
                  <a:moveTo>
                    <a:pt x="876" y="1010"/>
                  </a:moveTo>
                  <a:lnTo>
                    <a:pt x="300" y="1010"/>
                  </a:lnTo>
                  <a:lnTo>
                    <a:pt x="10" y="510"/>
                  </a:lnTo>
                  <a:lnTo>
                    <a:pt x="300" y="10"/>
                  </a:lnTo>
                  <a:lnTo>
                    <a:pt x="876" y="10"/>
                  </a:lnTo>
                  <a:lnTo>
                    <a:pt x="1166" y="510"/>
                  </a:lnTo>
                  <a:lnTo>
                    <a:pt x="876" y="1010"/>
                  </a:lnTo>
                  <a:close/>
                  <a:moveTo>
                    <a:pt x="1114" y="450"/>
                  </a:moveTo>
                  <a:lnTo>
                    <a:pt x="1100" y="456"/>
                  </a:lnTo>
                  <a:lnTo>
                    <a:pt x="888" y="90"/>
                  </a:lnTo>
                  <a:lnTo>
                    <a:pt x="904" y="80"/>
                  </a:lnTo>
                  <a:lnTo>
                    <a:pt x="868" y="24"/>
                  </a:lnTo>
                  <a:lnTo>
                    <a:pt x="796" y="24"/>
                  </a:lnTo>
                  <a:lnTo>
                    <a:pt x="796" y="40"/>
                  </a:lnTo>
                  <a:lnTo>
                    <a:pt x="378" y="40"/>
                  </a:lnTo>
                  <a:lnTo>
                    <a:pt x="378" y="24"/>
                  </a:lnTo>
                  <a:lnTo>
                    <a:pt x="308" y="24"/>
                  </a:lnTo>
                  <a:lnTo>
                    <a:pt x="272" y="80"/>
                  </a:lnTo>
                  <a:lnTo>
                    <a:pt x="288" y="90"/>
                  </a:lnTo>
                  <a:lnTo>
                    <a:pt x="76" y="456"/>
                  </a:lnTo>
                  <a:lnTo>
                    <a:pt x="62" y="450"/>
                  </a:lnTo>
                  <a:lnTo>
                    <a:pt x="28" y="510"/>
                  </a:lnTo>
                  <a:lnTo>
                    <a:pt x="58" y="570"/>
                  </a:lnTo>
                  <a:lnTo>
                    <a:pt x="74" y="560"/>
                  </a:lnTo>
                  <a:lnTo>
                    <a:pt x="288" y="930"/>
                  </a:lnTo>
                  <a:lnTo>
                    <a:pt x="272" y="940"/>
                  </a:lnTo>
                  <a:lnTo>
                    <a:pt x="308" y="996"/>
                  </a:lnTo>
                  <a:lnTo>
                    <a:pt x="378" y="996"/>
                  </a:lnTo>
                  <a:lnTo>
                    <a:pt x="378" y="980"/>
                  </a:lnTo>
                  <a:lnTo>
                    <a:pt x="796" y="980"/>
                  </a:lnTo>
                  <a:lnTo>
                    <a:pt x="796" y="996"/>
                  </a:lnTo>
                  <a:lnTo>
                    <a:pt x="868" y="996"/>
                  </a:lnTo>
                  <a:lnTo>
                    <a:pt x="904" y="940"/>
                  </a:lnTo>
                  <a:lnTo>
                    <a:pt x="888" y="930"/>
                  </a:lnTo>
                  <a:lnTo>
                    <a:pt x="1102" y="560"/>
                  </a:lnTo>
                  <a:lnTo>
                    <a:pt x="1118" y="570"/>
                  </a:lnTo>
                  <a:lnTo>
                    <a:pt x="1148" y="510"/>
                  </a:lnTo>
                  <a:lnTo>
                    <a:pt x="1114" y="450"/>
                  </a:lnTo>
                  <a:close/>
                  <a:moveTo>
                    <a:pt x="856" y="976"/>
                  </a:moveTo>
                  <a:lnTo>
                    <a:pt x="320" y="976"/>
                  </a:lnTo>
                  <a:lnTo>
                    <a:pt x="50" y="510"/>
                  </a:lnTo>
                  <a:lnTo>
                    <a:pt x="320" y="46"/>
                  </a:lnTo>
                  <a:lnTo>
                    <a:pt x="856" y="46"/>
                  </a:lnTo>
                  <a:lnTo>
                    <a:pt x="1126" y="510"/>
                  </a:lnTo>
                  <a:lnTo>
                    <a:pt x="856" y="976"/>
                  </a:lnTo>
                  <a:close/>
                </a:path>
              </a:pathLst>
            </a:custGeom>
            <a:solidFill>
              <a:srgbClr val="666666">
                <a:lumMod val="60000"/>
                <a:lumOff val="40000"/>
              </a:srgbClr>
            </a:solidFill>
            <a:ln w="12700" cap="flat" cmpd="sng" algn="ctr">
              <a:noFill/>
              <a:prstDash val="solid"/>
              <a:miter lim="800000"/>
            </a:ln>
            <a:effectLst/>
          </p:spPr>
          <p:txBody>
            <a:bodyPr rtlCol="0" anchor="ctr"/>
            <a:lstStyle/>
            <a:p>
              <a:pPr marL="0" marR="0" lvl="1" indent="0" algn="ctr" defTabSz="2560320" eaLnBrk="1" fontAlgn="base" latinLnBrk="0" hangingPunct="1">
                <a:lnSpc>
                  <a:spcPct val="100000"/>
                </a:lnSpc>
                <a:spcBef>
                  <a:spcPct val="0"/>
                </a:spcBef>
                <a:spcAft>
                  <a:spcPct val="0"/>
                </a:spcAft>
                <a:buClr>
                  <a:srgbClr val="CC9900"/>
                </a:buClr>
                <a:buSzTx/>
                <a:buFont typeface="Wingdings" panose="05000000000000000000" pitchFamily="2" charset="2"/>
                <a:buChar char="n"/>
                <a:defRPr/>
              </a:pPr>
              <a:endParaRPr kumimoji="0" lang="zh-CN" altLang="en-US"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ea"/>
                <a:sym typeface="微软雅黑" panose="020B0503020204020204" charset="-122"/>
              </a:endParaRPr>
            </a:p>
          </p:txBody>
        </p:sp>
        <p:sp>
          <p:nvSpPr>
            <p:cNvPr id="153" name="Freeform 37"/>
            <p:cNvSpPr>
              <a:spLocks noEditPoints="1"/>
            </p:cNvSpPr>
            <p:nvPr/>
          </p:nvSpPr>
          <p:spPr bwMode="auto">
            <a:xfrm>
              <a:off x="434764" y="5003881"/>
              <a:ext cx="1307732" cy="1158277"/>
            </a:xfrm>
            <a:custGeom>
              <a:avLst/>
              <a:gdLst/>
              <a:ahLst/>
              <a:cxnLst>
                <a:cxn ang="0">
                  <a:pos x="972" y="612"/>
                </a:cxn>
                <a:cxn ang="0">
                  <a:pos x="640" y="930"/>
                </a:cxn>
                <a:cxn ang="0">
                  <a:pos x="954" y="286"/>
                </a:cxn>
                <a:cxn ang="0">
                  <a:pos x="322" y="930"/>
                </a:cxn>
                <a:cxn ang="0">
                  <a:pos x="954" y="286"/>
                </a:cxn>
                <a:cxn ang="0">
                  <a:pos x="474" y="930"/>
                </a:cxn>
                <a:cxn ang="0">
                  <a:pos x="1020" y="400"/>
                </a:cxn>
                <a:cxn ang="0">
                  <a:pos x="1044" y="444"/>
                </a:cxn>
                <a:cxn ang="0">
                  <a:pos x="572" y="930"/>
                </a:cxn>
                <a:cxn ang="0">
                  <a:pos x="1044" y="444"/>
                </a:cxn>
                <a:cxn ang="0">
                  <a:pos x="392" y="930"/>
                </a:cxn>
                <a:cxn ang="0">
                  <a:pos x="988" y="348"/>
                </a:cxn>
                <a:cxn ang="0">
                  <a:pos x="924" y="234"/>
                </a:cxn>
                <a:cxn ang="0">
                  <a:pos x="248" y="922"/>
                </a:cxn>
                <a:cxn ang="0">
                  <a:pos x="924" y="234"/>
                </a:cxn>
                <a:cxn ang="0">
                  <a:pos x="182" y="810"/>
                </a:cxn>
                <a:cxn ang="0">
                  <a:pos x="868" y="136"/>
                </a:cxn>
                <a:cxn ang="0">
                  <a:pos x="832" y="76"/>
                </a:cxn>
                <a:cxn ang="0">
                  <a:pos x="156" y="766"/>
                </a:cxn>
                <a:cxn ang="0">
                  <a:pos x="832" y="76"/>
                </a:cxn>
                <a:cxn ang="0">
                  <a:pos x="212" y="862"/>
                </a:cxn>
                <a:cxn ang="0">
                  <a:pos x="898" y="190"/>
                </a:cxn>
                <a:cxn ang="0">
                  <a:pos x="658" y="0"/>
                </a:cxn>
                <a:cxn ang="0">
                  <a:pos x="66" y="608"/>
                </a:cxn>
                <a:cxn ang="0">
                  <a:pos x="658" y="0"/>
                </a:cxn>
                <a:cxn ang="0">
                  <a:pos x="90" y="652"/>
                </a:cxn>
                <a:cxn ang="0">
                  <a:pos x="756" y="0"/>
                </a:cxn>
                <a:cxn ang="0">
                  <a:pos x="576" y="0"/>
                </a:cxn>
                <a:cxn ang="0">
                  <a:pos x="34" y="554"/>
                </a:cxn>
                <a:cxn ang="0">
                  <a:pos x="576" y="0"/>
                </a:cxn>
                <a:cxn ang="0">
                  <a:pos x="120" y="704"/>
                </a:cxn>
                <a:cxn ang="0">
                  <a:pos x="806" y="32"/>
                </a:cxn>
                <a:cxn ang="0">
                  <a:pos x="410" y="0"/>
                </a:cxn>
                <a:cxn ang="0">
                  <a:pos x="14" y="410"/>
                </a:cxn>
                <a:cxn ang="0">
                  <a:pos x="410" y="0"/>
                </a:cxn>
                <a:cxn ang="0">
                  <a:pos x="0" y="494"/>
                </a:cxn>
                <a:cxn ang="0">
                  <a:pos x="506" y="0"/>
                </a:cxn>
                <a:cxn ang="0">
                  <a:pos x="328" y="0"/>
                </a:cxn>
                <a:cxn ang="0">
                  <a:pos x="118" y="222"/>
                </a:cxn>
                <a:cxn ang="0">
                  <a:pos x="328" y="0"/>
                </a:cxn>
                <a:cxn ang="0">
                  <a:pos x="860" y="808"/>
                </a:cxn>
                <a:cxn ang="0">
                  <a:pos x="724" y="930"/>
                </a:cxn>
              </a:cxnLst>
              <a:rect l="0" t="0" r="r" b="b"/>
              <a:pathLst>
                <a:path w="1050" h="930">
                  <a:moveTo>
                    <a:pt x="654" y="930"/>
                  </a:moveTo>
                  <a:lnTo>
                    <a:pt x="972" y="612"/>
                  </a:lnTo>
                  <a:lnTo>
                    <a:pt x="992" y="580"/>
                  </a:lnTo>
                  <a:lnTo>
                    <a:pt x="640" y="930"/>
                  </a:lnTo>
                  <a:lnTo>
                    <a:pt x="654" y="930"/>
                  </a:lnTo>
                  <a:close/>
                  <a:moveTo>
                    <a:pt x="954" y="286"/>
                  </a:moveTo>
                  <a:lnTo>
                    <a:pt x="308" y="930"/>
                  </a:lnTo>
                  <a:lnTo>
                    <a:pt x="322" y="930"/>
                  </a:lnTo>
                  <a:lnTo>
                    <a:pt x="958" y="294"/>
                  </a:lnTo>
                  <a:lnTo>
                    <a:pt x="954" y="286"/>
                  </a:lnTo>
                  <a:close/>
                  <a:moveTo>
                    <a:pt x="1014" y="390"/>
                  </a:moveTo>
                  <a:lnTo>
                    <a:pt x="474" y="930"/>
                  </a:lnTo>
                  <a:lnTo>
                    <a:pt x="488" y="930"/>
                  </a:lnTo>
                  <a:lnTo>
                    <a:pt x="1020" y="400"/>
                  </a:lnTo>
                  <a:lnTo>
                    <a:pt x="1014" y="390"/>
                  </a:lnTo>
                  <a:close/>
                  <a:moveTo>
                    <a:pt x="1044" y="444"/>
                  </a:moveTo>
                  <a:lnTo>
                    <a:pt x="558" y="930"/>
                  </a:lnTo>
                  <a:lnTo>
                    <a:pt x="572" y="930"/>
                  </a:lnTo>
                  <a:lnTo>
                    <a:pt x="1050" y="452"/>
                  </a:lnTo>
                  <a:lnTo>
                    <a:pt x="1044" y="444"/>
                  </a:lnTo>
                  <a:close/>
                  <a:moveTo>
                    <a:pt x="984" y="338"/>
                  </a:moveTo>
                  <a:lnTo>
                    <a:pt x="392" y="930"/>
                  </a:lnTo>
                  <a:lnTo>
                    <a:pt x="406" y="930"/>
                  </a:lnTo>
                  <a:lnTo>
                    <a:pt x="988" y="348"/>
                  </a:lnTo>
                  <a:lnTo>
                    <a:pt x="984" y="338"/>
                  </a:lnTo>
                  <a:close/>
                  <a:moveTo>
                    <a:pt x="924" y="234"/>
                  </a:moveTo>
                  <a:lnTo>
                    <a:pt x="242" y="914"/>
                  </a:lnTo>
                  <a:lnTo>
                    <a:pt x="248" y="922"/>
                  </a:lnTo>
                  <a:lnTo>
                    <a:pt x="928" y="242"/>
                  </a:lnTo>
                  <a:lnTo>
                    <a:pt x="924" y="234"/>
                  </a:lnTo>
                  <a:close/>
                  <a:moveTo>
                    <a:pt x="862" y="128"/>
                  </a:moveTo>
                  <a:lnTo>
                    <a:pt x="182" y="810"/>
                  </a:lnTo>
                  <a:lnTo>
                    <a:pt x="186" y="818"/>
                  </a:lnTo>
                  <a:lnTo>
                    <a:pt x="868" y="136"/>
                  </a:lnTo>
                  <a:lnTo>
                    <a:pt x="862" y="128"/>
                  </a:lnTo>
                  <a:close/>
                  <a:moveTo>
                    <a:pt x="832" y="76"/>
                  </a:moveTo>
                  <a:lnTo>
                    <a:pt x="152" y="756"/>
                  </a:lnTo>
                  <a:lnTo>
                    <a:pt x="156" y="766"/>
                  </a:lnTo>
                  <a:lnTo>
                    <a:pt x="838" y="84"/>
                  </a:lnTo>
                  <a:lnTo>
                    <a:pt x="832" y="76"/>
                  </a:lnTo>
                  <a:close/>
                  <a:moveTo>
                    <a:pt x="892" y="180"/>
                  </a:moveTo>
                  <a:lnTo>
                    <a:pt x="212" y="862"/>
                  </a:lnTo>
                  <a:lnTo>
                    <a:pt x="216" y="870"/>
                  </a:lnTo>
                  <a:lnTo>
                    <a:pt x="898" y="190"/>
                  </a:lnTo>
                  <a:lnTo>
                    <a:pt x="892" y="180"/>
                  </a:lnTo>
                  <a:close/>
                  <a:moveTo>
                    <a:pt x="658" y="0"/>
                  </a:moveTo>
                  <a:lnTo>
                    <a:pt x="60" y="598"/>
                  </a:lnTo>
                  <a:lnTo>
                    <a:pt x="66" y="608"/>
                  </a:lnTo>
                  <a:lnTo>
                    <a:pt x="672" y="0"/>
                  </a:lnTo>
                  <a:lnTo>
                    <a:pt x="658" y="0"/>
                  </a:lnTo>
                  <a:close/>
                  <a:moveTo>
                    <a:pt x="742" y="0"/>
                  </a:moveTo>
                  <a:lnTo>
                    <a:pt x="90" y="652"/>
                  </a:lnTo>
                  <a:lnTo>
                    <a:pt x="96" y="660"/>
                  </a:lnTo>
                  <a:lnTo>
                    <a:pt x="756" y="0"/>
                  </a:lnTo>
                  <a:lnTo>
                    <a:pt x="742" y="0"/>
                  </a:lnTo>
                  <a:close/>
                  <a:moveTo>
                    <a:pt x="576" y="0"/>
                  </a:moveTo>
                  <a:lnTo>
                    <a:pt x="30" y="546"/>
                  </a:lnTo>
                  <a:lnTo>
                    <a:pt x="34" y="554"/>
                  </a:lnTo>
                  <a:lnTo>
                    <a:pt x="590" y="0"/>
                  </a:lnTo>
                  <a:lnTo>
                    <a:pt x="576" y="0"/>
                  </a:lnTo>
                  <a:close/>
                  <a:moveTo>
                    <a:pt x="802" y="24"/>
                  </a:moveTo>
                  <a:lnTo>
                    <a:pt x="120" y="704"/>
                  </a:lnTo>
                  <a:lnTo>
                    <a:pt x="126" y="712"/>
                  </a:lnTo>
                  <a:lnTo>
                    <a:pt x="806" y="32"/>
                  </a:lnTo>
                  <a:lnTo>
                    <a:pt x="802" y="24"/>
                  </a:lnTo>
                  <a:close/>
                  <a:moveTo>
                    <a:pt x="410" y="0"/>
                  </a:moveTo>
                  <a:lnTo>
                    <a:pt x="32" y="380"/>
                  </a:lnTo>
                  <a:lnTo>
                    <a:pt x="14" y="410"/>
                  </a:lnTo>
                  <a:lnTo>
                    <a:pt x="424" y="0"/>
                  </a:lnTo>
                  <a:lnTo>
                    <a:pt x="410" y="0"/>
                  </a:lnTo>
                  <a:close/>
                  <a:moveTo>
                    <a:pt x="492" y="0"/>
                  </a:moveTo>
                  <a:lnTo>
                    <a:pt x="0" y="494"/>
                  </a:lnTo>
                  <a:lnTo>
                    <a:pt x="4" y="502"/>
                  </a:lnTo>
                  <a:lnTo>
                    <a:pt x="506" y="0"/>
                  </a:lnTo>
                  <a:lnTo>
                    <a:pt x="492" y="0"/>
                  </a:lnTo>
                  <a:close/>
                  <a:moveTo>
                    <a:pt x="328" y="0"/>
                  </a:moveTo>
                  <a:lnTo>
                    <a:pt x="136" y="192"/>
                  </a:lnTo>
                  <a:lnTo>
                    <a:pt x="118" y="222"/>
                  </a:lnTo>
                  <a:lnTo>
                    <a:pt x="340" y="0"/>
                  </a:lnTo>
                  <a:lnTo>
                    <a:pt x="328" y="0"/>
                  </a:lnTo>
                  <a:close/>
                  <a:moveTo>
                    <a:pt x="736" y="930"/>
                  </a:moveTo>
                  <a:lnTo>
                    <a:pt x="860" y="808"/>
                  </a:lnTo>
                  <a:lnTo>
                    <a:pt x="878" y="776"/>
                  </a:lnTo>
                  <a:lnTo>
                    <a:pt x="724" y="930"/>
                  </a:lnTo>
                  <a:lnTo>
                    <a:pt x="736" y="930"/>
                  </a:lnTo>
                  <a:close/>
                </a:path>
              </a:pathLst>
            </a:custGeom>
            <a:solidFill>
              <a:srgbClr val="C9CACA">
                <a:alpha val="26000"/>
              </a:srgbClr>
            </a:solidFill>
            <a:ln w="9525">
              <a:noFill/>
              <a:round/>
            </a:ln>
          </p:spPr>
          <p:txBody>
            <a:bodyPr vert="horz" wrap="square" lIns="91406" tIns="45703" rIns="91406" bIns="45703"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rgbClr val="1D1D1A"/>
                </a:solidFill>
                <a:effectLst/>
                <a:uLnTx/>
                <a:uFillTx/>
                <a:latin typeface="微软雅黑" panose="020B0503020204020204" charset="-122"/>
                <a:cs typeface="+mn-ea"/>
                <a:sym typeface="微软雅黑" panose="020B0503020204020204" charset="-122"/>
              </a:endParaRPr>
            </a:p>
          </p:txBody>
        </p:sp>
      </p:grpSp>
      <p:pic>
        <p:nvPicPr>
          <p:cNvPr id="5" name="图形 4" descr="银行 纯色填充"/>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17847" y="1065162"/>
            <a:ext cx="310750" cy="310750"/>
          </a:xfrm>
          <a:prstGeom prst="rect">
            <a:avLst/>
          </a:prstGeom>
        </p:spPr>
      </p:pic>
      <p:grpSp>
        <p:nvGrpSpPr>
          <p:cNvPr id="154" name="组合 93"/>
          <p:cNvGrpSpPr/>
          <p:nvPr/>
        </p:nvGrpSpPr>
        <p:grpSpPr>
          <a:xfrm>
            <a:off x="10633138" y="1026030"/>
            <a:ext cx="480170" cy="416474"/>
            <a:chOff x="337741" y="4949398"/>
            <a:chExt cx="1459987" cy="1266315"/>
          </a:xfrm>
        </p:grpSpPr>
        <p:sp>
          <p:nvSpPr>
            <p:cNvPr id="155" name="Freeform 30"/>
            <p:cNvSpPr>
              <a:spLocks noEditPoints="1"/>
            </p:cNvSpPr>
            <p:nvPr/>
          </p:nvSpPr>
          <p:spPr bwMode="auto">
            <a:xfrm>
              <a:off x="337741" y="4949398"/>
              <a:ext cx="1459987" cy="1266315"/>
            </a:xfrm>
            <a:custGeom>
              <a:avLst/>
              <a:gdLst/>
              <a:ahLst/>
              <a:cxnLst>
                <a:cxn ang="0">
                  <a:pos x="884" y="4"/>
                </a:cxn>
                <a:cxn ang="0">
                  <a:pos x="882" y="0"/>
                </a:cxn>
                <a:cxn ang="0">
                  <a:pos x="294" y="0"/>
                </a:cxn>
                <a:cxn ang="0">
                  <a:pos x="0" y="510"/>
                </a:cxn>
                <a:cxn ang="0">
                  <a:pos x="294" y="1020"/>
                </a:cxn>
                <a:cxn ang="0">
                  <a:pos x="882" y="1020"/>
                </a:cxn>
                <a:cxn ang="0">
                  <a:pos x="1176" y="510"/>
                </a:cxn>
                <a:cxn ang="0">
                  <a:pos x="884" y="4"/>
                </a:cxn>
                <a:cxn ang="0">
                  <a:pos x="876" y="1010"/>
                </a:cxn>
                <a:cxn ang="0">
                  <a:pos x="300" y="1010"/>
                </a:cxn>
                <a:cxn ang="0">
                  <a:pos x="10" y="510"/>
                </a:cxn>
                <a:cxn ang="0">
                  <a:pos x="300" y="10"/>
                </a:cxn>
                <a:cxn ang="0">
                  <a:pos x="876" y="10"/>
                </a:cxn>
                <a:cxn ang="0">
                  <a:pos x="1166" y="510"/>
                </a:cxn>
                <a:cxn ang="0">
                  <a:pos x="876" y="1010"/>
                </a:cxn>
                <a:cxn ang="0">
                  <a:pos x="1114" y="450"/>
                </a:cxn>
                <a:cxn ang="0">
                  <a:pos x="1100" y="456"/>
                </a:cxn>
                <a:cxn ang="0">
                  <a:pos x="888" y="90"/>
                </a:cxn>
                <a:cxn ang="0">
                  <a:pos x="904" y="80"/>
                </a:cxn>
                <a:cxn ang="0">
                  <a:pos x="868" y="24"/>
                </a:cxn>
                <a:cxn ang="0">
                  <a:pos x="796" y="24"/>
                </a:cxn>
                <a:cxn ang="0">
                  <a:pos x="796" y="40"/>
                </a:cxn>
                <a:cxn ang="0">
                  <a:pos x="378" y="40"/>
                </a:cxn>
                <a:cxn ang="0">
                  <a:pos x="378" y="24"/>
                </a:cxn>
                <a:cxn ang="0">
                  <a:pos x="308" y="24"/>
                </a:cxn>
                <a:cxn ang="0">
                  <a:pos x="272" y="80"/>
                </a:cxn>
                <a:cxn ang="0">
                  <a:pos x="288" y="90"/>
                </a:cxn>
                <a:cxn ang="0">
                  <a:pos x="76" y="456"/>
                </a:cxn>
                <a:cxn ang="0">
                  <a:pos x="62" y="450"/>
                </a:cxn>
                <a:cxn ang="0">
                  <a:pos x="28" y="510"/>
                </a:cxn>
                <a:cxn ang="0">
                  <a:pos x="58" y="570"/>
                </a:cxn>
                <a:cxn ang="0">
                  <a:pos x="74" y="560"/>
                </a:cxn>
                <a:cxn ang="0">
                  <a:pos x="288" y="930"/>
                </a:cxn>
                <a:cxn ang="0">
                  <a:pos x="272" y="940"/>
                </a:cxn>
                <a:cxn ang="0">
                  <a:pos x="308" y="996"/>
                </a:cxn>
                <a:cxn ang="0">
                  <a:pos x="378" y="996"/>
                </a:cxn>
                <a:cxn ang="0">
                  <a:pos x="378" y="980"/>
                </a:cxn>
                <a:cxn ang="0">
                  <a:pos x="796" y="980"/>
                </a:cxn>
                <a:cxn ang="0">
                  <a:pos x="796" y="996"/>
                </a:cxn>
                <a:cxn ang="0">
                  <a:pos x="868" y="996"/>
                </a:cxn>
                <a:cxn ang="0">
                  <a:pos x="904" y="940"/>
                </a:cxn>
                <a:cxn ang="0">
                  <a:pos x="888" y="930"/>
                </a:cxn>
                <a:cxn ang="0">
                  <a:pos x="1102" y="560"/>
                </a:cxn>
                <a:cxn ang="0">
                  <a:pos x="1118" y="570"/>
                </a:cxn>
                <a:cxn ang="0">
                  <a:pos x="1148" y="510"/>
                </a:cxn>
                <a:cxn ang="0">
                  <a:pos x="1114" y="450"/>
                </a:cxn>
                <a:cxn ang="0">
                  <a:pos x="856" y="976"/>
                </a:cxn>
                <a:cxn ang="0">
                  <a:pos x="320" y="976"/>
                </a:cxn>
                <a:cxn ang="0">
                  <a:pos x="50" y="510"/>
                </a:cxn>
                <a:cxn ang="0">
                  <a:pos x="320" y="46"/>
                </a:cxn>
                <a:cxn ang="0">
                  <a:pos x="856" y="46"/>
                </a:cxn>
                <a:cxn ang="0">
                  <a:pos x="1126" y="510"/>
                </a:cxn>
                <a:cxn ang="0">
                  <a:pos x="856" y="976"/>
                </a:cxn>
              </a:cxnLst>
              <a:rect l="0" t="0" r="r" b="b"/>
              <a:pathLst>
                <a:path w="1176" h="1020">
                  <a:moveTo>
                    <a:pt x="884" y="4"/>
                  </a:moveTo>
                  <a:lnTo>
                    <a:pt x="882" y="0"/>
                  </a:lnTo>
                  <a:lnTo>
                    <a:pt x="294" y="0"/>
                  </a:lnTo>
                  <a:lnTo>
                    <a:pt x="0" y="510"/>
                  </a:lnTo>
                  <a:lnTo>
                    <a:pt x="294" y="1020"/>
                  </a:lnTo>
                  <a:lnTo>
                    <a:pt x="882" y="1020"/>
                  </a:lnTo>
                  <a:lnTo>
                    <a:pt x="1176" y="510"/>
                  </a:lnTo>
                  <a:lnTo>
                    <a:pt x="884" y="4"/>
                  </a:lnTo>
                  <a:close/>
                  <a:moveTo>
                    <a:pt x="876" y="1010"/>
                  </a:moveTo>
                  <a:lnTo>
                    <a:pt x="300" y="1010"/>
                  </a:lnTo>
                  <a:lnTo>
                    <a:pt x="10" y="510"/>
                  </a:lnTo>
                  <a:lnTo>
                    <a:pt x="300" y="10"/>
                  </a:lnTo>
                  <a:lnTo>
                    <a:pt x="876" y="10"/>
                  </a:lnTo>
                  <a:lnTo>
                    <a:pt x="1166" y="510"/>
                  </a:lnTo>
                  <a:lnTo>
                    <a:pt x="876" y="1010"/>
                  </a:lnTo>
                  <a:close/>
                  <a:moveTo>
                    <a:pt x="1114" y="450"/>
                  </a:moveTo>
                  <a:lnTo>
                    <a:pt x="1100" y="456"/>
                  </a:lnTo>
                  <a:lnTo>
                    <a:pt x="888" y="90"/>
                  </a:lnTo>
                  <a:lnTo>
                    <a:pt x="904" y="80"/>
                  </a:lnTo>
                  <a:lnTo>
                    <a:pt x="868" y="24"/>
                  </a:lnTo>
                  <a:lnTo>
                    <a:pt x="796" y="24"/>
                  </a:lnTo>
                  <a:lnTo>
                    <a:pt x="796" y="40"/>
                  </a:lnTo>
                  <a:lnTo>
                    <a:pt x="378" y="40"/>
                  </a:lnTo>
                  <a:lnTo>
                    <a:pt x="378" y="24"/>
                  </a:lnTo>
                  <a:lnTo>
                    <a:pt x="308" y="24"/>
                  </a:lnTo>
                  <a:lnTo>
                    <a:pt x="272" y="80"/>
                  </a:lnTo>
                  <a:lnTo>
                    <a:pt x="288" y="90"/>
                  </a:lnTo>
                  <a:lnTo>
                    <a:pt x="76" y="456"/>
                  </a:lnTo>
                  <a:lnTo>
                    <a:pt x="62" y="450"/>
                  </a:lnTo>
                  <a:lnTo>
                    <a:pt x="28" y="510"/>
                  </a:lnTo>
                  <a:lnTo>
                    <a:pt x="58" y="570"/>
                  </a:lnTo>
                  <a:lnTo>
                    <a:pt x="74" y="560"/>
                  </a:lnTo>
                  <a:lnTo>
                    <a:pt x="288" y="930"/>
                  </a:lnTo>
                  <a:lnTo>
                    <a:pt x="272" y="940"/>
                  </a:lnTo>
                  <a:lnTo>
                    <a:pt x="308" y="996"/>
                  </a:lnTo>
                  <a:lnTo>
                    <a:pt x="378" y="996"/>
                  </a:lnTo>
                  <a:lnTo>
                    <a:pt x="378" y="980"/>
                  </a:lnTo>
                  <a:lnTo>
                    <a:pt x="796" y="980"/>
                  </a:lnTo>
                  <a:lnTo>
                    <a:pt x="796" y="996"/>
                  </a:lnTo>
                  <a:lnTo>
                    <a:pt x="868" y="996"/>
                  </a:lnTo>
                  <a:lnTo>
                    <a:pt x="904" y="940"/>
                  </a:lnTo>
                  <a:lnTo>
                    <a:pt x="888" y="930"/>
                  </a:lnTo>
                  <a:lnTo>
                    <a:pt x="1102" y="560"/>
                  </a:lnTo>
                  <a:lnTo>
                    <a:pt x="1118" y="570"/>
                  </a:lnTo>
                  <a:lnTo>
                    <a:pt x="1148" y="510"/>
                  </a:lnTo>
                  <a:lnTo>
                    <a:pt x="1114" y="450"/>
                  </a:lnTo>
                  <a:close/>
                  <a:moveTo>
                    <a:pt x="856" y="976"/>
                  </a:moveTo>
                  <a:lnTo>
                    <a:pt x="320" y="976"/>
                  </a:lnTo>
                  <a:lnTo>
                    <a:pt x="50" y="510"/>
                  </a:lnTo>
                  <a:lnTo>
                    <a:pt x="320" y="46"/>
                  </a:lnTo>
                  <a:lnTo>
                    <a:pt x="856" y="46"/>
                  </a:lnTo>
                  <a:lnTo>
                    <a:pt x="1126" y="510"/>
                  </a:lnTo>
                  <a:lnTo>
                    <a:pt x="856" y="976"/>
                  </a:lnTo>
                  <a:close/>
                </a:path>
              </a:pathLst>
            </a:custGeom>
            <a:solidFill>
              <a:srgbClr val="666666">
                <a:lumMod val="60000"/>
                <a:lumOff val="40000"/>
              </a:srgbClr>
            </a:solidFill>
            <a:ln w="12700" cap="flat" cmpd="sng" algn="ctr">
              <a:noFill/>
              <a:prstDash val="solid"/>
              <a:miter lim="800000"/>
            </a:ln>
            <a:effectLst/>
          </p:spPr>
          <p:txBody>
            <a:bodyPr rtlCol="0" anchor="ctr"/>
            <a:lstStyle/>
            <a:p>
              <a:pPr marL="0" marR="0" lvl="1" indent="0" algn="ctr" defTabSz="2560320" eaLnBrk="1" fontAlgn="base" latinLnBrk="0" hangingPunct="1">
                <a:lnSpc>
                  <a:spcPct val="100000"/>
                </a:lnSpc>
                <a:spcBef>
                  <a:spcPct val="0"/>
                </a:spcBef>
                <a:spcAft>
                  <a:spcPct val="0"/>
                </a:spcAft>
                <a:buClr>
                  <a:srgbClr val="CC9900"/>
                </a:buClr>
                <a:buSzTx/>
                <a:buFont typeface="Wingdings" panose="05000000000000000000" pitchFamily="2" charset="2"/>
                <a:buChar char="n"/>
                <a:defRPr/>
              </a:pPr>
              <a:endParaRPr kumimoji="0" lang="zh-CN" altLang="en-US" b="0" i="0" u="none" strike="noStrike" kern="0" cap="none" spc="0" normalizeH="0" baseline="0" noProof="0" dirty="0">
                <a:ln>
                  <a:noFill/>
                </a:ln>
                <a:solidFill>
                  <a:srgbClr val="666666"/>
                </a:solidFill>
                <a:effectLst/>
                <a:uLnTx/>
                <a:uFillTx/>
                <a:latin typeface="微软雅黑" panose="020B0503020204020204" charset="-122"/>
                <a:ea typeface="微软雅黑" panose="020B0503020204020204" charset="-122"/>
                <a:cs typeface="+mn-ea"/>
                <a:sym typeface="微软雅黑" panose="020B0503020204020204" charset="-122"/>
              </a:endParaRPr>
            </a:p>
          </p:txBody>
        </p:sp>
        <p:sp>
          <p:nvSpPr>
            <p:cNvPr id="156" name="Freeform 37"/>
            <p:cNvSpPr>
              <a:spLocks noEditPoints="1"/>
            </p:cNvSpPr>
            <p:nvPr/>
          </p:nvSpPr>
          <p:spPr bwMode="auto">
            <a:xfrm>
              <a:off x="434764" y="5003881"/>
              <a:ext cx="1307732" cy="1158277"/>
            </a:xfrm>
            <a:custGeom>
              <a:avLst/>
              <a:gdLst/>
              <a:ahLst/>
              <a:cxnLst>
                <a:cxn ang="0">
                  <a:pos x="972" y="612"/>
                </a:cxn>
                <a:cxn ang="0">
                  <a:pos x="640" y="930"/>
                </a:cxn>
                <a:cxn ang="0">
                  <a:pos x="954" y="286"/>
                </a:cxn>
                <a:cxn ang="0">
                  <a:pos x="322" y="930"/>
                </a:cxn>
                <a:cxn ang="0">
                  <a:pos x="954" y="286"/>
                </a:cxn>
                <a:cxn ang="0">
                  <a:pos x="474" y="930"/>
                </a:cxn>
                <a:cxn ang="0">
                  <a:pos x="1020" y="400"/>
                </a:cxn>
                <a:cxn ang="0">
                  <a:pos x="1044" y="444"/>
                </a:cxn>
                <a:cxn ang="0">
                  <a:pos x="572" y="930"/>
                </a:cxn>
                <a:cxn ang="0">
                  <a:pos x="1044" y="444"/>
                </a:cxn>
                <a:cxn ang="0">
                  <a:pos x="392" y="930"/>
                </a:cxn>
                <a:cxn ang="0">
                  <a:pos x="988" y="348"/>
                </a:cxn>
                <a:cxn ang="0">
                  <a:pos x="924" y="234"/>
                </a:cxn>
                <a:cxn ang="0">
                  <a:pos x="248" y="922"/>
                </a:cxn>
                <a:cxn ang="0">
                  <a:pos x="924" y="234"/>
                </a:cxn>
                <a:cxn ang="0">
                  <a:pos x="182" y="810"/>
                </a:cxn>
                <a:cxn ang="0">
                  <a:pos x="868" y="136"/>
                </a:cxn>
                <a:cxn ang="0">
                  <a:pos x="832" y="76"/>
                </a:cxn>
                <a:cxn ang="0">
                  <a:pos x="156" y="766"/>
                </a:cxn>
                <a:cxn ang="0">
                  <a:pos x="832" y="76"/>
                </a:cxn>
                <a:cxn ang="0">
                  <a:pos x="212" y="862"/>
                </a:cxn>
                <a:cxn ang="0">
                  <a:pos x="898" y="190"/>
                </a:cxn>
                <a:cxn ang="0">
                  <a:pos x="658" y="0"/>
                </a:cxn>
                <a:cxn ang="0">
                  <a:pos x="66" y="608"/>
                </a:cxn>
                <a:cxn ang="0">
                  <a:pos x="658" y="0"/>
                </a:cxn>
                <a:cxn ang="0">
                  <a:pos x="90" y="652"/>
                </a:cxn>
                <a:cxn ang="0">
                  <a:pos x="756" y="0"/>
                </a:cxn>
                <a:cxn ang="0">
                  <a:pos x="576" y="0"/>
                </a:cxn>
                <a:cxn ang="0">
                  <a:pos x="34" y="554"/>
                </a:cxn>
                <a:cxn ang="0">
                  <a:pos x="576" y="0"/>
                </a:cxn>
                <a:cxn ang="0">
                  <a:pos x="120" y="704"/>
                </a:cxn>
                <a:cxn ang="0">
                  <a:pos x="806" y="32"/>
                </a:cxn>
                <a:cxn ang="0">
                  <a:pos x="410" y="0"/>
                </a:cxn>
                <a:cxn ang="0">
                  <a:pos x="14" y="410"/>
                </a:cxn>
                <a:cxn ang="0">
                  <a:pos x="410" y="0"/>
                </a:cxn>
                <a:cxn ang="0">
                  <a:pos x="0" y="494"/>
                </a:cxn>
                <a:cxn ang="0">
                  <a:pos x="506" y="0"/>
                </a:cxn>
                <a:cxn ang="0">
                  <a:pos x="328" y="0"/>
                </a:cxn>
                <a:cxn ang="0">
                  <a:pos x="118" y="222"/>
                </a:cxn>
                <a:cxn ang="0">
                  <a:pos x="328" y="0"/>
                </a:cxn>
                <a:cxn ang="0">
                  <a:pos x="860" y="808"/>
                </a:cxn>
                <a:cxn ang="0">
                  <a:pos x="724" y="930"/>
                </a:cxn>
              </a:cxnLst>
              <a:rect l="0" t="0" r="r" b="b"/>
              <a:pathLst>
                <a:path w="1050" h="930">
                  <a:moveTo>
                    <a:pt x="654" y="930"/>
                  </a:moveTo>
                  <a:lnTo>
                    <a:pt x="972" y="612"/>
                  </a:lnTo>
                  <a:lnTo>
                    <a:pt x="992" y="580"/>
                  </a:lnTo>
                  <a:lnTo>
                    <a:pt x="640" y="930"/>
                  </a:lnTo>
                  <a:lnTo>
                    <a:pt x="654" y="930"/>
                  </a:lnTo>
                  <a:close/>
                  <a:moveTo>
                    <a:pt x="954" y="286"/>
                  </a:moveTo>
                  <a:lnTo>
                    <a:pt x="308" y="930"/>
                  </a:lnTo>
                  <a:lnTo>
                    <a:pt x="322" y="930"/>
                  </a:lnTo>
                  <a:lnTo>
                    <a:pt x="958" y="294"/>
                  </a:lnTo>
                  <a:lnTo>
                    <a:pt x="954" y="286"/>
                  </a:lnTo>
                  <a:close/>
                  <a:moveTo>
                    <a:pt x="1014" y="390"/>
                  </a:moveTo>
                  <a:lnTo>
                    <a:pt x="474" y="930"/>
                  </a:lnTo>
                  <a:lnTo>
                    <a:pt x="488" y="930"/>
                  </a:lnTo>
                  <a:lnTo>
                    <a:pt x="1020" y="400"/>
                  </a:lnTo>
                  <a:lnTo>
                    <a:pt x="1014" y="390"/>
                  </a:lnTo>
                  <a:close/>
                  <a:moveTo>
                    <a:pt x="1044" y="444"/>
                  </a:moveTo>
                  <a:lnTo>
                    <a:pt x="558" y="930"/>
                  </a:lnTo>
                  <a:lnTo>
                    <a:pt x="572" y="930"/>
                  </a:lnTo>
                  <a:lnTo>
                    <a:pt x="1050" y="452"/>
                  </a:lnTo>
                  <a:lnTo>
                    <a:pt x="1044" y="444"/>
                  </a:lnTo>
                  <a:close/>
                  <a:moveTo>
                    <a:pt x="984" y="338"/>
                  </a:moveTo>
                  <a:lnTo>
                    <a:pt x="392" y="930"/>
                  </a:lnTo>
                  <a:lnTo>
                    <a:pt x="406" y="930"/>
                  </a:lnTo>
                  <a:lnTo>
                    <a:pt x="988" y="348"/>
                  </a:lnTo>
                  <a:lnTo>
                    <a:pt x="984" y="338"/>
                  </a:lnTo>
                  <a:close/>
                  <a:moveTo>
                    <a:pt x="924" y="234"/>
                  </a:moveTo>
                  <a:lnTo>
                    <a:pt x="242" y="914"/>
                  </a:lnTo>
                  <a:lnTo>
                    <a:pt x="248" y="922"/>
                  </a:lnTo>
                  <a:lnTo>
                    <a:pt x="928" y="242"/>
                  </a:lnTo>
                  <a:lnTo>
                    <a:pt x="924" y="234"/>
                  </a:lnTo>
                  <a:close/>
                  <a:moveTo>
                    <a:pt x="862" y="128"/>
                  </a:moveTo>
                  <a:lnTo>
                    <a:pt x="182" y="810"/>
                  </a:lnTo>
                  <a:lnTo>
                    <a:pt x="186" y="818"/>
                  </a:lnTo>
                  <a:lnTo>
                    <a:pt x="868" y="136"/>
                  </a:lnTo>
                  <a:lnTo>
                    <a:pt x="862" y="128"/>
                  </a:lnTo>
                  <a:close/>
                  <a:moveTo>
                    <a:pt x="832" y="76"/>
                  </a:moveTo>
                  <a:lnTo>
                    <a:pt x="152" y="756"/>
                  </a:lnTo>
                  <a:lnTo>
                    <a:pt x="156" y="766"/>
                  </a:lnTo>
                  <a:lnTo>
                    <a:pt x="838" y="84"/>
                  </a:lnTo>
                  <a:lnTo>
                    <a:pt x="832" y="76"/>
                  </a:lnTo>
                  <a:close/>
                  <a:moveTo>
                    <a:pt x="892" y="180"/>
                  </a:moveTo>
                  <a:lnTo>
                    <a:pt x="212" y="862"/>
                  </a:lnTo>
                  <a:lnTo>
                    <a:pt x="216" y="870"/>
                  </a:lnTo>
                  <a:lnTo>
                    <a:pt x="898" y="190"/>
                  </a:lnTo>
                  <a:lnTo>
                    <a:pt x="892" y="180"/>
                  </a:lnTo>
                  <a:close/>
                  <a:moveTo>
                    <a:pt x="658" y="0"/>
                  </a:moveTo>
                  <a:lnTo>
                    <a:pt x="60" y="598"/>
                  </a:lnTo>
                  <a:lnTo>
                    <a:pt x="66" y="608"/>
                  </a:lnTo>
                  <a:lnTo>
                    <a:pt x="672" y="0"/>
                  </a:lnTo>
                  <a:lnTo>
                    <a:pt x="658" y="0"/>
                  </a:lnTo>
                  <a:close/>
                  <a:moveTo>
                    <a:pt x="742" y="0"/>
                  </a:moveTo>
                  <a:lnTo>
                    <a:pt x="90" y="652"/>
                  </a:lnTo>
                  <a:lnTo>
                    <a:pt x="96" y="660"/>
                  </a:lnTo>
                  <a:lnTo>
                    <a:pt x="756" y="0"/>
                  </a:lnTo>
                  <a:lnTo>
                    <a:pt x="742" y="0"/>
                  </a:lnTo>
                  <a:close/>
                  <a:moveTo>
                    <a:pt x="576" y="0"/>
                  </a:moveTo>
                  <a:lnTo>
                    <a:pt x="30" y="546"/>
                  </a:lnTo>
                  <a:lnTo>
                    <a:pt x="34" y="554"/>
                  </a:lnTo>
                  <a:lnTo>
                    <a:pt x="590" y="0"/>
                  </a:lnTo>
                  <a:lnTo>
                    <a:pt x="576" y="0"/>
                  </a:lnTo>
                  <a:close/>
                  <a:moveTo>
                    <a:pt x="802" y="24"/>
                  </a:moveTo>
                  <a:lnTo>
                    <a:pt x="120" y="704"/>
                  </a:lnTo>
                  <a:lnTo>
                    <a:pt x="126" y="712"/>
                  </a:lnTo>
                  <a:lnTo>
                    <a:pt x="806" y="32"/>
                  </a:lnTo>
                  <a:lnTo>
                    <a:pt x="802" y="24"/>
                  </a:lnTo>
                  <a:close/>
                  <a:moveTo>
                    <a:pt x="410" y="0"/>
                  </a:moveTo>
                  <a:lnTo>
                    <a:pt x="32" y="380"/>
                  </a:lnTo>
                  <a:lnTo>
                    <a:pt x="14" y="410"/>
                  </a:lnTo>
                  <a:lnTo>
                    <a:pt x="424" y="0"/>
                  </a:lnTo>
                  <a:lnTo>
                    <a:pt x="410" y="0"/>
                  </a:lnTo>
                  <a:close/>
                  <a:moveTo>
                    <a:pt x="492" y="0"/>
                  </a:moveTo>
                  <a:lnTo>
                    <a:pt x="0" y="494"/>
                  </a:lnTo>
                  <a:lnTo>
                    <a:pt x="4" y="502"/>
                  </a:lnTo>
                  <a:lnTo>
                    <a:pt x="506" y="0"/>
                  </a:lnTo>
                  <a:lnTo>
                    <a:pt x="492" y="0"/>
                  </a:lnTo>
                  <a:close/>
                  <a:moveTo>
                    <a:pt x="328" y="0"/>
                  </a:moveTo>
                  <a:lnTo>
                    <a:pt x="136" y="192"/>
                  </a:lnTo>
                  <a:lnTo>
                    <a:pt x="118" y="222"/>
                  </a:lnTo>
                  <a:lnTo>
                    <a:pt x="340" y="0"/>
                  </a:lnTo>
                  <a:lnTo>
                    <a:pt x="328" y="0"/>
                  </a:lnTo>
                  <a:close/>
                  <a:moveTo>
                    <a:pt x="736" y="930"/>
                  </a:moveTo>
                  <a:lnTo>
                    <a:pt x="860" y="808"/>
                  </a:lnTo>
                  <a:lnTo>
                    <a:pt x="878" y="776"/>
                  </a:lnTo>
                  <a:lnTo>
                    <a:pt x="724" y="930"/>
                  </a:lnTo>
                  <a:lnTo>
                    <a:pt x="736" y="930"/>
                  </a:lnTo>
                  <a:close/>
                </a:path>
              </a:pathLst>
            </a:custGeom>
            <a:solidFill>
              <a:srgbClr val="C9CACA">
                <a:alpha val="26000"/>
              </a:srgbClr>
            </a:solidFill>
            <a:ln w="9525">
              <a:noFill/>
              <a:round/>
            </a:ln>
          </p:spPr>
          <p:txBody>
            <a:bodyPr vert="horz" wrap="square" lIns="91406" tIns="45703" rIns="91406" bIns="45703"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rgbClr val="1D1D1A"/>
                </a:solidFill>
                <a:effectLst/>
                <a:uLnTx/>
                <a:uFillTx/>
                <a:latin typeface="微软雅黑" panose="020B0503020204020204" charset="-122"/>
                <a:cs typeface="+mn-ea"/>
                <a:sym typeface="微软雅黑" panose="020B0503020204020204" charset="-122"/>
              </a:endParaRPr>
            </a:p>
          </p:txBody>
        </p:sp>
      </p:grpSp>
      <p:sp>
        <p:nvSpPr>
          <p:cNvPr id="6" name="矩形 5"/>
          <p:cNvSpPr/>
          <p:nvPr/>
        </p:nvSpPr>
        <p:spPr>
          <a:xfrm>
            <a:off x="1048250" y="2049849"/>
            <a:ext cx="1875456" cy="262492"/>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企业原始数据</a:t>
            </a:r>
            <a:endParaRPr lang="zh-CN" altLang="en-US" sz="1200" b="1" dirty="0">
              <a:solidFill>
                <a:schemeClr val="bg1">
                  <a:lumMod val="50000"/>
                </a:schemeClr>
              </a:solidFill>
              <a:cs typeface="+mn-ea"/>
              <a:sym typeface="+mn-lt"/>
            </a:endParaRPr>
          </a:p>
        </p:txBody>
      </p:sp>
      <p:sp>
        <p:nvSpPr>
          <p:cNvPr id="10" name="矩形 9"/>
          <p:cNvSpPr/>
          <p:nvPr/>
        </p:nvSpPr>
        <p:spPr>
          <a:xfrm>
            <a:off x="1068461" y="2501154"/>
            <a:ext cx="732186" cy="6745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a:r>
              <a:rPr kumimoji="1" lang="zh-CN" altLang="en-US" sz="700" dirty="0"/>
              <a:t>企业法人信息</a:t>
            </a:r>
            <a:endParaRPr kumimoji="1" lang="en-US" altLang="zh-CN" sz="700" dirty="0"/>
          </a:p>
          <a:p>
            <a:pPr algn="ctr"/>
            <a:r>
              <a:rPr kumimoji="1" lang="zh-CN" altLang="en-US" sz="700" dirty="0"/>
              <a:t>营业执照</a:t>
            </a:r>
            <a:endParaRPr kumimoji="1" lang="en-US" altLang="zh-CN" sz="700" dirty="0"/>
          </a:p>
          <a:p>
            <a:pPr algn="ctr"/>
            <a:r>
              <a:rPr kumimoji="1" lang="zh-CN" altLang="en-US" sz="700" dirty="0"/>
              <a:t>税务登记证</a:t>
            </a:r>
            <a:endParaRPr kumimoji="1" lang="en-US" altLang="zh-CN" sz="700" dirty="0"/>
          </a:p>
          <a:p>
            <a:pPr algn="ctr"/>
            <a:r>
              <a:rPr kumimoji="1" lang="zh-CN" altLang="en-US" sz="700" dirty="0"/>
              <a:t>银行流水</a:t>
            </a:r>
            <a:endParaRPr kumimoji="1" lang="en-US" altLang="zh-CN" sz="700" dirty="0"/>
          </a:p>
          <a:p>
            <a:pPr algn="ctr"/>
            <a:r>
              <a:rPr kumimoji="1" lang="zh-CN" altLang="en-US" sz="700" dirty="0"/>
              <a:t>财务报表</a:t>
            </a:r>
            <a:endParaRPr kumimoji="1" lang="en-US" altLang="zh-CN" sz="700" dirty="0"/>
          </a:p>
          <a:p>
            <a:pPr algn="ctr"/>
            <a:r>
              <a:rPr kumimoji="1" lang="en-US" altLang="zh-CN" sz="700" dirty="0"/>
              <a:t>···</a:t>
            </a:r>
            <a:endParaRPr kumimoji="1" lang="zh-CN" altLang="en-US" sz="700" dirty="0"/>
          </a:p>
        </p:txBody>
      </p:sp>
      <p:pic>
        <p:nvPicPr>
          <p:cNvPr id="13" name="图片 12"/>
          <p:cNvPicPr>
            <a:picLocks noChangeAspect="1"/>
          </p:cNvPicPr>
          <p:nvPr/>
        </p:nvPicPr>
        <p:blipFill>
          <a:blip r:embed="rId6"/>
          <a:stretch>
            <a:fillRect/>
          </a:stretch>
        </p:blipFill>
        <p:spPr>
          <a:xfrm>
            <a:off x="2091103" y="2640208"/>
            <a:ext cx="778779" cy="519186"/>
          </a:xfrm>
          <a:prstGeom prst="rect">
            <a:avLst/>
          </a:prstGeom>
        </p:spPr>
      </p:pic>
      <p:pic>
        <p:nvPicPr>
          <p:cNvPr id="12" name="图片 11"/>
          <p:cNvPicPr>
            <a:picLocks noChangeAspect="1"/>
          </p:cNvPicPr>
          <p:nvPr/>
        </p:nvPicPr>
        <p:blipFill>
          <a:blip r:embed="rId7"/>
          <a:stretch>
            <a:fillRect/>
          </a:stretch>
        </p:blipFill>
        <p:spPr>
          <a:xfrm>
            <a:off x="1940877" y="2445273"/>
            <a:ext cx="721156" cy="511788"/>
          </a:xfrm>
          <a:prstGeom prst="rect">
            <a:avLst/>
          </a:prstGeom>
        </p:spPr>
      </p:pic>
      <p:sp>
        <p:nvSpPr>
          <p:cNvPr id="14" name="矩形 13"/>
          <p:cNvSpPr/>
          <p:nvPr/>
        </p:nvSpPr>
        <p:spPr>
          <a:xfrm>
            <a:off x="3917791" y="2064247"/>
            <a:ext cx="1936524" cy="251908"/>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数据存储</a:t>
            </a:r>
            <a:endParaRPr lang="zh-CN" altLang="en-US" sz="1200" b="1" dirty="0">
              <a:solidFill>
                <a:schemeClr val="bg1">
                  <a:lumMod val="50000"/>
                </a:schemeClr>
              </a:solidFill>
              <a:cs typeface="+mn-ea"/>
              <a:sym typeface="+mn-lt"/>
            </a:endParaRPr>
          </a:p>
        </p:txBody>
      </p:sp>
      <p:sp>
        <p:nvSpPr>
          <p:cNvPr id="15" name="矩形 14"/>
          <p:cNvSpPr/>
          <p:nvPr/>
        </p:nvSpPr>
        <p:spPr>
          <a:xfrm>
            <a:off x="3910445" y="2621476"/>
            <a:ext cx="1936524" cy="251908"/>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数据治理</a:t>
            </a:r>
            <a:endParaRPr lang="zh-CN" altLang="en-US" sz="1200" b="1" dirty="0">
              <a:solidFill>
                <a:schemeClr val="bg1">
                  <a:lumMod val="50000"/>
                </a:schemeClr>
              </a:solidFill>
              <a:cs typeface="+mn-ea"/>
              <a:sym typeface="+mn-lt"/>
            </a:endParaRPr>
          </a:p>
        </p:txBody>
      </p:sp>
      <p:sp>
        <p:nvSpPr>
          <p:cNvPr id="16" name="矩形 15"/>
          <p:cNvSpPr/>
          <p:nvPr/>
        </p:nvSpPr>
        <p:spPr>
          <a:xfrm>
            <a:off x="3910445" y="3159393"/>
            <a:ext cx="1936524" cy="251908"/>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数据服务</a:t>
            </a:r>
            <a:endParaRPr lang="zh-CN" altLang="en-US" sz="1200" b="1" dirty="0">
              <a:solidFill>
                <a:schemeClr val="bg1">
                  <a:lumMod val="50000"/>
                </a:schemeClr>
              </a:solidFill>
              <a:cs typeface="+mn-ea"/>
              <a:sym typeface="+mn-lt"/>
            </a:endParaRPr>
          </a:p>
        </p:txBody>
      </p:sp>
      <p:sp>
        <p:nvSpPr>
          <p:cNvPr id="19" name="文本框 18"/>
          <p:cNvSpPr txBox="1"/>
          <p:nvPr/>
        </p:nvSpPr>
        <p:spPr>
          <a:xfrm>
            <a:off x="4423152" y="2402610"/>
            <a:ext cx="890828" cy="215265"/>
          </a:xfrm>
          <a:prstGeom prst="rect">
            <a:avLst/>
          </a:prstGeom>
          <a:noFill/>
        </p:spPr>
        <p:txBody>
          <a:bodyPr wrap="square" lIns="0" tIns="0" rIns="0" bIns="0" rtlCol="0">
            <a:spAutoFit/>
          </a:bodyPr>
          <a:lstStyle/>
          <a:p>
            <a:pPr algn="l"/>
            <a:r>
              <a:rPr kumimoji="1" lang="zh-CN" altLang="en-US" sz="700" dirty="0">
                <a:solidFill>
                  <a:schemeClr val="bg1"/>
                </a:solidFill>
                <a:latin typeface="微软雅黑" panose="020B0503020204020204" charset="-122"/>
                <a:ea typeface="微软雅黑" panose="020B0503020204020204" charset="-122"/>
              </a:rPr>
              <a:t>原始数据汇聚存储入湖</a:t>
            </a:r>
            <a:r>
              <a:rPr kumimoji="1" lang="en-US" altLang="zh-CN" sz="700" dirty="0">
                <a:solidFill>
                  <a:schemeClr val="bg1"/>
                </a:solidFill>
                <a:latin typeface="微软雅黑" panose="020B0503020204020204" charset="-122"/>
                <a:ea typeface="微软雅黑" panose="020B0503020204020204" charset="-122"/>
              </a:rPr>
              <a:t>/</a:t>
            </a:r>
            <a:r>
              <a:rPr kumimoji="1" lang="zh-CN" altLang="en-US" sz="700" dirty="0">
                <a:solidFill>
                  <a:schemeClr val="bg1"/>
                </a:solidFill>
                <a:latin typeface="微软雅黑" panose="020B0503020204020204" charset="-122"/>
                <a:ea typeface="微软雅黑" panose="020B0503020204020204" charset="-122"/>
              </a:rPr>
              <a:t>数据仓库</a:t>
            </a:r>
            <a:endParaRPr kumimoji="1" lang="zh-CN" altLang="en-US" sz="700" dirty="0">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4407571" y="2950761"/>
            <a:ext cx="1340204" cy="107315"/>
          </a:xfrm>
          <a:prstGeom prst="rect">
            <a:avLst/>
          </a:prstGeom>
          <a:noFill/>
        </p:spPr>
        <p:txBody>
          <a:bodyPr wrap="square" lIns="0" tIns="0" rIns="0" bIns="0" rtlCol="0">
            <a:spAutoFit/>
          </a:bodyPr>
          <a:lstStyle/>
          <a:p>
            <a:pPr algn="l"/>
            <a:r>
              <a:rPr kumimoji="1" lang="zh-CN" altLang="en-US" sz="700" dirty="0">
                <a:solidFill>
                  <a:schemeClr val="bg1"/>
                </a:solidFill>
                <a:latin typeface="微软雅黑" panose="020B0503020204020204" charset="-122"/>
                <a:ea typeface="微软雅黑" panose="020B0503020204020204" charset="-122"/>
              </a:rPr>
              <a:t>数据清洗、数据建模、数据融合</a:t>
            </a:r>
            <a:endParaRPr kumimoji="1" lang="zh-CN" altLang="en-US" sz="700" dirty="0">
              <a:solidFill>
                <a:schemeClr val="bg1"/>
              </a:solidFill>
              <a:latin typeface="微软雅黑" panose="020B0503020204020204" charset="-122"/>
              <a:ea typeface="微软雅黑" panose="020B0503020204020204" charset="-122"/>
            </a:endParaRPr>
          </a:p>
        </p:txBody>
      </p:sp>
      <p:sp>
        <p:nvSpPr>
          <p:cNvPr id="21" name="文本框 20"/>
          <p:cNvSpPr txBox="1"/>
          <p:nvPr/>
        </p:nvSpPr>
        <p:spPr>
          <a:xfrm>
            <a:off x="4241586" y="3551727"/>
            <a:ext cx="1506190" cy="215265"/>
          </a:xfrm>
          <a:prstGeom prst="rect">
            <a:avLst/>
          </a:prstGeom>
          <a:noFill/>
        </p:spPr>
        <p:txBody>
          <a:bodyPr wrap="square" lIns="0" tIns="0" rIns="0" bIns="0" rtlCol="0">
            <a:spAutoFit/>
          </a:bodyPr>
          <a:lstStyle/>
          <a:p>
            <a:pPr algn="l"/>
            <a:r>
              <a:rPr kumimoji="1" lang="zh-CN" altLang="en-US" sz="700" dirty="0">
                <a:solidFill>
                  <a:schemeClr val="bg1"/>
                </a:solidFill>
                <a:latin typeface="微软雅黑" panose="020B0503020204020204" charset="-122"/>
                <a:ea typeface="微软雅黑" panose="020B0503020204020204" charset="-122"/>
              </a:rPr>
              <a:t>企业信息基础库、产品需求主题库、企业信息核验</a:t>
            </a:r>
            <a:r>
              <a:rPr kumimoji="1" lang="en-US" altLang="zh-CN" sz="700" dirty="0">
                <a:solidFill>
                  <a:schemeClr val="bg1"/>
                </a:solidFill>
                <a:latin typeface="微软雅黑" panose="020B0503020204020204" charset="-122"/>
                <a:ea typeface="微软雅黑" panose="020B0503020204020204" charset="-122"/>
              </a:rPr>
              <a:t>API</a:t>
            </a:r>
            <a:r>
              <a:rPr kumimoji="1" lang="zh-CN" altLang="en-US" sz="700" dirty="0">
                <a:solidFill>
                  <a:schemeClr val="bg1"/>
                </a:solidFill>
                <a:latin typeface="微软雅黑" panose="020B0503020204020204" charset="-122"/>
                <a:ea typeface="微软雅黑" panose="020B0503020204020204" charset="-122"/>
              </a:rPr>
              <a:t>接口等</a:t>
            </a:r>
            <a:endParaRPr kumimoji="1" lang="zh-CN" altLang="en-US" sz="700" dirty="0">
              <a:solidFill>
                <a:schemeClr val="bg1"/>
              </a:solidFill>
              <a:latin typeface="微软雅黑" panose="020B0503020204020204" charset="-122"/>
              <a:ea typeface="微软雅黑" panose="020B0503020204020204" charset="-122"/>
            </a:endParaRPr>
          </a:p>
        </p:txBody>
      </p:sp>
      <p:sp>
        <p:nvSpPr>
          <p:cNvPr id="22" name="矩形 21"/>
          <p:cNvSpPr/>
          <p:nvPr/>
        </p:nvSpPr>
        <p:spPr>
          <a:xfrm>
            <a:off x="6913261" y="2060826"/>
            <a:ext cx="1936524" cy="251908"/>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企业生命周期画像</a:t>
            </a:r>
            <a:endParaRPr lang="zh-CN" altLang="en-US" sz="1200" b="1" dirty="0">
              <a:solidFill>
                <a:schemeClr val="bg1">
                  <a:lumMod val="50000"/>
                </a:schemeClr>
              </a:solidFill>
              <a:cs typeface="+mn-ea"/>
              <a:sym typeface="+mn-lt"/>
            </a:endParaRPr>
          </a:p>
        </p:txBody>
      </p:sp>
      <p:sp>
        <p:nvSpPr>
          <p:cNvPr id="26" name="矩形 25"/>
          <p:cNvSpPr/>
          <p:nvPr/>
        </p:nvSpPr>
        <p:spPr>
          <a:xfrm>
            <a:off x="6913261" y="2498403"/>
            <a:ext cx="1936524" cy="251908"/>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企业填表信息核查</a:t>
            </a:r>
            <a:endParaRPr lang="zh-CN" altLang="en-US" sz="1200" b="1" dirty="0">
              <a:solidFill>
                <a:schemeClr val="bg1">
                  <a:lumMod val="50000"/>
                </a:schemeClr>
              </a:solidFill>
              <a:cs typeface="+mn-ea"/>
              <a:sym typeface="+mn-lt"/>
            </a:endParaRPr>
          </a:p>
        </p:txBody>
      </p:sp>
      <p:sp>
        <p:nvSpPr>
          <p:cNvPr id="27" name="矩形 26"/>
          <p:cNvSpPr/>
          <p:nvPr/>
        </p:nvSpPr>
        <p:spPr>
          <a:xfrm>
            <a:off x="6913261" y="2946662"/>
            <a:ext cx="1936524" cy="251908"/>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金融产品按需上架</a:t>
            </a:r>
            <a:endParaRPr lang="zh-CN" altLang="en-US" sz="1200" b="1" dirty="0">
              <a:solidFill>
                <a:schemeClr val="bg1">
                  <a:lumMod val="50000"/>
                </a:schemeClr>
              </a:solidFill>
              <a:cs typeface="+mn-ea"/>
              <a:sym typeface="+mn-lt"/>
            </a:endParaRPr>
          </a:p>
        </p:txBody>
      </p:sp>
      <p:sp>
        <p:nvSpPr>
          <p:cNvPr id="28" name="矩形 27"/>
          <p:cNvSpPr/>
          <p:nvPr/>
        </p:nvSpPr>
        <p:spPr>
          <a:xfrm>
            <a:off x="6913261" y="3400205"/>
            <a:ext cx="1936524" cy="251908"/>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企业经营监控预警</a:t>
            </a:r>
            <a:endParaRPr lang="zh-CN" altLang="en-US" sz="1200" b="1" dirty="0">
              <a:solidFill>
                <a:schemeClr val="bg1">
                  <a:lumMod val="50000"/>
                </a:schemeClr>
              </a:solidFill>
              <a:cs typeface="+mn-ea"/>
              <a:sym typeface="+mn-lt"/>
            </a:endParaRPr>
          </a:p>
        </p:txBody>
      </p:sp>
      <p:sp>
        <p:nvSpPr>
          <p:cNvPr id="30" name="矩形 29"/>
          <p:cNvSpPr/>
          <p:nvPr/>
        </p:nvSpPr>
        <p:spPr>
          <a:xfrm>
            <a:off x="9885536" y="2067292"/>
            <a:ext cx="1936524" cy="251908"/>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精准获客</a:t>
            </a:r>
            <a:endParaRPr lang="zh-CN" altLang="en-US" sz="1200" b="1" dirty="0">
              <a:solidFill>
                <a:schemeClr val="bg1">
                  <a:lumMod val="50000"/>
                </a:schemeClr>
              </a:solidFill>
              <a:cs typeface="+mn-ea"/>
              <a:sym typeface="+mn-lt"/>
            </a:endParaRPr>
          </a:p>
        </p:txBody>
      </p:sp>
      <p:sp>
        <p:nvSpPr>
          <p:cNvPr id="31" name="矩形 30"/>
          <p:cNvSpPr/>
          <p:nvPr/>
        </p:nvSpPr>
        <p:spPr>
          <a:xfrm>
            <a:off x="9868333" y="2940100"/>
            <a:ext cx="1936524" cy="251908"/>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企业信用查询</a:t>
            </a:r>
            <a:r>
              <a:rPr lang="en-US" altLang="zh-CN" sz="1200" b="1" dirty="0">
                <a:solidFill>
                  <a:schemeClr val="bg1">
                    <a:lumMod val="50000"/>
                  </a:schemeClr>
                </a:solidFill>
                <a:cs typeface="+mn-ea"/>
                <a:sym typeface="+mn-lt"/>
              </a:rPr>
              <a:t>/</a:t>
            </a:r>
            <a:r>
              <a:rPr lang="zh-CN" altLang="en-US" sz="1200" b="1" dirty="0">
                <a:solidFill>
                  <a:schemeClr val="bg1">
                    <a:lumMod val="50000"/>
                  </a:schemeClr>
                </a:solidFill>
                <a:cs typeface="+mn-ea"/>
                <a:sym typeface="+mn-lt"/>
              </a:rPr>
              <a:t>信息核验</a:t>
            </a:r>
            <a:endParaRPr lang="zh-CN" altLang="en-US" sz="1200" b="1" dirty="0">
              <a:solidFill>
                <a:schemeClr val="bg1">
                  <a:lumMod val="50000"/>
                </a:schemeClr>
              </a:solidFill>
              <a:cs typeface="+mn-ea"/>
              <a:sym typeface="+mn-lt"/>
            </a:endParaRPr>
          </a:p>
        </p:txBody>
      </p:sp>
      <p:sp>
        <p:nvSpPr>
          <p:cNvPr id="32" name="文本框 31"/>
          <p:cNvSpPr txBox="1"/>
          <p:nvPr/>
        </p:nvSpPr>
        <p:spPr>
          <a:xfrm>
            <a:off x="10353228" y="2443113"/>
            <a:ext cx="1350735" cy="322580"/>
          </a:xfrm>
          <a:prstGeom prst="rect">
            <a:avLst/>
          </a:prstGeom>
          <a:noFill/>
        </p:spPr>
        <p:txBody>
          <a:bodyPr wrap="square" lIns="0" tIns="0" rIns="0" bIns="0" rtlCol="0">
            <a:spAutoFit/>
          </a:bodyPr>
          <a:lstStyle/>
          <a:p>
            <a:pPr algn="l"/>
            <a:r>
              <a:rPr kumimoji="1" lang="zh-CN" altLang="en-US" sz="700" dirty="0">
                <a:solidFill>
                  <a:schemeClr val="bg1"/>
                </a:solidFill>
                <a:latin typeface="微软雅黑" panose="020B0503020204020204" charset="-122"/>
                <a:ea typeface="微软雅黑" panose="020B0503020204020204" charset="-122"/>
              </a:rPr>
              <a:t>企业信用报告、企业信用评分报告</a:t>
            </a:r>
            <a:endParaRPr kumimoji="1" lang="en-US" altLang="zh-CN" sz="700" dirty="0">
              <a:solidFill>
                <a:schemeClr val="bg1"/>
              </a:solidFill>
              <a:latin typeface="微软雅黑" panose="020B0503020204020204" charset="-122"/>
              <a:ea typeface="微软雅黑" panose="020B0503020204020204" charset="-122"/>
            </a:endParaRPr>
          </a:p>
          <a:p>
            <a:pPr algn="l"/>
            <a:r>
              <a:rPr kumimoji="1" lang="zh-CN" altLang="en-US" sz="700" dirty="0">
                <a:solidFill>
                  <a:schemeClr val="bg1"/>
                </a:solidFill>
                <a:latin typeface="微软雅黑" panose="020B0503020204020204" charset="-122"/>
                <a:ea typeface="微软雅黑" panose="020B0503020204020204" charset="-122"/>
              </a:rPr>
              <a:t>获取信用良好的企业客户名录</a:t>
            </a:r>
            <a:endParaRPr kumimoji="1" lang="en-US" altLang="zh-CN" sz="700" dirty="0">
              <a:solidFill>
                <a:schemeClr val="bg1"/>
              </a:solidFill>
              <a:latin typeface="微软雅黑" panose="020B0503020204020204" charset="-122"/>
              <a:ea typeface="微软雅黑" panose="020B0503020204020204" charset="-122"/>
            </a:endParaRPr>
          </a:p>
          <a:p>
            <a:pPr algn="l"/>
            <a:r>
              <a:rPr kumimoji="1" lang="zh-CN" altLang="en-US" sz="700" dirty="0">
                <a:solidFill>
                  <a:schemeClr val="bg1"/>
                </a:solidFill>
                <a:latin typeface="微软雅黑" panose="020B0503020204020204" charset="-122"/>
                <a:ea typeface="微软雅黑" panose="020B0503020204020204" charset="-122"/>
              </a:rPr>
              <a:t>推送企业产品需求</a:t>
            </a:r>
            <a:endParaRPr kumimoji="1" lang="zh-CN" altLang="en-US" sz="700" dirty="0">
              <a:solidFill>
                <a:schemeClr val="bg1"/>
              </a:solidFill>
              <a:latin typeface="微软雅黑" panose="020B0503020204020204" charset="-122"/>
              <a:ea typeface="微软雅黑" panose="020B0503020204020204" charset="-122"/>
            </a:endParaRPr>
          </a:p>
        </p:txBody>
      </p:sp>
      <p:sp>
        <p:nvSpPr>
          <p:cNvPr id="34" name="矩形 33"/>
          <p:cNvSpPr/>
          <p:nvPr/>
        </p:nvSpPr>
        <p:spPr>
          <a:xfrm>
            <a:off x="1044787" y="3332640"/>
            <a:ext cx="1875456" cy="262492"/>
          </a:xfrm>
          <a:prstGeom prst="rect">
            <a:avLst/>
          </a:prstGeom>
          <a:gradFill flip="none" rotWithShape="1">
            <a:gsLst>
              <a:gs pos="40000">
                <a:srgbClr val="666666">
                  <a:lumMod val="60000"/>
                  <a:lumOff val="40000"/>
                  <a:alpha val="0"/>
                </a:srgbClr>
              </a:gs>
              <a:gs pos="95000">
                <a:srgbClr val="666666">
                  <a:lumMod val="60000"/>
                  <a:lumOff val="40000"/>
                  <a:alpha val="17000"/>
                </a:srgbClr>
              </a:gs>
            </a:gsLst>
            <a:path path="shape">
              <a:fillToRect l="50000" t="50000" r="50000" b="50000"/>
            </a:path>
            <a:tileRect/>
          </a:gradFill>
          <a:ln w="9525" cap="flat" cmpd="sng" algn="ctr">
            <a:gradFill flip="none" rotWithShape="1">
              <a:gsLst>
                <a:gs pos="50000">
                  <a:srgbClr val="FFFFFF">
                    <a:alpha val="10000"/>
                  </a:srgbClr>
                </a:gs>
                <a:gs pos="0">
                  <a:srgbClr val="C00000"/>
                </a:gs>
                <a:gs pos="100000">
                  <a:srgbClr val="C00000"/>
                </a:gs>
              </a:gsLst>
              <a:lin ang="0" scaled="0"/>
              <a:tileRect/>
            </a:gradFill>
            <a:prstDash val="solid"/>
            <a:miter lim="800000"/>
            <a:headEnd type="none" w="med" len="med"/>
            <a:tailEnd type="none" w="med" len="med"/>
          </a:ln>
          <a:effectLst/>
        </p:spPr>
        <p:txBody>
          <a:bodyPr wrap="none" anchor="ctr" anchorCtr="1"/>
          <a:lstStyle/>
          <a:p>
            <a:pPr algn="ctr"/>
            <a:r>
              <a:rPr lang="zh-CN" altLang="en-US" sz="1200" b="1" dirty="0">
                <a:solidFill>
                  <a:schemeClr val="bg1">
                    <a:lumMod val="50000"/>
                  </a:schemeClr>
                </a:solidFill>
                <a:cs typeface="+mn-ea"/>
                <a:sym typeface="+mn-lt"/>
              </a:rPr>
              <a:t>金融监管局</a:t>
            </a:r>
            <a:endParaRPr lang="zh-CN" altLang="en-US" sz="1200" b="1" dirty="0">
              <a:solidFill>
                <a:schemeClr val="bg1">
                  <a:lumMod val="50000"/>
                </a:schemeClr>
              </a:solidFill>
              <a:cs typeface="+mn-ea"/>
              <a:sym typeface="+mn-lt"/>
            </a:endParaRPr>
          </a:p>
        </p:txBody>
      </p:sp>
      <p:sp>
        <p:nvSpPr>
          <p:cNvPr id="36" name="文本框 35"/>
          <p:cNvSpPr txBox="1"/>
          <p:nvPr/>
        </p:nvSpPr>
        <p:spPr>
          <a:xfrm>
            <a:off x="10353229" y="3352417"/>
            <a:ext cx="1350735" cy="215265"/>
          </a:xfrm>
          <a:prstGeom prst="rect">
            <a:avLst/>
          </a:prstGeom>
          <a:noFill/>
        </p:spPr>
        <p:txBody>
          <a:bodyPr wrap="square" lIns="0" tIns="0" rIns="0" bIns="0" rtlCol="0">
            <a:spAutoFit/>
          </a:bodyPr>
          <a:lstStyle/>
          <a:p>
            <a:pPr algn="l"/>
            <a:r>
              <a:rPr kumimoji="1" lang="zh-CN" altLang="en-US" sz="700" dirty="0">
                <a:solidFill>
                  <a:schemeClr val="bg1"/>
                </a:solidFill>
                <a:latin typeface="微软雅黑" panose="020B0503020204020204" charset="-122"/>
                <a:ea typeface="微软雅黑" panose="020B0503020204020204" charset="-122"/>
              </a:rPr>
              <a:t>查询有授权的企业信用信息</a:t>
            </a:r>
            <a:endParaRPr kumimoji="1" lang="en-US" altLang="zh-CN" sz="700" dirty="0">
              <a:solidFill>
                <a:schemeClr val="bg1"/>
              </a:solidFill>
              <a:latin typeface="微软雅黑" panose="020B0503020204020204" charset="-122"/>
              <a:ea typeface="微软雅黑" panose="020B0503020204020204" charset="-122"/>
            </a:endParaRPr>
          </a:p>
          <a:p>
            <a:pPr algn="l"/>
            <a:r>
              <a:rPr kumimoji="1" lang="zh-CN" altLang="en-US" sz="700" dirty="0">
                <a:solidFill>
                  <a:schemeClr val="bg1"/>
                </a:solidFill>
                <a:latin typeface="微软雅黑" panose="020B0503020204020204" charset="-122"/>
                <a:ea typeface="微软雅黑" panose="020B0503020204020204" charset="-122"/>
              </a:rPr>
              <a:t>支撑机构内审批关键信息核验</a:t>
            </a:r>
            <a:endParaRPr kumimoji="1" lang="zh-CN" altLang="en-US" sz="700" dirty="0">
              <a:solidFill>
                <a:schemeClr val="bg1"/>
              </a:solidFill>
              <a:latin typeface="微软雅黑" panose="020B0503020204020204" charset="-122"/>
              <a:ea typeface="微软雅黑" panose="020B0503020204020204" charset="-122"/>
            </a:endParaRPr>
          </a:p>
        </p:txBody>
      </p:sp>
      <p:sp>
        <p:nvSpPr>
          <p:cNvPr id="37" name="文本框 36"/>
          <p:cNvSpPr txBox="1"/>
          <p:nvPr/>
        </p:nvSpPr>
        <p:spPr>
          <a:xfrm>
            <a:off x="1344419" y="3696367"/>
            <a:ext cx="1506190" cy="215265"/>
          </a:xfrm>
          <a:prstGeom prst="rect">
            <a:avLst/>
          </a:prstGeom>
          <a:noFill/>
        </p:spPr>
        <p:txBody>
          <a:bodyPr wrap="square" lIns="0" tIns="0" rIns="0" bIns="0" rtlCol="0">
            <a:spAutoFit/>
          </a:bodyPr>
          <a:lstStyle/>
          <a:p>
            <a:pPr algn="l"/>
            <a:r>
              <a:rPr kumimoji="1" lang="zh-CN" altLang="en-US" sz="700" dirty="0">
                <a:solidFill>
                  <a:schemeClr val="bg1"/>
                </a:solidFill>
                <a:latin typeface="微软雅黑" panose="020B0503020204020204" charset="-122"/>
                <a:ea typeface="微软雅黑" panose="020B0503020204020204" charset="-122"/>
              </a:rPr>
              <a:t>企业信用报告、企业信用评分报告</a:t>
            </a:r>
            <a:endParaRPr kumimoji="1" lang="en-US" altLang="zh-CN" sz="700" dirty="0">
              <a:solidFill>
                <a:schemeClr val="bg1"/>
              </a:solidFill>
              <a:latin typeface="微软雅黑" panose="020B0503020204020204" charset="-122"/>
              <a:ea typeface="微软雅黑" panose="020B0503020204020204" charset="-122"/>
            </a:endParaRPr>
          </a:p>
          <a:p>
            <a:pPr algn="l"/>
            <a:r>
              <a:rPr kumimoji="1" lang="zh-CN" altLang="en-US" sz="700" dirty="0">
                <a:solidFill>
                  <a:schemeClr val="bg1"/>
                </a:solidFill>
                <a:latin typeface="微软雅黑" panose="020B0503020204020204" charset="-122"/>
                <a:ea typeface="微软雅黑" panose="020B0503020204020204" charset="-122"/>
              </a:rPr>
              <a:t>融资撮合案例数据</a:t>
            </a:r>
            <a:endParaRPr kumimoji="1" lang="zh-CN" altLang="en-US" sz="700" dirty="0">
              <a:solidFill>
                <a:schemeClr val="bg1"/>
              </a:solidFill>
              <a:latin typeface="微软雅黑" panose="020B0503020204020204" charset="-122"/>
              <a:ea typeface="微软雅黑" panose="020B0503020204020204" charset="-122"/>
            </a:endParaRPr>
          </a:p>
        </p:txBody>
      </p:sp>
      <p:cxnSp>
        <p:nvCxnSpPr>
          <p:cNvPr id="38" name="直接连接符 131"/>
          <p:cNvCxnSpPr/>
          <p:nvPr/>
        </p:nvCxnSpPr>
        <p:spPr>
          <a:xfrm flipH="1">
            <a:off x="7605522" y="5532006"/>
            <a:ext cx="4006452" cy="0"/>
          </a:xfrm>
          <a:prstGeom prst="line">
            <a:avLst/>
          </a:prstGeom>
          <a:solidFill>
            <a:srgbClr val="C7000B"/>
          </a:solidFill>
          <a:ln w="19050" cap="flat" cmpd="sng" algn="ctr">
            <a:gradFill>
              <a:gsLst>
                <a:gs pos="100000">
                  <a:srgbClr val="DDDDDD">
                    <a:lumMod val="50000"/>
                  </a:srgbClr>
                </a:gs>
                <a:gs pos="0">
                  <a:srgbClr val="FFFFFF">
                    <a:lumMod val="95000"/>
                  </a:srgbClr>
                </a:gs>
              </a:gsLst>
              <a:lin ang="0" scaled="0"/>
            </a:gradFill>
            <a:prstDash val="solid"/>
            <a:miter lim="800000"/>
            <a:tailEnd type="oval"/>
          </a:ln>
          <a:effectLst/>
        </p:spPr>
      </p:cxnSp>
      <p:cxnSp>
        <p:nvCxnSpPr>
          <p:cNvPr id="40" name="直接连接符 132"/>
          <p:cNvCxnSpPr/>
          <p:nvPr/>
        </p:nvCxnSpPr>
        <p:spPr>
          <a:xfrm>
            <a:off x="1243310" y="5532006"/>
            <a:ext cx="4006452" cy="0"/>
          </a:xfrm>
          <a:prstGeom prst="line">
            <a:avLst/>
          </a:prstGeom>
          <a:solidFill>
            <a:srgbClr val="C7000B"/>
          </a:solidFill>
          <a:ln w="19050" cap="flat" cmpd="sng" algn="ctr">
            <a:gradFill>
              <a:gsLst>
                <a:gs pos="100000">
                  <a:srgbClr val="DDDDDD">
                    <a:lumMod val="50000"/>
                  </a:srgbClr>
                </a:gs>
                <a:gs pos="0">
                  <a:srgbClr val="FFFFFF">
                    <a:lumMod val="95000"/>
                  </a:srgbClr>
                </a:gs>
              </a:gsLst>
              <a:lin ang="0" scaled="0"/>
            </a:gradFill>
            <a:prstDash val="solid"/>
            <a:miter lim="800000"/>
            <a:tailEnd type="oval"/>
          </a:ln>
          <a:effectLst/>
        </p:spPr>
      </p:cxnSp>
      <p:sp>
        <p:nvSpPr>
          <p:cNvPr id="41" name="文本框 40"/>
          <p:cNvSpPr txBox="1"/>
          <p:nvPr/>
        </p:nvSpPr>
        <p:spPr>
          <a:xfrm>
            <a:off x="1243310" y="5851997"/>
            <a:ext cx="1583423" cy="467829"/>
          </a:xfrm>
          <a:prstGeom prst="rect">
            <a:avLst/>
          </a:prstGeom>
          <a:solidFill>
            <a:schemeClr val="tx2">
              <a:lumMod val="95000"/>
            </a:schemeClr>
          </a:solidFill>
          <a:effectLst>
            <a:outerShdw dist="12700" dir="5400000" algn="t" rotWithShape="0">
              <a:srgbClr val="C00000"/>
            </a:outerShdw>
          </a:effectLst>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srgbClr val="1D1D1A"/>
                </a:solidFill>
                <a:effectLst/>
                <a:uLnTx/>
                <a:uFillTx/>
                <a:cs typeface="+mn-ea"/>
                <a:sym typeface="+mn-lt"/>
              </a:rPr>
              <a:t>跨领域数据整合</a:t>
            </a:r>
            <a:endParaRPr kumimoji="1" lang="en-US" altLang="zh-CN" sz="1400" b="1" i="0" u="none" strike="noStrike" kern="1200" cap="none" spc="0" normalizeH="0" baseline="0" noProof="0" dirty="0">
              <a:ln>
                <a:noFill/>
              </a:ln>
              <a:solidFill>
                <a:srgbClr val="C00000"/>
              </a:solidFill>
              <a:effectLst/>
              <a:uLnTx/>
              <a:uFillTx/>
              <a:cs typeface="+mn-ea"/>
              <a:sym typeface="+mn-lt"/>
            </a:endParaRPr>
          </a:p>
        </p:txBody>
      </p:sp>
      <p:sp>
        <p:nvSpPr>
          <p:cNvPr id="43" name="文本框 42"/>
          <p:cNvSpPr txBox="1"/>
          <p:nvPr/>
        </p:nvSpPr>
        <p:spPr>
          <a:xfrm>
            <a:off x="3341955" y="5851949"/>
            <a:ext cx="1583423" cy="467829"/>
          </a:xfrm>
          <a:prstGeom prst="rect">
            <a:avLst/>
          </a:prstGeom>
          <a:solidFill>
            <a:schemeClr val="tx2">
              <a:lumMod val="95000"/>
            </a:schemeClr>
          </a:solidFill>
          <a:effectLst>
            <a:outerShdw dist="12700" dir="5400000" algn="t" rotWithShape="0">
              <a:srgbClr val="C00000"/>
            </a:outerShdw>
          </a:effectLst>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srgbClr val="1D1D1A"/>
                </a:solidFill>
                <a:effectLst/>
                <a:uLnTx/>
                <a:uFillTx/>
                <a:cs typeface="+mn-ea"/>
                <a:sym typeface="+mn-lt"/>
              </a:rPr>
              <a:t>数据驱动决策</a:t>
            </a:r>
            <a:endParaRPr kumimoji="1" lang="en-US" altLang="zh-CN" sz="1400" b="1" i="0" u="none" strike="noStrike" kern="1200" cap="none" spc="0" normalizeH="0" baseline="0" noProof="0" dirty="0">
              <a:ln>
                <a:noFill/>
              </a:ln>
              <a:solidFill>
                <a:srgbClr val="C00000"/>
              </a:solidFill>
              <a:effectLst/>
              <a:uLnTx/>
              <a:uFillTx/>
              <a:cs typeface="+mn-ea"/>
              <a:sym typeface="+mn-lt"/>
            </a:endParaRPr>
          </a:p>
        </p:txBody>
      </p:sp>
      <p:sp>
        <p:nvSpPr>
          <p:cNvPr id="48" name="文本框 47"/>
          <p:cNvSpPr txBox="1"/>
          <p:nvPr/>
        </p:nvSpPr>
        <p:spPr>
          <a:xfrm>
            <a:off x="5425467" y="5850904"/>
            <a:ext cx="1583423" cy="467829"/>
          </a:xfrm>
          <a:prstGeom prst="rect">
            <a:avLst/>
          </a:prstGeom>
          <a:solidFill>
            <a:schemeClr val="tx2">
              <a:lumMod val="95000"/>
            </a:schemeClr>
          </a:solidFill>
          <a:effectLst>
            <a:outerShdw dist="12700" dir="5400000" algn="t" rotWithShape="0">
              <a:srgbClr val="C00000"/>
            </a:outerShdw>
          </a:effectLst>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srgbClr val="1D1D1A"/>
                </a:solidFill>
                <a:effectLst/>
                <a:uLnTx/>
                <a:uFillTx/>
                <a:cs typeface="+mn-ea"/>
                <a:sym typeface="+mn-lt"/>
              </a:rPr>
              <a:t>创新服务模式</a:t>
            </a:r>
            <a:endParaRPr kumimoji="1" lang="en-US" altLang="zh-CN" sz="1400" b="1" i="0" u="none" strike="noStrike" kern="1200" cap="none" spc="0" normalizeH="0" baseline="0" noProof="0" dirty="0">
              <a:ln>
                <a:noFill/>
              </a:ln>
              <a:solidFill>
                <a:srgbClr val="C00000"/>
              </a:solidFill>
              <a:effectLst/>
              <a:uLnTx/>
              <a:uFillTx/>
              <a:cs typeface="+mn-ea"/>
              <a:sym typeface="+mn-lt"/>
            </a:endParaRPr>
          </a:p>
        </p:txBody>
      </p:sp>
      <p:sp>
        <p:nvSpPr>
          <p:cNvPr id="50" name="文本框 49"/>
          <p:cNvSpPr txBox="1"/>
          <p:nvPr/>
        </p:nvSpPr>
        <p:spPr>
          <a:xfrm>
            <a:off x="9885536" y="5847850"/>
            <a:ext cx="1583423" cy="467829"/>
          </a:xfrm>
          <a:prstGeom prst="rect">
            <a:avLst/>
          </a:prstGeom>
          <a:solidFill>
            <a:schemeClr val="tx2">
              <a:lumMod val="95000"/>
            </a:schemeClr>
          </a:solidFill>
          <a:effectLst>
            <a:outerShdw dist="12700" dir="5400000" algn="t" rotWithShape="0">
              <a:srgbClr val="C00000"/>
            </a:outerShdw>
          </a:effectLst>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srgbClr val="1D1D1A"/>
                </a:solidFill>
                <a:effectLst/>
                <a:uLnTx/>
                <a:uFillTx/>
                <a:cs typeface="+mn-ea"/>
                <a:sym typeface="+mn-lt"/>
              </a:rPr>
              <a:t>业务效率提升</a:t>
            </a:r>
            <a:endParaRPr kumimoji="1" lang="en-US" altLang="zh-CN" sz="1400" b="1" i="0" u="none" strike="noStrike" kern="1200" cap="none" spc="0" normalizeH="0" baseline="0" noProof="0" dirty="0">
              <a:ln>
                <a:noFill/>
              </a:ln>
              <a:solidFill>
                <a:srgbClr val="C00000"/>
              </a:solidFill>
              <a:effectLst/>
              <a:uLnTx/>
              <a:uFillTx/>
              <a:cs typeface="+mn-ea"/>
              <a:sym typeface="+mn-lt"/>
            </a:endParaRPr>
          </a:p>
        </p:txBody>
      </p:sp>
      <p:grpSp>
        <p:nvGrpSpPr>
          <p:cNvPr id="67" name="组合 66"/>
          <p:cNvGrpSpPr/>
          <p:nvPr/>
        </p:nvGrpSpPr>
        <p:grpSpPr>
          <a:xfrm>
            <a:off x="7648853" y="5851949"/>
            <a:ext cx="1583423" cy="599084"/>
            <a:chOff x="3483767" y="5848732"/>
            <a:chExt cx="1584000" cy="599302"/>
          </a:xfrm>
        </p:grpSpPr>
        <p:sp>
          <p:nvSpPr>
            <p:cNvPr id="42" name="文本框 41"/>
            <p:cNvSpPr txBox="1"/>
            <p:nvPr/>
          </p:nvSpPr>
          <p:spPr>
            <a:xfrm>
              <a:off x="3483767" y="5848732"/>
              <a:ext cx="1584000" cy="468000"/>
            </a:xfrm>
            <a:prstGeom prst="rect">
              <a:avLst/>
            </a:prstGeom>
            <a:solidFill>
              <a:schemeClr val="tx2">
                <a:lumMod val="95000"/>
              </a:schemeClr>
            </a:solidFill>
            <a:effectLst>
              <a:outerShdw dist="12700" dir="5400000" algn="t" rotWithShape="0">
                <a:srgbClr val="C00000"/>
              </a:outerShdw>
            </a:effectLst>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srgbClr val="1D1D1A"/>
                  </a:solidFill>
                  <a:effectLst/>
                  <a:uLnTx/>
                  <a:uFillTx/>
                  <a:cs typeface="+mn-ea"/>
                  <a:sym typeface="+mn-lt"/>
                </a:rPr>
                <a:t>企业需求洞察增强</a:t>
              </a:r>
              <a:endParaRPr kumimoji="1" lang="en-US" altLang="zh-CN" sz="1400" b="1" i="0" u="none" strike="noStrike" kern="1200" cap="none" spc="0" normalizeH="0" baseline="0" noProof="0" dirty="0">
                <a:ln>
                  <a:noFill/>
                </a:ln>
                <a:solidFill>
                  <a:srgbClr val="C00000"/>
                </a:solidFill>
                <a:effectLst/>
                <a:uLnTx/>
                <a:uFillTx/>
                <a:cs typeface="+mn-ea"/>
                <a:sym typeface="+mn-lt"/>
              </a:endParaRPr>
            </a:p>
          </p:txBody>
        </p:sp>
        <p:sp>
          <p:nvSpPr>
            <p:cNvPr id="52" name="形状 51"/>
            <p:cNvSpPr/>
            <p:nvPr/>
          </p:nvSpPr>
          <p:spPr>
            <a:xfrm rot="17769251" flipV="1">
              <a:off x="4507943" y="5950661"/>
              <a:ext cx="547642" cy="447104"/>
            </a:xfrm>
            <a:prstGeom prst="swooshArrow">
              <a:avLst>
                <a:gd name="adj1" fmla="val 16310"/>
                <a:gd name="adj2" fmla="val 35066"/>
              </a:avLst>
            </a:prstGeom>
            <a:gradFill flip="none" rotWithShape="1">
              <a:gsLst>
                <a:gs pos="1000">
                  <a:srgbClr val="C7000B"/>
                </a:gs>
                <a:gs pos="99583">
                  <a:srgbClr val="FFFFFF">
                    <a:alpha val="0"/>
                  </a:srgbClr>
                </a:gs>
              </a:gsLst>
              <a:lin ang="8100000" scaled="1"/>
              <a:tileRect/>
            </a:gradFill>
            <a:ln w="6350" cap="flat" cmpd="sng" algn="ctr">
              <a:noFill/>
              <a:prstDash val="solid"/>
              <a:miter lim="800000"/>
            </a:ln>
            <a:effectLst/>
          </p:spPr>
          <p:txBody>
            <a:bodyPr/>
            <a:lstStyle/>
            <a:p>
              <a:endParaRPr lang="zh-CN" altLang="en-US">
                <a:cs typeface="+mn-ea"/>
                <a:sym typeface="+mn-lt"/>
              </a:endParaRPr>
            </a:p>
          </p:txBody>
        </p:sp>
      </p:grpSp>
      <p:sp>
        <p:nvSpPr>
          <p:cNvPr id="53" name="形状 52"/>
          <p:cNvSpPr/>
          <p:nvPr/>
        </p:nvSpPr>
        <p:spPr>
          <a:xfrm rot="17769251" flipV="1">
            <a:off x="10901320" y="5932673"/>
            <a:ext cx="547442" cy="446941"/>
          </a:xfrm>
          <a:prstGeom prst="swooshArrow">
            <a:avLst>
              <a:gd name="adj1" fmla="val 16310"/>
              <a:gd name="adj2" fmla="val 35066"/>
            </a:avLst>
          </a:prstGeom>
          <a:gradFill flip="none" rotWithShape="1">
            <a:gsLst>
              <a:gs pos="1000">
                <a:srgbClr val="C7000B"/>
              </a:gs>
              <a:gs pos="99583">
                <a:srgbClr val="FFFFFF">
                  <a:alpha val="0"/>
                </a:srgbClr>
              </a:gs>
            </a:gsLst>
            <a:lin ang="8100000" scaled="1"/>
            <a:tileRect/>
          </a:gradFill>
          <a:ln w="6350" cap="flat" cmpd="sng" algn="ctr">
            <a:noFill/>
            <a:prstDash val="solid"/>
            <a:miter lim="800000"/>
          </a:ln>
          <a:effectLst/>
        </p:spPr>
        <p:txBody>
          <a:bodyPr/>
          <a:lstStyle/>
          <a:p>
            <a:endParaRPr lang="zh-CN" altLang="en-US">
              <a:cs typeface="+mn-ea"/>
              <a:sym typeface="+mn-lt"/>
            </a:endParaRPr>
          </a:p>
        </p:txBody>
      </p:sp>
      <p:pic>
        <p:nvPicPr>
          <p:cNvPr id="63" name="图形 62" descr="竖起的大拇指手势 纯色填充"/>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89476" y="6031348"/>
            <a:ext cx="311410" cy="311410"/>
          </a:xfrm>
          <a:prstGeom prst="rect">
            <a:avLst/>
          </a:prstGeom>
        </p:spPr>
      </p:pic>
      <p:pic>
        <p:nvPicPr>
          <p:cNvPr id="65" name="图形 64" descr="竖起的大拇指手势 纯色填充"/>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593012" y="6035476"/>
            <a:ext cx="311410" cy="311410"/>
          </a:xfrm>
          <a:prstGeom prst="rect">
            <a:avLst/>
          </a:prstGeom>
        </p:spPr>
      </p:pic>
      <p:pic>
        <p:nvPicPr>
          <p:cNvPr id="66" name="图形 65" descr="竖起的大拇指手势 纯色填充"/>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32783" y="6027898"/>
            <a:ext cx="311410" cy="3114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a:spLocks noGrp="1"/>
          </p:cNvSpPr>
          <p:nvPr userDrawn="1">
            <p:custDataLst>
              <p:tags r:id="rId1"/>
            </p:custDataLst>
          </p:nvPr>
        </p:nvSpPr>
        <p:spPr>
          <a:xfrm>
            <a:off x="4505846" y="2741616"/>
            <a:ext cx="7247890" cy="1013460"/>
          </a:xfrm>
          <a:prstGeom prst="rect">
            <a:avLst/>
          </a:prstGeom>
        </p:spPr>
        <p:txBody>
          <a:bodyPr vert="horz" lIns="90000" tIns="46800" rIns="90000" bIns="46800" rtlCol="0" anchor="b" anchorCtr="0">
            <a:normAutofit/>
          </a:bodyPr>
          <a:lstStyle>
            <a:lvl1pPr algn="ctr">
              <a:defRPr sz="4800">
                <a:solidFill>
                  <a:schemeClr val="bg1"/>
                </a:solidFill>
              </a:defRPr>
            </a:lvl1pPr>
          </a:lstStyle>
          <a:p>
            <a:pPr algn="l"/>
            <a:r>
              <a:rPr lang="zh-CN" altLang="en-US" b="1" dirty="0">
                <a:solidFill>
                  <a:schemeClr val="tx1"/>
                </a:solidFill>
              </a:rPr>
              <a:t>方案介绍</a:t>
            </a:r>
            <a:endParaRPr lang="zh-CN" altLang="en-US" b="1"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535461" y="4119154"/>
            <a:ext cx="3656539" cy="2738846"/>
          </a:xfrm>
          <a:custGeom>
            <a:avLst/>
            <a:gdLst>
              <a:gd name="connsiteX0" fmla="*/ 2692400 w 3656539"/>
              <a:gd name="connsiteY0" fmla="*/ 0 h 2738846"/>
              <a:gd name="connsiteX1" fmla="*/ 3493037 w 3656539"/>
              <a:gd name="connsiteY1" fmla="*/ 121045 h 2738846"/>
              <a:gd name="connsiteX2" fmla="*/ 3656539 w 3656539"/>
              <a:gd name="connsiteY2" fmla="*/ 180888 h 2738846"/>
              <a:gd name="connsiteX3" fmla="*/ 3656539 w 3656539"/>
              <a:gd name="connsiteY3" fmla="*/ 1245291 h 2738846"/>
              <a:gd name="connsiteX4" fmla="*/ 3521372 w 3656539"/>
              <a:gd name="connsiteY4" fmla="*/ 1163175 h 2738846"/>
              <a:gd name="connsiteX5" fmla="*/ 2692400 w 3656539"/>
              <a:gd name="connsiteY5" fmla="*/ 953271 h 2738846"/>
              <a:gd name="connsiteX6" fmla="*/ 953271 w 3656539"/>
              <a:gd name="connsiteY6" fmla="*/ 2692400 h 2738846"/>
              <a:gd name="connsiteX7" fmla="*/ 955616 w 3656539"/>
              <a:gd name="connsiteY7" fmla="*/ 2738846 h 2738846"/>
              <a:gd name="connsiteX8" fmla="*/ 2346 w 3656539"/>
              <a:gd name="connsiteY8" fmla="*/ 2738846 h 2738846"/>
              <a:gd name="connsiteX9" fmla="*/ 0 w 3656539"/>
              <a:gd name="connsiteY9" fmla="*/ 2692400 h 2738846"/>
              <a:gd name="connsiteX10" fmla="*/ 2692400 w 3656539"/>
              <a:gd name="connsiteY10" fmla="*/ 0 h 273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6539" h="2738846">
                <a:moveTo>
                  <a:pt x="2692400" y="0"/>
                </a:moveTo>
                <a:cubicBezTo>
                  <a:pt x="2971207" y="0"/>
                  <a:pt x="3240116" y="42379"/>
                  <a:pt x="3493037" y="121045"/>
                </a:cubicBezTo>
                <a:lnTo>
                  <a:pt x="3656539" y="180888"/>
                </a:lnTo>
                <a:lnTo>
                  <a:pt x="3656539" y="1245291"/>
                </a:lnTo>
                <a:lnTo>
                  <a:pt x="3521372" y="1163175"/>
                </a:lnTo>
                <a:cubicBezTo>
                  <a:pt x="3274949" y="1029310"/>
                  <a:pt x="2992554" y="953271"/>
                  <a:pt x="2692400" y="953271"/>
                </a:cubicBezTo>
                <a:cubicBezTo>
                  <a:pt x="1731906" y="953271"/>
                  <a:pt x="953271" y="1731906"/>
                  <a:pt x="953271" y="2692400"/>
                </a:cubicBezTo>
                <a:lnTo>
                  <a:pt x="955616" y="2738846"/>
                </a:lnTo>
                <a:lnTo>
                  <a:pt x="2346" y="2738846"/>
                </a:lnTo>
                <a:lnTo>
                  <a:pt x="0" y="2692400"/>
                </a:lnTo>
                <a:cubicBezTo>
                  <a:pt x="0" y="1205429"/>
                  <a:pt x="1205429" y="0"/>
                  <a:pt x="2692400" y="0"/>
                </a:cubicBezTo>
                <a:close/>
              </a:path>
            </a:pathLst>
          </a:custGeom>
          <a:solidFill>
            <a:srgbClr val="FB9B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3" name="任意多边形 2"/>
          <p:cNvSpPr/>
          <p:nvPr/>
        </p:nvSpPr>
        <p:spPr>
          <a:xfrm>
            <a:off x="1" y="-1"/>
            <a:ext cx="2648471" cy="2453833"/>
          </a:xfrm>
          <a:custGeom>
            <a:avLst/>
            <a:gdLst>
              <a:gd name="connsiteX0" fmla="*/ 0 w 1313377"/>
              <a:gd name="connsiteY0" fmla="*/ 0 h 1216856"/>
              <a:gd name="connsiteX1" fmla="*/ 1313377 w 1313377"/>
              <a:gd name="connsiteY1" fmla="*/ 0 h 1216856"/>
              <a:gd name="connsiteX2" fmla="*/ 1279356 w 1313377"/>
              <a:gd name="connsiteY2" fmla="*/ 132312 h 1216856"/>
              <a:gd name="connsiteX3" fmla="*/ 98201 w 1313377"/>
              <a:gd name="connsiteY3" fmla="*/ 1201869 h 1216856"/>
              <a:gd name="connsiteX4" fmla="*/ 0 w 1313377"/>
              <a:gd name="connsiteY4" fmla="*/ 1216856 h 1216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377" h="1216856">
                <a:moveTo>
                  <a:pt x="0" y="0"/>
                </a:moveTo>
                <a:lnTo>
                  <a:pt x="1313377" y="0"/>
                </a:lnTo>
                <a:lnTo>
                  <a:pt x="1279356" y="132312"/>
                </a:lnTo>
                <a:cubicBezTo>
                  <a:pt x="1111420" y="672241"/>
                  <a:pt x="659439" y="1087023"/>
                  <a:pt x="98201" y="1201869"/>
                </a:cubicBezTo>
                <a:lnTo>
                  <a:pt x="0" y="1216856"/>
                </a:lnTo>
                <a:close/>
              </a:path>
            </a:pathLst>
          </a:custGeom>
          <a:solidFill>
            <a:srgbClr val="D2363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933450" y="1414145"/>
            <a:ext cx="10552430" cy="3622040"/>
            <a:chOff x="2927" y="2541"/>
            <a:chExt cx="16618" cy="5704"/>
          </a:xfrm>
        </p:grpSpPr>
        <p:grpSp>
          <p:nvGrpSpPr>
            <p:cNvPr id="16" name="组合 15"/>
            <p:cNvGrpSpPr/>
            <p:nvPr/>
          </p:nvGrpSpPr>
          <p:grpSpPr>
            <a:xfrm>
              <a:off x="2927" y="2541"/>
              <a:ext cx="7934" cy="5705"/>
              <a:chOff x="2927" y="2541"/>
              <a:chExt cx="7934" cy="5705"/>
            </a:xfrm>
          </p:grpSpPr>
          <p:grpSp>
            <p:nvGrpSpPr>
              <p:cNvPr id="8" name="组合 7"/>
              <p:cNvGrpSpPr/>
              <p:nvPr/>
            </p:nvGrpSpPr>
            <p:grpSpPr>
              <a:xfrm>
                <a:off x="2927" y="2541"/>
                <a:ext cx="7935" cy="2649"/>
                <a:chOff x="804484" y="2054666"/>
                <a:chExt cx="5038524" cy="1681918"/>
              </a:xfrm>
            </p:grpSpPr>
            <p:sp>
              <p:nvSpPr>
                <p:cNvPr id="4" name="圆角矩形 26"/>
                <p:cNvSpPr/>
                <p:nvPr/>
              </p:nvSpPr>
              <p:spPr>
                <a:xfrm>
                  <a:off x="804484" y="2054666"/>
                  <a:ext cx="5038524" cy="1681918"/>
                </a:xfrm>
                <a:prstGeom prst="roundRect">
                  <a:avLst>
                    <a:gd name="adj" fmla="val 6411"/>
                  </a:avLst>
                </a:prstGeom>
                <a:solidFill>
                  <a:schemeClr val="bg1"/>
                </a:solidFill>
                <a:ln w="12700" cmpd="sng">
                  <a:solidFill>
                    <a:srgbClr val="C8CBD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 name="椭圆 4"/>
                <p:cNvSpPr/>
                <p:nvPr/>
              </p:nvSpPr>
              <p:spPr>
                <a:xfrm>
                  <a:off x="974154" y="2199424"/>
                  <a:ext cx="1392401" cy="1392401"/>
                </a:xfrm>
                <a:prstGeom prst="ellipse">
                  <a:avLst/>
                </a:prstGeom>
                <a:solidFill>
                  <a:srgbClr val="FF5556"/>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3" name="椭圆 52"/>
                <p:cNvSpPr/>
                <p:nvPr/>
              </p:nvSpPr>
              <p:spPr>
                <a:xfrm>
                  <a:off x="1154530" y="2379164"/>
                  <a:ext cx="1031649" cy="1031649"/>
                </a:xfrm>
                <a:prstGeom prst="ellipse">
                  <a:avLst/>
                </a:prstGeom>
                <a:solidFill>
                  <a:srgbClr val="D23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8" name="文本框 57"/>
                <p:cNvSpPr txBox="1"/>
                <p:nvPr/>
              </p:nvSpPr>
              <p:spPr>
                <a:xfrm>
                  <a:off x="1315129" y="2554644"/>
                  <a:ext cx="710451" cy="646331"/>
                </a:xfrm>
                <a:prstGeom prst="rect">
                  <a:avLst/>
                </a:prstGeom>
                <a:noFill/>
              </p:spPr>
              <p:txBody>
                <a:bodyPr wrap="none" rtlCol="0">
                  <a:spAutoFit/>
                </a:bodyPr>
                <a:lstStyle/>
                <a:p>
                  <a:pPr algn="ctr"/>
                  <a:r>
                    <a:rPr lang="en-US" altLang="zh-CN" sz="3600">
                      <a:solidFill>
                        <a:schemeClr val="bg1"/>
                      </a:solidFill>
                      <a:latin typeface="微软雅黑" panose="020B0503020204020204" charset="-122"/>
                      <a:ea typeface="微软雅黑" panose="020B0503020204020204" charset="-122"/>
                    </a:rPr>
                    <a:t>01</a:t>
                  </a:r>
                  <a:endParaRPr lang="en-US" altLang="zh-CN" sz="3600">
                    <a:solidFill>
                      <a:schemeClr val="bg1"/>
                    </a:solidFill>
                    <a:latin typeface="微软雅黑" panose="020B0503020204020204" charset="-122"/>
                    <a:ea typeface="微软雅黑" panose="020B0503020204020204" charset="-122"/>
                  </a:endParaRPr>
                </a:p>
              </p:txBody>
            </p:sp>
            <p:sp>
              <p:nvSpPr>
                <p:cNvPr id="59" name="文本框 58"/>
                <p:cNvSpPr txBox="1"/>
                <p:nvPr/>
              </p:nvSpPr>
              <p:spPr>
                <a:xfrm>
                  <a:off x="2527154" y="2573325"/>
                  <a:ext cx="1826141" cy="584775"/>
                </a:xfrm>
                <a:prstGeom prst="rect">
                  <a:avLst/>
                </a:prstGeom>
                <a:noFill/>
                <a:ln>
                  <a:noFill/>
                </a:ln>
              </p:spPr>
              <p:txBody>
                <a:bodyPr wrap="none" rtlCol="0">
                  <a:spAutoFit/>
                </a:bodyPr>
                <a:lstStyle/>
                <a:p>
                  <a:r>
                    <a:rPr lang="zh-CN" altLang="en-US" sz="3200" b="1" dirty="0">
                      <a:solidFill>
                        <a:srgbClr val="000000"/>
                      </a:solidFill>
                      <a:latin typeface="微软雅黑" panose="020B0503020204020204" charset="-122"/>
                      <a:ea typeface="微软雅黑" panose="020B0503020204020204" charset="-122"/>
                    </a:rPr>
                    <a:t>政策背景</a:t>
                  </a:r>
                  <a:endParaRPr lang="zh-CN" altLang="en-US" sz="3200" b="1" dirty="0">
                    <a:solidFill>
                      <a:srgbClr val="000000"/>
                    </a:solidFill>
                    <a:latin typeface="微软雅黑" panose="020B0503020204020204" charset="-122"/>
                    <a:ea typeface="微软雅黑" panose="020B0503020204020204" charset="-122"/>
                  </a:endParaRPr>
                </a:p>
              </p:txBody>
            </p:sp>
            <p:sp>
              <p:nvSpPr>
                <p:cNvPr id="62" name="任意多边形: 形状 28"/>
                <p:cNvSpPr/>
                <p:nvPr/>
              </p:nvSpPr>
              <p:spPr>
                <a:xfrm>
                  <a:off x="5285679" y="3275925"/>
                  <a:ext cx="557329" cy="460659"/>
                </a:xfrm>
                <a:custGeom>
                  <a:avLst/>
                  <a:gdLst>
                    <a:gd name="connsiteX0" fmla="*/ 463354 w 463354"/>
                    <a:gd name="connsiteY0" fmla="*/ 0 h 393931"/>
                    <a:gd name="connsiteX1" fmla="*/ 463354 w 463354"/>
                    <a:gd name="connsiteY1" fmla="*/ 286103 h 393931"/>
                    <a:gd name="connsiteX2" fmla="*/ 355526 w 463354"/>
                    <a:gd name="connsiteY2" fmla="*/ 393931 h 393931"/>
                    <a:gd name="connsiteX3" fmla="*/ 0 w 463354"/>
                    <a:gd name="connsiteY3" fmla="*/ 393931 h 393931"/>
                  </a:gdLst>
                  <a:ahLst/>
                  <a:cxnLst>
                    <a:cxn ang="0">
                      <a:pos x="connsiteX0" y="connsiteY0"/>
                    </a:cxn>
                    <a:cxn ang="0">
                      <a:pos x="connsiteX1" y="connsiteY1"/>
                    </a:cxn>
                    <a:cxn ang="0">
                      <a:pos x="connsiteX2" y="connsiteY2"/>
                    </a:cxn>
                    <a:cxn ang="0">
                      <a:pos x="connsiteX3" y="connsiteY3"/>
                    </a:cxn>
                  </a:cxnLst>
                  <a:rect l="l" t="t" r="r" b="b"/>
                  <a:pathLst>
                    <a:path w="463353" h="393931">
                      <a:moveTo>
                        <a:pt x="463354" y="0"/>
                      </a:moveTo>
                      <a:lnTo>
                        <a:pt x="463354" y="286103"/>
                      </a:lnTo>
                      <a:cubicBezTo>
                        <a:pt x="463354" y="345655"/>
                        <a:pt x="415078" y="393931"/>
                        <a:pt x="355526" y="393931"/>
                      </a:cubicBezTo>
                      <a:lnTo>
                        <a:pt x="0" y="393931"/>
                      </a:lnTo>
                      <a:close/>
                    </a:path>
                  </a:pathLst>
                </a:custGeom>
                <a:solidFill>
                  <a:srgbClr val="D2363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zh-CN" altLang="en-US">
                    <a:latin typeface="微软雅黑" panose="020B0503020204020204" charset="-122"/>
                    <a:ea typeface="微软雅黑" panose="020B0503020204020204" charset="-122"/>
                  </a:endParaRPr>
                </a:p>
              </p:txBody>
            </p:sp>
          </p:grpSp>
          <p:grpSp>
            <p:nvGrpSpPr>
              <p:cNvPr id="7" name="组合 6"/>
              <p:cNvGrpSpPr/>
              <p:nvPr/>
            </p:nvGrpSpPr>
            <p:grpSpPr>
              <a:xfrm>
                <a:off x="2927" y="5598"/>
                <a:ext cx="7935" cy="2649"/>
                <a:chOff x="6348993" y="2054666"/>
                <a:chExt cx="5038524" cy="1681918"/>
              </a:xfrm>
            </p:grpSpPr>
            <p:sp>
              <p:nvSpPr>
                <p:cNvPr id="63" name="圆角矩形 26"/>
                <p:cNvSpPr/>
                <p:nvPr/>
              </p:nvSpPr>
              <p:spPr>
                <a:xfrm>
                  <a:off x="6348993" y="2054666"/>
                  <a:ext cx="5038524" cy="1681918"/>
                </a:xfrm>
                <a:prstGeom prst="roundRect">
                  <a:avLst>
                    <a:gd name="adj" fmla="val 6411"/>
                  </a:avLst>
                </a:prstGeom>
                <a:solidFill>
                  <a:schemeClr val="bg1"/>
                </a:solidFill>
                <a:ln w="12700" cmpd="sng">
                  <a:solidFill>
                    <a:srgbClr val="C8CBD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4" name="椭圆 63"/>
                <p:cNvSpPr/>
                <p:nvPr/>
              </p:nvSpPr>
              <p:spPr>
                <a:xfrm>
                  <a:off x="6518663" y="2199424"/>
                  <a:ext cx="1392401" cy="1392401"/>
                </a:xfrm>
                <a:prstGeom prst="ellipse">
                  <a:avLst/>
                </a:prstGeom>
                <a:solidFill>
                  <a:srgbClr val="FF5556"/>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6" name="椭圆 65"/>
                <p:cNvSpPr/>
                <p:nvPr/>
              </p:nvSpPr>
              <p:spPr>
                <a:xfrm>
                  <a:off x="6699039" y="2379164"/>
                  <a:ext cx="1031649" cy="1031649"/>
                </a:xfrm>
                <a:prstGeom prst="ellipse">
                  <a:avLst/>
                </a:prstGeom>
                <a:solidFill>
                  <a:srgbClr val="D23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1" name="文本框 70"/>
                <p:cNvSpPr txBox="1"/>
                <p:nvPr/>
              </p:nvSpPr>
              <p:spPr>
                <a:xfrm>
                  <a:off x="6859638" y="2554644"/>
                  <a:ext cx="710451" cy="646331"/>
                </a:xfrm>
                <a:prstGeom prst="rect">
                  <a:avLst/>
                </a:prstGeom>
                <a:noFill/>
              </p:spPr>
              <p:txBody>
                <a:bodyPr wrap="none" rtlCol="0">
                  <a:spAutoFit/>
                </a:bodyPr>
                <a:lstStyle/>
                <a:p>
                  <a:pPr algn="ctr"/>
                  <a:r>
                    <a:rPr lang="en-US" altLang="zh-CN" sz="3600">
                      <a:solidFill>
                        <a:schemeClr val="bg1"/>
                      </a:solidFill>
                      <a:latin typeface="微软雅黑" panose="020B0503020204020204" charset="-122"/>
                      <a:ea typeface="微软雅黑" panose="020B0503020204020204" charset="-122"/>
                    </a:rPr>
                    <a:t>02</a:t>
                  </a:r>
                  <a:endParaRPr lang="en-US" altLang="zh-CN" sz="3600">
                    <a:solidFill>
                      <a:schemeClr val="bg1"/>
                    </a:solidFill>
                    <a:latin typeface="微软雅黑" panose="020B0503020204020204" charset="-122"/>
                    <a:ea typeface="微软雅黑" panose="020B0503020204020204" charset="-122"/>
                  </a:endParaRPr>
                </a:p>
              </p:txBody>
            </p:sp>
            <p:sp>
              <p:nvSpPr>
                <p:cNvPr id="72" name="文本框 71"/>
                <p:cNvSpPr txBox="1"/>
                <p:nvPr/>
              </p:nvSpPr>
              <p:spPr>
                <a:xfrm>
                  <a:off x="8071664" y="2573325"/>
                  <a:ext cx="1854995" cy="584775"/>
                </a:xfrm>
                <a:prstGeom prst="rect">
                  <a:avLst/>
                </a:prstGeom>
                <a:noFill/>
              </p:spPr>
              <p:txBody>
                <a:bodyPr wrap="none" rtlCol="0">
                  <a:spAutoFit/>
                </a:bodyPr>
                <a:lstStyle/>
                <a:p>
                  <a:pPr algn="l"/>
                  <a:r>
                    <a:rPr lang="zh-CN" altLang="en-US" sz="3200" b="1" dirty="0">
                      <a:solidFill>
                        <a:srgbClr val="000000"/>
                      </a:solidFill>
                      <a:latin typeface="微软雅黑" panose="020B0503020204020204" charset="-122"/>
                      <a:ea typeface="微软雅黑" panose="020B0503020204020204" charset="-122"/>
                      <a:sym typeface="+mn-ea"/>
                    </a:rPr>
                    <a:t>业务理解</a:t>
                  </a:r>
                  <a:endParaRPr lang="zh-CN" altLang="en-US" sz="3200" b="1" dirty="0">
                    <a:solidFill>
                      <a:srgbClr val="000000"/>
                    </a:solidFill>
                    <a:latin typeface="微软雅黑" panose="020B0503020204020204" charset="-122"/>
                    <a:ea typeface="微软雅黑" panose="020B0503020204020204" charset="-122"/>
                    <a:sym typeface="+mn-ea"/>
                  </a:endParaRPr>
                </a:p>
              </p:txBody>
            </p:sp>
            <p:sp>
              <p:nvSpPr>
                <p:cNvPr id="75" name="任意多边形: 形状 37"/>
                <p:cNvSpPr/>
                <p:nvPr/>
              </p:nvSpPr>
              <p:spPr>
                <a:xfrm>
                  <a:off x="10830188" y="3275925"/>
                  <a:ext cx="557329" cy="460659"/>
                </a:xfrm>
                <a:custGeom>
                  <a:avLst/>
                  <a:gdLst>
                    <a:gd name="connsiteX0" fmla="*/ 463354 w 463354"/>
                    <a:gd name="connsiteY0" fmla="*/ 0 h 393931"/>
                    <a:gd name="connsiteX1" fmla="*/ 463354 w 463354"/>
                    <a:gd name="connsiteY1" fmla="*/ 286103 h 393931"/>
                    <a:gd name="connsiteX2" fmla="*/ 355526 w 463354"/>
                    <a:gd name="connsiteY2" fmla="*/ 393931 h 393931"/>
                    <a:gd name="connsiteX3" fmla="*/ 0 w 463354"/>
                    <a:gd name="connsiteY3" fmla="*/ 393931 h 393931"/>
                  </a:gdLst>
                  <a:ahLst/>
                  <a:cxnLst>
                    <a:cxn ang="0">
                      <a:pos x="connsiteX0" y="connsiteY0"/>
                    </a:cxn>
                    <a:cxn ang="0">
                      <a:pos x="connsiteX1" y="connsiteY1"/>
                    </a:cxn>
                    <a:cxn ang="0">
                      <a:pos x="connsiteX2" y="connsiteY2"/>
                    </a:cxn>
                    <a:cxn ang="0">
                      <a:pos x="connsiteX3" y="connsiteY3"/>
                    </a:cxn>
                  </a:cxnLst>
                  <a:rect l="l" t="t" r="r" b="b"/>
                  <a:pathLst>
                    <a:path w="463353" h="393931">
                      <a:moveTo>
                        <a:pt x="463354" y="0"/>
                      </a:moveTo>
                      <a:lnTo>
                        <a:pt x="463354" y="286103"/>
                      </a:lnTo>
                      <a:cubicBezTo>
                        <a:pt x="463354" y="345655"/>
                        <a:pt x="415078" y="393931"/>
                        <a:pt x="355526" y="393931"/>
                      </a:cubicBezTo>
                      <a:lnTo>
                        <a:pt x="0" y="393931"/>
                      </a:lnTo>
                      <a:close/>
                    </a:path>
                  </a:pathLst>
                </a:custGeom>
                <a:solidFill>
                  <a:srgbClr val="D2363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zh-CN" altLang="en-US">
                    <a:latin typeface="微软雅黑" panose="020B0503020204020204" charset="-122"/>
                    <a:ea typeface="微软雅黑" panose="020B0503020204020204" charset="-122"/>
                  </a:endParaRPr>
                </a:p>
              </p:txBody>
            </p:sp>
          </p:grpSp>
        </p:grpSp>
        <p:grpSp>
          <p:nvGrpSpPr>
            <p:cNvPr id="6" name="组合 5"/>
            <p:cNvGrpSpPr/>
            <p:nvPr/>
          </p:nvGrpSpPr>
          <p:grpSpPr>
            <a:xfrm>
              <a:off x="11611" y="2541"/>
              <a:ext cx="7935" cy="2649"/>
              <a:chOff x="804484" y="3977422"/>
              <a:chExt cx="5038524" cy="1681918"/>
            </a:xfrm>
          </p:grpSpPr>
          <p:sp>
            <p:nvSpPr>
              <p:cNvPr id="76" name="圆角矩形 26"/>
              <p:cNvSpPr/>
              <p:nvPr/>
            </p:nvSpPr>
            <p:spPr>
              <a:xfrm>
                <a:off x="804484" y="3977422"/>
                <a:ext cx="5038524" cy="1681918"/>
              </a:xfrm>
              <a:prstGeom prst="roundRect">
                <a:avLst>
                  <a:gd name="adj" fmla="val 6411"/>
                </a:avLst>
              </a:prstGeom>
              <a:solidFill>
                <a:schemeClr val="bg1"/>
              </a:solidFill>
              <a:ln w="12700" cmpd="sng">
                <a:solidFill>
                  <a:srgbClr val="C8CBD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7" name="椭圆 76"/>
              <p:cNvSpPr/>
              <p:nvPr/>
            </p:nvSpPr>
            <p:spPr>
              <a:xfrm>
                <a:off x="974154" y="4122180"/>
                <a:ext cx="1392401" cy="1392401"/>
              </a:xfrm>
              <a:prstGeom prst="ellipse">
                <a:avLst/>
              </a:prstGeom>
              <a:solidFill>
                <a:srgbClr val="FF5556"/>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9" name="椭圆 78"/>
              <p:cNvSpPr/>
              <p:nvPr/>
            </p:nvSpPr>
            <p:spPr>
              <a:xfrm>
                <a:off x="1154530" y="4301920"/>
                <a:ext cx="1031649" cy="1031649"/>
              </a:xfrm>
              <a:prstGeom prst="ellipse">
                <a:avLst/>
              </a:prstGeom>
              <a:solidFill>
                <a:srgbClr val="D23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4" name="文本框 83"/>
              <p:cNvSpPr txBox="1"/>
              <p:nvPr/>
            </p:nvSpPr>
            <p:spPr>
              <a:xfrm>
                <a:off x="1315129" y="4477400"/>
                <a:ext cx="710451" cy="646331"/>
              </a:xfrm>
              <a:prstGeom prst="rect">
                <a:avLst/>
              </a:prstGeom>
              <a:noFill/>
            </p:spPr>
            <p:txBody>
              <a:bodyPr wrap="none" rtlCol="0">
                <a:spAutoFit/>
              </a:bodyPr>
              <a:lstStyle/>
              <a:p>
                <a:pPr algn="ctr"/>
                <a:r>
                  <a:rPr lang="en-US" altLang="zh-CN" sz="3600">
                    <a:solidFill>
                      <a:schemeClr val="bg1"/>
                    </a:solidFill>
                    <a:latin typeface="微软雅黑" panose="020B0503020204020204" charset="-122"/>
                    <a:ea typeface="微软雅黑" panose="020B0503020204020204" charset="-122"/>
                  </a:rPr>
                  <a:t>03</a:t>
                </a:r>
                <a:endParaRPr lang="en-US" altLang="zh-CN" sz="3600">
                  <a:solidFill>
                    <a:schemeClr val="bg1"/>
                  </a:solidFill>
                  <a:latin typeface="微软雅黑" panose="020B0503020204020204" charset="-122"/>
                  <a:ea typeface="微软雅黑" panose="020B0503020204020204" charset="-122"/>
                </a:endParaRPr>
              </a:p>
            </p:txBody>
          </p:sp>
          <p:sp>
            <p:nvSpPr>
              <p:cNvPr id="85" name="文本框 84"/>
              <p:cNvSpPr txBox="1"/>
              <p:nvPr/>
            </p:nvSpPr>
            <p:spPr>
              <a:xfrm>
                <a:off x="2527155" y="4496081"/>
                <a:ext cx="1810948" cy="583497"/>
              </a:xfrm>
              <a:prstGeom prst="rect">
                <a:avLst/>
              </a:prstGeom>
              <a:noFill/>
            </p:spPr>
            <p:txBody>
              <a:bodyPr wrap="none" rtlCol="0">
                <a:spAutoFit/>
              </a:bodyPr>
              <a:lstStyle/>
              <a:p>
                <a:pPr algn="l"/>
                <a:r>
                  <a:rPr lang="zh-CN" altLang="en-US" sz="3200" b="1" dirty="0">
                    <a:solidFill>
                      <a:srgbClr val="000000"/>
                    </a:solidFill>
                    <a:latin typeface="微软雅黑" panose="020B0503020204020204" charset="-122"/>
                    <a:ea typeface="微软雅黑" panose="020B0503020204020204" charset="-122"/>
                    <a:sym typeface="+mn-ea"/>
                  </a:rPr>
                  <a:t>建设思路</a:t>
                </a:r>
                <a:endParaRPr lang="zh-CN" altLang="en-US" sz="3200" b="1" dirty="0">
                  <a:solidFill>
                    <a:srgbClr val="000000"/>
                  </a:solidFill>
                  <a:latin typeface="微软雅黑" panose="020B0503020204020204" charset="-122"/>
                  <a:ea typeface="微软雅黑" panose="020B0503020204020204" charset="-122"/>
                  <a:sym typeface="+mn-ea"/>
                </a:endParaRPr>
              </a:p>
            </p:txBody>
          </p:sp>
          <p:sp>
            <p:nvSpPr>
              <p:cNvPr id="88" name="任意多边形: 形状 52"/>
              <p:cNvSpPr/>
              <p:nvPr/>
            </p:nvSpPr>
            <p:spPr>
              <a:xfrm>
                <a:off x="5285679" y="5198681"/>
                <a:ext cx="557329" cy="460659"/>
              </a:xfrm>
              <a:custGeom>
                <a:avLst/>
                <a:gdLst>
                  <a:gd name="connsiteX0" fmla="*/ 463354 w 463354"/>
                  <a:gd name="connsiteY0" fmla="*/ 0 h 393931"/>
                  <a:gd name="connsiteX1" fmla="*/ 463354 w 463354"/>
                  <a:gd name="connsiteY1" fmla="*/ 286103 h 393931"/>
                  <a:gd name="connsiteX2" fmla="*/ 355526 w 463354"/>
                  <a:gd name="connsiteY2" fmla="*/ 393931 h 393931"/>
                  <a:gd name="connsiteX3" fmla="*/ 0 w 463354"/>
                  <a:gd name="connsiteY3" fmla="*/ 393931 h 393931"/>
                </a:gdLst>
                <a:ahLst/>
                <a:cxnLst>
                  <a:cxn ang="0">
                    <a:pos x="connsiteX0" y="connsiteY0"/>
                  </a:cxn>
                  <a:cxn ang="0">
                    <a:pos x="connsiteX1" y="connsiteY1"/>
                  </a:cxn>
                  <a:cxn ang="0">
                    <a:pos x="connsiteX2" y="connsiteY2"/>
                  </a:cxn>
                  <a:cxn ang="0">
                    <a:pos x="connsiteX3" y="connsiteY3"/>
                  </a:cxn>
                </a:cxnLst>
                <a:rect l="l" t="t" r="r" b="b"/>
                <a:pathLst>
                  <a:path w="463353" h="393931">
                    <a:moveTo>
                      <a:pt x="463354" y="0"/>
                    </a:moveTo>
                    <a:lnTo>
                      <a:pt x="463354" y="286103"/>
                    </a:lnTo>
                    <a:cubicBezTo>
                      <a:pt x="463354" y="345655"/>
                      <a:pt x="415078" y="393931"/>
                      <a:pt x="355526" y="393931"/>
                    </a:cubicBezTo>
                    <a:lnTo>
                      <a:pt x="0" y="393931"/>
                    </a:lnTo>
                    <a:close/>
                  </a:path>
                </a:pathLst>
              </a:custGeom>
              <a:solidFill>
                <a:srgbClr val="D2363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zh-CN" altLang="en-US">
                  <a:latin typeface="微软雅黑" panose="020B0503020204020204" charset="-122"/>
                  <a:ea typeface="微软雅黑" panose="020B0503020204020204" charset="-122"/>
                </a:endParaRPr>
              </a:p>
            </p:txBody>
          </p:sp>
        </p:grpSp>
        <p:grpSp>
          <p:nvGrpSpPr>
            <p:cNvPr id="9" name="组合 8"/>
            <p:cNvGrpSpPr/>
            <p:nvPr/>
          </p:nvGrpSpPr>
          <p:grpSpPr>
            <a:xfrm>
              <a:off x="11611" y="5596"/>
              <a:ext cx="7935" cy="2649"/>
              <a:chOff x="804484" y="3977422"/>
              <a:chExt cx="5038524" cy="1681918"/>
            </a:xfrm>
          </p:grpSpPr>
          <p:sp>
            <p:nvSpPr>
              <p:cNvPr id="10" name="圆角矩形 26"/>
              <p:cNvSpPr/>
              <p:nvPr/>
            </p:nvSpPr>
            <p:spPr>
              <a:xfrm>
                <a:off x="804484" y="3977422"/>
                <a:ext cx="5038524" cy="1681918"/>
              </a:xfrm>
              <a:prstGeom prst="roundRect">
                <a:avLst>
                  <a:gd name="adj" fmla="val 6411"/>
                </a:avLst>
              </a:prstGeom>
              <a:solidFill>
                <a:schemeClr val="bg1"/>
              </a:solidFill>
              <a:ln w="12700" cmpd="sng">
                <a:solidFill>
                  <a:srgbClr val="C8CBD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1" name="椭圆 10"/>
              <p:cNvSpPr/>
              <p:nvPr/>
            </p:nvSpPr>
            <p:spPr>
              <a:xfrm>
                <a:off x="974154" y="4122180"/>
                <a:ext cx="1392401" cy="1392401"/>
              </a:xfrm>
              <a:prstGeom prst="ellipse">
                <a:avLst/>
              </a:prstGeom>
              <a:solidFill>
                <a:srgbClr val="FF5556"/>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2" name="椭圆 11"/>
              <p:cNvSpPr/>
              <p:nvPr/>
            </p:nvSpPr>
            <p:spPr>
              <a:xfrm>
                <a:off x="1154530" y="4301920"/>
                <a:ext cx="1031649" cy="1031649"/>
              </a:xfrm>
              <a:prstGeom prst="ellipse">
                <a:avLst/>
              </a:prstGeom>
              <a:solidFill>
                <a:srgbClr val="D23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3" name="文本框 12"/>
              <p:cNvSpPr txBox="1"/>
              <p:nvPr/>
            </p:nvSpPr>
            <p:spPr>
              <a:xfrm>
                <a:off x="1293800" y="4477400"/>
                <a:ext cx="753110" cy="645160"/>
              </a:xfrm>
              <a:prstGeom prst="rect">
                <a:avLst/>
              </a:prstGeom>
              <a:noFill/>
            </p:spPr>
            <p:txBody>
              <a:bodyPr wrap="none" rtlCol="0">
                <a:spAutoFit/>
              </a:bodyPr>
              <a:lstStyle/>
              <a:p>
                <a:pPr algn="ctr"/>
                <a:r>
                  <a:rPr lang="en-US" altLang="zh-CN" sz="3600">
                    <a:solidFill>
                      <a:schemeClr val="bg1"/>
                    </a:solidFill>
                    <a:latin typeface="微软雅黑" panose="020B0503020204020204" charset="-122"/>
                    <a:ea typeface="微软雅黑" panose="020B0503020204020204" charset="-122"/>
                  </a:rPr>
                  <a:t>04</a:t>
                </a:r>
                <a:endParaRPr lang="en-US" altLang="zh-CN" sz="3600">
                  <a:solidFill>
                    <a:schemeClr val="bg1"/>
                  </a:solidFill>
                  <a:latin typeface="微软雅黑" panose="020B0503020204020204" charset="-122"/>
                  <a:ea typeface="微软雅黑" panose="020B0503020204020204" charset="-122"/>
                </a:endParaRPr>
              </a:p>
            </p:txBody>
          </p:sp>
          <p:sp>
            <p:nvSpPr>
              <p:cNvPr id="14" name="文本框 13"/>
              <p:cNvSpPr txBox="1"/>
              <p:nvPr/>
            </p:nvSpPr>
            <p:spPr>
              <a:xfrm>
                <a:off x="2527155" y="4496081"/>
                <a:ext cx="1810948" cy="583497"/>
              </a:xfrm>
              <a:prstGeom prst="rect">
                <a:avLst/>
              </a:prstGeom>
              <a:noFill/>
            </p:spPr>
            <p:txBody>
              <a:bodyPr wrap="none" rtlCol="0">
                <a:spAutoFit/>
              </a:bodyPr>
              <a:lstStyle/>
              <a:p>
                <a:pPr algn="l"/>
                <a:r>
                  <a:rPr lang="zh-CN" altLang="en-US" sz="3200" b="1" dirty="0">
                    <a:solidFill>
                      <a:srgbClr val="000000"/>
                    </a:solidFill>
                    <a:latin typeface="微软雅黑" panose="020B0503020204020204" charset="-122"/>
                    <a:ea typeface="微软雅黑" panose="020B0503020204020204" charset="-122"/>
                    <a:sym typeface="+mn-ea"/>
                  </a:rPr>
                  <a:t>运营思路</a:t>
                </a:r>
                <a:endParaRPr lang="zh-CN" altLang="en-US" sz="3200" b="1" dirty="0">
                  <a:solidFill>
                    <a:srgbClr val="000000"/>
                  </a:solidFill>
                  <a:latin typeface="微软雅黑" panose="020B0503020204020204" charset="-122"/>
                  <a:ea typeface="微软雅黑" panose="020B0503020204020204" charset="-122"/>
                  <a:sym typeface="+mn-ea"/>
                </a:endParaRPr>
              </a:p>
            </p:txBody>
          </p:sp>
          <p:sp>
            <p:nvSpPr>
              <p:cNvPr id="15" name="任意多边形: 形状 52"/>
              <p:cNvSpPr/>
              <p:nvPr/>
            </p:nvSpPr>
            <p:spPr>
              <a:xfrm>
                <a:off x="5285679" y="5198681"/>
                <a:ext cx="557329" cy="460659"/>
              </a:xfrm>
              <a:custGeom>
                <a:avLst/>
                <a:gdLst>
                  <a:gd name="connsiteX0" fmla="*/ 463354 w 463354"/>
                  <a:gd name="connsiteY0" fmla="*/ 0 h 393931"/>
                  <a:gd name="connsiteX1" fmla="*/ 463354 w 463354"/>
                  <a:gd name="connsiteY1" fmla="*/ 286103 h 393931"/>
                  <a:gd name="connsiteX2" fmla="*/ 355526 w 463354"/>
                  <a:gd name="connsiteY2" fmla="*/ 393931 h 393931"/>
                  <a:gd name="connsiteX3" fmla="*/ 0 w 463354"/>
                  <a:gd name="connsiteY3" fmla="*/ 393931 h 393931"/>
                </a:gdLst>
                <a:ahLst/>
                <a:cxnLst>
                  <a:cxn ang="0">
                    <a:pos x="connsiteX0" y="connsiteY0"/>
                  </a:cxn>
                  <a:cxn ang="0">
                    <a:pos x="connsiteX1" y="connsiteY1"/>
                  </a:cxn>
                  <a:cxn ang="0">
                    <a:pos x="connsiteX2" y="connsiteY2"/>
                  </a:cxn>
                  <a:cxn ang="0">
                    <a:pos x="connsiteX3" y="connsiteY3"/>
                  </a:cxn>
                </a:cxnLst>
                <a:rect l="l" t="t" r="r" b="b"/>
                <a:pathLst>
                  <a:path w="463353" h="393931">
                    <a:moveTo>
                      <a:pt x="463354" y="0"/>
                    </a:moveTo>
                    <a:lnTo>
                      <a:pt x="463354" y="286103"/>
                    </a:lnTo>
                    <a:cubicBezTo>
                      <a:pt x="463354" y="345655"/>
                      <a:pt x="415078" y="393931"/>
                      <a:pt x="355526" y="393931"/>
                    </a:cubicBezTo>
                    <a:lnTo>
                      <a:pt x="0" y="393931"/>
                    </a:lnTo>
                    <a:close/>
                  </a:path>
                </a:pathLst>
              </a:custGeom>
              <a:solidFill>
                <a:srgbClr val="D2363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a:endParaRPr lang="zh-CN" altLang="en-US">
                  <a:latin typeface="微软雅黑" panose="020B0503020204020204" charset="-122"/>
                  <a:ea typeface="微软雅黑" panose="020B0503020204020204" charset="-122"/>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80845" y="2644775"/>
            <a:ext cx="4064000" cy="1568450"/>
          </a:xfrm>
          <a:prstGeom prst="rect">
            <a:avLst/>
          </a:prstGeom>
          <a:noFill/>
        </p:spPr>
        <p:txBody>
          <a:bodyPr wrap="square" rtlCol="0">
            <a:spAutoFit/>
          </a:bodyPr>
          <a:lstStyle/>
          <a:p>
            <a:r>
              <a:rPr lang="en-US" altLang="zh-CN" sz="9600">
                <a:solidFill>
                  <a:schemeClr val="bg1"/>
                </a:solidFill>
                <a:latin typeface="微软雅黑" panose="020B0503020204020204" charset="-122"/>
                <a:ea typeface="微软雅黑" panose="020B0503020204020204" charset="-122"/>
              </a:rPr>
              <a:t>01</a:t>
            </a:r>
            <a:endParaRPr lang="en-US" altLang="zh-CN" sz="9600">
              <a:solidFill>
                <a:schemeClr val="bg1"/>
              </a:solidFill>
              <a:latin typeface="微软雅黑" panose="020B0503020204020204" charset="-122"/>
              <a:ea typeface="微软雅黑" panose="020B0503020204020204" charset="-122"/>
            </a:endParaRPr>
          </a:p>
        </p:txBody>
      </p:sp>
      <p:sp>
        <p:nvSpPr>
          <p:cNvPr id="12" name="标题 1"/>
          <p:cNvSpPr>
            <a:spLocks noGrp="1"/>
          </p:cNvSpPr>
          <p:nvPr userDrawn="1">
            <p:custDataLst>
              <p:tags r:id="rId1"/>
            </p:custDataLst>
          </p:nvPr>
        </p:nvSpPr>
        <p:spPr>
          <a:xfrm>
            <a:off x="4505846" y="2741616"/>
            <a:ext cx="7247890" cy="1013460"/>
          </a:xfrm>
          <a:prstGeom prst="rect">
            <a:avLst/>
          </a:prstGeom>
        </p:spPr>
        <p:txBody>
          <a:bodyPr vert="horz" lIns="90000" tIns="46800" rIns="90000" bIns="46800" rtlCol="0" anchor="b" anchorCtr="0">
            <a:normAutofit/>
          </a:bodyPr>
          <a:lstStyle>
            <a:lvl1pPr algn="ctr">
              <a:defRPr sz="4800">
                <a:solidFill>
                  <a:schemeClr val="bg1"/>
                </a:solidFill>
              </a:defRPr>
            </a:lvl1pPr>
          </a:lstStyle>
          <a:p>
            <a:pPr algn="l"/>
            <a:r>
              <a:rPr lang="zh-CN" altLang="en-US" b="1" dirty="0">
                <a:solidFill>
                  <a:schemeClr val="tx1"/>
                </a:solidFill>
              </a:rPr>
              <a:t>政策背景</a:t>
            </a:r>
            <a:endParaRPr lang="zh-CN" altLang="en-US" b="1"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ph type="title"/>
          </p:nvPr>
        </p:nvSpPr>
        <p:spPr>
          <a:xfrm>
            <a:off x="608400" y="212350"/>
            <a:ext cx="10969200" cy="705600"/>
          </a:xfrm>
        </p:spPr>
        <p:txBody>
          <a:bodyPr>
            <a:normAutofit/>
          </a:bodyPr>
          <a:lstStyle/>
          <a:p>
            <a:r>
              <a:rPr lang="zh-CN" altLang="en-US" dirty="0"/>
              <a:t>政策背景：引入金融活水，培育企业壮苗</a:t>
            </a:r>
            <a:endParaRPr lang="zh-CN" altLang="en-US" dirty="0"/>
          </a:p>
        </p:txBody>
      </p:sp>
      <p:sp>
        <p:nvSpPr>
          <p:cNvPr id="5" name="文本框 4"/>
          <p:cNvSpPr txBox="1"/>
          <p:nvPr/>
        </p:nvSpPr>
        <p:spPr>
          <a:xfrm>
            <a:off x="3670752" y="5083004"/>
            <a:ext cx="7691679" cy="430887"/>
          </a:xfrm>
          <a:prstGeom prst="rect">
            <a:avLst/>
          </a:prstGeom>
          <a:noFill/>
        </p:spPr>
        <p:txBody>
          <a:bodyPr wrap="square">
            <a:spAutoFit/>
          </a:bodyPr>
          <a:lstStyle/>
          <a:p>
            <a:pPr algn="just"/>
            <a:r>
              <a:rPr lang="zh-CN" altLang="en-US" sz="1100" dirty="0">
                <a:solidFill>
                  <a:srgbClr val="000000"/>
                </a:solidFill>
                <a:latin typeface="微软雅黑" panose="020B0503020204020204" charset="-122"/>
                <a:ea typeface="微软雅黑" panose="020B0503020204020204" charset="-122"/>
              </a:rPr>
              <a:t>国发办</a:t>
            </a:r>
            <a:r>
              <a:rPr lang="en-US" altLang="zh-CN" sz="1100" dirty="0">
                <a:solidFill>
                  <a:srgbClr val="000000"/>
                </a:solidFill>
                <a:latin typeface="微软雅黑" panose="020B0503020204020204" charset="-122"/>
                <a:ea typeface="微软雅黑" panose="020B0503020204020204" charset="-122"/>
              </a:rPr>
              <a:t>【2021】52</a:t>
            </a:r>
            <a:r>
              <a:rPr lang="zh-CN" altLang="en-US" sz="1100" dirty="0">
                <a:solidFill>
                  <a:srgbClr val="000000"/>
                </a:solidFill>
                <a:latin typeface="微软雅黑" panose="020B0503020204020204" charset="-122"/>
                <a:ea typeface="微软雅黑" panose="020B0503020204020204" charset="-122"/>
              </a:rPr>
              <a:t>号</a:t>
            </a:r>
            <a:r>
              <a:rPr lang="en-US" altLang="zh-CN" sz="1100" dirty="0">
                <a:solidFill>
                  <a:srgbClr val="000000"/>
                </a:solidFill>
                <a:latin typeface="微软雅黑" panose="020B0503020204020204" charset="-122"/>
                <a:ea typeface="微软雅黑" panose="020B0503020204020204" charset="-122"/>
              </a:rPr>
              <a:t>《</a:t>
            </a:r>
            <a:r>
              <a:rPr lang="zh-CN" altLang="en-US" sz="1100" dirty="0">
                <a:solidFill>
                  <a:srgbClr val="000000"/>
                </a:solidFill>
                <a:latin typeface="微软雅黑" panose="020B0503020204020204" charset="-122"/>
                <a:ea typeface="微软雅黑" panose="020B0503020204020204" charset="-122"/>
              </a:rPr>
              <a:t>加强信用信息共享应用 促进中小微企业融资实施方案</a:t>
            </a:r>
            <a:r>
              <a:rPr lang="en-US" altLang="zh-CN" sz="1100" dirty="0">
                <a:solidFill>
                  <a:srgbClr val="000000"/>
                </a:solidFill>
                <a:latin typeface="微软雅黑" panose="020B0503020204020204" charset="-122"/>
                <a:ea typeface="微软雅黑" panose="020B0503020204020204" charset="-122"/>
              </a:rPr>
              <a:t>》</a:t>
            </a:r>
            <a:r>
              <a:rPr lang="zh-CN" altLang="en-US" sz="1100" dirty="0">
                <a:solidFill>
                  <a:srgbClr val="000000"/>
                </a:solidFill>
                <a:latin typeface="微软雅黑" panose="020B0503020204020204" charset="-122"/>
                <a:ea typeface="微软雅黑" panose="020B0503020204020204" charset="-122"/>
              </a:rPr>
              <a:t>提出，要</a:t>
            </a:r>
            <a:r>
              <a:rPr lang="zh-CN" altLang="en-US" sz="1100" b="1" dirty="0">
                <a:solidFill>
                  <a:srgbClr val="000000"/>
                </a:solidFill>
                <a:latin typeface="微软雅黑" panose="020B0503020204020204" charset="-122"/>
                <a:ea typeface="微软雅黑" panose="020B0503020204020204" charset="-122"/>
              </a:rPr>
              <a:t>加强信用信息共享整合，深化信用信息开发利用，保障信息主体合法权益，强化组织协调与政策支持。</a:t>
            </a:r>
            <a:endParaRPr lang="en-US" altLang="zh-CN" sz="1100" b="1" dirty="0"/>
          </a:p>
        </p:txBody>
      </p:sp>
      <p:sp>
        <p:nvSpPr>
          <p:cNvPr id="7" name="文本框 6"/>
          <p:cNvSpPr txBox="1"/>
          <p:nvPr/>
        </p:nvSpPr>
        <p:spPr>
          <a:xfrm>
            <a:off x="2649836" y="841996"/>
            <a:ext cx="8927764" cy="1449179"/>
          </a:xfrm>
          <a:prstGeom prst="rect">
            <a:avLst/>
          </a:prstGeom>
          <a:noFill/>
        </p:spPr>
        <p:txBody>
          <a:bodyPr wrap="square">
            <a:spAutoFit/>
          </a:bodyPr>
          <a:lstStyle/>
          <a:p>
            <a:pPr algn="just">
              <a:lnSpc>
                <a:spcPct val="150000"/>
              </a:lnSpc>
            </a:pPr>
            <a:r>
              <a:rPr lang="zh-CN" altLang="en-US" sz="1200" dirty="0"/>
              <a:t>       中小企业是稳增长、促就业、保民生的重要力量。</a:t>
            </a:r>
            <a:r>
              <a:rPr lang="zh-CN" altLang="en-US" sz="1200" dirty="0">
                <a:latin typeface="Helvetica" pitchFamily="2" charset="0"/>
              </a:rPr>
              <a:t>随着国际国内市场环境变化，中小企业面临的生产成本上升、融资难融资贵、创新发展能力不足等问题日益突出，引起了国家高度重视。</a:t>
            </a:r>
            <a:endParaRPr lang="en-US" altLang="zh-CN" sz="1200" dirty="0">
              <a:latin typeface="Helvetica" pitchFamily="2" charset="0"/>
            </a:endParaRPr>
          </a:p>
          <a:p>
            <a:pPr algn="just">
              <a:lnSpc>
                <a:spcPct val="150000"/>
              </a:lnSpc>
            </a:pPr>
            <a:r>
              <a:rPr lang="zh-CN" altLang="en-US" sz="1200" dirty="0">
                <a:latin typeface="Helvetica" pitchFamily="2" charset="0"/>
              </a:rPr>
              <a:t>       </a:t>
            </a:r>
            <a:r>
              <a:rPr lang="zh-CN" altLang="en-US" sz="1200" dirty="0"/>
              <a:t>党的十九大以来，按照党中央、国务院决策部署，在切实保障</a:t>
            </a:r>
            <a:r>
              <a:rPr lang="zh-CN" altLang="en-US" sz="1200" b="1" dirty="0"/>
              <a:t>信息安全</a:t>
            </a:r>
            <a:r>
              <a:rPr lang="zh-CN" altLang="en-US" sz="1200" dirty="0"/>
              <a:t>和</a:t>
            </a:r>
            <a:r>
              <a:rPr lang="zh-CN" altLang="en-US" sz="1200" b="1" dirty="0"/>
              <a:t>市场主体权益</a:t>
            </a:r>
            <a:r>
              <a:rPr lang="zh-CN" altLang="en-US" sz="1200" dirty="0"/>
              <a:t>的前提下，要求进一步</a:t>
            </a:r>
            <a:r>
              <a:rPr lang="zh-CN" altLang="en-US" sz="1200" b="1" dirty="0"/>
              <a:t>完善社会信用体系</a:t>
            </a:r>
            <a:r>
              <a:rPr lang="zh-CN" altLang="en-US" sz="1200" dirty="0"/>
              <a:t>，有效</a:t>
            </a:r>
            <a:r>
              <a:rPr lang="zh-CN" altLang="en-US" sz="1200" b="1" dirty="0"/>
              <a:t>促进中小微企业融资</a:t>
            </a:r>
            <a:r>
              <a:rPr lang="zh-CN" altLang="en-US" sz="1200" dirty="0"/>
              <a:t>，创新优化融资模式，全方位纾困解难，支持中小企业发展，</a:t>
            </a:r>
            <a:r>
              <a:rPr lang="zh-CN" altLang="en-US" sz="1200" dirty="0">
                <a:effectLst/>
                <a:latin typeface="Helvetica" pitchFamily="2" charset="0"/>
              </a:rPr>
              <a:t>为扎实做好“六稳”工作、全面落实“六保”任务、加快构建新发展格局、推动高质量发展提供有力支撑。</a:t>
            </a:r>
            <a:endParaRPr lang="zh-CN" altLang="en-US" sz="1400" dirty="0">
              <a:effectLst/>
              <a:latin typeface="Helvetica" pitchFamily="2" charset="0"/>
            </a:endParaRPr>
          </a:p>
        </p:txBody>
      </p:sp>
      <p:cxnSp>
        <p:nvCxnSpPr>
          <p:cNvPr id="9" name="直接连接符 6"/>
          <p:cNvCxnSpPr/>
          <p:nvPr/>
        </p:nvCxnSpPr>
        <p:spPr>
          <a:xfrm>
            <a:off x="619884" y="2403582"/>
            <a:ext cx="10796548" cy="0"/>
          </a:xfrm>
          <a:prstGeom prst="line">
            <a:avLst/>
          </a:prstGeom>
          <a:noFill/>
          <a:ln w="19050" cap="flat" cmpd="sng" algn="ctr">
            <a:solidFill>
              <a:srgbClr val="EE1D23"/>
            </a:solidFill>
            <a:prstDash val="dashDot"/>
            <a:miter lim="800000"/>
          </a:ln>
          <a:effectLst/>
        </p:spPr>
      </p:cxnSp>
      <p:sp>
        <p:nvSpPr>
          <p:cNvPr id="16" name="矩形 15"/>
          <p:cNvSpPr/>
          <p:nvPr/>
        </p:nvSpPr>
        <p:spPr>
          <a:xfrm>
            <a:off x="289642" y="4581693"/>
            <a:ext cx="5140654" cy="1176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latin typeface="+mj-ea"/>
              <a:ea typeface="+mj-ea"/>
            </a:endParaRPr>
          </a:p>
        </p:txBody>
      </p:sp>
      <p:sp>
        <p:nvSpPr>
          <p:cNvPr id="17" name="三角形 6"/>
          <p:cNvSpPr/>
          <p:nvPr/>
        </p:nvSpPr>
        <p:spPr>
          <a:xfrm rot="5400000">
            <a:off x="5449160" y="4410702"/>
            <a:ext cx="394317" cy="432049"/>
          </a:xfrm>
          <a:prstGeom prst="triangle">
            <a:avLst>
              <a:gd name="adj" fmla="val 5504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latin typeface="+mj-ea"/>
              <a:ea typeface="+mj-ea"/>
            </a:endParaRPr>
          </a:p>
        </p:txBody>
      </p:sp>
      <p:sp>
        <p:nvSpPr>
          <p:cNvPr id="18" name="矩形 17"/>
          <p:cNvSpPr/>
          <p:nvPr/>
        </p:nvSpPr>
        <p:spPr>
          <a:xfrm>
            <a:off x="5908035" y="4213566"/>
            <a:ext cx="5986184" cy="7896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dirty="0">
                <a:solidFill>
                  <a:schemeClr val="bg1"/>
                </a:solidFill>
              </a:rPr>
              <a:t>信用 </a:t>
            </a:r>
            <a:r>
              <a:rPr kumimoji="1" lang="en-US" altLang="zh-CN" sz="2000" dirty="0">
                <a:solidFill>
                  <a:schemeClr val="bg1"/>
                </a:solidFill>
              </a:rPr>
              <a:t>+</a:t>
            </a:r>
            <a:r>
              <a:rPr kumimoji="1" lang="zh-CN" altLang="en-US" sz="2000" dirty="0">
                <a:solidFill>
                  <a:schemeClr val="bg1"/>
                </a:solidFill>
              </a:rPr>
              <a:t> 科技 </a:t>
            </a:r>
            <a:r>
              <a:rPr kumimoji="1" lang="en-US" altLang="zh-CN" sz="2000" dirty="0">
                <a:solidFill>
                  <a:schemeClr val="bg1"/>
                </a:solidFill>
              </a:rPr>
              <a:t>+</a:t>
            </a:r>
            <a:r>
              <a:rPr kumimoji="1" lang="zh-CN" altLang="en-US" sz="2000" dirty="0">
                <a:solidFill>
                  <a:schemeClr val="bg1"/>
                </a:solidFill>
              </a:rPr>
              <a:t> 普惠金融 </a:t>
            </a:r>
            <a:r>
              <a:rPr kumimoji="1" lang="en-US" altLang="zh-CN" sz="2000" dirty="0">
                <a:solidFill>
                  <a:schemeClr val="bg1"/>
                </a:solidFill>
              </a:rPr>
              <a:t>=</a:t>
            </a:r>
            <a:r>
              <a:rPr kumimoji="1" lang="zh-CN" altLang="en-US" sz="2000" dirty="0">
                <a:solidFill>
                  <a:schemeClr val="bg1"/>
                </a:solidFill>
              </a:rPr>
              <a:t> 新型融资综合服务平台</a:t>
            </a:r>
            <a:endParaRPr kumimoji="1" lang="zh-CN" altLang="en-US" sz="2000" dirty="0">
              <a:solidFill>
                <a:schemeClr val="bg1"/>
              </a:solidFill>
            </a:endParaRPr>
          </a:p>
        </p:txBody>
      </p:sp>
      <p:sp>
        <p:nvSpPr>
          <p:cNvPr id="20" name="文本框 19"/>
          <p:cNvSpPr txBox="1"/>
          <p:nvPr/>
        </p:nvSpPr>
        <p:spPr>
          <a:xfrm>
            <a:off x="1043496" y="6199170"/>
            <a:ext cx="8773595" cy="600164"/>
          </a:xfrm>
          <a:prstGeom prst="rect">
            <a:avLst/>
          </a:prstGeom>
          <a:noFill/>
        </p:spPr>
        <p:txBody>
          <a:bodyPr wrap="square" rtlCol="0">
            <a:spAutoFit/>
          </a:bodyPr>
          <a:lstStyle/>
          <a:p>
            <a:r>
              <a:rPr lang="zh-CN" altLang="en-US" sz="1100" dirty="0">
                <a:solidFill>
                  <a:srgbClr val="000000"/>
                </a:solidFill>
                <a:latin typeface="微软雅黑" panose="020B0503020204020204" charset="-122"/>
                <a:ea typeface="微软雅黑" panose="020B0503020204020204" charset="-122"/>
              </a:rPr>
              <a:t>国发</a:t>
            </a:r>
            <a:r>
              <a:rPr lang="en-US" altLang="zh-CN" sz="1100" dirty="0">
                <a:solidFill>
                  <a:srgbClr val="000000"/>
                </a:solidFill>
                <a:latin typeface="微软雅黑" panose="020B0503020204020204" charset="-122"/>
                <a:ea typeface="微软雅黑" panose="020B0503020204020204" charset="-122"/>
              </a:rPr>
              <a:t>【2018】32</a:t>
            </a:r>
            <a:r>
              <a:rPr lang="zh-CN" altLang="en-US" sz="1100" dirty="0">
                <a:solidFill>
                  <a:srgbClr val="000000"/>
                </a:solidFill>
                <a:latin typeface="微软雅黑" panose="020B0503020204020204" charset="-122"/>
                <a:ea typeface="微软雅黑" panose="020B0503020204020204" charset="-122"/>
              </a:rPr>
              <a:t>号</a:t>
            </a:r>
            <a:r>
              <a:rPr lang="en-US" altLang="zh-CN" sz="1100" dirty="0">
                <a:solidFill>
                  <a:srgbClr val="000000"/>
                </a:solidFill>
                <a:latin typeface="微软雅黑" panose="020B0503020204020204" charset="-122"/>
                <a:ea typeface="微软雅黑" panose="020B0503020204020204" charset="-122"/>
              </a:rPr>
              <a:t>《</a:t>
            </a:r>
            <a:r>
              <a:rPr lang="zh-CN" altLang="en-US" sz="1100" dirty="0">
                <a:solidFill>
                  <a:srgbClr val="000000"/>
                </a:solidFill>
                <a:latin typeface="微软雅黑" panose="020B0503020204020204" charset="-122"/>
                <a:ea typeface="微软雅黑" panose="020B0503020204020204" charset="-122"/>
              </a:rPr>
              <a:t>国务院关于推动创新创业高质量发展打造“双创”升级版的意见</a:t>
            </a:r>
            <a:r>
              <a:rPr lang="en-US" altLang="zh-CN" sz="1100" dirty="0">
                <a:solidFill>
                  <a:srgbClr val="000000"/>
                </a:solidFill>
                <a:latin typeface="微软雅黑" panose="020B0503020204020204" charset="-122"/>
                <a:ea typeface="微软雅黑" panose="020B0503020204020204" charset="-122"/>
              </a:rPr>
              <a:t>》</a:t>
            </a:r>
            <a:r>
              <a:rPr lang="zh-CN" altLang="en-US" sz="1100" dirty="0">
                <a:solidFill>
                  <a:srgbClr val="000000"/>
                </a:solidFill>
                <a:latin typeface="微软雅黑" panose="020B0503020204020204" charset="-122"/>
                <a:ea typeface="微软雅黑" panose="020B0503020204020204" charset="-122"/>
              </a:rPr>
              <a:t>提出，引导金融机构有效服务创新创业融资需求，加快城市商业银行转型，</a:t>
            </a:r>
            <a:r>
              <a:rPr lang="zh-CN" altLang="en-US" sz="1100" b="1" dirty="0">
                <a:solidFill>
                  <a:srgbClr val="000000"/>
                </a:solidFill>
                <a:latin typeface="微软雅黑" panose="020B0503020204020204" charset="-122"/>
                <a:ea typeface="微软雅黑" panose="020B0503020204020204" charset="-122"/>
              </a:rPr>
              <a:t>回归服务小微企业等实体的本源</a:t>
            </a:r>
            <a:r>
              <a:rPr lang="zh-CN" altLang="en-US" sz="1100" dirty="0">
                <a:solidFill>
                  <a:srgbClr val="000000"/>
                </a:solidFill>
                <a:latin typeface="微软雅黑" panose="020B0503020204020204" charset="-122"/>
                <a:ea typeface="微软雅黑" panose="020B0503020204020204" charset="-122"/>
              </a:rPr>
              <a:t>，提高风险识别和定价能力，</a:t>
            </a:r>
            <a:r>
              <a:rPr lang="zh-CN" altLang="en-US" sz="1100" b="1" dirty="0">
                <a:solidFill>
                  <a:srgbClr val="000000"/>
                </a:solidFill>
                <a:latin typeface="微软雅黑" panose="020B0503020204020204" charset="-122"/>
                <a:ea typeface="微软雅黑" panose="020B0503020204020204" charset="-122"/>
              </a:rPr>
              <a:t>运用科技化等手段，为本地创新创业提供有针对性的金融产品和差异化服务。</a:t>
            </a:r>
            <a:endParaRPr lang="zh-CN" altLang="en-US" sz="1100" b="1" dirty="0">
              <a:solidFill>
                <a:srgbClr val="000000"/>
              </a:solidFill>
              <a:latin typeface="微软雅黑" panose="020B0503020204020204" charset="-122"/>
              <a:ea typeface="微软雅黑" panose="020B0503020204020204" charset="-122"/>
            </a:endParaRPr>
          </a:p>
        </p:txBody>
      </p:sp>
      <p:sp>
        <p:nvSpPr>
          <p:cNvPr id="21" name="矩形 20"/>
          <p:cNvSpPr/>
          <p:nvPr/>
        </p:nvSpPr>
        <p:spPr>
          <a:xfrm>
            <a:off x="511884" y="4656695"/>
            <a:ext cx="108000" cy="216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b="1">
              <a:latin typeface="+mj-ea"/>
              <a:ea typeface="+mj-ea"/>
            </a:endParaRPr>
          </a:p>
        </p:txBody>
      </p:sp>
      <p:cxnSp>
        <p:nvCxnSpPr>
          <p:cNvPr id="22" name="肘形连接符 35"/>
          <p:cNvCxnSpPr>
            <a:stCxn id="21" idx="2"/>
            <a:endCxn id="20" idx="1"/>
          </p:cNvCxnSpPr>
          <p:nvPr/>
        </p:nvCxnSpPr>
        <p:spPr>
          <a:xfrm rot="16200000" flipH="1">
            <a:off x="-8588" y="5447167"/>
            <a:ext cx="1626557" cy="477612"/>
          </a:xfrm>
          <a:prstGeom prst="bentConnector2">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64381" y="4331408"/>
            <a:ext cx="767390" cy="276999"/>
          </a:xfrm>
          <a:prstGeom prst="rect">
            <a:avLst/>
          </a:prstGeom>
        </p:spPr>
        <p:txBody>
          <a:bodyPr wrap="none">
            <a:noAutofit/>
          </a:bodyPr>
          <a:lstStyle/>
          <a:p>
            <a:r>
              <a:rPr lang="en-US" altLang="zh-CN" sz="1100" b="1" dirty="0">
                <a:solidFill>
                  <a:schemeClr val="tx1">
                    <a:lumMod val="50000"/>
                    <a:lumOff val="50000"/>
                  </a:schemeClr>
                </a:solidFill>
                <a:latin typeface="+mj-ea"/>
                <a:ea typeface="+mj-ea"/>
                <a:cs typeface="楷体" panose="02010609060101010101" charset="-122"/>
              </a:rPr>
              <a:t>2018</a:t>
            </a:r>
            <a:r>
              <a:rPr lang="zh-CN" altLang="en-US" sz="1100" b="1" dirty="0">
                <a:solidFill>
                  <a:schemeClr val="tx1">
                    <a:lumMod val="50000"/>
                    <a:lumOff val="50000"/>
                  </a:schemeClr>
                </a:solidFill>
                <a:latin typeface="+mj-ea"/>
                <a:ea typeface="+mj-ea"/>
                <a:cs typeface="楷体" panose="02010609060101010101" charset="-122"/>
              </a:rPr>
              <a:t>年</a:t>
            </a:r>
            <a:r>
              <a:rPr lang="en-US" altLang="zh-CN" sz="1100" b="1" dirty="0">
                <a:solidFill>
                  <a:schemeClr val="tx1">
                    <a:lumMod val="50000"/>
                    <a:lumOff val="50000"/>
                  </a:schemeClr>
                </a:solidFill>
                <a:latin typeface="+mj-ea"/>
                <a:ea typeface="+mj-ea"/>
                <a:cs typeface="楷体" panose="02010609060101010101" charset="-122"/>
              </a:rPr>
              <a:t>9</a:t>
            </a:r>
            <a:r>
              <a:rPr lang="zh-CN" altLang="en-US" sz="1100" b="1" dirty="0">
                <a:solidFill>
                  <a:schemeClr val="tx1">
                    <a:lumMod val="50000"/>
                    <a:lumOff val="50000"/>
                  </a:schemeClr>
                </a:solidFill>
                <a:latin typeface="+mj-ea"/>
                <a:ea typeface="+mj-ea"/>
                <a:cs typeface="楷体" panose="02010609060101010101" charset="-122"/>
              </a:rPr>
              <a:t>月</a:t>
            </a:r>
            <a:endParaRPr lang="zh-CN" altLang="en-US" sz="1100" b="1" dirty="0">
              <a:solidFill>
                <a:schemeClr val="tx1">
                  <a:lumMod val="50000"/>
                  <a:lumOff val="50000"/>
                </a:schemeClr>
              </a:solidFill>
              <a:latin typeface="+mj-ea"/>
              <a:ea typeface="+mj-ea"/>
              <a:cs typeface="楷体" panose="02010609060101010101" charset="-122"/>
            </a:endParaRPr>
          </a:p>
        </p:txBody>
      </p:sp>
      <p:sp>
        <p:nvSpPr>
          <p:cNvPr id="26" name="文本框 25"/>
          <p:cNvSpPr txBox="1"/>
          <p:nvPr/>
        </p:nvSpPr>
        <p:spPr>
          <a:xfrm>
            <a:off x="1853850" y="2507735"/>
            <a:ext cx="9723749" cy="430887"/>
          </a:xfrm>
          <a:prstGeom prst="rect">
            <a:avLst/>
          </a:prstGeom>
          <a:noFill/>
        </p:spPr>
        <p:txBody>
          <a:bodyPr wrap="square" rtlCol="0">
            <a:spAutoFit/>
          </a:bodyPr>
          <a:lstStyle/>
          <a:p>
            <a:r>
              <a:rPr lang="zh-CN" altLang="en-US" sz="1100" b="0" i="0" u="none" strike="noStrike" dirty="0">
                <a:effectLst/>
                <a:latin typeface="+mn-ea"/>
              </a:rPr>
              <a:t>工信部联企业</a:t>
            </a:r>
            <a:r>
              <a:rPr lang="en-US" altLang="zh-CN" sz="1100" b="0" i="0" u="none" strike="noStrike" dirty="0">
                <a:effectLst/>
                <a:latin typeface="+mn-ea"/>
              </a:rPr>
              <a:t>〔2018〕248</a:t>
            </a:r>
            <a:r>
              <a:rPr lang="zh-CN" altLang="en-US" sz="1100" b="0" i="0" u="none" strike="noStrike" dirty="0">
                <a:effectLst/>
                <a:latin typeface="+mn-ea"/>
              </a:rPr>
              <a:t>号</a:t>
            </a:r>
            <a:r>
              <a:rPr lang="en-US" altLang="zh-CN" sz="1100" i="0" u="none" strike="noStrike" dirty="0">
                <a:effectLst/>
                <a:latin typeface="+mn-ea"/>
              </a:rPr>
              <a:t>《</a:t>
            </a:r>
            <a:r>
              <a:rPr lang="zh-CN" altLang="en-US" sz="1100" i="0" u="none" strike="noStrike" dirty="0">
                <a:effectLst/>
                <a:latin typeface="+mn-ea"/>
              </a:rPr>
              <a:t>促进大中小企业融通发展三年行动计划</a:t>
            </a:r>
            <a:r>
              <a:rPr lang="en-US" altLang="zh-CN" sz="1100" i="0" u="none" strike="noStrike" dirty="0">
                <a:effectLst/>
                <a:latin typeface="+mn-ea"/>
              </a:rPr>
              <a:t>》</a:t>
            </a:r>
            <a:r>
              <a:rPr lang="zh-CN" altLang="en-US" sz="1100" i="0" u="none" strike="noStrike" dirty="0">
                <a:effectLst/>
                <a:latin typeface="+mn-ea"/>
              </a:rPr>
              <a:t>提出</a:t>
            </a:r>
            <a:r>
              <a:rPr lang="zh-CN" altLang="en-US" sz="1100" b="1" i="0" u="none" strike="noStrike" dirty="0">
                <a:effectLst/>
                <a:latin typeface="+mn-ea"/>
              </a:rPr>
              <a:t>，</a:t>
            </a:r>
            <a:r>
              <a:rPr lang="zh-CN" altLang="en-US" sz="1100" b="0" i="0" u="none" strike="noStrike" dirty="0">
                <a:effectLst/>
                <a:latin typeface="+mn-ea"/>
              </a:rPr>
              <a:t>各地相关部门</a:t>
            </a:r>
            <a:r>
              <a:rPr lang="zh-CN" altLang="en-US" sz="1100" b="1" i="0" u="none" strike="noStrike" dirty="0">
                <a:effectLst/>
                <a:latin typeface="+mn-ea"/>
              </a:rPr>
              <a:t>建立融通发展重点企业和重点项目的融资信息对接清单</a:t>
            </a:r>
            <a:r>
              <a:rPr lang="zh-CN" altLang="en-US" sz="1100" b="0" i="0" u="none" strike="noStrike" dirty="0">
                <a:effectLst/>
                <a:latin typeface="+mn-ea"/>
              </a:rPr>
              <a:t>，金融机构增加融资供给。</a:t>
            </a:r>
            <a:r>
              <a:rPr lang="zh-CN" altLang="en-US" sz="1100" dirty="0">
                <a:latin typeface="+mn-ea"/>
              </a:rPr>
              <a:t>鼓励设立各类创业投资引导基金、风险投资基金，引导股权投资机构加大支持。</a:t>
            </a:r>
            <a:endParaRPr lang="zh-CN" altLang="en-US" sz="1100" dirty="0">
              <a:latin typeface="+mn-ea"/>
            </a:endParaRPr>
          </a:p>
        </p:txBody>
      </p:sp>
      <p:sp>
        <p:nvSpPr>
          <p:cNvPr id="27" name="矩形 26"/>
          <p:cNvSpPr/>
          <p:nvPr/>
        </p:nvSpPr>
        <p:spPr>
          <a:xfrm>
            <a:off x="1293795" y="4382227"/>
            <a:ext cx="108000" cy="216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b="1">
              <a:latin typeface="+mj-ea"/>
              <a:ea typeface="+mj-ea"/>
            </a:endParaRPr>
          </a:p>
        </p:txBody>
      </p:sp>
      <p:cxnSp>
        <p:nvCxnSpPr>
          <p:cNvPr id="28" name="肘形连接符 46"/>
          <p:cNvCxnSpPr>
            <a:stCxn id="27" idx="0"/>
            <a:endCxn id="26" idx="1"/>
          </p:cNvCxnSpPr>
          <p:nvPr/>
        </p:nvCxnSpPr>
        <p:spPr>
          <a:xfrm rot="5400000" flipH="1" flipV="1">
            <a:off x="771298" y="3299676"/>
            <a:ext cx="1659048" cy="506055"/>
          </a:xfrm>
          <a:prstGeom prst="bentConnector2">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910100" y="4647104"/>
            <a:ext cx="767390" cy="276999"/>
          </a:xfrm>
          <a:prstGeom prst="rect">
            <a:avLst/>
          </a:prstGeom>
        </p:spPr>
        <p:txBody>
          <a:bodyPr wrap="none">
            <a:noAutofit/>
          </a:bodyPr>
          <a:lstStyle/>
          <a:p>
            <a:r>
              <a:rPr lang="en-US" altLang="zh-CN" sz="1100" b="1" dirty="0">
                <a:solidFill>
                  <a:schemeClr val="tx1">
                    <a:lumMod val="50000"/>
                    <a:lumOff val="50000"/>
                  </a:schemeClr>
                </a:solidFill>
                <a:latin typeface="+mj-ea"/>
                <a:ea typeface="+mj-ea"/>
                <a:cs typeface="楷体" panose="02010609060101010101" charset="-122"/>
              </a:rPr>
              <a:t>2018</a:t>
            </a:r>
            <a:r>
              <a:rPr lang="zh-CN" altLang="en-US" sz="1100" b="1" dirty="0">
                <a:solidFill>
                  <a:schemeClr val="tx1">
                    <a:lumMod val="50000"/>
                    <a:lumOff val="50000"/>
                  </a:schemeClr>
                </a:solidFill>
                <a:latin typeface="+mj-ea"/>
                <a:ea typeface="+mj-ea"/>
                <a:cs typeface="楷体" panose="02010609060101010101" charset="-122"/>
              </a:rPr>
              <a:t>年</a:t>
            </a:r>
            <a:r>
              <a:rPr lang="en-US" altLang="zh-CN" sz="1100" b="1" dirty="0">
                <a:solidFill>
                  <a:schemeClr val="tx1">
                    <a:lumMod val="50000"/>
                    <a:lumOff val="50000"/>
                  </a:schemeClr>
                </a:solidFill>
                <a:latin typeface="+mj-ea"/>
                <a:ea typeface="+mj-ea"/>
                <a:cs typeface="楷体" panose="02010609060101010101" charset="-122"/>
              </a:rPr>
              <a:t>11</a:t>
            </a:r>
            <a:r>
              <a:rPr lang="zh-CN" altLang="en-US" sz="1100" b="1" dirty="0">
                <a:solidFill>
                  <a:schemeClr val="tx1">
                    <a:lumMod val="50000"/>
                    <a:lumOff val="50000"/>
                  </a:schemeClr>
                </a:solidFill>
                <a:latin typeface="+mj-ea"/>
                <a:ea typeface="+mj-ea"/>
                <a:cs typeface="楷体" panose="02010609060101010101" charset="-122"/>
              </a:rPr>
              <a:t>月</a:t>
            </a:r>
            <a:endParaRPr lang="zh-CN" altLang="en-US" sz="1100" b="1" dirty="0">
              <a:solidFill>
                <a:schemeClr val="tx1">
                  <a:lumMod val="50000"/>
                  <a:lumOff val="50000"/>
                </a:schemeClr>
              </a:solidFill>
              <a:latin typeface="+mj-ea"/>
              <a:ea typeface="+mj-ea"/>
              <a:cs typeface="楷体" panose="02010609060101010101" charset="-122"/>
            </a:endParaRPr>
          </a:p>
        </p:txBody>
      </p:sp>
      <p:sp>
        <p:nvSpPr>
          <p:cNvPr id="31" name="文本框 30"/>
          <p:cNvSpPr txBox="1"/>
          <p:nvPr/>
        </p:nvSpPr>
        <p:spPr>
          <a:xfrm>
            <a:off x="5110618" y="3613402"/>
            <a:ext cx="6466982" cy="600164"/>
          </a:xfrm>
          <a:prstGeom prst="rect">
            <a:avLst/>
          </a:prstGeom>
          <a:noFill/>
        </p:spPr>
        <p:txBody>
          <a:bodyPr wrap="square" rtlCol="0">
            <a:spAutoFit/>
          </a:bodyPr>
          <a:lstStyle/>
          <a:p>
            <a:r>
              <a:rPr lang="zh-CN" altLang="en-US" sz="1100" i="0" u="none" strike="noStrike" dirty="0">
                <a:effectLst/>
                <a:latin typeface="+mn-ea"/>
              </a:rPr>
              <a:t>发改办投资</a:t>
            </a:r>
            <a:r>
              <a:rPr lang="en-US" altLang="zh-CN" sz="1100" i="0" u="none" strike="noStrike" dirty="0">
                <a:effectLst/>
                <a:latin typeface="+mn-ea"/>
              </a:rPr>
              <a:t>〔2022〕233</a:t>
            </a:r>
            <a:r>
              <a:rPr lang="zh-CN" altLang="en-US" sz="1100" i="0" u="none" strike="noStrike" dirty="0">
                <a:effectLst/>
                <a:latin typeface="+mn-ea"/>
              </a:rPr>
              <a:t>号</a:t>
            </a:r>
            <a:r>
              <a:rPr lang="en-US" altLang="zh-CN" sz="1100" i="0" u="none" strike="noStrike" dirty="0">
                <a:effectLst/>
                <a:latin typeface="+mn-ea"/>
              </a:rPr>
              <a:t>《</a:t>
            </a:r>
            <a:r>
              <a:rPr lang="zh-CN" altLang="en-US" sz="1100" i="0" u="none" strike="noStrike" dirty="0">
                <a:effectLst/>
                <a:latin typeface="+mn-ea"/>
              </a:rPr>
              <a:t>国家发展改革委办公厅关于进一步做好社会资本投融资合作对接有关工作的通知</a:t>
            </a:r>
            <a:r>
              <a:rPr lang="en-US" altLang="zh-CN" sz="1100" i="0" u="none" strike="noStrike" dirty="0">
                <a:effectLst/>
                <a:latin typeface="+mn-ea"/>
              </a:rPr>
              <a:t>》</a:t>
            </a:r>
            <a:r>
              <a:rPr lang="zh-CN" altLang="en-US" sz="1100" i="0" u="none" strike="noStrike" dirty="0">
                <a:effectLst/>
                <a:latin typeface="+mn-ea"/>
              </a:rPr>
              <a:t>提出，</a:t>
            </a:r>
            <a:r>
              <a:rPr lang="zh-CN" altLang="en-US" sz="1100" b="1" i="0" u="none" strike="noStrike" dirty="0">
                <a:effectLst/>
                <a:latin typeface="+mn-ea"/>
              </a:rPr>
              <a:t>加强各级地方政府、企业、金融和投资机构之间的信息共享和密切联系</a:t>
            </a:r>
            <a:r>
              <a:rPr lang="zh-CN" altLang="en-US" sz="1100" i="0" u="none" strike="noStrike" dirty="0">
                <a:effectLst/>
                <a:latin typeface="+mn-ea"/>
              </a:rPr>
              <a:t>，营造良好投资环境，促进重点项目落地，</a:t>
            </a:r>
            <a:r>
              <a:rPr lang="zh-CN" altLang="en-US" sz="1100" b="1" i="0" u="none" strike="noStrike" dirty="0">
                <a:effectLst/>
                <a:latin typeface="+mn-ea"/>
              </a:rPr>
              <a:t>助力金融更好服务实体经济</a:t>
            </a:r>
            <a:r>
              <a:rPr lang="zh-CN" altLang="en-US" sz="1100" i="0" u="none" strike="noStrike" dirty="0">
                <a:effectLst/>
                <a:latin typeface="+mn-ea"/>
              </a:rPr>
              <a:t>。</a:t>
            </a:r>
            <a:endParaRPr kumimoji="1" lang="zh-CN" altLang="en-US" sz="1100" dirty="0">
              <a:latin typeface="+mn-ea"/>
            </a:endParaRPr>
          </a:p>
        </p:txBody>
      </p:sp>
      <p:sp>
        <p:nvSpPr>
          <p:cNvPr id="32" name="矩形 31"/>
          <p:cNvSpPr/>
          <p:nvPr/>
        </p:nvSpPr>
        <p:spPr>
          <a:xfrm>
            <a:off x="4318737" y="4382227"/>
            <a:ext cx="108000" cy="216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b="1">
              <a:latin typeface="+mj-ea"/>
              <a:ea typeface="+mj-ea"/>
            </a:endParaRPr>
          </a:p>
        </p:txBody>
      </p:sp>
      <p:cxnSp>
        <p:nvCxnSpPr>
          <p:cNvPr id="33" name="肘形连接符 46"/>
          <p:cNvCxnSpPr>
            <a:stCxn id="32" idx="0"/>
            <a:endCxn id="31" idx="1"/>
          </p:cNvCxnSpPr>
          <p:nvPr/>
        </p:nvCxnSpPr>
        <p:spPr>
          <a:xfrm rot="5400000" flipH="1" flipV="1">
            <a:off x="4507306" y="3778916"/>
            <a:ext cx="468743" cy="737881"/>
          </a:xfrm>
          <a:prstGeom prst="bentConnector2">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4018545" y="4640536"/>
            <a:ext cx="767390" cy="276999"/>
          </a:xfrm>
          <a:prstGeom prst="rect">
            <a:avLst/>
          </a:prstGeom>
        </p:spPr>
        <p:txBody>
          <a:bodyPr wrap="none">
            <a:noAutofit/>
          </a:bodyPr>
          <a:lstStyle/>
          <a:p>
            <a:r>
              <a:rPr lang="en-US" altLang="zh-CN" sz="1100" b="1" dirty="0">
                <a:solidFill>
                  <a:schemeClr val="tx1">
                    <a:lumMod val="50000"/>
                    <a:lumOff val="50000"/>
                  </a:schemeClr>
                </a:solidFill>
                <a:latin typeface="+mj-ea"/>
                <a:ea typeface="+mj-ea"/>
                <a:cs typeface="楷体" panose="02010609060101010101" charset="-122"/>
              </a:rPr>
              <a:t>2022</a:t>
            </a:r>
            <a:r>
              <a:rPr lang="zh-CN" altLang="en-US" sz="1100" b="1" dirty="0">
                <a:solidFill>
                  <a:schemeClr val="tx1">
                    <a:lumMod val="50000"/>
                    <a:lumOff val="50000"/>
                  </a:schemeClr>
                </a:solidFill>
                <a:latin typeface="+mj-ea"/>
                <a:ea typeface="+mj-ea"/>
                <a:cs typeface="楷体" panose="02010609060101010101" charset="-122"/>
              </a:rPr>
              <a:t>年</a:t>
            </a:r>
            <a:r>
              <a:rPr lang="en-US" altLang="zh-CN" sz="1100" b="1" dirty="0">
                <a:solidFill>
                  <a:schemeClr val="tx1">
                    <a:lumMod val="50000"/>
                    <a:lumOff val="50000"/>
                  </a:schemeClr>
                </a:solidFill>
                <a:latin typeface="+mj-ea"/>
                <a:ea typeface="+mj-ea"/>
                <a:cs typeface="楷体" panose="02010609060101010101" charset="-122"/>
              </a:rPr>
              <a:t>3</a:t>
            </a:r>
            <a:r>
              <a:rPr lang="zh-CN" altLang="en-US" sz="1100" b="1" dirty="0">
                <a:solidFill>
                  <a:schemeClr val="tx1">
                    <a:lumMod val="50000"/>
                    <a:lumOff val="50000"/>
                  </a:schemeClr>
                </a:solidFill>
                <a:latin typeface="+mj-ea"/>
                <a:ea typeface="+mj-ea"/>
                <a:cs typeface="楷体" panose="02010609060101010101" charset="-122"/>
              </a:rPr>
              <a:t>月</a:t>
            </a:r>
            <a:endParaRPr lang="zh-CN" altLang="en-US" sz="1100" b="1" dirty="0">
              <a:solidFill>
                <a:schemeClr val="tx1">
                  <a:lumMod val="50000"/>
                  <a:lumOff val="50000"/>
                </a:schemeClr>
              </a:solidFill>
              <a:latin typeface="+mj-ea"/>
              <a:ea typeface="+mj-ea"/>
              <a:cs typeface="楷体" panose="02010609060101010101" charset="-122"/>
            </a:endParaRPr>
          </a:p>
        </p:txBody>
      </p:sp>
      <p:sp>
        <p:nvSpPr>
          <p:cNvPr id="37" name="矩形 36"/>
          <p:cNvSpPr/>
          <p:nvPr/>
        </p:nvSpPr>
        <p:spPr>
          <a:xfrm>
            <a:off x="2946416" y="4356880"/>
            <a:ext cx="767390" cy="276999"/>
          </a:xfrm>
          <a:prstGeom prst="rect">
            <a:avLst/>
          </a:prstGeom>
        </p:spPr>
        <p:txBody>
          <a:bodyPr wrap="none">
            <a:noAutofit/>
          </a:bodyPr>
          <a:lstStyle/>
          <a:p>
            <a:r>
              <a:rPr lang="en-US" altLang="zh-CN" sz="1100" b="1" dirty="0">
                <a:solidFill>
                  <a:schemeClr val="tx1">
                    <a:lumMod val="50000"/>
                    <a:lumOff val="50000"/>
                  </a:schemeClr>
                </a:solidFill>
                <a:latin typeface="+mj-ea"/>
                <a:ea typeface="+mj-ea"/>
                <a:cs typeface="楷体" panose="02010609060101010101" charset="-122"/>
              </a:rPr>
              <a:t>2021</a:t>
            </a:r>
            <a:r>
              <a:rPr lang="zh-CN" altLang="en-US" sz="1100" b="1" dirty="0">
                <a:solidFill>
                  <a:schemeClr val="tx1">
                    <a:lumMod val="50000"/>
                    <a:lumOff val="50000"/>
                  </a:schemeClr>
                </a:solidFill>
                <a:latin typeface="+mj-ea"/>
                <a:ea typeface="+mj-ea"/>
                <a:cs typeface="楷体" panose="02010609060101010101" charset="-122"/>
              </a:rPr>
              <a:t>年</a:t>
            </a:r>
            <a:r>
              <a:rPr lang="en-US" altLang="zh-CN" sz="1100" b="1" dirty="0">
                <a:solidFill>
                  <a:schemeClr val="tx1">
                    <a:lumMod val="50000"/>
                    <a:lumOff val="50000"/>
                  </a:schemeClr>
                </a:solidFill>
                <a:latin typeface="+mj-ea"/>
                <a:ea typeface="+mj-ea"/>
                <a:cs typeface="楷体" panose="02010609060101010101" charset="-122"/>
              </a:rPr>
              <a:t>12</a:t>
            </a:r>
            <a:r>
              <a:rPr lang="zh-CN" altLang="en-US" sz="1100" b="1" dirty="0">
                <a:solidFill>
                  <a:schemeClr val="tx1">
                    <a:lumMod val="50000"/>
                    <a:lumOff val="50000"/>
                  </a:schemeClr>
                </a:solidFill>
                <a:latin typeface="+mj-ea"/>
                <a:ea typeface="+mj-ea"/>
                <a:cs typeface="楷体" panose="02010609060101010101" charset="-122"/>
              </a:rPr>
              <a:t>月</a:t>
            </a:r>
            <a:endParaRPr lang="zh-CN" altLang="en-US" sz="1100" b="1" dirty="0">
              <a:solidFill>
                <a:schemeClr val="tx1">
                  <a:lumMod val="50000"/>
                  <a:lumOff val="50000"/>
                </a:schemeClr>
              </a:solidFill>
              <a:latin typeface="+mj-ea"/>
              <a:ea typeface="+mj-ea"/>
              <a:cs typeface="楷体" panose="02010609060101010101" charset="-122"/>
            </a:endParaRPr>
          </a:p>
        </p:txBody>
      </p:sp>
      <p:sp>
        <p:nvSpPr>
          <p:cNvPr id="38" name="矩形 37"/>
          <p:cNvSpPr/>
          <p:nvPr/>
        </p:nvSpPr>
        <p:spPr>
          <a:xfrm>
            <a:off x="3368130" y="4682845"/>
            <a:ext cx="108000" cy="216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b="1">
              <a:latin typeface="+mj-ea"/>
              <a:ea typeface="+mj-ea"/>
            </a:endParaRPr>
          </a:p>
        </p:txBody>
      </p:sp>
      <p:cxnSp>
        <p:nvCxnSpPr>
          <p:cNvPr id="39" name="肘形连接符 35"/>
          <p:cNvCxnSpPr>
            <a:endCxn id="5" idx="1"/>
          </p:cNvCxnSpPr>
          <p:nvPr/>
        </p:nvCxnSpPr>
        <p:spPr>
          <a:xfrm rot="16200000" flipH="1">
            <a:off x="3340376" y="4968072"/>
            <a:ext cx="399604" cy="261148"/>
          </a:xfrm>
          <a:prstGeom prst="bentConnector2">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2054907" y="4683821"/>
            <a:ext cx="108000" cy="216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b="1">
              <a:latin typeface="+mj-ea"/>
              <a:ea typeface="+mj-ea"/>
            </a:endParaRPr>
          </a:p>
        </p:txBody>
      </p:sp>
      <p:cxnSp>
        <p:nvCxnSpPr>
          <p:cNvPr id="44" name="肘形连接符 35"/>
          <p:cNvCxnSpPr>
            <a:stCxn id="43" idx="2"/>
            <a:endCxn id="45" idx="1"/>
          </p:cNvCxnSpPr>
          <p:nvPr/>
        </p:nvCxnSpPr>
        <p:spPr>
          <a:xfrm rot="16200000" flipH="1">
            <a:off x="1818069" y="5190659"/>
            <a:ext cx="952923" cy="371246"/>
          </a:xfrm>
          <a:prstGeom prst="bentConnector2">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2480153" y="5637300"/>
            <a:ext cx="8882278" cy="430887"/>
          </a:xfrm>
          <a:prstGeom prst="rect">
            <a:avLst/>
          </a:prstGeom>
          <a:noFill/>
        </p:spPr>
        <p:txBody>
          <a:bodyPr wrap="square" rtlCol="0">
            <a:spAutoFit/>
          </a:bodyPr>
          <a:lstStyle/>
          <a:p>
            <a:r>
              <a:rPr lang="zh-CN" altLang="en-US" sz="1100" b="0" i="0" u="none" strike="noStrike" dirty="0">
                <a:solidFill>
                  <a:srgbClr val="333333"/>
                </a:solidFill>
                <a:effectLst/>
                <a:latin typeface="+mn-ea"/>
              </a:rPr>
              <a:t>中共中央办公厅、国务院办公厅印发</a:t>
            </a:r>
            <a:r>
              <a:rPr lang="en-US" altLang="zh-CN" sz="1100" b="0" i="0" u="none" strike="noStrike" dirty="0">
                <a:solidFill>
                  <a:srgbClr val="333333"/>
                </a:solidFill>
                <a:effectLst/>
                <a:latin typeface="+mn-ea"/>
              </a:rPr>
              <a:t>《</a:t>
            </a:r>
            <a:r>
              <a:rPr lang="zh-CN" altLang="en-US" sz="1100" b="0" i="0" u="none" strike="noStrike" dirty="0">
                <a:solidFill>
                  <a:srgbClr val="333333"/>
                </a:solidFill>
                <a:effectLst/>
                <a:latin typeface="+mn-ea"/>
              </a:rPr>
              <a:t>关于促进中小企业健康发展的指导意见</a:t>
            </a:r>
            <a:r>
              <a:rPr lang="en-US" altLang="zh-CN" sz="1100" b="0" i="0" u="none" strike="noStrike" dirty="0">
                <a:solidFill>
                  <a:srgbClr val="333333"/>
                </a:solidFill>
                <a:effectLst/>
                <a:latin typeface="+mn-ea"/>
              </a:rPr>
              <a:t>》</a:t>
            </a:r>
            <a:r>
              <a:rPr lang="zh-CN" altLang="en-US" sz="1100" b="0" i="0" u="none" strike="noStrike" dirty="0">
                <a:solidFill>
                  <a:srgbClr val="333333"/>
                </a:solidFill>
                <a:effectLst/>
                <a:latin typeface="+mn-ea"/>
              </a:rPr>
              <a:t>提出</a:t>
            </a:r>
            <a:r>
              <a:rPr lang="zh-CN" altLang="en-US" sz="1100" b="1" i="0" u="none" strike="noStrike" dirty="0">
                <a:solidFill>
                  <a:srgbClr val="333333"/>
                </a:solidFill>
                <a:effectLst/>
                <a:latin typeface="+mn-ea"/>
              </a:rPr>
              <a:t>推动信用信息共享，进一步完善小微企业名录</a:t>
            </a:r>
            <a:r>
              <a:rPr lang="zh-CN" altLang="en-US" sz="1100" b="0" i="0" u="none" strike="noStrike" dirty="0">
                <a:solidFill>
                  <a:srgbClr val="333333"/>
                </a:solidFill>
                <a:effectLst/>
                <a:latin typeface="+mn-ea"/>
              </a:rPr>
              <a:t>，积极推进银商合作。依托国家企业信用信息公示系统和小微企业名录，</a:t>
            </a:r>
            <a:r>
              <a:rPr lang="zh-CN" altLang="en-US" sz="1100" b="1" i="0" u="none" strike="noStrike" dirty="0">
                <a:solidFill>
                  <a:srgbClr val="333333"/>
                </a:solidFill>
                <a:effectLst/>
                <a:latin typeface="+mn-ea"/>
              </a:rPr>
              <a:t>建立完善小微企业数据库</a:t>
            </a:r>
            <a:r>
              <a:rPr lang="zh-CN" altLang="en-US" sz="1100" b="0" i="0" u="none" strike="noStrike" dirty="0">
                <a:solidFill>
                  <a:srgbClr val="333333"/>
                </a:solidFill>
                <a:effectLst/>
                <a:latin typeface="+mn-ea"/>
              </a:rPr>
              <a:t>。</a:t>
            </a:r>
            <a:endParaRPr lang="en-US" altLang="zh-CN" sz="1100" b="0" i="0" u="none" strike="noStrike" dirty="0">
              <a:solidFill>
                <a:srgbClr val="333333"/>
              </a:solidFill>
              <a:effectLst/>
              <a:latin typeface="+mn-ea"/>
            </a:endParaRPr>
          </a:p>
        </p:txBody>
      </p:sp>
      <p:sp>
        <p:nvSpPr>
          <p:cNvPr id="47" name="矩形 46"/>
          <p:cNvSpPr/>
          <p:nvPr/>
        </p:nvSpPr>
        <p:spPr>
          <a:xfrm>
            <a:off x="1638510" y="4361258"/>
            <a:ext cx="767390" cy="276999"/>
          </a:xfrm>
          <a:prstGeom prst="rect">
            <a:avLst/>
          </a:prstGeom>
        </p:spPr>
        <p:txBody>
          <a:bodyPr wrap="none">
            <a:noAutofit/>
          </a:bodyPr>
          <a:lstStyle/>
          <a:p>
            <a:r>
              <a:rPr lang="en-US" altLang="zh-CN" sz="1100" b="1" dirty="0">
                <a:solidFill>
                  <a:schemeClr val="tx1">
                    <a:lumMod val="50000"/>
                    <a:lumOff val="50000"/>
                  </a:schemeClr>
                </a:solidFill>
                <a:latin typeface="+mj-ea"/>
                <a:ea typeface="+mj-ea"/>
                <a:cs typeface="楷体" panose="02010609060101010101" charset="-122"/>
              </a:rPr>
              <a:t>2019</a:t>
            </a:r>
            <a:r>
              <a:rPr lang="zh-CN" altLang="en-US" sz="1100" b="1" dirty="0">
                <a:solidFill>
                  <a:schemeClr val="tx1">
                    <a:lumMod val="50000"/>
                    <a:lumOff val="50000"/>
                  </a:schemeClr>
                </a:solidFill>
                <a:latin typeface="+mj-ea"/>
                <a:ea typeface="+mj-ea"/>
                <a:cs typeface="楷体" panose="02010609060101010101" charset="-122"/>
              </a:rPr>
              <a:t>年</a:t>
            </a:r>
            <a:r>
              <a:rPr lang="en-US" altLang="zh-CN" sz="1100" b="1" dirty="0">
                <a:solidFill>
                  <a:schemeClr val="tx1">
                    <a:lumMod val="50000"/>
                    <a:lumOff val="50000"/>
                  </a:schemeClr>
                </a:solidFill>
                <a:latin typeface="+mj-ea"/>
                <a:ea typeface="+mj-ea"/>
                <a:cs typeface="楷体" panose="02010609060101010101" charset="-122"/>
              </a:rPr>
              <a:t>4</a:t>
            </a:r>
            <a:r>
              <a:rPr lang="zh-CN" altLang="en-US" sz="1100" b="1" dirty="0">
                <a:solidFill>
                  <a:schemeClr val="tx1">
                    <a:lumMod val="50000"/>
                    <a:lumOff val="50000"/>
                  </a:schemeClr>
                </a:solidFill>
                <a:latin typeface="+mj-ea"/>
                <a:ea typeface="+mj-ea"/>
                <a:cs typeface="楷体" panose="02010609060101010101" charset="-122"/>
              </a:rPr>
              <a:t>月</a:t>
            </a:r>
            <a:endParaRPr lang="zh-CN" altLang="en-US" sz="1100" b="1" dirty="0">
              <a:solidFill>
                <a:schemeClr val="tx1">
                  <a:lumMod val="50000"/>
                  <a:lumOff val="50000"/>
                </a:schemeClr>
              </a:solidFill>
              <a:latin typeface="+mj-ea"/>
              <a:ea typeface="+mj-ea"/>
              <a:cs typeface="楷体" panose="02010609060101010101" charset="-122"/>
            </a:endParaRPr>
          </a:p>
        </p:txBody>
      </p:sp>
      <p:sp>
        <p:nvSpPr>
          <p:cNvPr id="48" name="文本框 47"/>
          <p:cNvSpPr txBox="1"/>
          <p:nvPr/>
        </p:nvSpPr>
        <p:spPr>
          <a:xfrm>
            <a:off x="3205338" y="2987674"/>
            <a:ext cx="8372262" cy="600164"/>
          </a:xfrm>
          <a:prstGeom prst="rect">
            <a:avLst/>
          </a:prstGeom>
          <a:noFill/>
        </p:spPr>
        <p:txBody>
          <a:bodyPr wrap="square" rtlCol="0">
            <a:spAutoFit/>
          </a:bodyPr>
          <a:lstStyle/>
          <a:p>
            <a:pPr algn="just"/>
            <a:r>
              <a:rPr lang="zh-CN" altLang="en-US" sz="1100" i="0" u="none" strike="noStrike" dirty="0">
                <a:effectLst/>
                <a:latin typeface="+mn-ea"/>
              </a:rPr>
              <a:t>国办发</a:t>
            </a:r>
            <a:r>
              <a:rPr lang="en-US" altLang="zh-CN" sz="1100" i="0" u="none" strike="noStrike" dirty="0">
                <a:effectLst/>
                <a:latin typeface="+mn-ea"/>
              </a:rPr>
              <a:t>〔2020〕24</a:t>
            </a:r>
            <a:r>
              <a:rPr lang="zh-CN" altLang="en-US" sz="1100" i="0" u="none" strike="noStrike" dirty="0">
                <a:effectLst/>
                <a:latin typeface="+mn-ea"/>
              </a:rPr>
              <a:t>号</a:t>
            </a:r>
            <a:r>
              <a:rPr lang="en-US" altLang="zh-CN" sz="1100" i="0" u="none" strike="noStrike" dirty="0">
                <a:effectLst/>
                <a:latin typeface="+mn-ea"/>
              </a:rPr>
              <a:t>《</a:t>
            </a:r>
            <a:r>
              <a:rPr lang="zh-CN" altLang="en-US" sz="1100" i="0" u="none" strike="noStrike" dirty="0">
                <a:effectLst/>
                <a:latin typeface="+mn-ea"/>
              </a:rPr>
              <a:t>国务院办公厅关于进一步优化营商环境</a:t>
            </a:r>
            <a:r>
              <a:rPr lang="zh-CN" altLang="en-US" sz="1100" dirty="0">
                <a:latin typeface="+mn-ea"/>
              </a:rPr>
              <a:t> </a:t>
            </a:r>
            <a:r>
              <a:rPr lang="zh-CN" altLang="en-US" sz="1100" i="0" u="none" strike="noStrike" dirty="0">
                <a:effectLst/>
                <a:latin typeface="+mn-ea"/>
              </a:rPr>
              <a:t>更好服务市场主体的实施意见</a:t>
            </a:r>
            <a:r>
              <a:rPr kumimoji="1" lang="en-US" altLang="zh-CN" sz="1100" i="0" u="none" strike="noStrike" dirty="0">
                <a:effectLst/>
                <a:latin typeface="+mn-ea"/>
              </a:rPr>
              <a:t>》</a:t>
            </a:r>
            <a:r>
              <a:rPr kumimoji="1" lang="zh-CN" altLang="en-US" sz="1100" i="0" u="none" strike="noStrike" dirty="0">
                <a:effectLst/>
                <a:latin typeface="+mn-ea"/>
              </a:rPr>
              <a:t>提出，</a:t>
            </a:r>
            <a:r>
              <a:rPr lang="zh-CN" altLang="en-US" sz="1100" i="0" u="none" strike="noStrike" dirty="0">
                <a:effectLst/>
                <a:latin typeface="+mn-ea"/>
              </a:rPr>
              <a:t>要梳理公布惠企政策清单，根据企业所属行业、规模等主动</a:t>
            </a:r>
            <a:r>
              <a:rPr lang="zh-CN" altLang="en-US" sz="1100" b="1" i="0" u="none" strike="noStrike" dirty="0">
                <a:effectLst/>
                <a:latin typeface="+mn-ea"/>
              </a:rPr>
              <a:t>精准推送政策</a:t>
            </a:r>
            <a:r>
              <a:rPr lang="zh-CN" altLang="en-US" sz="1100" i="0" u="none" strike="noStrike" dirty="0">
                <a:effectLst/>
                <a:latin typeface="+mn-ea"/>
              </a:rPr>
              <a:t>，县级政府出台惠企措施时要公布相关负责人及联系方式，实行政策兑现“落实到人”。鼓励</a:t>
            </a:r>
            <a:r>
              <a:rPr lang="zh-CN" altLang="en-US" sz="1100" b="1" i="0" u="none" strike="noStrike" dirty="0">
                <a:effectLst/>
                <a:latin typeface="+mn-ea"/>
              </a:rPr>
              <a:t>推行惠企政策“免申即享</a:t>
            </a:r>
            <a:r>
              <a:rPr lang="zh-CN" altLang="en-US" sz="1100" i="0" u="none" strike="noStrike" dirty="0">
                <a:effectLst/>
                <a:latin typeface="+mn-ea"/>
              </a:rPr>
              <a:t>”，通过政府部门</a:t>
            </a:r>
            <a:r>
              <a:rPr lang="zh-CN" altLang="en-US" sz="1100" b="1" i="0" u="none" strike="noStrike" dirty="0">
                <a:effectLst/>
                <a:latin typeface="+mn-ea"/>
              </a:rPr>
              <a:t>信息共享等方式</a:t>
            </a:r>
            <a:r>
              <a:rPr lang="zh-CN" altLang="en-US" sz="1100" i="0" u="none" strike="noStrike" dirty="0">
                <a:effectLst/>
                <a:latin typeface="+mn-ea"/>
              </a:rPr>
              <a:t>，实现符合条件的企业免予申报、直接享受政策。</a:t>
            </a:r>
            <a:endParaRPr lang="zh-CN" altLang="en-US" sz="1100" i="0" u="none" strike="noStrike" dirty="0">
              <a:effectLst/>
              <a:latin typeface="+mn-ea"/>
            </a:endParaRPr>
          </a:p>
        </p:txBody>
      </p:sp>
      <p:sp>
        <p:nvSpPr>
          <p:cNvPr id="52" name="矩形 51"/>
          <p:cNvSpPr/>
          <p:nvPr/>
        </p:nvSpPr>
        <p:spPr>
          <a:xfrm>
            <a:off x="2679234" y="4360815"/>
            <a:ext cx="108000" cy="216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b="1">
              <a:latin typeface="+mj-ea"/>
              <a:ea typeface="+mj-ea"/>
            </a:endParaRPr>
          </a:p>
        </p:txBody>
      </p:sp>
      <p:cxnSp>
        <p:nvCxnSpPr>
          <p:cNvPr id="53" name="肘形连接符 46"/>
          <p:cNvCxnSpPr>
            <a:stCxn id="52" idx="0"/>
            <a:endCxn id="48" idx="1"/>
          </p:cNvCxnSpPr>
          <p:nvPr/>
        </p:nvCxnSpPr>
        <p:spPr>
          <a:xfrm rot="5400000" flipH="1" flipV="1">
            <a:off x="2432757" y="3588234"/>
            <a:ext cx="1073059" cy="472104"/>
          </a:xfrm>
          <a:prstGeom prst="bentConnector2">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2292463" y="4651838"/>
            <a:ext cx="767390" cy="276999"/>
          </a:xfrm>
          <a:prstGeom prst="rect">
            <a:avLst/>
          </a:prstGeom>
        </p:spPr>
        <p:txBody>
          <a:bodyPr wrap="none">
            <a:noAutofit/>
          </a:bodyPr>
          <a:lstStyle/>
          <a:p>
            <a:r>
              <a:rPr lang="en-US" altLang="zh-CN" sz="1100" b="1" dirty="0">
                <a:solidFill>
                  <a:schemeClr val="tx1">
                    <a:lumMod val="50000"/>
                    <a:lumOff val="50000"/>
                  </a:schemeClr>
                </a:solidFill>
                <a:latin typeface="+mj-ea"/>
                <a:ea typeface="+mj-ea"/>
                <a:cs typeface="楷体" panose="02010609060101010101" charset="-122"/>
              </a:rPr>
              <a:t>2020</a:t>
            </a:r>
            <a:r>
              <a:rPr lang="zh-CN" altLang="en-US" sz="1100" b="1" dirty="0">
                <a:solidFill>
                  <a:schemeClr val="tx1">
                    <a:lumMod val="50000"/>
                    <a:lumOff val="50000"/>
                  </a:schemeClr>
                </a:solidFill>
                <a:latin typeface="+mj-ea"/>
                <a:ea typeface="+mj-ea"/>
                <a:cs typeface="楷体" panose="02010609060101010101" charset="-122"/>
              </a:rPr>
              <a:t>年</a:t>
            </a:r>
            <a:r>
              <a:rPr lang="en-US" altLang="zh-CN" sz="1100" b="1" dirty="0">
                <a:solidFill>
                  <a:schemeClr val="tx1">
                    <a:lumMod val="50000"/>
                    <a:lumOff val="50000"/>
                  </a:schemeClr>
                </a:solidFill>
                <a:latin typeface="+mj-ea"/>
                <a:ea typeface="+mj-ea"/>
                <a:cs typeface="楷体" panose="02010609060101010101" charset="-122"/>
              </a:rPr>
              <a:t>7</a:t>
            </a:r>
            <a:r>
              <a:rPr lang="zh-CN" altLang="en-US" sz="1100" b="1" dirty="0">
                <a:solidFill>
                  <a:schemeClr val="tx1">
                    <a:lumMod val="50000"/>
                    <a:lumOff val="50000"/>
                  </a:schemeClr>
                </a:solidFill>
                <a:latin typeface="+mj-ea"/>
                <a:ea typeface="+mj-ea"/>
                <a:cs typeface="楷体" panose="02010609060101010101" charset="-122"/>
              </a:rPr>
              <a:t>月</a:t>
            </a:r>
            <a:endParaRPr lang="zh-CN" altLang="en-US" sz="1100" b="1" dirty="0">
              <a:solidFill>
                <a:schemeClr val="tx1">
                  <a:lumMod val="50000"/>
                  <a:lumOff val="50000"/>
                </a:schemeClr>
              </a:solidFill>
              <a:latin typeface="+mj-ea"/>
              <a:ea typeface="+mj-ea"/>
              <a:cs typeface="楷体" panose="02010609060101010101" charset="-122"/>
            </a:endParaRPr>
          </a:p>
        </p:txBody>
      </p:sp>
      <p:pic>
        <p:nvPicPr>
          <p:cNvPr id="1026" name="Picture 2" descr="解决中小企业融资难，供应链金融又火了！菜鸟、蚂蚁金服案例实践-趋势-万联网资讯中心"/>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8076" y="917950"/>
            <a:ext cx="1969989" cy="131332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608330" y="1672590"/>
            <a:ext cx="5465445" cy="1377950"/>
          </a:xfrm>
          <a:prstGeom prst="rect">
            <a:avLst/>
          </a:prstGeom>
          <a:solidFill>
            <a:schemeClr val="bg1">
              <a:lumMod val="95000"/>
            </a:schemeClr>
          </a:solidFill>
          <a:ln>
            <a:solidFill>
              <a:srgbClr val="000000">
                <a:alpha val="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0" name="矩形 49"/>
          <p:cNvSpPr/>
          <p:nvPr/>
        </p:nvSpPr>
        <p:spPr>
          <a:xfrm>
            <a:off x="652145" y="3766185"/>
            <a:ext cx="5465445" cy="1771650"/>
          </a:xfrm>
          <a:prstGeom prst="rect">
            <a:avLst/>
          </a:prstGeom>
          <a:solidFill>
            <a:schemeClr val="bg1">
              <a:lumMod val="95000"/>
            </a:schemeClr>
          </a:solidFill>
          <a:ln>
            <a:solidFill>
              <a:srgbClr val="000000">
                <a:alpha val="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 name="标题 3"/>
          <p:cNvSpPr>
            <a:spLocks noGrp="1"/>
          </p:cNvSpPr>
          <p:nvPr>
            <p:ph type="title"/>
          </p:nvPr>
        </p:nvSpPr>
        <p:spPr>
          <a:xfrm>
            <a:off x="608400" y="212350"/>
            <a:ext cx="10969200" cy="705600"/>
          </a:xfrm>
        </p:spPr>
        <p:txBody>
          <a:bodyPr/>
          <a:lstStyle/>
          <a:p>
            <a:r>
              <a:rPr lang="zh-CN" altLang="en-US" dirty="0"/>
              <a:t>地方综合金融服务平台在疫情催生下加速落地</a:t>
            </a:r>
            <a:endParaRPr lang="zh-CN" altLang="en-US" dirty="0"/>
          </a:p>
        </p:txBody>
      </p:sp>
      <p:sp>
        <p:nvSpPr>
          <p:cNvPr id="43" name="文本框 42"/>
          <p:cNvSpPr txBox="1"/>
          <p:nvPr/>
        </p:nvSpPr>
        <p:spPr>
          <a:xfrm>
            <a:off x="608330" y="1275715"/>
            <a:ext cx="5744210" cy="368300"/>
          </a:xfrm>
          <a:prstGeom prst="rect">
            <a:avLst/>
          </a:prstGeom>
          <a:noFill/>
        </p:spPr>
        <p:txBody>
          <a:bodyPr wrap="square" rtlCol="0" anchor="t">
            <a:spAutoFit/>
          </a:bodyPr>
          <a:lstStyle/>
          <a:p>
            <a:pPr marL="285750" indent="-285750">
              <a:buFont typeface="Wingdings" panose="05000000000000000000" charset="0"/>
              <a:buChar char=""/>
            </a:pPr>
            <a:r>
              <a:rPr lang="zh-CN" altLang="en-US" b="1">
                <a:solidFill>
                  <a:srgbClr val="C00000"/>
                </a:solidFill>
              </a:rPr>
              <a:t>综合金融服务平台基本成为地方普惠金融的主阵地</a:t>
            </a:r>
            <a:endParaRPr lang="zh-CN" altLang="en-US" b="1">
              <a:solidFill>
                <a:srgbClr val="C00000"/>
              </a:solidFill>
            </a:endParaRPr>
          </a:p>
        </p:txBody>
      </p:sp>
      <p:sp>
        <p:nvSpPr>
          <p:cNvPr id="44" name="文本框 43"/>
          <p:cNvSpPr txBox="1"/>
          <p:nvPr/>
        </p:nvSpPr>
        <p:spPr>
          <a:xfrm>
            <a:off x="608330" y="1842135"/>
            <a:ext cx="5579110" cy="1198880"/>
          </a:xfrm>
          <a:prstGeom prst="rect">
            <a:avLst/>
          </a:prstGeom>
          <a:noFill/>
        </p:spPr>
        <p:txBody>
          <a:bodyPr wrap="square" rtlCol="0">
            <a:spAutoFit/>
          </a:bodyPr>
          <a:lstStyle/>
          <a:p>
            <a:pPr algn="l"/>
            <a:r>
              <a:rPr lang="zh-CN" altLang="en-US"/>
              <a:t>疫情影响下，全国各地政府密集出台了针对中小微企业的扶持政策，而金融扶持作为最直接有效的政策手段，也导致融资服务平台成为地方扶持企业工作的标配</a:t>
            </a:r>
            <a:endParaRPr lang="zh-CN" altLang="en-US"/>
          </a:p>
        </p:txBody>
      </p:sp>
      <p:sp>
        <p:nvSpPr>
          <p:cNvPr id="45" name="文本框 44"/>
          <p:cNvSpPr txBox="1"/>
          <p:nvPr/>
        </p:nvSpPr>
        <p:spPr>
          <a:xfrm>
            <a:off x="652145" y="3397885"/>
            <a:ext cx="3907155" cy="368300"/>
          </a:xfrm>
          <a:prstGeom prst="rect">
            <a:avLst/>
          </a:prstGeom>
          <a:noFill/>
        </p:spPr>
        <p:txBody>
          <a:bodyPr wrap="none" rtlCol="0">
            <a:spAutoFit/>
          </a:bodyPr>
          <a:lstStyle/>
          <a:p>
            <a:pPr marL="285750" indent="-285750" algn="l">
              <a:buFont typeface="Wingdings" panose="05000000000000000000" charset="0"/>
              <a:buChar char=""/>
            </a:pPr>
            <a:r>
              <a:rPr lang="zh-CN" altLang="en-US" b="1">
                <a:solidFill>
                  <a:srgbClr val="C00000"/>
                </a:solidFill>
              </a:rPr>
              <a:t>以门户型服务为主，缺乏运营深度</a:t>
            </a:r>
            <a:endParaRPr lang="zh-CN" altLang="en-US" b="1">
              <a:solidFill>
                <a:srgbClr val="C00000"/>
              </a:solidFill>
            </a:endParaRPr>
          </a:p>
        </p:txBody>
      </p:sp>
      <p:sp>
        <p:nvSpPr>
          <p:cNvPr id="46" name="文本框 45"/>
          <p:cNvSpPr txBox="1"/>
          <p:nvPr/>
        </p:nvSpPr>
        <p:spPr>
          <a:xfrm>
            <a:off x="652145" y="3964940"/>
            <a:ext cx="5465445" cy="1476375"/>
          </a:xfrm>
          <a:prstGeom prst="rect">
            <a:avLst/>
          </a:prstGeom>
          <a:noFill/>
        </p:spPr>
        <p:txBody>
          <a:bodyPr wrap="square" rtlCol="0">
            <a:spAutoFit/>
          </a:bodyPr>
          <a:lstStyle/>
          <a:p>
            <a:pPr marL="285750" indent="-285750" algn="l">
              <a:buFont typeface="Wingdings" panose="05000000000000000000" charset="0"/>
              <a:buChar char=""/>
            </a:pPr>
            <a:r>
              <a:rPr lang="zh-CN" altLang="en-US"/>
              <a:t>通常仅仅是做了产品的入口展示，缺乏实质性运营服务能力</a:t>
            </a:r>
            <a:endParaRPr lang="zh-CN" altLang="en-US"/>
          </a:p>
          <a:p>
            <a:pPr marL="285750" indent="-285750" algn="l">
              <a:buFont typeface="Wingdings" panose="05000000000000000000" charset="0"/>
              <a:buChar char=""/>
            </a:pPr>
            <a:r>
              <a:rPr lang="zh-CN" altLang="en-US"/>
              <a:t>平台的运营通常依靠金融机构推广</a:t>
            </a:r>
            <a:endParaRPr lang="zh-CN" altLang="en-US"/>
          </a:p>
          <a:p>
            <a:pPr marL="285750" indent="-285750" algn="l">
              <a:buFont typeface="Wingdings" panose="05000000000000000000" charset="0"/>
              <a:buChar char=""/>
            </a:pPr>
            <a:r>
              <a:rPr lang="zh-CN" altLang="en-US"/>
              <a:t>与政府大数据之间没有形成有效联动，在区域内没有建立信用服务体系</a:t>
            </a:r>
            <a:endParaRPr lang="zh-CN" altLang="en-US"/>
          </a:p>
        </p:txBody>
      </p:sp>
      <p:pic>
        <p:nvPicPr>
          <p:cNvPr id="47" name="图片 46" descr="/private/var/folders/0p/nnl3ryqx0wz29c3p1z206tjr0000gn/T/com.kingsoft.wpsoffice.mac/picturecompress_20230604225138/output_1.pngoutput_1"/>
          <p:cNvPicPr>
            <a:picLocks noChangeAspect="1"/>
          </p:cNvPicPr>
          <p:nvPr/>
        </p:nvPicPr>
        <p:blipFill>
          <a:blip r:embed="rId1"/>
          <a:stretch>
            <a:fillRect/>
          </a:stretch>
        </p:blipFill>
        <p:spPr>
          <a:xfrm>
            <a:off x="7671435" y="1024890"/>
            <a:ext cx="3669030" cy="1664335"/>
          </a:xfrm>
          <a:prstGeom prst="rect">
            <a:avLst/>
          </a:prstGeom>
        </p:spPr>
      </p:pic>
      <p:pic>
        <p:nvPicPr>
          <p:cNvPr id="48" name="图片 47" descr="/private/var/folders/0p/nnl3ryqx0wz29c3p1z206tjr0000gn/T/com.kingsoft.wpsoffice.mac/picturecompress_20230604225154/output_1.pngoutput_1"/>
          <p:cNvPicPr>
            <a:picLocks noChangeAspect="1"/>
          </p:cNvPicPr>
          <p:nvPr/>
        </p:nvPicPr>
        <p:blipFill>
          <a:blip r:embed="rId2"/>
          <a:stretch>
            <a:fillRect/>
          </a:stretch>
        </p:blipFill>
        <p:spPr>
          <a:xfrm>
            <a:off x="6628765" y="2330450"/>
            <a:ext cx="3207385" cy="1771650"/>
          </a:xfrm>
          <a:prstGeom prst="rect">
            <a:avLst/>
          </a:prstGeom>
        </p:spPr>
      </p:pic>
      <p:pic>
        <p:nvPicPr>
          <p:cNvPr id="49" name="图片 48"/>
          <p:cNvPicPr>
            <a:picLocks noChangeAspect="1"/>
          </p:cNvPicPr>
          <p:nvPr/>
        </p:nvPicPr>
        <p:blipFill>
          <a:blip r:embed="rId3"/>
          <a:stretch>
            <a:fillRect/>
          </a:stretch>
        </p:blipFill>
        <p:spPr>
          <a:xfrm>
            <a:off x="7773670" y="3540760"/>
            <a:ext cx="3895090" cy="2325370"/>
          </a:xfrm>
          <a:prstGeom prst="rect">
            <a:avLst/>
          </a:prstGeom>
        </p:spPr>
      </p:pic>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5.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KSO_WM_BEAUTIFY_FLAG" val="#wm#"/>
  <p:tag name="KSO_WM_TEMPLATE_CATEGORY" val="custom"/>
  <p:tag name="KSO_WM_TEMPLATE_INDEX" val="20205081"/>
</p:tagLst>
</file>

<file path=ppt/tags/tag43.xml><?xml version="1.0" encoding="utf-8"?>
<p:tagLst xmlns:p="http://schemas.openxmlformats.org/presentationml/2006/main">
  <p:tag name="KSO_WM_BEAUTIFY_FLAG" val="#wm#"/>
  <p:tag name="KSO_WM_TEMPLATE_CATEGORY" val="custom"/>
  <p:tag name="KSO_WM_TEMPLATE_INDEX" val="20205081"/>
</p:tagLst>
</file>

<file path=ppt/tags/tag44.xml><?xml version="1.0" encoding="utf-8"?>
<p:tagLst xmlns:p="http://schemas.openxmlformats.org/presentationml/2006/main">
  <p:tag name="KSO_WM_BEAUTIFY_FLAG" val="#wm#"/>
  <p:tag name="KSO_WM_TEMPLATE_CATEGORY" val="custom"/>
  <p:tag name="KSO_WM_TEMPLATE_INDEX" val="2020508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KSO_WM_BEAUTIFY_FLAG" val="#wm#"/>
  <p:tag name="KSO_WM_TEMPLATE_CATEGORY" val="custom"/>
  <p:tag name="KSO_WM_TEMPLATE_INDEX" val="20205081"/>
</p:tagLst>
</file>

<file path=ppt/tags/tag48.xml><?xml version="1.0" encoding="utf-8"?>
<p:tagLst xmlns:p="http://schemas.openxmlformats.org/presentationml/2006/main">
  <p:tag name="KSO_WM_BEAUTIFY_FLAG" val="#wm#"/>
  <p:tag name="KSO_WM_TEMPLATE_CATEGORY" val="custom"/>
  <p:tag name="KSO_WM_TEMPLATE_INDEX" val="2020508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PA" val="v5.1.2"/>
</p:tagLst>
</file>

<file path=ppt/tags/tag50.xml><?xml version="1.0" encoding="utf-8"?>
<p:tagLst xmlns:p="http://schemas.openxmlformats.org/presentationml/2006/main">
  <p:tag name="KSO_WM_BEAUTIFY_FLAG" val="#wm#"/>
  <p:tag name="KSO_WM_TEMPLATE_CATEGORY" val="custom"/>
  <p:tag name="KSO_WM_TEMPLATE_INDEX" val="20205081"/>
</p:tagLst>
</file>

<file path=ppt/tags/tag51.xml><?xml version="1.0" encoding="utf-8"?>
<p:tagLst xmlns:p="http://schemas.openxmlformats.org/presentationml/2006/main">
  <p:tag name="KSO_WM_BEAUTIFY_FLAG" val="#wm#"/>
  <p:tag name="KSO_WM_TEMPLATE_CATEGORY" val="custom"/>
  <p:tag name="KSO_WM_TEMPLATE_INDEX" val="2020508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53.xml><?xml version="1.0" encoding="utf-8"?>
<p:tagLst xmlns:p="http://schemas.openxmlformats.org/presentationml/2006/main">
  <p:tag name="KSO_WM_BEAUTIFY_FLAG" val="#wm#"/>
  <p:tag name="KSO_WM_TEMPLATE_CATEGORY" val="custom"/>
  <p:tag name="KSO_WM_TEMPLATE_INDEX" val="20205081"/>
</p:tagLst>
</file>

<file path=ppt/tags/tag54.xml><?xml version="1.0" encoding="utf-8"?>
<p:tagLst xmlns:p="http://schemas.openxmlformats.org/presentationml/2006/main">
  <p:tag name="KSO_WM_BEAUTIFY_FLAG" val="#wm#"/>
  <p:tag name="KSO_WM_TEMPLATE_CATEGORY" val="custom"/>
  <p:tag name="KSO_WM_TEMPLATE_INDEX" val="20205081"/>
</p:tagLst>
</file>

<file path=ppt/tags/tag55.xml><?xml version="1.0" encoding="utf-8"?>
<p:tagLst xmlns:p="http://schemas.openxmlformats.org/presentationml/2006/main">
  <p:tag name="KSO_WM_BEAUTIFY_FLAG" val="#wm#"/>
  <p:tag name="KSO_WM_TEMPLATE_CATEGORY" val="custom"/>
  <p:tag name="KSO_WM_TEMPLATE_INDEX" val="20205081"/>
</p:tagLst>
</file>

<file path=ppt/tags/tag56.xml><?xml version="1.0" encoding="utf-8"?>
<p:tagLst xmlns:p="http://schemas.openxmlformats.org/presentationml/2006/main">
  <p:tag name="KSO_WM_BEAUTIFY_FLAG" val="#wm#"/>
  <p:tag name="KSO_WM_TEMPLATE_CATEGORY" val="custom"/>
  <p:tag name="KSO_WM_TEMPLATE_INDEX" val="20205081"/>
</p:tagLst>
</file>

<file path=ppt/tags/tag57.xml><?xml version="1.0" encoding="utf-8"?>
<p:tagLst xmlns:p="http://schemas.openxmlformats.org/presentationml/2006/main">
  <p:tag name="KSO_WM_BEAUTIFY_FLAG" val="#wm#"/>
  <p:tag name="KSO_WM_TEMPLATE_CATEGORY" val="custom"/>
  <p:tag name="KSO_WM_TEMPLATE_INDEX" val="20205081"/>
</p:tagLst>
</file>

<file path=ppt/tags/tag58.xml><?xml version="1.0" encoding="utf-8"?>
<p:tagLst xmlns:p="http://schemas.openxmlformats.org/presentationml/2006/main">
  <p:tag name="KSO_WM_BEAUTIFY_FLAG" val="#wm#"/>
  <p:tag name="KSO_WM_TEMPLATE_CATEGORY" val="custom"/>
  <p:tag name="KSO_WM_TEMPLATE_INDEX" val="20205081"/>
</p:tagLst>
</file>

<file path=ppt/tags/tag59.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PA" val="v5.1.2"/>
</p:tagLst>
</file>

<file path=ppt/tags/tag60.xml><?xml version="1.0" encoding="utf-8"?>
<p:tagLst xmlns:p="http://schemas.openxmlformats.org/presentationml/2006/main">
  <p:tag name="KSO_WM_BEAUTIFY_FLAG" val="#wm#"/>
  <p:tag name="KSO_WM_TEMPLATE_CATEGORY" val="custom"/>
  <p:tag name="KSO_WM_TEMPLATE_INDEX" val="2020508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xml><?xml version="1.0" encoding="utf-8"?>
<p:tagLst xmlns:p="http://schemas.openxmlformats.org/presentationml/2006/main">
  <p:tag name="KSO_WM_BEAUTIFY_FLAG" val="#wm#"/>
  <p:tag name="KSO_WM_TEMPLATE_CATEGORY" val="custom"/>
  <p:tag name="KSO_WM_TEMPLATE_INDEX" val="20205081"/>
</p:tagLst>
</file>

<file path=ppt/tags/tag63.xml><?xml version="1.0" encoding="utf-8"?>
<p:tagLst xmlns:p="http://schemas.openxmlformats.org/presentationml/2006/main">
  <p:tag name="COMMONDATA" val="eyJoZGlkIjoiOGY3ZGE5MTFmOWQxYzI1NTA2MjZjODdmNWU4ZmU2ODMifQ=="/>
  <p:tag name="KSO_WPP_MARK_KEY" val="b9c0fc88-a6d2-488a-a7ee-43cbd27c92c4"/>
</p:tagLst>
</file>

<file path=ppt/tags/tag7.xml><?xml version="1.0" encoding="utf-8"?>
<p:tagLst xmlns:p="http://schemas.openxmlformats.org/presentationml/2006/main">
  <p:tag name="PA" val="v5.1.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8926</Words>
  <Application>WPS 演示</Application>
  <PresentationFormat>宽屏</PresentationFormat>
  <Paragraphs>1581</Paragraphs>
  <Slides>30</Slides>
  <Notes>21</Notes>
  <HiddenSlides>2</HiddenSlides>
  <MMClips>0</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30</vt:i4>
      </vt:variant>
    </vt:vector>
  </HeadingPairs>
  <TitlesOfParts>
    <vt:vector size="65" baseType="lpstr">
      <vt:lpstr>Arial</vt:lpstr>
      <vt:lpstr>宋体</vt:lpstr>
      <vt:lpstr>Wingdings</vt:lpstr>
      <vt:lpstr>Wingdings</vt:lpstr>
      <vt:lpstr>思源黑体 CN Medium</vt:lpstr>
      <vt:lpstr>黑体</vt:lpstr>
      <vt:lpstr>微软雅黑</vt:lpstr>
      <vt:lpstr>思源黑体 CN Normal</vt:lpstr>
      <vt:lpstr>FZHei-B01S</vt:lpstr>
      <vt:lpstr>思源黑体 CN Normal</vt:lpstr>
      <vt:lpstr>思源黑体 CN Bold</vt:lpstr>
      <vt:lpstr>字魂58号-创中黑</vt:lpstr>
      <vt:lpstr>思源黑体旧字形 ExtraLight</vt:lpstr>
      <vt:lpstr>思源黑体 CN Light</vt:lpstr>
      <vt:lpstr>Helvetica</vt:lpstr>
      <vt:lpstr>楷体</vt:lpstr>
      <vt:lpstr>PingFang SC</vt:lpstr>
      <vt:lpstr>Helvetica Neue</vt:lpstr>
      <vt:lpstr>Helvetica Light</vt:lpstr>
      <vt:lpstr>Impact</vt:lpstr>
      <vt:lpstr>Arial Unicode MS</vt:lpstr>
      <vt:lpstr>Calibri</vt:lpstr>
      <vt:lpstr>Times New Roman</vt:lpstr>
      <vt:lpstr>Verdana</vt:lpstr>
      <vt:lpstr>华文中宋</vt:lpstr>
      <vt:lpstr>华文细黑</vt:lpstr>
      <vt:lpstr>Helvetica</vt:lpstr>
      <vt:lpstr>Heiti SC Medium</vt:lpstr>
      <vt:lpstr>Kaiti SC Regular</vt:lpstr>
      <vt:lpstr>.AppleSystemUIFont</vt:lpstr>
      <vt:lpstr>Segoe Print</vt:lpstr>
      <vt:lpstr>Arial</vt:lpstr>
      <vt:lpstr>Huawei Sans</vt:lpstr>
      <vt:lpstr>DejaVu Math TeX Gyre</vt:lpstr>
      <vt:lpstr>Office 主题​​</vt:lpstr>
      <vt:lpstr>“数融互促” 金融治数平台解决方案</vt:lpstr>
      <vt:lpstr>PowerPoint 演示文稿</vt:lpstr>
      <vt:lpstr>PowerPoint 演示文稿</vt:lpstr>
      <vt:lpstr>PowerPoint 演示文稿</vt:lpstr>
      <vt:lpstr>PowerPoint 演示文稿</vt:lpstr>
      <vt:lpstr>PowerPoint 演示文稿</vt:lpstr>
      <vt:lpstr>PowerPoint 演示文稿</vt:lpstr>
      <vt:lpstr>政策背景：引入金融活水，培育企业壮苗</vt:lpstr>
      <vt:lpstr>地方综合金融服务平台在疫情催生下加速落地</vt:lpstr>
      <vt:lpstr>金融创新转型中对数据的需求</vt:lpstr>
      <vt:lpstr>治数促融是发挥信用信息真正价值的迫切需要</vt:lpstr>
      <vt:lpstr>PowerPoint 演示文稿</vt:lpstr>
      <vt:lpstr>对政府金融服务平台的三类角色、两种模式的理解</vt:lpstr>
      <vt:lpstr>面向三类角色两种模式提供数据服务</vt:lpstr>
      <vt:lpstr>治数促融是综合金融服务的“家务活”</vt:lpstr>
      <vt:lpstr>PowerPoint 演示文稿</vt:lpstr>
      <vt:lpstr>金融治数思路：建设金融治数平台</vt:lpstr>
      <vt:lpstr>金融治数逻辑：“以数促通、以通促融”</vt:lpstr>
      <vt:lpstr>金融治数模式：“1+1+N”</vt:lpstr>
      <vt:lpstr>金融治数架构：金融治数优良实践</vt:lpstr>
      <vt:lpstr>金融治数入口：纵横向采集数据，加强信用信息共享整合</vt:lpstr>
      <vt:lpstr>金融治数出口：“以数促通”搭建数据消费桥梁</vt:lpstr>
      <vt:lpstr>金融治数六层流水线：数据加工形成数据资源中心</vt:lpstr>
      <vt:lpstr>治数示例：六层流水线+四层治理网</vt:lpstr>
      <vt:lpstr>金融治数管控：健全全流程治数管数机制，降低数据风险</vt:lpstr>
      <vt:lpstr>金融数据服务支撑：“数用分离”，内外部提供数据支撑</vt:lpstr>
      <vt:lpstr>金融数据应用支撑：以数据高质量为导向，贯通供需</vt:lpstr>
      <vt:lpstr>PowerPoint 演示文稿</vt:lpstr>
      <vt:lpstr>运营模式优化：治数融入运营，提高服务效率</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GS</cp:lastModifiedBy>
  <cp:revision>790</cp:revision>
  <dcterms:created xsi:type="dcterms:W3CDTF">2023-07-13T06:46:00Z</dcterms:created>
  <dcterms:modified xsi:type="dcterms:W3CDTF">2025-04-09T05:50:13Z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E294A30091924910B4CC709BD825F5CE</vt:lpwstr>
  </property>
</Properties>
</file>