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0"/>
  </p:handoutMasterIdLst>
  <p:sldIdLst>
    <p:sldId id="16622173" r:id="rId4"/>
    <p:sldId id="865" r:id="rId6"/>
    <p:sldId id="16622177" r:id="rId7"/>
    <p:sldId id="16622172" r:id="rId8"/>
    <p:sldId id="16622174" r:id="rId9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 userDrawn="1">
          <p15:clr>
            <a:srgbClr val="A4A3A4"/>
          </p15:clr>
        </p15:guide>
        <p15:guide id="2" pos="38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ghao" initials="M" lastIdx="1" clrIdx="0"/>
  <p:cmAuthor id="2" name="Mia Vida Villanueva" initials="M" lastIdx="1" clrIdx="0"/>
  <p:cmAuthor id="3" name="1206988966@qq.com" initials="1" lastIdx="1" clrIdx="2"/>
  <p:cmAuthor id="4" name="姜伟光" initials="姜" lastIdx="1" clrIdx="0"/>
  <p:cmAuthor id="5" name="作者" initials="作" lastIdx="1" clrIdx="1"/>
  <p:cmAuthor id="6" name="lenovo" initials="l" lastIdx="6" clrIdx="2"/>
  <p:cmAuthor id="7" name="Administrator" initials="A" lastIdx="4" clrIdx="3"/>
  <p:cmAuthor id="8" name="宋洁然" initials="宋" lastIdx="2" clrIdx="1"/>
  <p:cmAuthor id="9" name="ming qiu" initials="m" lastIdx="17" clrIdx="1"/>
  <p:cmAuthor id="0" name="w00280246" initials="w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EF8"/>
    <a:srgbClr val="00AFD2"/>
    <a:srgbClr val="00DCFC"/>
    <a:srgbClr val="3D7ECF"/>
    <a:srgbClr val="D7DDEE"/>
    <a:srgbClr val="BFD8F0"/>
    <a:srgbClr val="7F7F7F"/>
    <a:srgbClr val="E6ECF6"/>
    <a:srgbClr val="373D54"/>
    <a:srgbClr val="98A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6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12" y="468"/>
      </p:cViewPr>
      <p:guideLst>
        <p:guide orient="horz" pos="2192"/>
        <p:guide pos="3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8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5C102-E20B-47BC-9881-B5170E0E4D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296F-90BE-406F-9E50-6738AB88F02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开场：</a:t>
            </a:r>
            <a:endParaRPr lang="en-US" altLang="zh-CN" dirty="0"/>
          </a:p>
          <a:p>
            <a:r>
              <a:rPr lang="zh-CN" altLang="en-US" dirty="0"/>
              <a:t>各位领导大家**上</a:t>
            </a:r>
            <a:r>
              <a:rPr lang="en-US" altLang="zh-CN" dirty="0"/>
              <a:t>/</a:t>
            </a:r>
            <a:r>
              <a:rPr lang="zh-CN" altLang="en-US" dirty="0"/>
              <a:t>下午好，我是济南翱众公司的业务负责人 吴才锋，今天由我给大家汇报一下我们团队的服务能力。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这个片子大概需要半小时左右的时间。感谢各位的聆听和指导。</a:t>
            </a:r>
            <a:endParaRPr lang="en-US" altLang="zh-CN" dirty="0"/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我们团队业务指导方向是：聚焦业务场景，创造持续价值。重点突出两个方面的能力：云服务和数字化基础设施</a:t>
            </a:r>
            <a:endParaRPr lang="en-US" altLang="zh-CN" dirty="0"/>
          </a:p>
          <a:p>
            <a:r>
              <a:rPr lang="zh-CN" altLang="en-US" sz="12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我们的企业使命是：</a:t>
            </a:r>
            <a:r>
              <a:rPr lang="zh-CN" altLang="en-US" sz="1200" b="1" spc="5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用云服务赋能中国实体经济数字化转型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下面我开始今天的汇报</a:t>
            </a:r>
            <a:r>
              <a:rPr lang="en-US" altLang="zh-CN" dirty="0"/>
              <a:t>….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产品服务维度：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云服务（公有云</a:t>
            </a:r>
            <a:r>
              <a:rPr lang="en-US" altLang="zh-CN" dirty="0"/>
              <a:t>-</a:t>
            </a:r>
            <a:r>
              <a:rPr lang="zh-CN" altLang="en-US" dirty="0"/>
              <a:t>混合云，</a:t>
            </a:r>
            <a:r>
              <a:rPr lang="en-US" altLang="zh-CN" dirty="0"/>
              <a:t>IAAS</a:t>
            </a:r>
            <a:r>
              <a:rPr lang="zh-CN" altLang="en-US" dirty="0"/>
              <a:t>，</a:t>
            </a:r>
            <a:r>
              <a:rPr lang="en-US" altLang="zh-CN" dirty="0"/>
              <a:t>PAAS</a:t>
            </a:r>
            <a:r>
              <a:rPr lang="zh-CN" altLang="en-US" dirty="0"/>
              <a:t>，聚焦增效降本的华为云联合应用解决方案）</a:t>
            </a:r>
            <a:endParaRPr lang="en-US" altLang="zh-CN" dirty="0"/>
          </a:p>
          <a:p>
            <a:r>
              <a:rPr lang="zh-CN" altLang="en-US" dirty="0"/>
              <a:t>数字化基础设施（</a:t>
            </a:r>
            <a:r>
              <a:rPr lang="en-US" altLang="zh-CN" dirty="0"/>
              <a:t>IDC</a:t>
            </a:r>
            <a:r>
              <a:rPr lang="zh-CN" altLang="en-US" dirty="0"/>
              <a:t>数据中心机房，</a:t>
            </a:r>
            <a:r>
              <a:rPr lang="en-US" altLang="zh-CN" dirty="0"/>
              <a:t>F5G</a:t>
            </a:r>
            <a:r>
              <a:rPr lang="zh-CN" altLang="en-US" dirty="0"/>
              <a:t>全光网络，无线覆盖，企业协同，）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感谢您的聆听，针对前的交流，您有哪些问题咱们可以深度交流，后续也可以安排参观和更细致的方案汇报。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0F30E-EE4C-45C2-A817-31A276816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 userDrawn="1"/>
        </p:nvGrpSpPr>
        <p:grpSpPr>
          <a:xfrm>
            <a:off x="12470258" y="1727200"/>
            <a:ext cx="3127030" cy="3403601"/>
            <a:chOff x="3483610" y="716915"/>
            <a:chExt cx="6149975" cy="5925185"/>
          </a:xfrm>
        </p:grpSpPr>
        <p:grpSp>
          <p:nvGrpSpPr>
            <p:cNvPr id="76" name="组合 75"/>
            <p:cNvGrpSpPr/>
            <p:nvPr userDrawn="1"/>
          </p:nvGrpSpPr>
          <p:grpSpPr>
            <a:xfrm>
              <a:off x="3483610" y="716915"/>
              <a:ext cx="1384935" cy="896620"/>
              <a:chOff x="5617" y="2902"/>
              <a:chExt cx="2181" cy="1412"/>
            </a:xfrm>
          </p:grpSpPr>
          <p:sp>
            <p:nvSpPr>
              <p:cNvPr id="146" name="矩形 145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4D67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47" name="文本框 74"/>
              <p:cNvSpPr txBox="1"/>
              <p:nvPr userDrawn="1"/>
            </p:nvSpPr>
            <p:spPr>
              <a:xfrm>
                <a:off x="5617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800">
                    <a:solidFill>
                      <a:schemeClr val="bg1"/>
                    </a:solidFill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altLang="zh-CN" sz="800">
                    <a:solidFill>
                      <a:schemeClr val="bg1"/>
                    </a:solidFill>
                  </a:rPr>
                  <a:t>77/103/179</a:t>
                </a:r>
                <a:endParaRPr lang="en-US" altLang="zh-CN" sz="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" name="组合 76"/>
            <p:cNvGrpSpPr/>
            <p:nvPr userDrawn="1"/>
          </p:nvGrpSpPr>
          <p:grpSpPr>
            <a:xfrm>
              <a:off x="3571875" y="4736465"/>
              <a:ext cx="1271270" cy="896620"/>
              <a:chOff x="8045" y="2902"/>
              <a:chExt cx="2002" cy="1412"/>
            </a:xfrm>
          </p:grpSpPr>
          <p:sp>
            <p:nvSpPr>
              <p:cNvPr id="144" name="矩形 143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E0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45" name="文本框 72"/>
              <p:cNvSpPr txBox="1"/>
              <p:nvPr userDrawn="1"/>
            </p:nvSpPr>
            <p:spPr>
              <a:xfrm>
                <a:off x="8045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224/52/48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78" name="组合 77"/>
            <p:cNvGrpSpPr/>
            <p:nvPr userDrawn="1"/>
          </p:nvGrpSpPr>
          <p:grpSpPr>
            <a:xfrm>
              <a:off x="5140960" y="4736465"/>
              <a:ext cx="1271270" cy="896620"/>
              <a:chOff x="8045" y="2902"/>
              <a:chExt cx="2002" cy="1412"/>
            </a:xfrm>
          </p:grpSpPr>
          <p:sp>
            <p:nvSpPr>
              <p:cNvPr id="142" name="矩形 141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E55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43" name="文本框 70"/>
              <p:cNvSpPr txBox="1"/>
              <p:nvPr userDrawn="1"/>
            </p:nvSpPr>
            <p:spPr>
              <a:xfrm>
                <a:off x="8045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229/83/83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79" name="组合 78"/>
            <p:cNvGrpSpPr/>
            <p:nvPr userDrawn="1"/>
          </p:nvGrpSpPr>
          <p:grpSpPr>
            <a:xfrm>
              <a:off x="5054600" y="716915"/>
              <a:ext cx="1384935" cy="896620"/>
              <a:chOff x="5619" y="2902"/>
              <a:chExt cx="2181" cy="1412"/>
            </a:xfrm>
          </p:grpSpPr>
          <p:sp>
            <p:nvSpPr>
              <p:cNvPr id="140" name="矩形 139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5E75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41" name="文本框 68"/>
              <p:cNvSpPr txBox="1"/>
              <p:nvPr userDrawn="1"/>
            </p:nvSpPr>
            <p:spPr>
              <a:xfrm>
                <a:off x="5619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94/117/186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80" name="组合 79"/>
            <p:cNvGrpSpPr/>
            <p:nvPr userDrawn="1"/>
          </p:nvGrpSpPr>
          <p:grpSpPr>
            <a:xfrm>
              <a:off x="6552565" y="716915"/>
              <a:ext cx="1497965" cy="896620"/>
              <a:chOff x="5528" y="2902"/>
              <a:chExt cx="2359" cy="1412"/>
            </a:xfrm>
          </p:grpSpPr>
          <p:sp>
            <p:nvSpPr>
              <p:cNvPr id="138" name="矩形 137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8FA1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39" name="文本框 66"/>
              <p:cNvSpPr txBox="1"/>
              <p:nvPr userDrawn="1"/>
            </p:nvSpPr>
            <p:spPr>
              <a:xfrm>
                <a:off x="5528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143/161/207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81" name="组合 80"/>
            <p:cNvGrpSpPr/>
            <p:nvPr userDrawn="1"/>
          </p:nvGrpSpPr>
          <p:grpSpPr>
            <a:xfrm>
              <a:off x="8124825" y="716915"/>
              <a:ext cx="1497965" cy="896620"/>
              <a:chOff x="5532" y="2902"/>
              <a:chExt cx="2359" cy="1412"/>
            </a:xfrm>
          </p:grpSpPr>
          <p:sp>
            <p:nvSpPr>
              <p:cNvPr id="136" name="矩形 135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D7D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37" name="文本框 64"/>
              <p:cNvSpPr txBox="1"/>
              <p:nvPr userDrawn="1"/>
            </p:nvSpPr>
            <p:spPr>
              <a:xfrm>
                <a:off x="5532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 dirty="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rgbClr val="373D54"/>
                    </a:solidFill>
                    <a:sym typeface="+mn-ea"/>
                  </a:rPr>
                  <a:t>215/221/238</a:t>
                </a:r>
                <a:endParaRPr lang="en-US" altLang="zh-CN" sz="800" dirty="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82" name="组合 81"/>
            <p:cNvGrpSpPr/>
            <p:nvPr userDrawn="1"/>
          </p:nvGrpSpPr>
          <p:grpSpPr>
            <a:xfrm>
              <a:off x="3491230" y="1722120"/>
              <a:ext cx="1384935" cy="896620"/>
              <a:chOff x="5618" y="2902"/>
              <a:chExt cx="2181" cy="1412"/>
            </a:xfrm>
          </p:grpSpPr>
          <p:sp>
            <p:nvSpPr>
              <p:cNvPr id="134" name="矩形 133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3D7E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35" name="文本框 62"/>
              <p:cNvSpPr txBox="1"/>
              <p:nvPr userDrawn="1"/>
            </p:nvSpPr>
            <p:spPr>
              <a:xfrm>
                <a:off x="5618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61/126/207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83" name="组合 82"/>
            <p:cNvGrpSpPr/>
            <p:nvPr userDrawn="1"/>
          </p:nvGrpSpPr>
          <p:grpSpPr>
            <a:xfrm>
              <a:off x="5060950" y="1722120"/>
              <a:ext cx="1384935" cy="896620"/>
              <a:chOff x="5618" y="2902"/>
              <a:chExt cx="2181" cy="1412"/>
            </a:xfrm>
          </p:grpSpPr>
          <p:sp>
            <p:nvSpPr>
              <p:cNvPr id="132" name="矩形 131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558E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33" name="文本框 60"/>
              <p:cNvSpPr txBox="1"/>
              <p:nvPr userDrawn="1"/>
            </p:nvSpPr>
            <p:spPr>
              <a:xfrm>
                <a:off x="5618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85/142/213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84" name="组合 83"/>
            <p:cNvGrpSpPr/>
            <p:nvPr userDrawn="1"/>
          </p:nvGrpSpPr>
          <p:grpSpPr>
            <a:xfrm>
              <a:off x="6561455" y="1722120"/>
              <a:ext cx="1497965" cy="896620"/>
              <a:chOff x="5531" y="2902"/>
              <a:chExt cx="2359" cy="1412"/>
            </a:xfrm>
          </p:grpSpPr>
          <p:sp>
            <p:nvSpPr>
              <p:cNvPr id="130" name="矩形 129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699B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31" name="文本框 58"/>
              <p:cNvSpPr txBox="1"/>
              <p:nvPr userDrawn="1"/>
            </p:nvSpPr>
            <p:spPr>
              <a:xfrm>
                <a:off x="5531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105/155/218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85" name="组合 84"/>
            <p:cNvGrpSpPr/>
            <p:nvPr userDrawn="1"/>
          </p:nvGrpSpPr>
          <p:grpSpPr>
            <a:xfrm>
              <a:off x="8132445" y="1722120"/>
              <a:ext cx="1497965" cy="896620"/>
              <a:chOff x="5533" y="2902"/>
              <a:chExt cx="2359" cy="1412"/>
            </a:xfrm>
          </p:grpSpPr>
          <p:sp>
            <p:nvSpPr>
              <p:cNvPr id="128" name="矩形 127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BFD8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altLang="zh-CN" sz="900"/>
              </a:p>
            </p:txBody>
          </p:sp>
          <p:sp>
            <p:nvSpPr>
              <p:cNvPr id="129" name="文本框 56"/>
              <p:cNvSpPr txBox="1"/>
              <p:nvPr userDrawn="1"/>
            </p:nvSpPr>
            <p:spPr>
              <a:xfrm>
                <a:off x="5533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191/216/240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86" name="组合 85"/>
            <p:cNvGrpSpPr/>
            <p:nvPr userDrawn="1"/>
          </p:nvGrpSpPr>
          <p:grpSpPr>
            <a:xfrm>
              <a:off x="3552190" y="2738755"/>
              <a:ext cx="1271270" cy="896620"/>
              <a:chOff x="5714" y="2902"/>
              <a:chExt cx="2002" cy="1412"/>
            </a:xfrm>
          </p:grpSpPr>
          <p:sp>
            <p:nvSpPr>
              <p:cNvPr id="126" name="矩形 125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0095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27" name="文本框 54"/>
              <p:cNvSpPr txBox="1"/>
              <p:nvPr userDrawn="1"/>
            </p:nvSpPr>
            <p:spPr>
              <a:xfrm>
                <a:off x="5714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0/149/176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87" name="组合 86"/>
            <p:cNvGrpSpPr/>
            <p:nvPr userDrawn="1"/>
          </p:nvGrpSpPr>
          <p:grpSpPr>
            <a:xfrm>
              <a:off x="5121275" y="2738755"/>
              <a:ext cx="1271270" cy="896620"/>
              <a:chOff x="5713" y="2902"/>
              <a:chExt cx="2002" cy="1412"/>
            </a:xfrm>
          </p:grpSpPr>
          <p:sp>
            <p:nvSpPr>
              <p:cNvPr id="124" name="矩形 123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00AF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25" name="文本框 52"/>
              <p:cNvSpPr txBox="1"/>
              <p:nvPr userDrawn="1"/>
            </p:nvSpPr>
            <p:spPr>
              <a:xfrm>
                <a:off x="5713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0/175/210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88" name="组合 87"/>
            <p:cNvGrpSpPr/>
            <p:nvPr userDrawn="1"/>
          </p:nvGrpSpPr>
          <p:grpSpPr>
            <a:xfrm>
              <a:off x="6677660" y="2738755"/>
              <a:ext cx="1271905" cy="896620"/>
              <a:chOff x="5714" y="2902"/>
              <a:chExt cx="2003" cy="1412"/>
            </a:xfrm>
          </p:grpSpPr>
          <p:sp>
            <p:nvSpPr>
              <p:cNvPr id="122" name="矩形 121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00D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23" name="文本框 50"/>
              <p:cNvSpPr txBox="1"/>
              <p:nvPr userDrawn="1"/>
            </p:nvSpPr>
            <p:spPr>
              <a:xfrm>
                <a:off x="5715" y="3140"/>
                <a:ext cx="2002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0/220/252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89" name="组合 88"/>
            <p:cNvGrpSpPr/>
            <p:nvPr userDrawn="1"/>
          </p:nvGrpSpPr>
          <p:grpSpPr>
            <a:xfrm>
              <a:off x="8134350" y="2738755"/>
              <a:ext cx="1497965" cy="896620"/>
              <a:chOff x="5536" y="2902"/>
              <a:chExt cx="2359" cy="1412"/>
            </a:xfrm>
          </p:grpSpPr>
          <p:sp>
            <p:nvSpPr>
              <p:cNvPr id="120" name="矩形 119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B9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21" name="文本框 48"/>
              <p:cNvSpPr txBox="1"/>
              <p:nvPr userDrawn="1"/>
            </p:nvSpPr>
            <p:spPr>
              <a:xfrm>
                <a:off x="5536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185/251/255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90" name="组合 89"/>
            <p:cNvGrpSpPr/>
            <p:nvPr userDrawn="1"/>
          </p:nvGrpSpPr>
          <p:grpSpPr>
            <a:xfrm>
              <a:off x="3496945" y="3742055"/>
              <a:ext cx="1384935" cy="896620"/>
              <a:chOff x="5622" y="2902"/>
              <a:chExt cx="2181" cy="1412"/>
            </a:xfrm>
          </p:grpSpPr>
          <p:sp>
            <p:nvSpPr>
              <p:cNvPr id="118" name="矩形 117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4966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19" name="文本框 46"/>
              <p:cNvSpPr txBox="1"/>
              <p:nvPr userDrawn="1"/>
            </p:nvSpPr>
            <p:spPr>
              <a:xfrm>
                <a:off x="5622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73/102/229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91" name="组合 90"/>
            <p:cNvGrpSpPr/>
            <p:nvPr userDrawn="1"/>
          </p:nvGrpSpPr>
          <p:grpSpPr>
            <a:xfrm>
              <a:off x="5066665" y="3742055"/>
              <a:ext cx="1384935" cy="896620"/>
              <a:chOff x="5622" y="2902"/>
              <a:chExt cx="2181" cy="1412"/>
            </a:xfrm>
            <a:solidFill>
              <a:srgbClr val="8DB4ED"/>
            </a:solidFill>
          </p:grpSpPr>
          <p:sp>
            <p:nvSpPr>
              <p:cNvPr id="116" name="矩形 115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5A75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17" name="文本框 44"/>
              <p:cNvSpPr txBox="1"/>
              <p:nvPr userDrawn="1"/>
            </p:nvSpPr>
            <p:spPr>
              <a:xfrm>
                <a:off x="5622" y="3140"/>
                <a:ext cx="2181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 dirty="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 dirty="0">
                    <a:solidFill>
                      <a:schemeClr val="bg1"/>
                    </a:solidFill>
                    <a:sym typeface="+mn-ea"/>
                  </a:rPr>
                  <a:t>90/117/232</a:t>
                </a:r>
                <a:endParaRPr lang="en-US" altLang="zh-CN" sz="800" dirty="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92" name="组合 91"/>
            <p:cNvGrpSpPr/>
            <p:nvPr userDrawn="1"/>
          </p:nvGrpSpPr>
          <p:grpSpPr>
            <a:xfrm>
              <a:off x="6569075" y="3742055"/>
              <a:ext cx="1497965" cy="896620"/>
              <a:chOff x="5538" y="2902"/>
              <a:chExt cx="2359" cy="1412"/>
            </a:xfrm>
          </p:grpSpPr>
          <p:sp>
            <p:nvSpPr>
              <p:cNvPr id="114" name="矩形 113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738C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15" name="文本框 42"/>
              <p:cNvSpPr txBox="1"/>
              <p:nvPr userDrawn="1"/>
            </p:nvSpPr>
            <p:spPr>
              <a:xfrm>
                <a:off x="5538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115/140/236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93" name="组合 92"/>
            <p:cNvGrpSpPr/>
            <p:nvPr userDrawn="1"/>
          </p:nvGrpSpPr>
          <p:grpSpPr>
            <a:xfrm>
              <a:off x="8135620" y="3742055"/>
              <a:ext cx="1497965" cy="896620"/>
              <a:chOff x="5533" y="2902"/>
              <a:chExt cx="2359" cy="1412"/>
            </a:xfrm>
          </p:grpSpPr>
          <p:sp>
            <p:nvSpPr>
              <p:cNvPr id="112" name="矩形 111"/>
              <p:cNvSpPr/>
              <p:nvPr userDrawn="1"/>
            </p:nvSpPr>
            <p:spPr>
              <a:xfrm>
                <a:off x="5714" y="2902"/>
                <a:ext cx="1985" cy="1412"/>
              </a:xfrm>
              <a:prstGeom prst="rect">
                <a:avLst/>
              </a:prstGeom>
              <a:solidFill>
                <a:srgbClr val="BCCA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13" name="文本框 40"/>
              <p:cNvSpPr txBox="1"/>
              <p:nvPr userDrawn="1"/>
            </p:nvSpPr>
            <p:spPr>
              <a:xfrm>
                <a:off x="5533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188/202/246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94" name="组合 93"/>
            <p:cNvGrpSpPr/>
            <p:nvPr userDrawn="1"/>
          </p:nvGrpSpPr>
          <p:grpSpPr>
            <a:xfrm>
              <a:off x="6560185" y="4736465"/>
              <a:ext cx="1497965" cy="896620"/>
              <a:chOff x="7867" y="2902"/>
              <a:chExt cx="2359" cy="1412"/>
            </a:xfrm>
          </p:grpSpPr>
          <p:sp>
            <p:nvSpPr>
              <p:cNvPr id="110" name="矩形 109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EA70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11" name="文本框 38"/>
              <p:cNvSpPr txBox="1"/>
              <p:nvPr userDrawn="1"/>
            </p:nvSpPr>
            <p:spPr>
              <a:xfrm>
                <a:off x="7867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234/112/112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95" name="组合 94"/>
            <p:cNvGrpSpPr/>
            <p:nvPr userDrawn="1"/>
          </p:nvGrpSpPr>
          <p:grpSpPr>
            <a:xfrm>
              <a:off x="8128000" y="4736465"/>
              <a:ext cx="1497965" cy="896620"/>
              <a:chOff x="7865" y="2902"/>
              <a:chExt cx="2359" cy="1412"/>
            </a:xfrm>
          </p:grpSpPr>
          <p:sp>
            <p:nvSpPr>
              <p:cNvPr id="108" name="矩形 107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rgbClr val="FB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09" name="文本框 36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251/226/226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96" name="组合 95"/>
            <p:cNvGrpSpPr/>
            <p:nvPr userDrawn="1"/>
          </p:nvGrpSpPr>
          <p:grpSpPr>
            <a:xfrm>
              <a:off x="3576320" y="5745480"/>
              <a:ext cx="1260475" cy="896620"/>
              <a:chOff x="8052" y="2902"/>
              <a:chExt cx="1985" cy="1412"/>
            </a:xfrm>
          </p:grpSpPr>
          <p:sp>
            <p:nvSpPr>
              <p:cNvPr id="106" name="矩形 105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07" name="文本框 34"/>
              <p:cNvSpPr txBox="1"/>
              <p:nvPr userDrawn="1"/>
            </p:nvSpPr>
            <p:spPr>
              <a:xfrm>
                <a:off x="8131" y="3140"/>
                <a:ext cx="1823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89/89/89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97" name="组合 96"/>
            <p:cNvGrpSpPr/>
            <p:nvPr userDrawn="1"/>
          </p:nvGrpSpPr>
          <p:grpSpPr>
            <a:xfrm>
              <a:off x="5026660" y="5745480"/>
              <a:ext cx="1497965" cy="896620"/>
              <a:chOff x="7865" y="2902"/>
              <a:chExt cx="2359" cy="1412"/>
            </a:xfrm>
          </p:grpSpPr>
          <p:sp>
            <p:nvSpPr>
              <p:cNvPr id="104" name="矩形 103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05" name="文本框 32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chemeClr val="bg1"/>
                    </a:solidFill>
                    <a:sym typeface="+mn-ea"/>
                  </a:rPr>
                  <a:t>127/127/127</a:t>
                </a:r>
                <a:endParaRPr lang="en-US" altLang="zh-CN" sz="80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98" name="组合 97"/>
            <p:cNvGrpSpPr/>
            <p:nvPr userDrawn="1"/>
          </p:nvGrpSpPr>
          <p:grpSpPr>
            <a:xfrm>
              <a:off x="6558915" y="5745480"/>
              <a:ext cx="1497965" cy="896620"/>
              <a:chOff x="7865" y="2902"/>
              <a:chExt cx="2359" cy="1412"/>
            </a:xfrm>
          </p:grpSpPr>
          <p:sp>
            <p:nvSpPr>
              <p:cNvPr id="102" name="矩形 101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03" name="文本框 30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191/191/191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  <p:grpSp>
          <p:nvGrpSpPr>
            <p:cNvPr id="99" name="组合 98"/>
            <p:cNvGrpSpPr/>
            <p:nvPr userDrawn="1"/>
          </p:nvGrpSpPr>
          <p:grpSpPr>
            <a:xfrm>
              <a:off x="8128000" y="5745480"/>
              <a:ext cx="1497965" cy="896620"/>
              <a:chOff x="7865" y="2902"/>
              <a:chExt cx="2359" cy="1412"/>
            </a:xfrm>
          </p:grpSpPr>
          <p:sp>
            <p:nvSpPr>
              <p:cNvPr id="100" name="矩形 99"/>
              <p:cNvSpPr/>
              <p:nvPr userDrawn="1"/>
            </p:nvSpPr>
            <p:spPr>
              <a:xfrm>
                <a:off x="8052" y="2902"/>
                <a:ext cx="1985" cy="14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/>
              </a:p>
            </p:txBody>
          </p:sp>
          <p:sp>
            <p:nvSpPr>
              <p:cNvPr id="101" name="文本框 28"/>
              <p:cNvSpPr txBox="1"/>
              <p:nvPr userDrawn="1"/>
            </p:nvSpPr>
            <p:spPr>
              <a:xfrm>
                <a:off x="7865" y="3140"/>
                <a:ext cx="2359" cy="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RGB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en-US" altLang="zh-CN" sz="800">
                    <a:solidFill>
                      <a:srgbClr val="373D54"/>
                    </a:solidFill>
                    <a:sym typeface="+mn-ea"/>
                  </a:rPr>
                  <a:t>217/217/217</a:t>
                </a:r>
                <a:endParaRPr lang="en-US" altLang="zh-CN" sz="800">
                  <a:solidFill>
                    <a:srgbClr val="373D54"/>
                  </a:solidFill>
                  <a:sym typeface="+mn-ea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8890" y="456134"/>
            <a:ext cx="10736446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93725" indent="0" algn="ctr">
              <a:buNone/>
              <a:defRPr sz="2595"/>
            </a:lvl2pPr>
            <a:lvl3pPr marL="1187450" indent="0" algn="ctr">
              <a:buNone/>
              <a:defRPr sz="2335"/>
            </a:lvl3pPr>
            <a:lvl4pPr marL="1781175" indent="0" algn="ctr">
              <a:buNone/>
              <a:defRPr sz="2080"/>
            </a:lvl4pPr>
            <a:lvl5pPr marL="2374900" indent="0" algn="ctr">
              <a:buNone/>
              <a:defRPr sz="2080"/>
            </a:lvl5pPr>
            <a:lvl6pPr marL="2968625" indent="0" algn="ctr">
              <a:buNone/>
              <a:defRPr sz="2080"/>
            </a:lvl6pPr>
            <a:lvl7pPr marL="3561715" indent="0" algn="ctr">
              <a:buNone/>
              <a:defRPr sz="2080"/>
            </a:lvl7pPr>
            <a:lvl8pPr marL="4155440" indent="0" algn="ctr">
              <a:buNone/>
              <a:defRPr sz="2080"/>
            </a:lvl8pPr>
            <a:lvl9pPr marL="4749165" indent="0" algn="ctr">
              <a:buNone/>
              <a:defRPr sz="2080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25738" y="1512876"/>
            <a:ext cx="10729365" cy="4690459"/>
          </a:xfrm>
          <a:prstGeom prst="rect">
            <a:avLst/>
          </a:prstGeom>
        </p:spPr>
        <p:txBody>
          <a:bodyPr lIns="0" tIns="0" rIns="0" bIns="0"/>
          <a:lstStyle>
            <a:lvl1pPr marL="179070" marR="0" indent="-168275" algn="l" defTabSz="1187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7135" algn="ctr"/>
              </a:tabLst>
              <a:defRPr sz="18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328930" marR="0" indent="-168275" algn="l" defTabSz="1187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135" algn="ctr"/>
              </a:tabLst>
              <a:defRPr sz="16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97915" marR="0" indent="-168275" algn="l" defTabSz="1187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135" algn="ctr"/>
              </a:tabLst>
              <a:defRPr sz="13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525780" indent="-170815">
              <a:buFont typeface="Arial" panose="020B0604020202020204" pitchFamily="34" charset="0"/>
              <a:buChar char="•"/>
              <a:tabLst>
                <a:tab pos="1207770" algn="ctr"/>
              </a:tabLst>
              <a:defRPr sz="1300" baseline="0"/>
            </a:lvl4pPr>
            <a:lvl5pPr marL="525780" indent="-170815">
              <a:buFont typeface="Arial" panose="020B0604020202020204" pitchFamily="34" charset="0"/>
              <a:buChar char="•"/>
              <a:tabLst>
                <a:tab pos="1207770" algn="ctr"/>
              </a:tabLst>
              <a:defRPr sz="1300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8930" marR="0" lvl="1" indent="-168275" algn="l" defTabSz="1187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13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7915" marR="0" lvl="2" indent="-168275" algn="l" defTabSz="1187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13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7915" marR="0" lvl="2" indent="-168275" algn="l" defTabSz="1187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135" algn="ctr"/>
              </a:tabLst>
              <a:defRPr/>
            </a:pPr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8890" y="456134"/>
            <a:ext cx="10736446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93725" indent="0" algn="ctr">
              <a:buNone/>
              <a:defRPr sz="2595"/>
            </a:lvl2pPr>
            <a:lvl3pPr marL="1187450" indent="0" algn="ctr">
              <a:buNone/>
              <a:defRPr sz="2335"/>
            </a:lvl3pPr>
            <a:lvl4pPr marL="1781175" indent="0" algn="ctr">
              <a:buNone/>
              <a:defRPr sz="2080"/>
            </a:lvl4pPr>
            <a:lvl5pPr marL="2374900" indent="0" algn="ctr">
              <a:buNone/>
              <a:defRPr sz="2080"/>
            </a:lvl5pPr>
            <a:lvl6pPr marL="2968625" indent="0" algn="ctr">
              <a:buNone/>
              <a:defRPr sz="2080"/>
            </a:lvl6pPr>
            <a:lvl7pPr marL="3561715" indent="0" algn="ctr">
              <a:buNone/>
              <a:defRPr sz="2080"/>
            </a:lvl7pPr>
            <a:lvl8pPr marL="4155440" indent="0" algn="ctr">
              <a:buNone/>
              <a:defRPr sz="2080"/>
            </a:lvl8pPr>
            <a:lvl9pPr marL="4749165" indent="0" algn="ctr">
              <a:buNone/>
              <a:defRPr sz="2080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25738" y="1512876"/>
            <a:ext cx="10729365" cy="4690459"/>
          </a:xfrm>
          <a:prstGeom prst="rect">
            <a:avLst/>
          </a:prstGeom>
        </p:spPr>
        <p:txBody>
          <a:bodyPr lIns="0" tIns="0" rIns="0" bIns="0"/>
          <a:lstStyle>
            <a:lvl1pPr marL="179070" marR="0" indent="-168275" algn="l" defTabSz="1187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7135" algn="ctr"/>
              </a:tabLst>
              <a:defRPr sz="18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328930" marR="0" indent="-168275" algn="l" defTabSz="1187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135" algn="ctr"/>
              </a:tabLst>
              <a:defRPr sz="16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97915" marR="0" indent="-168275" algn="l" defTabSz="1187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135" algn="ctr"/>
              </a:tabLst>
              <a:defRPr sz="13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525780" indent="-170815">
              <a:buFont typeface="Arial" panose="020B0604020202020204" pitchFamily="34" charset="0"/>
              <a:buChar char="•"/>
              <a:tabLst>
                <a:tab pos="1207770" algn="ctr"/>
              </a:tabLst>
              <a:defRPr sz="1300" baseline="0"/>
            </a:lvl4pPr>
            <a:lvl5pPr marL="525780" indent="-170815">
              <a:buFont typeface="Arial" panose="020B0604020202020204" pitchFamily="34" charset="0"/>
              <a:buChar char="•"/>
              <a:tabLst>
                <a:tab pos="1207770" algn="ctr"/>
              </a:tabLst>
              <a:defRPr sz="1300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8930" marR="0" lvl="1" indent="-168275" algn="l" defTabSz="1187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13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7915" marR="0" lvl="2" indent="-168275" algn="l" defTabSz="1187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13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7915" marR="0" lvl="2" indent="-168275" algn="l" defTabSz="1187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135" algn="ctr"/>
              </a:tabLst>
              <a:defRPr/>
            </a:pPr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8890" y="456134"/>
            <a:ext cx="10736446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93725" indent="0" algn="ctr">
              <a:buNone/>
              <a:defRPr sz="2595"/>
            </a:lvl2pPr>
            <a:lvl3pPr marL="1187450" indent="0" algn="ctr">
              <a:buNone/>
              <a:defRPr sz="2335"/>
            </a:lvl3pPr>
            <a:lvl4pPr marL="1781175" indent="0" algn="ctr">
              <a:buNone/>
              <a:defRPr sz="2080"/>
            </a:lvl4pPr>
            <a:lvl5pPr marL="2374900" indent="0" algn="ctr">
              <a:buNone/>
              <a:defRPr sz="2080"/>
            </a:lvl5pPr>
            <a:lvl6pPr marL="2968625" indent="0" algn="ctr">
              <a:buNone/>
              <a:defRPr sz="2080"/>
            </a:lvl6pPr>
            <a:lvl7pPr marL="3561715" indent="0" algn="ctr">
              <a:buNone/>
              <a:defRPr sz="2080"/>
            </a:lvl7pPr>
            <a:lvl8pPr marL="4155440" indent="0" algn="ctr">
              <a:buNone/>
              <a:defRPr sz="2080"/>
            </a:lvl8pPr>
            <a:lvl9pPr marL="4749165" indent="0" algn="ctr">
              <a:buNone/>
              <a:defRPr sz="2080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25738" y="1512876"/>
            <a:ext cx="10729365" cy="4690459"/>
          </a:xfrm>
          <a:prstGeom prst="rect">
            <a:avLst/>
          </a:prstGeom>
        </p:spPr>
        <p:txBody>
          <a:bodyPr lIns="0" tIns="0" rIns="0" bIns="0"/>
          <a:lstStyle>
            <a:lvl1pPr marL="179070" marR="0" indent="-168275" algn="l" defTabSz="1187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7135" algn="ctr"/>
              </a:tabLst>
              <a:defRPr sz="18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328930" marR="0" indent="-168275" algn="l" defTabSz="1187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135" algn="ctr"/>
              </a:tabLst>
              <a:defRPr sz="16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97915" marR="0" indent="-168275" algn="l" defTabSz="1187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135" algn="ctr"/>
              </a:tabLst>
              <a:defRPr sz="13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525780" indent="-170815">
              <a:buFont typeface="Arial" panose="020B0604020202020204" pitchFamily="34" charset="0"/>
              <a:buChar char="•"/>
              <a:tabLst>
                <a:tab pos="1207770" algn="ctr"/>
              </a:tabLst>
              <a:defRPr sz="1300" baseline="0"/>
            </a:lvl4pPr>
            <a:lvl5pPr marL="525780" indent="-170815">
              <a:buFont typeface="Arial" panose="020B0604020202020204" pitchFamily="34" charset="0"/>
              <a:buChar char="•"/>
              <a:tabLst>
                <a:tab pos="1207770" algn="ctr"/>
              </a:tabLst>
              <a:defRPr sz="1300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8930" marR="0" lvl="1" indent="-168275" algn="l" defTabSz="1187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13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7915" marR="0" lvl="2" indent="-168275" algn="l" defTabSz="1187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13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7915" marR="0" lvl="2" indent="-168275" algn="l" defTabSz="1187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135" algn="ctr"/>
              </a:tabLst>
              <a:defRPr/>
            </a:pPr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tags" Target="../tags/tag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1.pn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33863" y="6402806"/>
            <a:ext cx="499547" cy="138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 descr="D:\FTP server\济南翱众信息系统有限公司\商务\翱众--官网\LOGO\AKS（蓝）LOGO.pngAKS（蓝）LOGO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10272078" y="116840"/>
            <a:ext cx="1767840" cy="6007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1187450" rtl="0" eaLnBrk="1" latinLnBrk="0" hangingPunct="1">
        <a:lnSpc>
          <a:spcPct val="90000"/>
        </a:lnSpc>
        <a:spcBef>
          <a:spcPct val="0"/>
        </a:spcBef>
        <a:buNone/>
        <a:defRPr sz="57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180" indent="-297180" algn="l" defTabSz="118745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1pPr>
      <a:lvl2pPr marL="890270" indent="-297180" algn="l" defTabSz="118745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2pPr>
      <a:lvl3pPr marL="1483995" indent="-297180" algn="l" defTabSz="118745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77720" indent="-297180" algn="l" defTabSz="118745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671445" indent="-297180" algn="l" defTabSz="118745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3265170" indent="-297180" algn="l" defTabSz="118745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858895" indent="-297180" algn="l" defTabSz="118745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452620" indent="-297180" algn="l" defTabSz="118745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5046345" indent="-297180" algn="l" defTabSz="118745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45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algn="l" defTabSz="118745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87450" algn="l" defTabSz="118745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75" algn="l" defTabSz="118745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374900" algn="l" defTabSz="118745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2967990" algn="l" defTabSz="118745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562350" algn="l" defTabSz="118745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156075" algn="l" defTabSz="118745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4749165" algn="l" defTabSz="118745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794"/>
            <a:ext cx="12188826" cy="6856412"/>
          </a:xfrm>
          <a:prstGeom prst="rect">
            <a:avLst/>
          </a:prstGeom>
        </p:spPr>
      </p:pic>
      <p:pic>
        <p:nvPicPr>
          <p:cNvPr id="3" name="图片 2" descr="D:\FTP server\济南翱众信息系统有限公司\商务\翱众--官网\LOGO\AKS（蓝）LOGO.pngAKS（蓝）LOGO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0129203" y="6092825"/>
            <a:ext cx="1702435" cy="5784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6095" y="867773"/>
            <a:ext cx="12198095" cy="522522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zh-CN" altLang="en-US" dirty="0"/>
          </a:p>
        </p:txBody>
      </p:sp>
      <p:sp>
        <p:nvSpPr>
          <p:cNvPr id="4" name="object 4"/>
          <p:cNvSpPr/>
          <p:nvPr/>
        </p:nvSpPr>
        <p:spPr>
          <a:xfrm>
            <a:off x="5373496" y="2402839"/>
            <a:ext cx="0" cy="721360"/>
          </a:xfrm>
          <a:custGeom>
            <a:avLst/>
            <a:gdLst/>
            <a:ahLst/>
            <a:cxnLst/>
            <a:rect l="l" t="t" r="r" b="b"/>
            <a:pathLst>
              <a:path h="721360">
                <a:moveTo>
                  <a:pt x="0" y="0"/>
                </a:moveTo>
                <a:lnTo>
                  <a:pt x="0" y="721360"/>
                </a:lnTo>
              </a:path>
            </a:pathLst>
          </a:custGeom>
          <a:ln w="24129">
            <a:solidFill>
              <a:srgbClr val="C6000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61432" y="239141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22860">
            <a:solidFill>
              <a:srgbClr val="C6000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矩形 1"/>
          <p:cNvSpPr/>
          <p:nvPr/>
        </p:nvSpPr>
        <p:spPr>
          <a:xfrm>
            <a:off x="2739831" y="3234993"/>
            <a:ext cx="813600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翱众垂直行业融合大模型专业服务使用指南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/>
        </p:nvSpPr>
        <p:spPr>
          <a:xfrm>
            <a:off x="499297" y="262994"/>
            <a:ext cx="5596702" cy="6008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800" b="1" kern="120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9pPr>
          </a:lstStyle>
          <a:p>
            <a:r>
              <a:rPr lang="zh-CN" altLang="en-US"/>
              <a:t>操作步骤</a:t>
            </a:r>
            <a:endParaRPr lang="zh-CN" altLang="en-US"/>
          </a:p>
        </p:txBody>
      </p:sp>
      <p:sp>
        <p:nvSpPr>
          <p:cNvPr id="2" name="灯片编号占位符 2"/>
          <p:cNvSpPr>
            <a:spLocks noGrp="1"/>
          </p:cNvSpPr>
          <p:nvPr/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080135" y="97726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b="1" dirty="0"/>
              <a:t>步骤1 登录华为云云市场主页：</a:t>
            </a:r>
            <a:r>
              <a:rPr lang="zh-CN" altLang="en-US" sz="1800" dirty="0"/>
              <a:t>https://marketplace.huaweicloud.com/</a:t>
            </a:r>
            <a:endParaRPr lang="zh-CN" altLang="en-US" sz="1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" y="1720850"/>
            <a:ext cx="12165330" cy="41236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3"/>
          <p:cNvSpPr>
            <a:spLocks noGrp="1"/>
          </p:cNvSpPr>
          <p:nvPr/>
        </p:nvSpPr>
        <p:spPr>
          <a:xfrm>
            <a:off x="499297" y="262994"/>
            <a:ext cx="5596702" cy="6008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800" b="1" kern="120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9pPr>
          </a:lstStyle>
          <a:p>
            <a:r>
              <a:rPr lang="zh-CN" altLang="en-US"/>
              <a:t>操作步骤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43255" y="117983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步骤2 选择商品</a:t>
            </a:r>
            <a:endParaRPr lang="zh-CN" altLang="en-US" sz="2400" b="1"/>
          </a:p>
        </p:txBody>
      </p:sp>
      <p:sp>
        <p:nvSpPr>
          <p:cNvPr id="11" name="文本框 10"/>
          <p:cNvSpPr txBox="1"/>
          <p:nvPr/>
        </p:nvSpPr>
        <p:spPr>
          <a:xfrm>
            <a:off x="760095" y="1654175"/>
            <a:ext cx="8000365" cy="857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31800" lvl="0" indent="-431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在页面顶端搜索栏搜索</a:t>
            </a:r>
            <a:r>
              <a:rPr altLang="zh-CN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翱众垂直行业融台大模型构建解决方案</a:t>
            </a:r>
            <a:r>
              <a:rPr altLang="zh-CN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31800" lvl="0" indent="-431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进入商品。</a:t>
            </a:r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r="20920"/>
          <a:stretch>
            <a:fillRect/>
          </a:stretch>
        </p:blipFill>
        <p:spPr>
          <a:xfrm>
            <a:off x="2894330" y="2526030"/>
            <a:ext cx="7346950" cy="34245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00" h="3360">
                <a:moveTo>
                  <a:pt x="0" y="0"/>
                </a:moveTo>
                <a:lnTo>
                  <a:pt x="4800" y="0"/>
                </a:lnTo>
                <a:lnTo>
                  <a:pt x="4800" y="3360"/>
                </a:lnTo>
                <a:lnTo>
                  <a:pt x="0" y="336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499297" y="262994"/>
            <a:ext cx="5596702" cy="6008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800" b="1" kern="120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</a:defRPr>
            </a:lvl9pPr>
          </a:lstStyle>
          <a:p>
            <a:r>
              <a:rPr lang="zh-CN" altLang="en-US"/>
              <a:t>操作步骤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/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35660" y="1574165"/>
            <a:ext cx="841502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步骤3 单击具体商品名称，进入商品详情页面。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步骤4 查看商品信息、设置服务选型后，单击“立即购买”。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商家启动交付。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4865" y="2691765"/>
            <a:ext cx="8136255" cy="37661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70837" y="4653000"/>
            <a:ext cx="2873116" cy="674370"/>
          </a:xfrm>
          <a:prstGeom prst="rect">
            <a:avLst/>
          </a:prstGeom>
          <a:noFill/>
        </p:spPr>
        <p:txBody>
          <a:bodyPr wrap="square" lIns="91426" tIns="45713" rIns="91426" bIns="45713">
            <a:spAutoFit/>
          </a:bodyPr>
          <a:lstStyle/>
          <a:p>
            <a:pPr algn="ctr" defTabSz="1219200">
              <a:defRPr/>
            </a:pPr>
            <a:r>
              <a:rPr lang="en-US" altLang="zh-CN" sz="3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Thank You.</a:t>
            </a:r>
            <a:endParaRPr lang="zh-CN" altLang="zh-CN" sz="3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1416000" y="2181543"/>
            <a:ext cx="10093875" cy="1317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28395" marR="5080" indent="-1015365" algn="l">
              <a:lnSpc>
                <a:spcPct val="140000"/>
              </a:lnSpc>
              <a:spcBef>
                <a:spcPts val="100"/>
              </a:spcBef>
            </a:pPr>
            <a:r>
              <a:rPr lang="zh-CN" altLang="en-US" sz="3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打造数字化黑土地，共建共享多赢生态</a:t>
            </a:r>
            <a:endParaRPr lang="en-US" altLang="zh-CN" sz="30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 marL="1128395" marR="5080" indent="-1015365" algn="l">
              <a:lnSpc>
                <a:spcPct val="140000"/>
              </a:lnSpc>
              <a:spcBef>
                <a:spcPts val="100"/>
              </a:spcBef>
            </a:pPr>
            <a:r>
              <a:rPr lang="zh-CN" altLang="en-US" sz="3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用云服务赋能中国实体经济数字化转型</a:t>
            </a:r>
            <a:endParaRPr lang="en-US" altLang="zh-CN" sz="30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VALUE" val="592*8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09523_1*d*2"/>
  <p:tag name="KSO_WM_TEMPLATE_CATEGORY" val="diagram"/>
  <p:tag name="KSO_WM_TEMPLATE_INDEX" val="20209523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a4d031ac56924eddac3e428f73e636e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b49d92aea2544e27b1b794520efa55f9"/>
  <p:tag name="KSO_WM_TEMPLATE_ASSEMBLE_XID" val="60656fae4054ed1e2fb80f31"/>
  <p:tag name="KSO_WM_TEMPLATE_ASSEMBLE_GROUPID" val="60656fae4054ed1e2fb80f31"/>
  <p:tag name="KSO_WM_UNIT_PICTURE_CLIP_FLAG" val="0"/>
  <p:tag name="KSO_WM_UNIT_PLACING_PICTURE_USER_VIEWPORT" val="{&quot;height&quot;:3413,&quot;width&quot;:7322}"/>
</p:tagLst>
</file>

<file path=ppt/tags/tag8.xml><?xml version="1.0" encoding="utf-8"?>
<p:tagLst xmlns:p="http://schemas.openxmlformats.org/presentationml/2006/main">
  <p:tag name="commondata" val="eyJoZGlkIjoiNTQxZDc3Y2ExYWQyOTUwOGZhYzM4MTU1Nzk0YWZkMDAifQ=="/>
</p:tagLst>
</file>

<file path=ppt/theme/theme1.xml><?xml version="1.0" encoding="utf-8"?>
<a:theme xmlns:a="http://schemas.openxmlformats.org/drawingml/2006/main" name="2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封面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WPS 演示</Application>
  <PresentationFormat>宽屏</PresentationFormat>
  <Paragraphs>28</Paragraphs>
  <Slides>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.AppleSystemUIFont</vt:lpstr>
      <vt:lpstr>AMGDT</vt:lpstr>
      <vt:lpstr>Segoe UI</vt:lpstr>
      <vt:lpstr>Wingdings</vt:lpstr>
      <vt:lpstr>Calibri</vt:lpstr>
      <vt:lpstr>Arial Unicode MS</vt:lpstr>
      <vt:lpstr>Calibri Light</vt:lpstr>
      <vt:lpstr>等线 Light</vt:lpstr>
      <vt:lpstr>等线</vt:lpstr>
      <vt:lpstr>2_章节页</vt:lpstr>
      <vt:lpstr>封面01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hw4096</cp:lastModifiedBy>
  <cp:revision>736</cp:revision>
  <dcterms:created xsi:type="dcterms:W3CDTF">2019-05-06T08:40:00Z</dcterms:created>
  <dcterms:modified xsi:type="dcterms:W3CDTF">2025-08-19T03:09:53Z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DFF51A6ED80D471CAE913BEB2B2ABEA6_12</vt:lpwstr>
  </property>
</Properties>
</file>