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7" r:id="rId2"/>
    <p:sldId id="319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299" r:id="rId12"/>
  </p:sldIdLst>
  <p:sldSz cx="12192000" cy="6858000"/>
  <p:notesSz cx="6858000" cy="9144000"/>
  <p:custShowLst>
    <p:custShow name="安装软件" id="0">
      <p:sldLst/>
    </p:custShow>
    <p:custShow name="新建解决方案" id="1">
      <p:sldLst/>
    </p:custShow>
    <p:custShow name="IP配置及连接" id="2">
      <p:sldLst/>
    </p:custShow>
    <p:custShow name="新建程序" id="3">
      <p:sldLst/>
    </p:custShow>
    <p:custShow name="编码/解码" id="4">
      <p:sldLst/>
    </p:custShow>
    <p:custShow name="示教点位" id="5">
      <p:sldLst/>
    </p:custShow>
    <p:custShow name="外部设置" id="6">
      <p:sldLst/>
    </p:custShow>
    <p:custShow name="程序示例及运动流程介绍" id="7">
      <p:sldLst/>
    </p:custShow>
    <p:custShow name="PRG语法工具" id="8">
      <p:sldLst/>
    </p:custShow>
  </p:custShowLst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E528F"/>
    <a:srgbClr val="DAE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7B5B7-A603-40A7-8E5F-CCCFA8C22168}" type="datetimeFigureOut">
              <a:rPr lang="zh-CN" altLang="en-US" smtClean="0"/>
              <a:t>2025/8/22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3E9E6-62AD-4D2B-96D3-DD5156165A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-6859" y="3345549"/>
            <a:ext cx="12203183" cy="466794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 t="-4000"/>
            </a:stretch>
          </a:blipFill>
          <a:ln w="12700" cap="flat">
            <a:noFill/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7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  <p:sp>
        <p:nvSpPr>
          <p:cNvPr id="16" name="Rectangle"/>
          <p:cNvSpPr/>
          <p:nvPr userDrawn="1"/>
        </p:nvSpPr>
        <p:spPr>
          <a:xfrm>
            <a:off x="1" y="6658169"/>
            <a:ext cx="12192000" cy="199831"/>
          </a:xfrm>
          <a:prstGeom prst="rect">
            <a:avLst/>
          </a:prstGeom>
          <a:solidFill>
            <a:srgbClr val="D6D6D6"/>
          </a:solidFill>
          <a:ln w="25400">
            <a:miter lim="400000"/>
          </a:ln>
        </p:spPr>
        <p:txBody>
          <a:bodyPr lIns="19050" tIns="19050" rIns="19050" bIns="19050" anchor="ctr"/>
          <a:lstStyle/>
          <a:p>
            <a:pPr algn="ctr" defTabSz="412750"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600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564" y="89898"/>
            <a:ext cx="501273" cy="483677"/>
          </a:xfrm>
          <a:prstGeom prst="rect">
            <a:avLst/>
          </a:prstGeom>
        </p:spPr>
      </p:pic>
      <p:sp>
        <p:nvSpPr>
          <p:cNvPr id="23" name="Line"/>
          <p:cNvSpPr/>
          <p:nvPr userDrawn="1"/>
        </p:nvSpPr>
        <p:spPr>
          <a:xfrm>
            <a:off x="258530" y="622300"/>
            <a:ext cx="11657977" cy="0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0" tIns="0" rIns="0" bIns="0"/>
          <a:lstStyle/>
          <a:p>
            <a:endParaRPr sz="900"/>
          </a:p>
        </p:txBody>
      </p:sp>
      <p:sp>
        <p:nvSpPr>
          <p:cNvPr id="24" name="TextBox 10"/>
          <p:cNvSpPr txBox="1"/>
          <p:nvPr userDrawn="1"/>
        </p:nvSpPr>
        <p:spPr>
          <a:xfrm>
            <a:off x="47500" y="6630181"/>
            <a:ext cx="5013563" cy="230832"/>
          </a:xfrm>
          <a:prstGeom prst="rect">
            <a:avLst/>
          </a:prstGeom>
          <a:noFill/>
        </p:spPr>
        <p:txBody>
          <a:bodyPr vert="horz" wrap="square" lIns="45720" tIns="22860" rIns="45720" bIns="22860" numCol="1" anchor="t">
            <a:spAutoFit/>
          </a:bodyPr>
          <a:lstStyle/>
          <a:p>
            <a:pPr defTabSz="457200" eaLnBrk="0"/>
            <a:r>
              <a:rPr lang="en-US" altLang="ko-KR" sz="1000" b="0" strike="noStrike" cap="none" spc="18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智能检测解决方案专业提供商</a:t>
            </a:r>
            <a:r>
              <a:rPr lang="en-US" altLang="ko-KR" sz="1200" b="0" strike="noStrike" cap="none" spc="18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7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INTELLIGENT </a:t>
            </a:r>
            <a:r>
              <a:rPr lang="en-US" altLang="zh-CN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AUTOMATIC INSPECTION SOLUTION PROVIDER</a:t>
            </a:r>
            <a:endParaRPr lang="ko-KR" altLang="en-US" sz="750" b="0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灯片编号占位符 5"/>
          <p:cNvSpPr txBox="1"/>
          <p:nvPr userDrawn="1"/>
        </p:nvSpPr>
        <p:spPr>
          <a:xfrm>
            <a:off x="5996626" y="6670142"/>
            <a:ext cx="209931" cy="178911"/>
          </a:xfrm>
        </p:spPr>
        <p:txBody>
          <a:bodyPr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228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0" marR="0" indent="685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0" marR="0" indent="1143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1600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algn="ctr"/>
            <a:fld id="{482B5CF7-36B2-41E6-A979-17A742A1CEC3}" type="slidenum">
              <a:rPr lang="zh-CN" altLang="en-US" sz="7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zh-CN" altLang="en-US" sz="7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58530" y="197717"/>
            <a:ext cx="10775672" cy="42718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182"/>
            <a:ext cx="12192000" cy="59618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58" y="186689"/>
            <a:ext cx="720820" cy="695517"/>
          </a:xfrm>
          <a:prstGeom prst="rect">
            <a:avLst/>
          </a:prstGeom>
        </p:spPr>
      </p:pic>
      <p:sp>
        <p:nvSpPr>
          <p:cNvPr id="12" name="Line"/>
          <p:cNvSpPr/>
          <p:nvPr userDrawn="1"/>
        </p:nvSpPr>
        <p:spPr>
          <a:xfrm>
            <a:off x="258530" y="3346450"/>
            <a:ext cx="11657976" cy="0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0" tIns="0" rIns="0" bIns="0"/>
          <a:lstStyle/>
          <a:p>
            <a:endParaRPr sz="900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73700" y="3445633"/>
            <a:ext cx="2967987" cy="600165"/>
            <a:chOff x="3208026" y="7433107"/>
            <a:chExt cx="5935974" cy="1200328"/>
          </a:xfrm>
        </p:grpSpPr>
        <p:sp>
          <p:nvSpPr>
            <p:cNvPr id="14" name="TextBox 6"/>
            <p:cNvSpPr txBox="1"/>
            <p:nvPr/>
          </p:nvSpPr>
          <p:spPr>
            <a:xfrm>
              <a:off x="3208026" y="7433107"/>
              <a:ext cx="593597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spc="18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82" charset="2"/>
                  <a:ea typeface="微软雅黑" panose="020B0503020204020204" pitchFamily="82" charset="2"/>
                </a:rPr>
                <a:t>智能检测解决方案专业提供商</a:t>
              </a:r>
            </a:p>
          </p:txBody>
        </p:sp>
        <p:sp>
          <p:nvSpPr>
            <p:cNvPr id="15" name="TextBox 7"/>
            <p:cNvSpPr txBox="1"/>
            <p:nvPr/>
          </p:nvSpPr>
          <p:spPr>
            <a:xfrm>
              <a:off x="3208026" y="7894772"/>
              <a:ext cx="5836226" cy="73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INTELLIGENT AUTOMATIC INSPECTION SOLUTION PROVIDER</a:t>
              </a:r>
              <a:endPara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Bullets cop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182"/>
            <a:ext cx="12192000" cy="596181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9990"/>
            <a:ext cx="12192001" cy="5958011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152815" y="5237991"/>
            <a:ext cx="764978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zh-CN" sz="1600" b="1" cap="all" dirty="0">
                <a:solidFill>
                  <a:srgbClr val="737473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Guangdong Samsun Technology </a:t>
            </a:r>
            <a:r>
              <a:rPr lang="en-US" altLang="zh-CN" sz="1600" b="1" cap="all" dirty="0" err="1">
                <a:solidFill>
                  <a:srgbClr val="737473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Co.,Ltd</a:t>
            </a:r>
            <a:r>
              <a:rPr lang="en-US" altLang="zh-CN" sz="1600" b="1" cap="all" dirty="0">
                <a:solidFill>
                  <a:srgbClr val="737473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.</a:t>
            </a:r>
            <a:endParaRPr lang="zh-CN" altLang="zh-CN" sz="1600" b="1" dirty="0">
              <a:solidFill>
                <a:srgbClr val="737473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  <a:p>
            <a:pPr>
              <a:lnSpc>
                <a:spcPts val="2100"/>
              </a:lnSpc>
            </a:pPr>
            <a:r>
              <a:rPr lang="en-US" altLang="zh-CN" sz="1000" dirty="0">
                <a:solidFill>
                  <a:srgbClr val="737473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ADD:No.3, </a:t>
            </a:r>
            <a:r>
              <a:rPr lang="en-US" altLang="zh-CN" sz="1000" dirty="0" err="1">
                <a:solidFill>
                  <a:srgbClr val="737473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Zhongnan</a:t>
            </a:r>
            <a:r>
              <a:rPr lang="en-US" altLang="zh-CN" sz="1000" dirty="0">
                <a:solidFill>
                  <a:srgbClr val="737473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 S. Rd. W., </a:t>
            </a:r>
            <a:r>
              <a:rPr lang="en-US" altLang="zh-CN" sz="1000" dirty="0" err="1">
                <a:solidFill>
                  <a:srgbClr val="737473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Shangsha</a:t>
            </a:r>
            <a:r>
              <a:rPr lang="en-US" altLang="zh-CN" sz="1000" dirty="0">
                <a:solidFill>
                  <a:srgbClr val="737473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 </a:t>
            </a:r>
            <a:r>
              <a:rPr lang="en-US" altLang="zh-CN" sz="1000" dirty="0" err="1">
                <a:solidFill>
                  <a:srgbClr val="737473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Haibin</a:t>
            </a:r>
            <a:r>
              <a:rPr lang="en-US" altLang="zh-CN" sz="1000" dirty="0">
                <a:solidFill>
                  <a:srgbClr val="737473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 Dist., </a:t>
            </a:r>
            <a:r>
              <a:rPr lang="en-US" altLang="zh-CN" sz="1000" dirty="0" err="1">
                <a:solidFill>
                  <a:srgbClr val="737473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Changan</a:t>
            </a:r>
            <a:r>
              <a:rPr lang="en-US" altLang="zh-CN" sz="1000" dirty="0">
                <a:solidFill>
                  <a:srgbClr val="737473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 town, Dongguan, CN.</a:t>
            </a:r>
          </a:p>
          <a:p>
            <a:pPr>
              <a:lnSpc>
                <a:spcPts val="1750"/>
              </a:lnSpc>
            </a:pPr>
            <a:r>
              <a:rPr lang="en-US" altLang="zh-CN" sz="1000" dirty="0">
                <a:solidFill>
                  <a:srgbClr val="737473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Website: http://www.samsuncn.com       </a:t>
            </a:r>
            <a:r>
              <a:rPr lang="en-US" altLang="zh-CN" sz="1000" dirty="0" err="1">
                <a:solidFill>
                  <a:srgbClr val="737473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Mail:sales@samsuncn.com</a:t>
            </a:r>
            <a:r>
              <a:rPr lang="en-US" altLang="zh-CN" sz="1000" dirty="0">
                <a:solidFill>
                  <a:srgbClr val="737473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 </a:t>
            </a:r>
          </a:p>
          <a:p>
            <a:pPr>
              <a:lnSpc>
                <a:spcPts val="1750"/>
              </a:lnSpc>
            </a:pPr>
            <a:r>
              <a:rPr lang="en-US" altLang="zh-CN" sz="1000" dirty="0">
                <a:solidFill>
                  <a:srgbClr val="737473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Service hotline: 400-803-6383</a:t>
            </a:r>
            <a:endParaRPr lang="zh-CN" altLang="en-US" sz="1000" dirty="0">
              <a:solidFill>
                <a:srgbClr val="737473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15" y="3880827"/>
            <a:ext cx="1105147" cy="1105147"/>
          </a:xfrm>
          <a:prstGeom prst="rect">
            <a:avLst/>
          </a:prstGeom>
        </p:spPr>
      </p:pic>
      <p:sp>
        <p:nvSpPr>
          <p:cNvPr id="19" name="矩形 18"/>
          <p:cNvSpPr/>
          <p:nvPr userDrawn="1"/>
        </p:nvSpPr>
        <p:spPr>
          <a:xfrm>
            <a:off x="4171179" y="1524243"/>
            <a:ext cx="3895362" cy="815608"/>
          </a:xfrm>
          <a:prstGeom prst="rect">
            <a:avLst/>
          </a:prstGeom>
          <a:noFill/>
        </p:spPr>
        <p:txBody>
          <a:bodyPr wrap="none" lIns="45720" tIns="22860" rIns="45720" bIns="22860">
            <a:spAutoFit/>
          </a:bodyPr>
          <a:lstStyle/>
          <a:p>
            <a:pPr algn="ctr"/>
            <a:r>
              <a:rPr lang="en-US" altLang="zh-CN" sz="500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82" charset="2"/>
                <a:ea typeface="微软雅黑" panose="020B0503020204020204" pitchFamily="82" charset="2"/>
              </a:rPr>
              <a:t>THANK YOU</a:t>
            </a:r>
            <a:endParaRPr lang="zh-CN" altLang="en-US" sz="500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3668737" y="1698651"/>
            <a:ext cx="4900247" cy="466794"/>
          </a:xfrm>
          <a:prstGeom prst="rect">
            <a:avLst/>
          </a:prstGeom>
          <a:noFill/>
          <a:ln w="9525" cap="flat">
            <a:solidFill>
              <a:srgbClr val="0057A6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7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 panose="020B0502020104020203"/>
              <a:ea typeface="Gill Sans" panose="020B0502020104020203"/>
              <a:cs typeface="Gill Sans" panose="020B0502020104020203"/>
              <a:sym typeface="Gill Sans" panose="020B0502020104020203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2025/8/22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2025/8/22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7124" y="2768920"/>
            <a:ext cx="11519596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MQ300</a:t>
            </a:r>
            <a:r>
              <a:rPr lang="zh-CN" alt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设备运行</a:t>
            </a:r>
            <a:r>
              <a:rPr lang="en-US" altLang="zh-CN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SOP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37124" y="4937327"/>
            <a:ext cx="4319227" cy="170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Helvetica Neue" panose="02000503000000020004" charset="0"/>
                <a:ea typeface="ヒラギノ角ゴ ProN W3" panose="020B0300000000000000" charset="-128"/>
                <a:sym typeface="Helvetica Neue" panose="0200050300000002000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 Neue" panose="02000503000000020004" charset="0"/>
                <a:ea typeface="ヒラギノ角ゴ ProN W3" panose="020B0300000000000000" charset="-128"/>
                <a:sym typeface="Helvetica Neue" panose="0200050300000002000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 Neue" panose="02000503000000020004" charset="0"/>
                <a:ea typeface="ヒラギノ角ゴ ProN W3" panose="020B0300000000000000" charset="-128"/>
                <a:sym typeface="Helvetica Neue" panose="0200050300000002000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 Neue" panose="02000503000000020004" charset="0"/>
                <a:ea typeface="ヒラギノ角ゴ ProN W3" panose="020B0300000000000000" charset="-128"/>
                <a:sym typeface="Helvetica Neue" panose="0200050300000002000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 Neue" panose="02000503000000020004" charset="0"/>
                <a:ea typeface="ヒラギノ角ゴ ProN W3" panose="020B0300000000000000" charset="-128"/>
                <a:sym typeface="Helvetica Neue" panose="020005030000000200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 Neue" panose="02000503000000020004" charset="0"/>
                <a:ea typeface="ヒラギノ角ゴ ProN W3" panose="020B0300000000000000" charset="-128"/>
                <a:sym typeface="Helvetica Neue" panose="020005030000000200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 Neue" panose="02000503000000020004" charset="0"/>
                <a:ea typeface="ヒラギノ角ゴ ProN W3" panose="020B0300000000000000" charset="-128"/>
                <a:sym typeface="Helvetica Neue" panose="020005030000000200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 Neue" panose="02000503000000020004" charset="0"/>
                <a:ea typeface="ヒラギノ角ゴ ProN W3" panose="020B0300000000000000" charset="-128"/>
                <a:sym typeface="Helvetica Neue" panose="020005030000000200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 Neue" panose="02000503000000020004" charset="0"/>
                <a:ea typeface="ヒラギノ角ゴ ProN W3" panose="020B0300000000000000" charset="-128"/>
                <a:sym typeface="Helvetica Neue" panose="02000503000000020004" charset="0"/>
              </a:defRPr>
            </a:lvl9pPr>
          </a:lstStyle>
          <a:p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日期</a:t>
            </a:r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date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：202</a:t>
            </a:r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/</a:t>
            </a:r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08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/</a:t>
            </a:r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21</a:t>
            </a:r>
          </a:p>
          <a:p>
            <a:endParaRPr lang="en-US" altLang="zh-CN"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版本</a:t>
            </a:r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version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v1.0</a:t>
            </a:r>
          </a:p>
          <a:p>
            <a:endParaRPr lang="en-US" altLang="zh-CN"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提供</a:t>
            </a:r>
            <a:r>
              <a:rPr lang="en-US" altLang="zh-CN" sz="21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preduced</a:t>
            </a:r>
            <a:r>
              <a:rPr lang="zh-CN" altLang="en-US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en-US" altLang="zh-CN" sz="2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SAMSUN</a:t>
            </a:r>
            <a:endParaRPr kumimoji="1" lang="zh-CN" altLang="en-US" sz="21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Helvetica Neue Light" panose="0200050300000002000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4EAA3-9396-10C0-12F4-D803FA24F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5941CC-C2D7-4693-8060-E5911D5C0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MQ300</a:t>
            </a:r>
            <a:r>
              <a:rPr lang="zh-CN" altLang="en-US" dirty="0"/>
              <a:t>设备机械手交互信号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516304D-B38F-D20C-C130-D7BD0A86CC61}"/>
              </a:ext>
            </a:extLst>
          </p:cNvPr>
          <p:cNvSpPr txBox="1"/>
          <p:nvPr/>
        </p:nvSpPr>
        <p:spPr>
          <a:xfrm>
            <a:off x="258530" y="703521"/>
            <a:ext cx="11033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运控</a:t>
            </a:r>
            <a:r>
              <a:rPr lang="en-US" altLang="zh-CN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机械手交互信号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如图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19.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左侧设置为运控写入机械手的交互信号（运控可手动写入、修改信号），高亮部分代表状态“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ON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”，空白部分代表状态“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OFF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”，数据类型均为布尔型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如图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19.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右侧设置为机械手写入运控的交互信号（运控只可读取，无法写入修改），高亮部分代表状态“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ON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”，空白部分代表状态“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OFF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”，数据类型均为布尔型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9AFEAB5-7052-6F3C-CB27-D58D4CA0D2F9}"/>
              </a:ext>
            </a:extLst>
          </p:cNvPr>
          <p:cNvSpPr txBox="1"/>
          <p:nvPr/>
        </p:nvSpPr>
        <p:spPr>
          <a:xfrm flipH="1">
            <a:off x="5831277" y="6251507"/>
            <a:ext cx="5294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图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19.</a:t>
            </a:r>
            <a:endParaRPr lang="zh-CN" altLang="en-US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3DFA527-3874-ECDA-0E82-18C2E2D25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99" y="1538395"/>
            <a:ext cx="7404785" cy="444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9454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C74F6-09C2-F0E1-B9EA-25B2D3F9E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4D081D-9B6B-C6D5-47BC-C6731E505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MQ300</a:t>
            </a:r>
            <a:r>
              <a:rPr lang="zh-CN" altLang="en-US" dirty="0"/>
              <a:t>设备布局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6F89711-0475-854F-59D3-C4147E8705D5}"/>
              </a:ext>
            </a:extLst>
          </p:cNvPr>
          <p:cNvSpPr txBox="1"/>
          <p:nvPr/>
        </p:nvSpPr>
        <p:spPr>
          <a:xfrm>
            <a:off x="258530" y="703519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设备布局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1A4FD7CA-B9BC-0F25-FA0A-F8401A9F956D}"/>
              </a:ext>
            </a:extLst>
          </p:cNvPr>
          <p:cNvGrpSpPr/>
          <p:nvPr/>
        </p:nvGrpSpPr>
        <p:grpSpPr>
          <a:xfrm>
            <a:off x="258530" y="737267"/>
            <a:ext cx="5280644" cy="5740114"/>
            <a:chOff x="507994" y="712528"/>
            <a:chExt cx="5280644" cy="5740114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887661FF-BFAA-4B95-F34C-016F57AE3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1933" y="712528"/>
              <a:ext cx="3866705" cy="5451540"/>
            </a:xfrm>
            <a:prstGeom prst="rect">
              <a:avLst/>
            </a:prstGeom>
          </p:spPr>
        </p:pic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6E21C072-4DA7-7854-114D-B48D54B1CC0F}"/>
                </a:ext>
              </a:extLst>
            </p:cNvPr>
            <p:cNvSpPr txBox="1"/>
            <p:nvPr/>
          </p:nvSpPr>
          <p:spPr>
            <a:xfrm flipH="1">
              <a:off x="3412474" y="6206421"/>
              <a:ext cx="11888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图</a:t>
              </a:r>
              <a:r>
                <a:rPr lang="en-US" altLang="zh-CN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1.</a:t>
              </a:r>
              <a:r>
                <a:rPr lang="zh-CN" altLang="en-US" sz="1000" dirty="0">
                  <a:latin typeface="宋体" panose="02010600030101010101" pitchFamily="2" charset="-122"/>
                  <a:ea typeface="宋体" panose="02010600030101010101" pitchFamily="2" charset="-122"/>
                </a:rPr>
                <a:t>设备正面</a:t>
              </a: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8D1DD5CF-2CF8-61B6-71A5-0DACA77F15EC}"/>
                </a:ext>
              </a:extLst>
            </p:cNvPr>
            <p:cNvGrpSpPr/>
            <p:nvPr/>
          </p:nvGrpSpPr>
          <p:grpSpPr>
            <a:xfrm>
              <a:off x="507994" y="2258953"/>
              <a:ext cx="1882727" cy="2534812"/>
              <a:chOff x="1100665" y="2258953"/>
              <a:chExt cx="1882727" cy="2534812"/>
            </a:xfrm>
          </p:grpSpPr>
          <p:sp>
            <p:nvSpPr>
              <p:cNvPr id="9" name="标注: 弯曲线形(无边框) 8">
                <a:extLst>
                  <a:ext uri="{FF2B5EF4-FFF2-40B4-BE49-F238E27FC236}">
                    <a16:creationId xmlns:a16="http://schemas.microsoft.com/office/drawing/2014/main" id="{C5917D3D-F24F-6030-942C-94E92D3362EE}"/>
                  </a:ext>
                </a:extLst>
              </p:cNvPr>
              <p:cNvSpPr/>
              <p:nvPr/>
            </p:nvSpPr>
            <p:spPr>
              <a:xfrm flipH="1">
                <a:off x="1484253" y="4455098"/>
                <a:ext cx="1369167" cy="338667"/>
              </a:xfrm>
              <a:prstGeom prst="callout2">
                <a:avLst>
                  <a:gd name="adj1" fmla="val 48750"/>
                  <a:gd name="adj2" fmla="val 10128"/>
                  <a:gd name="adj3" fmla="val 50625"/>
                  <a:gd name="adj4" fmla="val -14109"/>
                  <a:gd name="adj5" fmla="val 124047"/>
                  <a:gd name="adj6" fmla="val -40192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>
                    <a:solidFill>
                      <a:srgbClr val="FF0000"/>
                    </a:solidFill>
                  </a:rPr>
                  <a:t>电源总开关</a:t>
                </a:r>
              </a:p>
            </p:txBody>
          </p:sp>
          <p:sp>
            <p:nvSpPr>
              <p:cNvPr id="18" name="标注: 弯曲线形(无边框) 17">
                <a:extLst>
                  <a:ext uri="{FF2B5EF4-FFF2-40B4-BE49-F238E27FC236}">
                    <a16:creationId xmlns:a16="http://schemas.microsoft.com/office/drawing/2014/main" id="{A82C3174-C046-9B56-F5D4-09F413603183}"/>
                  </a:ext>
                </a:extLst>
              </p:cNvPr>
              <p:cNvSpPr/>
              <p:nvPr/>
            </p:nvSpPr>
            <p:spPr>
              <a:xfrm flipH="1">
                <a:off x="1475373" y="3004448"/>
                <a:ext cx="1369167" cy="338667"/>
              </a:xfrm>
              <a:prstGeom prst="callout2">
                <a:avLst>
                  <a:gd name="adj1" fmla="val 48750"/>
                  <a:gd name="adj2" fmla="val 29298"/>
                  <a:gd name="adj3" fmla="val 50625"/>
                  <a:gd name="adj4" fmla="val -14109"/>
                  <a:gd name="adj5" fmla="val 124047"/>
                  <a:gd name="adj6" fmla="val -40192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>
                    <a:solidFill>
                      <a:srgbClr val="FF0000"/>
                    </a:solidFill>
                  </a:rPr>
                  <a:t>触控屏</a:t>
                </a:r>
              </a:p>
            </p:txBody>
          </p:sp>
          <p:sp>
            <p:nvSpPr>
              <p:cNvPr id="19" name="标注: 弯曲线形(无边框) 18">
                <a:extLst>
                  <a:ext uri="{FF2B5EF4-FFF2-40B4-BE49-F238E27FC236}">
                    <a16:creationId xmlns:a16="http://schemas.microsoft.com/office/drawing/2014/main" id="{0DC51AEF-A83A-B060-1F1A-022C20DCD14E}"/>
                  </a:ext>
                </a:extLst>
              </p:cNvPr>
              <p:cNvSpPr/>
              <p:nvPr/>
            </p:nvSpPr>
            <p:spPr>
              <a:xfrm flipH="1">
                <a:off x="1100665" y="2258953"/>
                <a:ext cx="1882727" cy="338667"/>
              </a:xfrm>
              <a:prstGeom prst="callout2">
                <a:avLst>
                  <a:gd name="adj1" fmla="val 46203"/>
                  <a:gd name="adj2" fmla="val 3406"/>
                  <a:gd name="adj3" fmla="val 50625"/>
                  <a:gd name="adj4" fmla="val -14109"/>
                  <a:gd name="adj5" fmla="val 254046"/>
                  <a:gd name="adj6" fmla="val -69896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>
                    <a:solidFill>
                      <a:srgbClr val="FF0000"/>
                    </a:solidFill>
                  </a:rPr>
                  <a:t>急停开关</a:t>
                </a:r>
                <a:r>
                  <a:rPr lang="en-US" altLang="zh-CN" sz="1200" dirty="0">
                    <a:solidFill>
                      <a:srgbClr val="FF0000"/>
                    </a:solidFill>
                  </a:rPr>
                  <a:t>1</a:t>
                </a:r>
                <a:r>
                  <a:rPr lang="zh-CN" altLang="en-US" sz="1200" dirty="0">
                    <a:solidFill>
                      <a:srgbClr val="FF0000"/>
                    </a:solidFill>
                  </a:rPr>
                  <a:t>（机械手</a:t>
                </a:r>
                <a:r>
                  <a:rPr lang="en-US" altLang="zh-CN" sz="1200" dirty="0">
                    <a:solidFill>
                      <a:srgbClr val="FF0000"/>
                    </a:solidFill>
                  </a:rPr>
                  <a:t>+</a:t>
                </a:r>
                <a:r>
                  <a:rPr lang="zh-CN" altLang="en-US" sz="1200" dirty="0">
                    <a:solidFill>
                      <a:srgbClr val="FF0000"/>
                    </a:solidFill>
                  </a:rPr>
                  <a:t>运控）</a:t>
                </a:r>
              </a:p>
            </p:txBody>
          </p:sp>
        </p:grpSp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B38B4D70-9AAD-1DF8-469B-251AF6EE657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6320" y="803051"/>
            <a:ext cx="3704388" cy="5563903"/>
          </a:xfrm>
          <a:prstGeom prst="rect">
            <a:avLst/>
          </a:prstGeom>
        </p:spPr>
      </p:pic>
      <p:sp>
        <p:nvSpPr>
          <p:cNvPr id="32" name="标注: 弯曲线形(无边框) 31">
            <a:extLst>
              <a:ext uri="{FF2B5EF4-FFF2-40B4-BE49-F238E27FC236}">
                <a16:creationId xmlns:a16="http://schemas.microsoft.com/office/drawing/2014/main" id="{CFB27709-CB9E-1C26-DF65-03305EFEC2AD}"/>
              </a:ext>
            </a:extLst>
          </p:cNvPr>
          <p:cNvSpPr/>
          <p:nvPr/>
        </p:nvSpPr>
        <p:spPr>
          <a:xfrm>
            <a:off x="9760178" y="2385290"/>
            <a:ext cx="1770343" cy="338667"/>
          </a:xfrm>
          <a:prstGeom prst="callout2">
            <a:avLst>
              <a:gd name="adj1" fmla="val 46203"/>
              <a:gd name="adj2" fmla="val 3406"/>
              <a:gd name="adj3" fmla="val 50625"/>
              <a:gd name="adj4" fmla="val -42326"/>
              <a:gd name="adj5" fmla="val 251546"/>
              <a:gd name="adj6" fmla="val -10385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rgbClr val="FF0000"/>
                </a:solidFill>
              </a:rPr>
              <a:t>急停开关</a:t>
            </a:r>
            <a:r>
              <a:rPr lang="en-US" altLang="zh-CN" sz="1200" dirty="0">
                <a:solidFill>
                  <a:srgbClr val="FF0000"/>
                </a:solidFill>
              </a:rPr>
              <a:t>2</a:t>
            </a:r>
            <a:r>
              <a:rPr lang="zh-CN" altLang="en-US" sz="1200" dirty="0">
                <a:solidFill>
                  <a:srgbClr val="FF0000"/>
                </a:solidFill>
              </a:rPr>
              <a:t>（仅运控）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E7E6069C-CF3B-7CD9-C76F-E6D67583A255}"/>
              </a:ext>
            </a:extLst>
          </p:cNvPr>
          <p:cNvSpPr txBox="1"/>
          <p:nvPr/>
        </p:nvSpPr>
        <p:spPr>
          <a:xfrm flipH="1">
            <a:off x="7997476" y="6243843"/>
            <a:ext cx="1188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图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设备背面</a:t>
            </a:r>
          </a:p>
        </p:txBody>
      </p:sp>
    </p:spTree>
    <p:extLst>
      <p:ext uri="{BB962C8B-B14F-4D97-AF65-F5344CB8AC3E}">
        <p14:creationId xmlns:p14="http://schemas.microsoft.com/office/powerpoint/2010/main" val="4721017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00E4A-1C84-0C30-6914-C355C4855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57D0D7-5958-AFA3-4DDE-4C0D17174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MQ300</a:t>
            </a:r>
            <a:r>
              <a:rPr lang="zh-CN" altLang="en-US" dirty="0"/>
              <a:t>设备电、气系统启动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1FCB86C-109A-8E76-F223-58B57B3B5DAD}"/>
              </a:ext>
            </a:extLst>
          </p:cNvPr>
          <p:cNvSpPr txBox="1"/>
          <p:nvPr/>
        </p:nvSpPr>
        <p:spPr>
          <a:xfrm>
            <a:off x="258530" y="703519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设备上电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如图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顺时针旋转总电开关至“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ON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”状态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如图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顺时针将二级钥匙开关旋转至闭合状态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B59D7400-46A2-91A4-A8D0-3F275E963D6C}"/>
              </a:ext>
            </a:extLst>
          </p:cNvPr>
          <p:cNvGrpSpPr/>
          <p:nvPr/>
        </p:nvGrpSpPr>
        <p:grpSpPr>
          <a:xfrm>
            <a:off x="2463800" y="1380071"/>
            <a:ext cx="2878672" cy="2048930"/>
            <a:chOff x="1837271" y="1151466"/>
            <a:chExt cx="3505201" cy="2548467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4AE945D8-7BB2-64B3-1A1F-5025CF7EB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" t="33457" r="61482" b="29382"/>
            <a:stretch>
              <a:fillRect/>
            </a:stretch>
          </p:blipFill>
          <p:spPr>
            <a:xfrm>
              <a:off x="1837271" y="1151466"/>
              <a:ext cx="3505201" cy="2548467"/>
            </a:xfrm>
            <a:prstGeom prst="rect">
              <a:avLst/>
            </a:prstGeom>
          </p:spPr>
        </p:pic>
        <p:sp>
          <p:nvSpPr>
            <p:cNvPr id="12" name="箭头: 右弧形 11">
              <a:extLst>
                <a:ext uri="{FF2B5EF4-FFF2-40B4-BE49-F238E27FC236}">
                  <a16:creationId xmlns:a16="http://schemas.microsoft.com/office/drawing/2014/main" id="{6B9A6952-CB7D-54BE-C939-608173215E01}"/>
                </a:ext>
              </a:extLst>
            </p:cNvPr>
            <p:cNvSpPr/>
            <p:nvPr/>
          </p:nvSpPr>
          <p:spPr>
            <a:xfrm rot="16200000">
              <a:off x="3073407" y="1388546"/>
              <a:ext cx="372533" cy="778934"/>
            </a:xfrm>
            <a:prstGeom prst="curved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2089605E-524F-5C4C-A19F-40ACF14B3CF8}"/>
              </a:ext>
            </a:extLst>
          </p:cNvPr>
          <p:cNvGrpSpPr/>
          <p:nvPr/>
        </p:nvGrpSpPr>
        <p:grpSpPr>
          <a:xfrm>
            <a:off x="7674494" y="1380069"/>
            <a:ext cx="1867440" cy="2133598"/>
            <a:chOff x="7674493" y="1151465"/>
            <a:chExt cx="2223041" cy="2548468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7525DF52-6223-7DC4-1366-A5B633CDB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30" t="21975" r="9835" b="9383"/>
            <a:stretch>
              <a:fillRect/>
            </a:stretch>
          </p:blipFill>
          <p:spPr>
            <a:xfrm>
              <a:off x="7674493" y="1151465"/>
              <a:ext cx="2223041" cy="2548468"/>
            </a:xfrm>
            <a:prstGeom prst="rect">
              <a:avLst/>
            </a:prstGeom>
          </p:spPr>
        </p:pic>
        <p:sp>
          <p:nvSpPr>
            <p:cNvPr id="24" name="箭头: 右弧形 23">
              <a:extLst>
                <a:ext uri="{FF2B5EF4-FFF2-40B4-BE49-F238E27FC236}">
                  <a16:creationId xmlns:a16="http://schemas.microsoft.com/office/drawing/2014/main" id="{AC4455D6-5700-1C29-37D3-4D4501B98C69}"/>
                </a:ext>
              </a:extLst>
            </p:cNvPr>
            <p:cNvSpPr/>
            <p:nvPr/>
          </p:nvSpPr>
          <p:spPr>
            <a:xfrm rot="16200000">
              <a:off x="8210280" y="1159958"/>
              <a:ext cx="372533" cy="778934"/>
            </a:xfrm>
            <a:prstGeom prst="curved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EC534BC1-636F-235B-0958-66F3E134471C}"/>
              </a:ext>
            </a:extLst>
          </p:cNvPr>
          <p:cNvSpPr txBox="1"/>
          <p:nvPr/>
        </p:nvSpPr>
        <p:spPr>
          <a:xfrm flipH="1">
            <a:off x="3692100" y="3437252"/>
            <a:ext cx="4284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图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endParaRPr lang="zh-CN" altLang="en-US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ED698CC-2066-D5F9-1570-77A906A8FB49}"/>
              </a:ext>
            </a:extLst>
          </p:cNvPr>
          <p:cNvSpPr txBox="1"/>
          <p:nvPr/>
        </p:nvSpPr>
        <p:spPr>
          <a:xfrm flipH="1">
            <a:off x="8480365" y="3513667"/>
            <a:ext cx="4284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图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endParaRPr lang="zh-CN" altLang="en-US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70957DA-A943-C0C2-B132-EF74E4E6A91D}"/>
              </a:ext>
            </a:extLst>
          </p:cNvPr>
          <p:cNvSpPr txBox="1"/>
          <p:nvPr/>
        </p:nvSpPr>
        <p:spPr>
          <a:xfrm>
            <a:off x="258530" y="3794065"/>
            <a:ext cx="3724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设备通气：</a:t>
            </a:r>
            <a:endParaRPr lang="en-US" altLang="zh-CN" sz="1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如图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拨动气阀开关打开气路，待气压表数值稳定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A26FDC6-D882-66F7-3707-5166EEB860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8" t="41481" r="14352" b="20124"/>
          <a:stretch>
            <a:fillRect/>
          </a:stretch>
        </p:blipFill>
        <p:spPr>
          <a:xfrm>
            <a:off x="4661727" y="4184167"/>
            <a:ext cx="1969277" cy="2235199"/>
          </a:xfrm>
          <a:prstGeom prst="rect">
            <a:avLst/>
          </a:prstGeom>
        </p:spPr>
      </p:pic>
      <p:sp>
        <p:nvSpPr>
          <p:cNvPr id="9" name="标注: 弯曲线形(无边框) 8">
            <a:extLst>
              <a:ext uri="{FF2B5EF4-FFF2-40B4-BE49-F238E27FC236}">
                <a16:creationId xmlns:a16="http://schemas.microsoft.com/office/drawing/2014/main" id="{10C341A0-8F81-BE76-57C3-0F1C0B2C5956}"/>
              </a:ext>
            </a:extLst>
          </p:cNvPr>
          <p:cNvSpPr/>
          <p:nvPr/>
        </p:nvSpPr>
        <p:spPr>
          <a:xfrm flipH="1">
            <a:off x="3804078" y="4963099"/>
            <a:ext cx="713731" cy="338667"/>
          </a:xfrm>
          <a:prstGeom prst="callout2">
            <a:avLst>
              <a:gd name="adj1" fmla="val 48750"/>
              <a:gd name="adj2" fmla="val 19579"/>
              <a:gd name="adj3" fmla="val 50625"/>
              <a:gd name="adj4" fmla="val -14109"/>
              <a:gd name="adj5" fmla="val 121500"/>
              <a:gd name="adj6" fmla="val -6161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rgbClr val="FF0000"/>
                </a:solidFill>
              </a:rPr>
              <a:t>气阀</a:t>
            </a:r>
          </a:p>
        </p:txBody>
      </p:sp>
      <p:sp>
        <p:nvSpPr>
          <p:cNvPr id="10" name="标注: 弯曲线形(无边框) 9">
            <a:extLst>
              <a:ext uri="{FF2B5EF4-FFF2-40B4-BE49-F238E27FC236}">
                <a16:creationId xmlns:a16="http://schemas.microsoft.com/office/drawing/2014/main" id="{4B51290E-821E-AE6C-3887-D519B8FB7AD4}"/>
              </a:ext>
            </a:extLst>
          </p:cNvPr>
          <p:cNvSpPr/>
          <p:nvPr/>
        </p:nvSpPr>
        <p:spPr>
          <a:xfrm>
            <a:off x="5924869" y="4793765"/>
            <a:ext cx="706135" cy="338667"/>
          </a:xfrm>
          <a:prstGeom prst="callout2">
            <a:avLst>
              <a:gd name="adj1" fmla="val -7500"/>
              <a:gd name="adj2" fmla="val 215978"/>
              <a:gd name="adj3" fmla="val -3375"/>
              <a:gd name="adj4" fmla="val 148837"/>
              <a:gd name="adj5" fmla="val 121500"/>
              <a:gd name="adj6" fmla="val -6161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rgbClr val="FF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D9E445B-1842-A192-9F46-7AB12591A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7" t="52633" r="25413" b="36406"/>
          <a:stretch>
            <a:fillRect/>
          </a:stretch>
        </p:blipFill>
        <p:spPr>
          <a:xfrm>
            <a:off x="7500675" y="4159188"/>
            <a:ext cx="1560743" cy="160782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CF043AF-F0B6-3C1D-3DB9-FA995B3538D6}"/>
              </a:ext>
            </a:extLst>
          </p:cNvPr>
          <p:cNvSpPr txBox="1"/>
          <p:nvPr/>
        </p:nvSpPr>
        <p:spPr>
          <a:xfrm flipH="1">
            <a:off x="5432157" y="6419366"/>
            <a:ext cx="4284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图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endParaRPr lang="zh-CN" altLang="en-US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0DCC196-C846-2B7B-C0EF-1280A8A00F03}"/>
              </a:ext>
            </a:extLst>
          </p:cNvPr>
          <p:cNvSpPr txBox="1"/>
          <p:nvPr/>
        </p:nvSpPr>
        <p:spPr>
          <a:xfrm flipH="1">
            <a:off x="7390881" y="5796976"/>
            <a:ext cx="243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+mn-ea"/>
              </a:rPr>
              <a:t>气压表：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0.6MPa</a:t>
            </a:r>
            <a:endParaRPr lang="zh-CN" altLang="en-US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8517305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C08FA-EA96-0647-5872-9C7E3807C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61A58B1C-261F-6B8B-1CC5-0EC8014EB7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8"/>
          <a:stretch>
            <a:fillRect/>
          </a:stretch>
        </p:blipFill>
        <p:spPr>
          <a:xfrm>
            <a:off x="2486727" y="4395283"/>
            <a:ext cx="3515014" cy="204958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F962965-CB9E-CB68-3DEE-80B303C81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MQ300</a:t>
            </a:r>
            <a:r>
              <a:rPr lang="zh-CN" altLang="en-US" dirty="0"/>
              <a:t>设备软件运行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E1E1BFD-4ECC-9D85-1653-33AF4A741DCD}"/>
              </a:ext>
            </a:extLst>
          </p:cNvPr>
          <p:cNvSpPr txBox="1"/>
          <p:nvPr/>
        </p:nvSpPr>
        <p:spPr>
          <a:xfrm>
            <a:off x="258530" y="618851"/>
            <a:ext cx="4185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运行运控软件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确保工控机、运控卡与机械手的网线均连接至同一交换机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如图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双击打开运控软件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如图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5.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若运控界面存在报警信息则点击清除报警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11E65CB-ACB1-03FC-88F8-DD7578D1A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" t="17228" r="83944" b="53210"/>
          <a:stretch>
            <a:fillRect/>
          </a:stretch>
        </p:blipFill>
        <p:spPr>
          <a:xfrm>
            <a:off x="2472266" y="1462333"/>
            <a:ext cx="2074334" cy="219526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487618A-FB18-E9F3-6644-48FAA6CD4DD3}"/>
              </a:ext>
            </a:extLst>
          </p:cNvPr>
          <p:cNvSpPr/>
          <p:nvPr/>
        </p:nvSpPr>
        <p:spPr>
          <a:xfrm>
            <a:off x="2524129" y="2992533"/>
            <a:ext cx="429723" cy="5730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79AE3FD-D691-E3C2-C007-844149327932}"/>
              </a:ext>
            </a:extLst>
          </p:cNvPr>
          <p:cNvSpPr/>
          <p:nvPr/>
        </p:nvSpPr>
        <p:spPr>
          <a:xfrm>
            <a:off x="2486727" y="4755108"/>
            <a:ext cx="3515014" cy="2865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E143D6B-0692-AC54-A5B2-6E352C05A466}"/>
              </a:ext>
            </a:extLst>
          </p:cNvPr>
          <p:cNvGrpSpPr/>
          <p:nvPr/>
        </p:nvGrpSpPr>
        <p:grpSpPr>
          <a:xfrm>
            <a:off x="6502400" y="1462333"/>
            <a:ext cx="3412068" cy="2195268"/>
            <a:chOff x="5808133" y="1521599"/>
            <a:chExt cx="4106335" cy="2469227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0E62526-187D-C68B-54BD-45949E6C2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39" t="3275" r="851" b="11175"/>
            <a:stretch>
              <a:fillRect/>
            </a:stretch>
          </p:blipFill>
          <p:spPr>
            <a:xfrm>
              <a:off x="5808133" y="1521599"/>
              <a:ext cx="4106334" cy="2469227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0E7BA5D-F4E9-00D2-D130-772B6E4A844F}"/>
                </a:ext>
              </a:extLst>
            </p:cNvPr>
            <p:cNvSpPr/>
            <p:nvPr/>
          </p:nvSpPr>
          <p:spPr>
            <a:xfrm>
              <a:off x="9516534" y="2420474"/>
              <a:ext cx="397934" cy="15339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C16C7FFB-F912-31F3-55E3-362911EC943A}"/>
              </a:ext>
            </a:extLst>
          </p:cNvPr>
          <p:cNvSpPr txBox="1"/>
          <p:nvPr/>
        </p:nvSpPr>
        <p:spPr>
          <a:xfrm flipH="1">
            <a:off x="3400951" y="3660616"/>
            <a:ext cx="4284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图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endParaRPr lang="zh-CN" altLang="en-US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86AE7D7-FDFF-6F6A-7626-1A8518DB265D}"/>
              </a:ext>
            </a:extLst>
          </p:cNvPr>
          <p:cNvSpPr txBox="1"/>
          <p:nvPr/>
        </p:nvSpPr>
        <p:spPr>
          <a:xfrm flipH="1">
            <a:off x="8208433" y="3652838"/>
            <a:ext cx="4284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图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5.</a:t>
            </a:r>
            <a:endParaRPr lang="zh-CN" altLang="en-US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C546E68-8357-C357-2305-B00CB8F615C6}"/>
              </a:ext>
            </a:extLst>
          </p:cNvPr>
          <p:cNvSpPr txBox="1"/>
          <p:nvPr/>
        </p:nvSpPr>
        <p:spPr>
          <a:xfrm>
            <a:off x="258530" y="3815080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运行视觉检测软件（</a:t>
            </a:r>
            <a:r>
              <a:rPr lang="en-US" altLang="zh-CN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S-Gamma</a:t>
            </a: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如图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6.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打开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S-Gamma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软件，选择对应工程文件后点击打开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如图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7.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点击“连续运行”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D699FF3-DCAC-A233-4A22-1D9CFC950AF5}"/>
              </a:ext>
            </a:extLst>
          </p:cNvPr>
          <p:cNvSpPr txBox="1"/>
          <p:nvPr/>
        </p:nvSpPr>
        <p:spPr>
          <a:xfrm flipH="1">
            <a:off x="4030026" y="6414062"/>
            <a:ext cx="4284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图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6.</a:t>
            </a:r>
            <a:endParaRPr lang="zh-CN" altLang="en-US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E38CAF16-F4CC-6603-EE7E-993D1C938E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168" y="4360683"/>
            <a:ext cx="3851421" cy="2084180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C97CDA6E-0400-EA1D-927B-F4B4E5582D1D}"/>
              </a:ext>
            </a:extLst>
          </p:cNvPr>
          <p:cNvSpPr txBox="1"/>
          <p:nvPr/>
        </p:nvSpPr>
        <p:spPr>
          <a:xfrm flipH="1">
            <a:off x="8422640" y="6444863"/>
            <a:ext cx="4284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图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7.</a:t>
            </a:r>
            <a:endParaRPr lang="zh-CN" altLang="en-US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02DD137-8462-1B74-D48E-ADEB3401557B}"/>
              </a:ext>
            </a:extLst>
          </p:cNvPr>
          <p:cNvSpPr/>
          <p:nvPr/>
        </p:nvSpPr>
        <p:spPr>
          <a:xfrm>
            <a:off x="10075333" y="4395283"/>
            <a:ext cx="194734" cy="2190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445766A-1116-4064-2605-BC52FDF05E1B}"/>
              </a:ext>
            </a:extLst>
          </p:cNvPr>
          <p:cNvSpPr/>
          <p:nvPr/>
        </p:nvSpPr>
        <p:spPr>
          <a:xfrm>
            <a:off x="5672667" y="6158357"/>
            <a:ext cx="262466" cy="2865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16421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B3681-5574-64FF-D045-E74CB3EFA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ABBA34-8FC8-3491-AEFC-3FA8CD4F3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MQ300</a:t>
            </a:r>
            <a:r>
              <a:rPr lang="zh-CN" altLang="en-US" dirty="0"/>
              <a:t>设备软件运行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A7DC2F8-6A6C-96EF-65E9-F0953290C446}"/>
              </a:ext>
            </a:extLst>
          </p:cNvPr>
          <p:cNvSpPr txBox="1"/>
          <p:nvPr/>
        </p:nvSpPr>
        <p:spPr>
          <a:xfrm>
            <a:off x="258530" y="618851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运行</a:t>
            </a:r>
            <a:r>
              <a:rPr lang="en-US" altLang="zh-CN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SDY3</a:t>
            </a: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软件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如图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8.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打开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SDY3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软件后初始化所需模型，完成初始化后对应模型左侧出现“√”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如图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9.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点击“刷新一轮”来更新图片保持路径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C3FEE57-3218-5E33-3A75-592C6E00809B}"/>
              </a:ext>
            </a:extLst>
          </p:cNvPr>
          <p:cNvSpPr txBox="1"/>
          <p:nvPr/>
        </p:nvSpPr>
        <p:spPr>
          <a:xfrm flipH="1">
            <a:off x="9958492" y="3470306"/>
            <a:ext cx="4284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图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9.</a:t>
            </a:r>
            <a:endParaRPr lang="zh-CN" altLang="en-US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6571FCA-BD89-3759-BDC2-A015502F70B2}"/>
              </a:ext>
            </a:extLst>
          </p:cNvPr>
          <p:cNvSpPr txBox="1"/>
          <p:nvPr/>
        </p:nvSpPr>
        <p:spPr>
          <a:xfrm>
            <a:off x="258530" y="3690787"/>
            <a:ext cx="3493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运行机械手客户端（</a:t>
            </a:r>
            <a:r>
              <a:rPr lang="en-US" altLang="zh-CN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YEC</a:t>
            </a: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如图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10.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打开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YEC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客户端，连接机械手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如图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11.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将机械手控制模式切换至“外部”状态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0E54331-6B24-3206-B8C6-31F08C18B2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6723" b="2440"/>
          <a:stretch>
            <a:fillRect/>
          </a:stretch>
        </p:blipFill>
        <p:spPr>
          <a:xfrm>
            <a:off x="864699" y="1269659"/>
            <a:ext cx="3029968" cy="221861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266484D-F3A9-6B69-F8FC-915DFD2D72D4}"/>
              </a:ext>
            </a:extLst>
          </p:cNvPr>
          <p:cNvSpPr txBox="1"/>
          <p:nvPr/>
        </p:nvSpPr>
        <p:spPr>
          <a:xfrm flipH="1">
            <a:off x="2098730" y="3476549"/>
            <a:ext cx="4284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图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8.</a:t>
            </a:r>
            <a:endParaRPr lang="zh-CN" altLang="en-US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5707543-D2C5-ABAB-D737-5E64DD461E7B}"/>
              </a:ext>
            </a:extLst>
          </p:cNvPr>
          <p:cNvSpPr/>
          <p:nvPr/>
        </p:nvSpPr>
        <p:spPr>
          <a:xfrm>
            <a:off x="948265" y="1264376"/>
            <a:ext cx="508001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标注: 弯曲线形(无边框) 17">
            <a:extLst>
              <a:ext uri="{FF2B5EF4-FFF2-40B4-BE49-F238E27FC236}">
                <a16:creationId xmlns:a16="http://schemas.microsoft.com/office/drawing/2014/main" id="{DC5679D9-9FF0-3A28-D81F-4460F21D7838}"/>
              </a:ext>
            </a:extLst>
          </p:cNvPr>
          <p:cNvSpPr/>
          <p:nvPr/>
        </p:nvSpPr>
        <p:spPr>
          <a:xfrm>
            <a:off x="1754316" y="2481808"/>
            <a:ext cx="706135" cy="338667"/>
          </a:xfrm>
          <a:prstGeom prst="callout2">
            <a:avLst>
              <a:gd name="adj1" fmla="val -280000"/>
              <a:gd name="adj2" fmla="val 381442"/>
              <a:gd name="adj3" fmla="val -278375"/>
              <a:gd name="adj4" fmla="val 335883"/>
              <a:gd name="adj5" fmla="val 121500"/>
              <a:gd name="adj6" fmla="val -6161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rgbClr val="FF0000"/>
              </a:solidFill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E7A2CC72-305A-2C67-54B0-6526A267C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" t="67018" r="77191" b="21203"/>
          <a:stretch>
            <a:fillRect/>
          </a:stretch>
        </p:blipFill>
        <p:spPr>
          <a:xfrm>
            <a:off x="4500836" y="1167120"/>
            <a:ext cx="2290235" cy="78759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9493D4BA-1047-D11F-8B1C-4B4AC92ED9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89" b="33784"/>
          <a:stretch>
            <a:fillRect/>
          </a:stretch>
        </p:blipFill>
        <p:spPr>
          <a:xfrm>
            <a:off x="7855371" y="1427452"/>
            <a:ext cx="3848951" cy="1891141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3F15BCCA-3D00-53A4-0660-C80D20D560CA}"/>
              </a:ext>
            </a:extLst>
          </p:cNvPr>
          <p:cNvSpPr/>
          <p:nvPr/>
        </p:nvSpPr>
        <p:spPr>
          <a:xfrm>
            <a:off x="8343054" y="1436162"/>
            <a:ext cx="580813" cy="5185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内容占位符 3" descr="15 示教面板">
            <a:extLst>
              <a:ext uri="{FF2B5EF4-FFF2-40B4-BE49-F238E27FC236}">
                <a16:creationId xmlns:a16="http://schemas.microsoft.com/office/drawing/2014/main" id="{6D4F72A7-5738-9776-0FC6-DDE52A94C799}"/>
              </a:ext>
            </a:extLst>
          </p:cNvPr>
          <p:cNvPicPr>
            <a:picLocks noGrp="1" noChangeAspect="1"/>
          </p:cNvPicPr>
          <p:nvPr/>
        </p:nvPicPr>
        <p:blipFill>
          <a:blip r:embed="rId5"/>
          <a:srcRect r="853" b="57026"/>
          <a:stretch>
            <a:fillRect/>
          </a:stretch>
        </p:blipFill>
        <p:spPr>
          <a:xfrm>
            <a:off x="2855792" y="4380320"/>
            <a:ext cx="1792003" cy="1995080"/>
          </a:xfrm>
          <a:prstGeom prst="rect">
            <a:avLst/>
          </a:prstGeom>
        </p:spPr>
      </p:pic>
      <p:pic>
        <p:nvPicPr>
          <p:cNvPr id="8" name="图片 7" descr="16 模式选择">
            <a:extLst>
              <a:ext uri="{FF2B5EF4-FFF2-40B4-BE49-F238E27FC236}">
                <a16:creationId xmlns:a16="http://schemas.microsoft.com/office/drawing/2014/main" id="{30135524-A13F-6D35-9948-86C6A9965C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3364" y="4380320"/>
            <a:ext cx="2659380" cy="182118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5C8613B6-816F-6B57-C5B8-52351BE0A6BC}"/>
              </a:ext>
            </a:extLst>
          </p:cNvPr>
          <p:cNvSpPr/>
          <p:nvPr/>
        </p:nvSpPr>
        <p:spPr>
          <a:xfrm>
            <a:off x="4028013" y="5452532"/>
            <a:ext cx="549928" cy="2383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DF16B44-86B1-E333-2094-D955257956F0}"/>
              </a:ext>
            </a:extLst>
          </p:cNvPr>
          <p:cNvSpPr/>
          <p:nvPr/>
        </p:nvSpPr>
        <p:spPr>
          <a:xfrm>
            <a:off x="8928903" y="4859865"/>
            <a:ext cx="549928" cy="2383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F32C5AC-6CE9-8F9D-B085-3C5CEC62DAB1}"/>
              </a:ext>
            </a:extLst>
          </p:cNvPr>
          <p:cNvSpPr txBox="1"/>
          <p:nvPr/>
        </p:nvSpPr>
        <p:spPr>
          <a:xfrm flipH="1">
            <a:off x="3680458" y="6375400"/>
            <a:ext cx="6375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图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10.</a:t>
            </a:r>
            <a:endParaRPr lang="zh-CN" altLang="en-US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94221ED-C51E-1957-9AEE-65D77FF7C429}"/>
              </a:ext>
            </a:extLst>
          </p:cNvPr>
          <p:cNvSpPr txBox="1"/>
          <p:nvPr/>
        </p:nvSpPr>
        <p:spPr>
          <a:xfrm flipH="1">
            <a:off x="8269392" y="6252289"/>
            <a:ext cx="6375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图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11.</a:t>
            </a:r>
            <a:endParaRPr lang="zh-CN" altLang="en-US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173722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B630F-E3EB-9FF7-D518-78CAF321E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92C808-57DF-A47C-AEA8-D35A2D98E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MQ300</a:t>
            </a:r>
            <a:r>
              <a:rPr lang="zh-CN" altLang="en-US" dirty="0"/>
              <a:t>设备初始化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3F3A42D-B299-77D5-CF27-C083E439C025}"/>
              </a:ext>
            </a:extLst>
          </p:cNvPr>
          <p:cNvSpPr txBox="1"/>
          <p:nvPr/>
        </p:nvSpPr>
        <p:spPr>
          <a:xfrm>
            <a:off x="258530" y="618851"/>
            <a:ext cx="74943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设备初始化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如图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12.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点击“密码”，输入密码“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0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”进行用户登录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确保设备内部无杂物干涉，处于可运行状态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如图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13.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点击“急停”，设备处于急停状态后，长按“初始化”后等待下方信息栏提示设备完成初始化完成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7B52775-2218-8D47-0461-62239E78F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970" y="2184510"/>
            <a:ext cx="5563501" cy="3398714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A810C04D-81AB-1A9F-D8B5-6D892E3127D5}"/>
              </a:ext>
            </a:extLst>
          </p:cNvPr>
          <p:cNvGrpSpPr/>
          <p:nvPr/>
        </p:nvGrpSpPr>
        <p:grpSpPr>
          <a:xfrm>
            <a:off x="258529" y="2184510"/>
            <a:ext cx="5473403" cy="3398714"/>
            <a:chOff x="258530" y="2345377"/>
            <a:chExt cx="4896534" cy="3005557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371DA0B-72A6-8264-944E-AC59A09A1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530" y="2345377"/>
              <a:ext cx="4896534" cy="3005557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55707543-D2C5-ABAB-D737-5E64DD461E7B}"/>
                </a:ext>
              </a:extLst>
            </p:cNvPr>
            <p:cNvSpPr/>
            <p:nvPr/>
          </p:nvSpPr>
          <p:spPr>
            <a:xfrm>
              <a:off x="668866" y="4801063"/>
              <a:ext cx="508001" cy="46166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AF408DA9-9482-EF36-A37E-427EB73D0FAC}"/>
              </a:ext>
            </a:extLst>
          </p:cNvPr>
          <p:cNvSpPr/>
          <p:nvPr/>
        </p:nvSpPr>
        <p:spPr>
          <a:xfrm>
            <a:off x="8583871" y="3318912"/>
            <a:ext cx="737928" cy="3321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E7B8C16-81FC-EE29-C00A-144B48B4E162}"/>
              </a:ext>
            </a:extLst>
          </p:cNvPr>
          <p:cNvSpPr/>
          <p:nvPr/>
        </p:nvSpPr>
        <p:spPr>
          <a:xfrm>
            <a:off x="8583869" y="2870200"/>
            <a:ext cx="737929" cy="3321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B4AA51E-6C1B-CA99-B459-1150D3416DBD}"/>
              </a:ext>
            </a:extLst>
          </p:cNvPr>
          <p:cNvSpPr txBox="1"/>
          <p:nvPr/>
        </p:nvSpPr>
        <p:spPr>
          <a:xfrm>
            <a:off x="8983244" y="2845127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5067343-DFF6-C435-9BAF-0F80176692E9}"/>
              </a:ext>
            </a:extLst>
          </p:cNvPr>
          <p:cNvSpPr txBox="1"/>
          <p:nvPr/>
        </p:nvSpPr>
        <p:spPr>
          <a:xfrm>
            <a:off x="8983244" y="3260699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9909065-A0A1-5571-D14E-252956EE8CDF}"/>
              </a:ext>
            </a:extLst>
          </p:cNvPr>
          <p:cNvSpPr txBox="1"/>
          <p:nvPr/>
        </p:nvSpPr>
        <p:spPr>
          <a:xfrm flipH="1">
            <a:off x="2781021" y="5583224"/>
            <a:ext cx="5294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图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12.</a:t>
            </a:r>
            <a:endParaRPr lang="zh-CN" altLang="en-US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E4347D3-33D5-1C2E-4116-3D04671741EC}"/>
              </a:ext>
            </a:extLst>
          </p:cNvPr>
          <p:cNvSpPr txBox="1"/>
          <p:nvPr/>
        </p:nvSpPr>
        <p:spPr>
          <a:xfrm flipH="1">
            <a:off x="9057075" y="5620415"/>
            <a:ext cx="5294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图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13.</a:t>
            </a:r>
            <a:endParaRPr lang="zh-CN" altLang="en-US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401002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833A6-C0B1-3DC3-103E-D228BF305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F8FC0D-EE10-B591-1492-C92CDD955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MQ300</a:t>
            </a:r>
            <a:r>
              <a:rPr lang="zh-CN" altLang="en-US" dirty="0"/>
              <a:t>设备启动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6893F07-CD5F-0109-E06C-49D30791663A}"/>
              </a:ext>
            </a:extLst>
          </p:cNvPr>
          <p:cNvSpPr txBox="1"/>
          <p:nvPr/>
        </p:nvSpPr>
        <p:spPr>
          <a:xfrm>
            <a:off x="258530" y="618851"/>
            <a:ext cx="710963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设备启动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长按选择运行模式“单次”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“连续”至对应状态按钮亮绿灯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长按“启动”按钮设备进入对应运行模式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说明：</a:t>
            </a:r>
            <a:endParaRPr lang="en-US" altLang="zh-CN" sz="12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单次：设备启动执行完一个完整流程后自动停下，若此时再次长按“单次”则设备再执行一次完整流程</a:t>
            </a:r>
            <a:endParaRPr lang="en-US" altLang="zh-CN" sz="12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连续：设备启动连续执行完成流程，直至用户按下“暂停”</a:t>
            </a:r>
            <a:r>
              <a:rPr lang="en-US" altLang="zh-CN" sz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“急停”等使设备停止运行</a:t>
            </a:r>
            <a:endParaRPr lang="en-US" altLang="zh-CN" sz="12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1069D32-AB74-D869-EFE7-7828657CAB86}"/>
              </a:ext>
            </a:extLst>
          </p:cNvPr>
          <p:cNvGrpSpPr/>
          <p:nvPr/>
        </p:nvGrpSpPr>
        <p:grpSpPr>
          <a:xfrm>
            <a:off x="2545307" y="2003846"/>
            <a:ext cx="6768027" cy="3979223"/>
            <a:chOff x="1893373" y="2040577"/>
            <a:chExt cx="5563501" cy="33987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6B87A00-5D5F-B4BF-152F-25887B14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3373" y="2040577"/>
              <a:ext cx="5563501" cy="3398714"/>
            </a:xfrm>
            <a:prstGeom prst="rect">
              <a:avLst/>
            </a:prstGeom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7273742E-6E12-4E98-D561-7426FC8043D8}"/>
                </a:ext>
              </a:extLst>
            </p:cNvPr>
            <p:cNvSpPr/>
            <p:nvPr/>
          </p:nvSpPr>
          <p:spPr>
            <a:xfrm>
              <a:off x="3405429" y="2713211"/>
              <a:ext cx="737927" cy="44485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138FEBF9-E47E-DBD5-1EAF-0FB8FBBC2B4E}"/>
                </a:ext>
              </a:extLst>
            </p:cNvPr>
            <p:cNvSpPr/>
            <p:nvPr/>
          </p:nvSpPr>
          <p:spPr>
            <a:xfrm>
              <a:off x="1954469" y="2705927"/>
              <a:ext cx="1389864" cy="45214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A5237AA1-4A68-2E71-41AE-E3EF7AA8611B}"/>
                </a:ext>
              </a:extLst>
            </p:cNvPr>
            <p:cNvSpPr txBox="1"/>
            <p:nvPr/>
          </p:nvSpPr>
          <p:spPr>
            <a:xfrm>
              <a:off x="3066875" y="2654998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rgbClr val="FF0000"/>
                  </a:solidFill>
                </a:rPr>
                <a:t>①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2FD56F6D-BCA9-8005-A676-5A1B597F219F}"/>
                </a:ext>
              </a:extLst>
            </p:cNvPr>
            <p:cNvSpPr txBox="1"/>
            <p:nvPr/>
          </p:nvSpPr>
          <p:spPr>
            <a:xfrm>
              <a:off x="3804802" y="2654998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rgbClr val="FF0000"/>
                  </a:solidFill>
                </a:rPr>
                <a:t>②</a:t>
              </a: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27483932-8A6A-A0A6-338E-E006CFAA69F8}"/>
              </a:ext>
            </a:extLst>
          </p:cNvPr>
          <p:cNvSpPr txBox="1"/>
          <p:nvPr/>
        </p:nvSpPr>
        <p:spPr>
          <a:xfrm flipH="1">
            <a:off x="5831277" y="6116038"/>
            <a:ext cx="5294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图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14.</a:t>
            </a:r>
            <a:endParaRPr lang="zh-CN" altLang="en-US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972176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906BC-51B7-DE99-5083-F9DDC9078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13787B-4798-567E-DCD5-7D607F93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MQ300</a:t>
            </a:r>
            <a:r>
              <a:rPr lang="zh-CN" altLang="en-US" dirty="0"/>
              <a:t>设备暂停</a:t>
            </a:r>
            <a:r>
              <a:rPr lang="en-US" altLang="zh-CN" dirty="0"/>
              <a:t>/</a:t>
            </a:r>
            <a:r>
              <a:rPr lang="zh-CN" altLang="en-US" dirty="0"/>
              <a:t>急停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96099E0-3AF5-594F-50E3-FF8980C6AAD5}"/>
              </a:ext>
            </a:extLst>
          </p:cNvPr>
          <p:cNvSpPr txBox="1"/>
          <p:nvPr/>
        </p:nvSpPr>
        <p:spPr>
          <a:xfrm>
            <a:off x="258530" y="618851"/>
            <a:ext cx="3108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设备暂停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按下“暂停”后设备执行完当前步后停下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再次长按“启动”可恢复运行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577CC0E6-A72D-99F7-9555-F68AC21F544C}"/>
              </a:ext>
            </a:extLst>
          </p:cNvPr>
          <p:cNvGrpSpPr/>
          <p:nvPr/>
        </p:nvGrpSpPr>
        <p:grpSpPr>
          <a:xfrm>
            <a:off x="2545307" y="2139315"/>
            <a:ext cx="6768027" cy="3979223"/>
            <a:chOff x="1893373" y="2040577"/>
            <a:chExt cx="5563501" cy="33987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8169F72-146D-F7E2-D62B-4ACC004C8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3373" y="2040577"/>
              <a:ext cx="5563501" cy="3398714"/>
            </a:xfrm>
            <a:prstGeom prst="rect">
              <a:avLst/>
            </a:prstGeom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BCE02F2A-CCFA-504F-B61F-1F29F023FB07}"/>
                </a:ext>
              </a:extLst>
            </p:cNvPr>
            <p:cNvSpPr/>
            <p:nvPr/>
          </p:nvSpPr>
          <p:spPr>
            <a:xfrm>
              <a:off x="4087776" y="2705927"/>
              <a:ext cx="737927" cy="44485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912D8D3A-893A-7A60-5AFF-0F3AF035B029}"/>
                </a:ext>
              </a:extLst>
            </p:cNvPr>
            <p:cNvSpPr/>
            <p:nvPr/>
          </p:nvSpPr>
          <p:spPr>
            <a:xfrm>
              <a:off x="1961429" y="3218352"/>
              <a:ext cx="693163" cy="37212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29C163B4-B2F0-94A4-110B-086BD77C103D}"/>
                </a:ext>
              </a:extLst>
            </p:cNvPr>
            <p:cNvSpPr txBox="1"/>
            <p:nvPr/>
          </p:nvSpPr>
          <p:spPr>
            <a:xfrm>
              <a:off x="3066875" y="2654998"/>
              <a:ext cx="151854" cy="2365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7479F60F-6960-2F6A-D3AC-EF328416205F}"/>
              </a:ext>
            </a:extLst>
          </p:cNvPr>
          <p:cNvSpPr txBox="1"/>
          <p:nvPr/>
        </p:nvSpPr>
        <p:spPr>
          <a:xfrm flipH="1">
            <a:off x="5831277" y="6251507"/>
            <a:ext cx="5294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图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15.</a:t>
            </a:r>
            <a:endParaRPr lang="zh-CN" altLang="en-US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BEF6AE1-325E-EA0D-5740-238ADAF7D0F5}"/>
              </a:ext>
            </a:extLst>
          </p:cNvPr>
          <p:cNvSpPr txBox="1"/>
          <p:nvPr/>
        </p:nvSpPr>
        <p:spPr>
          <a:xfrm>
            <a:off x="258529" y="1448585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设备急停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按下“急停”后设备立即停下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需重新初始化设备方可恢复设备运行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419705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62ADB-35CD-81B0-7F82-608C7E04E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EFF0D5-EDE6-C05B-E553-BE09E04D7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MQ300</a:t>
            </a:r>
            <a:r>
              <a:rPr lang="zh-CN" altLang="en-US" dirty="0"/>
              <a:t>设备点位调试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E8C9A2D-0378-2022-226C-C1AC0F21FF1F}"/>
              </a:ext>
            </a:extLst>
          </p:cNvPr>
          <p:cNvSpPr txBox="1"/>
          <p:nvPr/>
        </p:nvSpPr>
        <p:spPr>
          <a:xfrm>
            <a:off x="258530" y="830520"/>
            <a:ext cx="6186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设备点位调试（</a:t>
            </a:r>
            <a:r>
              <a:rPr lang="en-US" altLang="zh-CN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X</a:t>
            </a:r>
            <a:r>
              <a:rPr lang="zh-CN" altLang="en-US" sz="1200" b="1" dirty="0">
                <a:latin typeface="宋体" panose="02010600030101010101" pitchFamily="2" charset="-122"/>
                <a:ea typeface="宋体" panose="02010600030101010101" pitchFamily="2" charset="-122"/>
              </a:rPr>
              <a:t>轴）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如图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16.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点击“轴设置”，进入轴选择界面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如图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17.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若要对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X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轴点位进行调试，则点击界面中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X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轴部分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如图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18.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区域①显示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X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轴当前位置机速度，并可设置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X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轴的运行速度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区域②为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X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轴检测流程点位的设置，点击右侧的“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GO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X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轴则直接运动至对应点位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dirty="0">
                <a:latin typeface="宋体" panose="02010600030101010101" pitchFamily="2" charset="-122"/>
                <a:ea typeface="宋体" panose="02010600030101010101" pitchFamily="2" charset="-122"/>
              </a:rPr>
              <a:t>5.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若选择的轴具有真空吸嘴、气缸，则具备对该轴上的真空、气缸信号控制区域如区域③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B3AB63F-E597-E15D-B7D3-8524193E32F6}"/>
              </a:ext>
            </a:extLst>
          </p:cNvPr>
          <p:cNvSpPr txBox="1"/>
          <p:nvPr/>
        </p:nvSpPr>
        <p:spPr>
          <a:xfrm flipH="1">
            <a:off x="1589477" y="5212323"/>
            <a:ext cx="5294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图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16.</a:t>
            </a:r>
            <a:endParaRPr lang="zh-CN" altLang="en-US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25DF721-7F17-A850-B6D9-15FBC45D2BC3}"/>
              </a:ext>
            </a:extLst>
          </p:cNvPr>
          <p:cNvGrpSpPr/>
          <p:nvPr/>
        </p:nvGrpSpPr>
        <p:grpSpPr>
          <a:xfrm>
            <a:off x="206789" y="3044161"/>
            <a:ext cx="3683001" cy="2144818"/>
            <a:chOff x="1893373" y="2040577"/>
            <a:chExt cx="5563501" cy="3398714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95AE38E-9EFC-0D9C-CEC7-544302B6D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3373" y="2040577"/>
              <a:ext cx="5563501" cy="3398714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C349AFF-4611-F02C-0670-793B9F2DE9CC}"/>
                </a:ext>
              </a:extLst>
            </p:cNvPr>
            <p:cNvSpPr/>
            <p:nvPr/>
          </p:nvSpPr>
          <p:spPr>
            <a:xfrm>
              <a:off x="6325964" y="3295078"/>
              <a:ext cx="737927" cy="44485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239C0672-7481-6F60-6435-C71A2B41FC2D}"/>
                </a:ext>
              </a:extLst>
            </p:cNvPr>
            <p:cNvSpPr txBox="1"/>
            <p:nvPr/>
          </p:nvSpPr>
          <p:spPr>
            <a:xfrm>
              <a:off x="3066875" y="2654998"/>
              <a:ext cx="151854" cy="2365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1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5D8A7E82-A630-A96E-1744-C6153D8EA94B}"/>
              </a:ext>
            </a:extLst>
          </p:cNvPr>
          <p:cNvGrpSpPr/>
          <p:nvPr/>
        </p:nvGrpSpPr>
        <p:grpSpPr>
          <a:xfrm>
            <a:off x="4254498" y="3046862"/>
            <a:ext cx="3683001" cy="2142117"/>
            <a:chOff x="5571945" y="1591684"/>
            <a:chExt cx="3683001" cy="2142117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F4DEE333-3EB9-3857-70AE-F1EFF4150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1945" y="1591684"/>
              <a:ext cx="3683001" cy="2142117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D471455F-6969-8A29-A474-A1E596C9049A}"/>
                </a:ext>
              </a:extLst>
            </p:cNvPr>
            <p:cNvSpPr/>
            <p:nvPr/>
          </p:nvSpPr>
          <p:spPr>
            <a:xfrm>
              <a:off x="8489358" y="1911008"/>
              <a:ext cx="459909" cy="139099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EF91FD1D-A3EE-0ECE-159D-9A36076CD3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07" y="3044161"/>
            <a:ext cx="3683004" cy="2168162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BFB28171-77E3-DEBE-D6E5-C1179A1D1091}"/>
              </a:ext>
            </a:extLst>
          </p:cNvPr>
          <p:cNvSpPr txBox="1"/>
          <p:nvPr/>
        </p:nvSpPr>
        <p:spPr>
          <a:xfrm flipH="1">
            <a:off x="5907477" y="5212323"/>
            <a:ext cx="5294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图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17.</a:t>
            </a:r>
            <a:endParaRPr lang="zh-CN" altLang="en-US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A8934D9-0DA6-F38B-FA26-39831FF10155}"/>
              </a:ext>
            </a:extLst>
          </p:cNvPr>
          <p:cNvSpPr txBox="1"/>
          <p:nvPr/>
        </p:nvSpPr>
        <p:spPr>
          <a:xfrm flipH="1">
            <a:off x="10073078" y="5212323"/>
            <a:ext cx="5294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图</a:t>
            </a:r>
            <a:r>
              <a:rPr lang="en-US" altLang="zh-CN" sz="1000" dirty="0">
                <a:latin typeface="宋体" panose="02010600030101010101" pitchFamily="2" charset="-122"/>
                <a:ea typeface="宋体" panose="02010600030101010101" pitchFamily="2" charset="-122"/>
              </a:rPr>
              <a:t>18.</a:t>
            </a:r>
            <a:endParaRPr lang="zh-CN" altLang="en-US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8FA7C92-5CB5-97D4-4234-8E7951D3E21F}"/>
              </a:ext>
            </a:extLst>
          </p:cNvPr>
          <p:cNvSpPr/>
          <p:nvPr/>
        </p:nvSpPr>
        <p:spPr>
          <a:xfrm>
            <a:off x="9999778" y="3280708"/>
            <a:ext cx="1320155" cy="978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1BE8119-7748-0F68-0A16-E0F05706AB91}"/>
              </a:ext>
            </a:extLst>
          </p:cNvPr>
          <p:cNvSpPr/>
          <p:nvPr/>
        </p:nvSpPr>
        <p:spPr>
          <a:xfrm>
            <a:off x="8388215" y="4357407"/>
            <a:ext cx="1684860" cy="4855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D9BDA94-0B7B-C4B5-29C3-1960104402EC}"/>
              </a:ext>
            </a:extLst>
          </p:cNvPr>
          <p:cNvSpPr/>
          <p:nvPr/>
        </p:nvSpPr>
        <p:spPr>
          <a:xfrm>
            <a:off x="8314916" y="3280708"/>
            <a:ext cx="1608018" cy="978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D2B07A3-2E0D-DE1A-667C-CDDCE16C1670}"/>
              </a:ext>
            </a:extLst>
          </p:cNvPr>
          <p:cNvSpPr txBox="1"/>
          <p:nvPr/>
        </p:nvSpPr>
        <p:spPr>
          <a:xfrm>
            <a:off x="9334500" y="3280708"/>
            <a:ext cx="411853" cy="324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282C1BD-6EB1-3F18-B9AC-F90A24739484}"/>
              </a:ext>
            </a:extLst>
          </p:cNvPr>
          <p:cNvSpPr txBox="1"/>
          <p:nvPr/>
        </p:nvSpPr>
        <p:spPr>
          <a:xfrm>
            <a:off x="10981379" y="3376423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C88F408-A950-F003-555C-1B83B67B4D91}"/>
              </a:ext>
            </a:extLst>
          </p:cNvPr>
          <p:cNvSpPr txBox="1"/>
          <p:nvPr/>
        </p:nvSpPr>
        <p:spPr>
          <a:xfrm>
            <a:off x="8381961" y="4518622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3409780108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jY4NzdkMDI5ZmQ2ODMxMGJiY2NlNTU0ODA4ODY4OTA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799</Words>
  <Application>Microsoft Office PowerPoint</Application>
  <PresentationFormat>宽屏</PresentationFormat>
  <Paragraphs>94</Paragraphs>
  <Slides>11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  <vt:variant>
        <vt:lpstr>自定义放映</vt:lpstr>
      </vt:variant>
      <vt:variant>
        <vt:i4>9</vt:i4>
      </vt:variant>
    </vt:vector>
  </HeadingPairs>
  <TitlesOfParts>
    <vt:vector size="28" baseType="lpstr">
      <vt:lpstr>Arial Unicode MS</vt:lpstr>
      <vt:lpstr>Gill Sans</vt:lpstr>
      <vt:lpstr>等线</vt:lpstr>
      <vt:lpstr>宋体</vt:lpstr>
      <vt:lpstr>微软雅黑</vt:lpstr>
      <vt:lpstr>Arial</vt:lpstr>
      <vt:lpstr>Calibri</vt:lpstr>
      <vt:lpstr>Office 主题</vt:lpstr>
      <vt:lpstr>PowerPoint 演示文稿</vt:lpstr>
      <vt:lpstr>MQ300设备布局</vt:lpstr>
      <vt:lpstr>MQ300设备电、气系统启动</vt:lpstr>
      <vt:lpstr>MQ300设备软件运行</vt:lpstr>
      <vt:lpstr>MQ300设备软件运行</vt:lpstr>
      <vt:lpstr>MQ300设备初始化</vt:lpstr>
      <vt:lpstr>MQ300设备启动</vt:lpstr>
      <vt:lpstr>MQ300设备暂停/急停</vt:lpstr>
      <vt:lpstr>MQ300设备点位调试</vt:lpstr>
      <vt:lpstr>MQ300设备机械手交互信号</vt:lpstr>
      <vt:lpstr>PowerPoint 演示文稿</vt:lpstr>
      <vt:lpstr>安装软件</vt:lpstr>
      <vt:lpstr>新建解决方案</vt:lpstr>
      <vt:lpstr>IP配置及连接</vt:lpstr>
      <vt:lpstr>新建程序</vt:lpstr>
      <vt:lpstr>编码/解码</vt:lpstr>
      <vt:lpstr>示教点位</vt:lpstr>
      <vt:lpstr>外部设置</vt:lpstr>
      <vt:lpstr>程序示例及运动流程介绍</vt:lpstr>
      <vt:lpstr>PRG语法工具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xieyaodong</cp:lastModifiedBy>
  <cp:revision>153</cp:revision>
  <dcterms:created xsi:type="dcterms:W3CDTF">2024-05-30T03:27:00Z</dcterms:created>
  <dcterms:modified xsi:type="dcterms:W3CDTF">2025-08-22T06:33:32Z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829B82E1C95C451FB94BE7E9747F546B_12</vt:lpwstr>
  </property>
</Properties>
</file>