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57" r:id="rId4"/>
    <p:sldId id="270" r:id="rId5"/>
    <p:sldId id="264" r:id="rId6"/>
    <p:sldId id="265" r:id="rId8"/>
    <p:sldId id="268" r:id="rId9"/>
    <p:sldId id="267" r:id="rId10"/>
    <p:sldId id="269"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 id="1" name="WPS" initials="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commentAuthors" Target="commentAuthors.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6A89FA6E-6C21-47B5-B51B-A7E18036761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ED2A27C-B3E8-4797-AA80-932875AA0BE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9FA6E-6C21-47B5-B51B-A7E180367619}"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D2A27C-B3E8-4797-AA80-932875AA0BE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6.xml"/><Relationship Id="rId5" Type="http://schemas.openxmlformats.org/officeDocument/2006/relationships/tags" Target="../tags/tag12.xml"/><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6.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7.xml.rels><?xml version="1.0" encoding="UTF-8" standalone="yes"?>
<Relationships xmlns="http://schemas.openxmlformats.org/package/2006/relationships"><Relationship Id="rId9" Type="http://schemas.openxmlformats.org/officeDocument/2006/relationships/tags" Target="../tags/tag28.xml"/><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6" Type="http://schemas.openxmlformats.org/officeDocument/2006/relationships/notesSlide" Target="../notesSlides/notesSlide4.xml"/><Relationship Id="rId15" Type="http://schemas.openxmlformats.org/officeDocument/2006/relationships/slideLayout" Target="../slideLayouts/slideLayout2.xml"/><Relationship Id="rId14" Type="http://schemas.openxmlformats.org/officeDocument/2006/relationships/tags" Target="../tags/tag33.xml"/><Relationship Id="rId13" Type="http://schemas.openxmlformats.org/officeDocument/2006/relationships/tags" Target="../tags/tag32.xml"/><Relationship Id="rId12" Type="http://schemas.openxmlformats.org/officeDocument/2006/relationships/tags" Target="../tags/tag31.xml"/><Relationship Id="rId11" Type="http://schemas.openxmlformats.org/officeDocument/2006/relationships/tags" Target="../tags/tag30.xml"/><Relationship Id="rId10" Type="http://schemas.openxmlformats.org/officeDocument/2006/relationships/tags" Target="../tags/tag29.xml"/><Relationship Id="rId1" Type="http://schemas.openxmlformats.org/officeDocument/2006/relationships/tags" Target="../tags/tag20.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06437" y="1193744"/>
            <a:ext cx="1648841" cy="535577"/>
          </a:xfrm>
          <a:prstGeom prst="rect">
            <a:avLst/>
          </a:prstGeom>
          <a:gradFill flip="none" rotWithShape="1">
            <a:gsLst>
              <a:gs pos="35000">
                <a:schemeClr val="bg2">
                  <a:alpha val="0"/>
                  <a:lumMod val="60000"/>
                  <a:lumOff val="40000"/>
                </a:schemeClr>
              </a:gs>
              <a:gs pos="95000">
                <a:schemeClr val="bg2">
                  <a:alpha val="32000"/>
                  <a:lumMod val="80000"/>
                  <a:lumOff val="20000"/>
                </a:schemeClr>
              </a:gs>
            </a:gsLst>
            <a:path path="shape">
              <a:fillToRect l="50000" t="50000" r="50000" b="50000"/>
            </a:path>
            <a:tileRect/>
          </a:gradFill>
          <a:ln w="9525">
            <a:gradFill flip="none" rotWithShape="1">
              <a:gsLst>
                <a:gs pos="0">
                  <a:srgbClr val="C00000"/>
                </a:gs>
                <a:gs pos="50000">
                  <a:schemeClr val="bg1">
                    <a:alpha val="10000"/>
                  </a:schemeClr>
                </a:gs>
                <a:gs pos="100000">
                  <a:srgbClr val="C0000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solidFill>
                  <a:srgbClr val="C00000"/>
                </a:solidFill>
                <a:latin typeface="微软雅黑" panose="020B0503020204020204" pitchFamily="34" charset="-122"/>
                <a:ea typeface="微软雅黑" panose="020B0503020204020204" pitchFamily="34" charset="-122"/>
              </a:rPr>
              <a:t>目标客户</a:t>
            </a:r>
            <a:endParaRPr lang="zh-CN" altLang="en-US" b="1">
              <a:solidFill>
                <a:srgbClr val="C00000"/>
              </a:solidFill>
              <a:latin typeface="微软雅黑" panose="020B0503020204020204" pitchFamily="34" charset="-122"/>
              <a:ea typeface="微软雅黑" panose="020B0503020204020204" pitchFamily="34" charset="-122"/>
            </a:endParaRPr>
          </a:p>
        </p:txBody>
      </p:sp>
      <p:sp>
        <p:nvSpPr>
          <p:cNvPr id="5" name="矩形 4"/>
          <p:cNvSpPr/>
          <p:nvPr/>
        </p:nvSpPr>
        <p:spPr>
          <a:xfrm>
            <a:off x="2362716" y="1193744"/>
            <a:ext cx="9426010" cy="535577"/>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panose="020B0503020204020204" pitchFamily="34" charset="-122"/>
                <a:ea typeface="微软雅黑" panose="020B0503020204020204" pitchFamily="34" charset="-122"/>
              </a:rPr>
              <a:t>商业保险公司、保险中介机构、保险科技公司</a:t>
            </a: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6" name="矩形 5"/>
          <p:cNvSpPr/>
          <p:nvPr/>
        </p:nvSpPr>
        <p:spPr>
          <a:xfrm>
            <a:off x="506437" y="1868994"/>
            <a:ext cx="1648841" cy="535577"/>
          </a:xfrm>
          <a:prstGeom prst="rect">
            <a:avLst/>
          </a:prstGeom>
          <a:gradFill flip="none" rotWithShape="1">
            <a:gsLst>
              <a:gs pos="35000">
                <a:schemeClr val="bg2">
                  <a:alpha val="0"/>
                  <a:lumMod val="60000"/>
                  <a:lumOff val="40000"/>
                </a:schemeClr>
              </a:gs>
              <a:gs pos="95000">
                <a:schemeClr val="bg2">
                  <a:alpha val="32000"/>
                  <a:lumMod val="80000"/>
                  <a:lumOff val="20000"/>
                </a:schemeClr>
              </a:gs>
            </a:gsLst>
            <a:path path="shape">
              <a:fillToRect l="50000" t="50000" r="50000" b="50000"/>
            </a:path>
            <a:tileRect/>
          </a:gradFill>
          <a:ln w="9525">
            <a:gradFill flip="none" rotWithShape="1">
              <a:gsLst>
                <a:gs pos="0">
                  <a:srgbClr val="C00000"/>
                </a:gs>
                <a:gs pos="50000">
                  <a:schemeClr val="bg1">
                    <a:alpha val="10000"/>
                  </a:schemeClr>
                </a:gs>
                <a:gs pos="100000">
                  <a:srgbClr val="C0000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rgbClr val="C00000"/>
                </a:solidFill>
                <a:latin typeface="微软雅黑" panose="020B0503020204020204" pitchFamily="34" charset="-122"/>
                <a:ea typeface="微软雅黑" panose="020B0503020204020204" pitchFamily="34" charset="-122"/>
              </a:rPr>
              <a:t>场景描述</a:t>
            </a:r>
            <a:endParaRPr lang="zh-CN" altLang="en-US" b="1">
              <a:solidFill>
                <a:srgbClr val="C00000"/>
              </a:solidFill>
              <a:latin typeface="微软雅黑" panose="020B0503020204020204" pitchFamily="34" charset="-122"/>
              <a:ea typeface="微软雅黑" panose="020B0503020204020204" pitchFamily="34" charset="-122"/>
            </a:endParaRPr>
          </a:p>
        </p:txBody>
      </p:sp>
      <p:sp>
        <p:nvSpPr>
          <p:cNvPr id="7" name="矩形 6"/>
          <p:cNvSpPr/>
          <p:nvPr/>
        </p:nvSpPr>
        <p:spPr>
          <a:xfrm>
            <a:off x="2362716" y="1868994"/>
            <a:ext cx="9426010" cy="535577"/>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panose="020B0503020204020204" pitchFamily="34" charset="-122"/>
                <a:ea typeface="微软雅黑" panose="020B0503020204020204" pitchFamily="34" charset="-122"/>
              </a:rPr>
              <a:t>诊疗明细数据和结算明细数据通过公共数据授权形式联通到保司风控模型内，提供数据支撑</a:t>
            </a: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8" name="矩形 7"/>
          <p:cNvSpPr/>
          <p:nvPr/>
        </p:nvSpPr>
        <p:spPr>
          <a:xfrm>
            <a:off x="506437" y="2698988"/>
            <a:ext cx="1648841" cy="2703006"/>
          </a:xfrm>
          <a:prstGeom prst="rect">
            <a:avLst/>
          </a:prstGeom>
          <a:gradFill flip="none" rotWithShape="1">
            <a:gsLst>
              <a:gs pos="35000">
                <a:schemeClr val="bg2">
                  <a:alpha val="0"/>
                  <a:lumMod val="60000"/>
                  <a:lumOff val="40000"/>
                </a:schemeClr>
              </a:gs>
              <a:gs pos="95000">
                <a:schemeClr val="bg2">
                  <a:alpha val="32000"/>
                  <a:lumMod val="80000"/>
                  <a:lumOff val="20000"/>
                </a:schemeClr>
              </a:gs>
            </a:gsLst>
            <a:path path="shape">
              <a:fillToRect l="50000" t="50000" r="50000" b="50000"/>
            </a:path>
            <a:tileRect/>
          </a:gradFill>
          <a:ln w="9525">
            <a:gradFill flip="none" rotWithShape="1">
              <a:gsLst>
                <a:gs pos="0">
                  <a:srgbClr val="C00000"/>
                </a:gs>
                <a:gs pos="50000">
                  <a:schemeClr val="bg1">
                    <a:alpha val="10000"/>
                  </a:schemeClr>
                </a:gs>
                <a:gs pos="100000">
                  <a:srgbClr val="C0000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solidFill>
                  <a:srgbClr val="C00000"/>
                </a:solidFill>
                <a:latin typeface="微软雅黑" panose="020B0503020204020204" pitchFamily="34" charset="-122"/>
                <a:ea typeface="微软雅黑" panose="020B0503020204020204" pitchFamily="34" charset="-122"/>
              </a:rPr>
              <a:t>现状</a:t>
            </a:r>
            <a:endParaRPr lang="zh-CN" altLang="en-US" b="1">
              <a:solidFill>
                <a:srgbClr val="C00000"/>
              </a:solidFill>
              <a:latin typeface="微软雅黑" panose="020B0503020204020204" pitchFamily="34" charset="-122"/>
              <a:ea typeface="微软雅黑" panose="020B0503020204020204" pitchFamily="34" charset="-122"/>
            </a:endParaRPr>
          </a:p>
        </p:txBody>
      </p:sp>
      <p:sp>
        <p:nvSpPr>
          <p:cNvPr id="9" name="矩形 8"/>
          <p:cNvSpPr/>
          <p:nvPr/>
        </p:nvSpPr>
        <p:spPr>
          <a:xfrm>
            <a:off x="2362716" y="2698988"/>
            <a:ext cx="9426010" cy="2703006"/>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panose="020B0503020204020204" pitchFamily="34" charset="-122"/>
                <a:ea typeface="微软雅黑" panose="020B0503020204020204" pitchFamily="34" charset="-122"/>
              </a:rPr>
              <a:t>目前，多数商业保险公司已初步建立理赔数据管理系统，但数据整合程度较低，各环节数据分散在不同系统，难以实现高效协同。部分公司虽引入自动化理赔工具，但仅能处理简单标准化案件，复杂案件仍依赖人工审核。此外，数据安全与隐私保护机制尚不完善，跨机构数据共享存在壁垒，导致快赔服务的覆盖范围和处理能力有限，难以满足客户日益增长的快速理赔需求。</a:t>
            </a: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10" name="矩形 9"/>
          <p:cNvSpPr/>
          <p:nvPr/>
        </p:nvSpPr>
        <p:spPr>
          <a:xfrm>
            <a:off x="506437" y="5696411"/>
            <a:ext cx="1648841" cy="535577"/>
          </a:xfrm>
          <a:prstGeom prst="rect">
            <a:avLst/>
          </a:prstGeom>
          <a:gradFill flip="none" rotWithShape="1">
            <a:gsLst>
              <a:gs pos="35000">
                <a:schemeClr val="bg2">
                  <a:alpha val="0"/>
                  <a:lumMod val="60000"/>
                  <a:lumOff val="40000"/>
                </a:schemeClr>
              </a:gs>
              <a:gs pos="95000">
                <a:schemeClr val="bg2">
                  <a:alpha val="32000"/>
                  <a:lumMod val="80000"/>
                  <a:lumOff val="20000"/>
                </a:schemeClr>
              </a:gs>
            </a:gsLst>
            <a:path path="shape">
              <a:fillToRect l="50000" t="50000" r="50000" b="50000"/>
            </a:path>
            <a:tileRect/>
          </a:gradFill>
          <a:ln w="9525">
            <a:gradFill flip="none" rotWithShape="1">
              <a:gsLst>
                <a:gs pos="0">
                  <a:srgbClr val="C00000"/>
                </a:gs>
                <a:gs pos="50000">
                  <a:schemeClr val="bg1">
                    <a:alpha val="10000"/>
                  </a:schemeClr>
                </a:gs>
                <a:gs pos="100000">
                  <a:srgbClr val="C0000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smtClean="0">
                <a:solidFill>
                  <a:srgbClr val="C00000"/>
                </a:solidFill>
                <a:latin typeface="微软雅黑" panose="020B0503020204020204" pitchFamily="34" charset="-122"/>
                <a:ea typeface="微软雅黑" panose="020B0503020204020204" pitchFamily="34" charset="-122"/>
              </a:rPr>
              <a:t>痛点</a:t>
            </a:r>
            <a:endParaRPr lang="zh-CN" altLang="en-US" b="1">
              <a:solidFill>
                <a:srgbClr val="C00000"/>
              </a:solidFill>
              <a:latin typeface="微软雅黑" panose="020B0503020204020204" pitchFamily="34" charset="-122"/>
              <a:ea typeface="微软雅黑" panose="020B0503020204020204" pitchFamily="34" charset="-122"/>
            </a:endParaRPr>
          </a:p>
        </p:txBody>
      </p:sp>
      <p:sp>
        <p:nvSpPr>
          <p:cNvPr id="11" name="矩形 10"/>
          <p:cNvSpPr/>
          <p:nvPr/>
        </p:nvSpPr>
        <p:spPr>
          <a:xfrm>
            <a:off x="2362716" y="5696411"/>
            <a:ext cx="9426010" cy="535577"/>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solidFill>
                <a:latin typeface="微软雅黑" panose="020B0503020204020204" pitchFamily="34" charset="-122"/>
                <a:ea typeface="微软雅黑" panose="020B0503020204020204" pitchFamily="34" charset="-122"/>
              </a:rPr>
              <a:t>自主上传证明材料流程繁琐、理赔效率低、成本高、保险欺诈风险高</a:t>
            </a: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506730" y="354330"/>
            <a:ext cx="11685905" cy="460375"/>
          </a:xfrm>
          <a:prstGeom prst="rect">
            <a:avLst/>
          </a:prstGeom>
          <a:noFill/>
        </p:spPr>
        <p:txBody>
          <a:bodyPr wrap="square" rtlCol="0">
            <a:spAutoFit/>
          </a:bodyPr>
          <a:lstStyle/>
          <a:p>
            <a:pPr algn="l"/>
            <a:r>
              <a:rPr lang="zh-CN" altLang="en-US" sz="2400" b="1" smtClean="0">
                <a:solidFill>
                  <a:srgbClr val="C00000"/>
                </a:solidFill>
                <a:latin typeface="微软雅黑" panose="020B0503020204020204" pitchFamily="34" charset="-122"/>
                <a:ea typeface="微软雅黑" panose="020B0503020204020204" pitchFamily="34" charset="-122"/>
              </a:rPr>
              <a:t>商保快赔场景</a:t>
            </a:r>
            <a:r>
              <a:rPr lang="zh-CN" altLang="en-US" sz="2000" b="1" smtClean="0">
                <a:latin typeface="微软雅黑" panose="020B0503020204020204" pitchFamily="34" charset="-122"/>
                <a:ea typeface="微软雅黑" panose="020B0503020204020204" pitchFamily="34" charset="-122"/>
              </a:rPr>
              <a:t>：</a:t>
            </a:r>
            <a:r>
              <a:rPr lang="zh-CN" altLang="en-US" sz="2000" b="1">
                <a:latin typeface="微软雅黑" panose="020B0503020204020204" pitchFamily="34" charset="-122"/>
                <a:ea typeface="微软雅黑" panose="020B0503020204020204" pitchFamily="34" charset="-122"/>
              </a:rPr>
              <a:t>通过就诊数据流通利用实现案件快速识别、自动化理算与高效赔付的数据应用场景</a:t>
            </a:r>
            <a:endParaRPr lang="zh-CN" altLang="en-US" sz="2000" b="1">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506437" y="277094"/>
            <a:ext cx="11903277" cy="768350"/>
          </a:xfrm>
          <a:prstGeom prst="rect">
            <a:avLst/>
          </a:prstGeom>
          <a:noFill/>
        </p:spPr>
        <p:txBody>
          <a:bodyPr wrap="square" rtlCol="0">
            <a:spAutoFit/>
          </a:bodyPr>
          <a:lstStyle/>
          <a:p>
            <a:r>
              <a:rPr lang="zh-CN" altLang="en-US" sz="2400" b="1" smtClean="0">
                <a:solidFill>
                  <a:srgbClr val="C00000"/>
                </a:solidFill>
                <a:latin typeface="微软雅黑" panose="020B0503020204020204" pitchFamily="34" charset="-122"/>
                <a:ea typeface="微软雅黑" panose="020B0503020204020204" pitchFamily="34" charset="-122"/>
              </a:rPr>
              <a:t>数据流转及各方利益分配</a:t>
            </a:r>
            <a:r>
              <a:rPr lang="zh-CN" altLang="en-US" sz="2000" b="1" smtClean="0">
                <a:latin typeface="微软雅黑" panose="020B0503020204020204" pitchFamily="34" charset="-122"/>
                <a:ea typeface="微软雅黑" panose="020B0503020204020204" pitchFamily="34" charset="-122"/>
              </a:rPr>
              <a:t>：基于数据流通交易平台，实现医疗数据有效流通，支持保险公司两核风控业务</a:t>
            </a:r>
            <a:endParaRPr lang="zh-CN" altLang="en-US" sz="2000" b="1">
              <a:latin typeface="微软雅黑" panose="020B0503020204020204" pitchFamily="34" charset="-122"/>
              <a:ea typeface="微软雅黑" panose="020B0503020204020204" pitchFamily="34" charset="-122"/>
            </a:endParaRPr>
          </a:p>
        </p:txBody>
      </p:sp>
      <p:sp>
        <p:nvSpPr>
          <p:cNvPr id="2" name="矩形 1"/>
          <p:cNvSpPr/>
          <p:nvPr/>
        </p:nvSpPr>
        <p:spPr>
          <a:xfrm>
            <a:off x="928914" y="1204688"/>
            <a:ext cx="2256708" cy="391886"/>
          </a:xfrm>
          <a:prstGeom prst="rect">
            <a:avLst/>
          </a:prstGeom>
          <a:solidFill>
            <a:schemeClr val="accent5">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smtClean="0">
                <a:latin typeface="微软雅黑" panose="020B0503020204020204" pitchFamily="34" charset="-122"/>
                <a:ea typeface="微软雅黑" panose="020B0503020204020204" pitchFamily="34" charset="-122"/>
              </a:rPr>
              <a:t>数据提供方</a:t>
            </a:r>
            <a:endParaRPr lang="zh-CN" altLang="en-US" sz="1600" b="1">
              <a:latin typeface="微软雅黑" panose="020B0503020204020204" pitchFamily="34" charset="-122"/>
              <a:ea typeface="微软雅黑" panose="020B0503020204020204" pitchFamily="34" charset="-122"/>
            </a:endParaRPr>
          </a:p>
        </p:txBody>
      </p:sp>
      <p:sp>
        <p:nvSpPr>
          <p:cNvPr id="3" name="矩形 2"/>
          <p:cNvSpPr/>
          <p:nvPr/>
        </p:nvSpPr>
        <p:spPr>
          <a:xfrm>
            <a:off x="928914" y="1625602"/>
            <a:ext cx="2256708" cy="3294743"/>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7" name="矩形 16"/>
          <p:cNvSpPr/>
          <p:nvPr/>
        </p:nvSpPr>
        <p:spPr>
          <a:xfrm>
            <a:off x="3863306" y="1204688"/>
            <a:ext cx="2256708" cy="391886"/>
          </a:xfrm>
          <a:prstGeom prst="rect">
            <a:avLst/>
          </a:prstGeom>
          <a:solidFill>
            <a:schemeClr val="accent5">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smtClean="0">
                <a:latin typeface="微软雅黑" panose="020B0503020204020204" pitchFamily="34" charset="-122"/>
                <a:ea typeface="微软雅黑" panose="020B0503020204020204" pitchFamily="34" charset="-122"/>
              </a:rPr>
              <a:t>数据服务商</a:t>
            </a:r>
            <a:endParaRPr lang="zh-CN" altLang="en-US" sz="1600" b="1">
              <a:latin typeface="微软雅黑" panose="020B0503020204020204" pitchFamily="34" charset="-122"/>
              <a:ea typeface="微软雅黑" panose="020B0503020204020204" pitchFamily="34" charset="-122"/>
            </a:endParaRPr>
          </a:p>
        </p:txBody>
      </p:sp>
      <p:sp>
        <p:nvSpPr>
          <p:cNvPr id="18" name="矩形 17"/>
          <p:cNvSpPr/>
          <p:nvPr/>
        </p:nvSpPr>
        <p:spPr>
          <a:xfrm>
            <a:off x="3863306" y="1625602"/>
            <a:ext cx="2256708" cy="3294743"/>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9" name="矩形 18"/>
          <p:cNvSpPr/>
          <p:nvPr/>
        </p:nvSpPr>
        <p:spPr>
          <a:xfrm>
            <a:off x="6797699" y="1204688"/>
            <a:ext cx="2256708" cy="391886"/>
          </a:xfrm>
          <a:prstGeom prst="rect">
            <a:avLst/>
          </a:prstGeom>
          <a:solidFill>
            <a:schemeClr val="accent5">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smtClean="0">
                <a:latin typeface="微软雅黑" panose="020B0503020204020204" pitchFamily="34" charset="-122"/>
                <a:ea typeface="微软雅黑" panose="020B0503020204020204" pitchFamily="34" charset="-122"/>
              </a:rPr>
              <a:t>平台运营方</a:t>
            </a:r>
            <a:endParaRPr lang="zh-CN" altLang="en-US" sz="1600" b="1">
              <a:latin typeface="微软雅黑" panose="020B0503020204020204" pitchFamily="34" charset="-122"/>
              <a:ea typeface="微软雅黑" panose="020B0503020204020204" pitchFamily="34" charset="-122"/>
            </a:endParaRPr>
          </a:p>
        </p:txBody>
      </p:sp>
      <p:sp>
        <p:nvSpPr>
          <p:cNvPr id="20" name="矩形 19"/>
          <p:cNvSpPr/>
          <p:nvPr/>
        </p:nvSpPr>
        <p:spPr>
          <a:xfrm>
            <a:off x="6797699" y="1625602"/>
            <a:ext cx="2256708" cy="3294743"/>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1" name="矩形 20"/>
          <p:cNvSpPr/>
          <p:nvPr/>
        </p:nvSpPr>
        <p:spPr>
          <a:xfrm>
            <a:off x="9732091" y="1204688"/>
            <a:ext cx="2256708" cy="391886"/>
          </a:xfrm>
          <a:prstGeom prst="rect">
            <a:avLst/>
          </a:prstGeom>
          <a:solidFill>
            <a:schemeClr val="accent5">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smtClean="0">
                <a:latin typeface="微软雅黑" panose="020B0503020204020204" pitchFamily="34" charset="-122"/>
                <a:ea typeface="微软雅黑" panose="020B0503020204020204" pitchFamily="34" charset="-122"/>
              </a:rPr>
              <a:t>数据需求方</a:t>
            </a:r>
            <a:endParaRPr lang="zh-CN" altLang="en-US" sz="1600" b="1">
              <a:latin typeface="微软雅黑" panose="020B0503020204020204" pitchFamily="34" charset="-122"/>
              <a:ea typeface="微软雅黑" panose="020B0503020204020204" pitchFamily="34" charset="-122"/>
            </a:endParaRPr>
          </a:p>
        </p:txBody>
      </p:sp>
      <p:sp>
        <p:nvSpPr>
          <p:cNvPr id="22" name="矩形 21"/>
          <p:cNvSpPr/>
          <p:nvPr/>
        </p:nvSpPr>
        <p:spPr>
          <a:xfrm>
            <a:off x="9732091" y="1625602"/>
            <a:ext cx="2256708" cy="3294742"/>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4" name="文本框 23"/>
          <p:cNvSpPr txBox="1"/>
          <p:nvPr/>
        </p:nvSpPr>
        <p:spPr>
          <a:xfrm>
            <a:off x="1596797" y="1596574"/>
            <a:ext cx="920940" cy="307777"/>
          </a:xfrm>
          <a:prstGeom prst="rect">
            <a:avLst/>
          </a:prstGeom>
          <a:noFill/>
        </p:spPr>
        <p:txBody>
          <a:bodyPr wrap="none" rtlCol="0">
            <a:spAutoFit/>
          </a:bodyPr>
          <a:lstStyle/>
          <a:p>
            <a:r>
              <a:rPr lang="zh-CN" altLang="en-US" sz="1400" smtClean="0">
                <a:latin typeface="微软雅黑" panose="020B0503020204020204" pitchFamily="34" charset="-122"/>
                <a:ea typeface="微软雅黑" panose="020B0503020204020204" pitchFamily="34" charset="-122"/>
              </a:rPr>
              <a:t>数据汇聚</a:t>
            </a:r>
            <a:endParaRPr lang="zh-CN" altLang="en-US" sz="1400">
              <a:latin typeface="微软雅黑" panose="020B0503020204020204" pitchFamily="34" charset="-122"/>
              <a:ea typeface="微软雅黑" panose="020B0503020204020204" pitchFamily="34" charset="-122"/>
            </a:endParaRPr>
          </a:p>
        </p:txBody>
      </p:sp>
      <p:sp>
        <p:nvSpPr>
          <p:cNvPr id="25" name="文本框 24"/>
          <p:cNvSpPr txBox="1"/>
          <p:nvPr/>
        </p:nvSpPr>
        <p:spPr>
          <a:xfrm>
            <a:off x="4368330" y="1625602"/>
            <a:ext cx="1287223" cy="307777"/>
          </a:xfrm>
          <a:prstGeom prst="rect">
            <a:avLst/>
          </a:prstGeom>
          <a:noFill/>
        </p:spPr>
        <p:txBody>
          <a:bodyPr wrap="none" rtlCol="0">
            <a:spAutoFit/>
          </a:bodyPr>
          <a:lstStyle/>
          <a:p>
            <a:r>
              <a:rPr lang="zh-CN" altLang="en-US" sz="1400" smtClean="0">
                <a:latin typeface="微软雅黑" panose="020B0503020204020204" pitchFamily="34" charset="-122"/>
                <a:ea typeface="微软雅黑" panose="020B0503020204020204" pitchFamily="34" charset="-122"/>
              </a:rPr>
              <a:t>数据治理加工</a:t>
            </a:r>
            <a:endParaRPr lang="zh-CN" altLang="en-US" sz="1400">
              <a:latin typeface="微软雅黑" panose="020B0503020204020204" pitchFamily="34" charset="-122"/>
              <a:ea typeface="微软雅黑" panose="020B0503020204020204" pitchFamily="34" charset="-122"/>
            </a:endParaRPr>
          </a:p>
        </p:txBody>
      </p:sp>
      <p:sp>
        <p:nvSpPr>
          <p:cNvPr id="26" name="文本框 25"/>
          <p:cNvSpPr txBox="1"/>
          <p:nvPr/>
        </p:nvSpPr>
        <p:spPr>
          <a:xfrm>
            <a:off x="7282441" y="1596574"/>
            <a:ext cx="1287223" cy="307777"/>
          </a:xfrm>
          <a:prstGeom prst="rect">
            <a:avLst/>
          </a:prstGeom>
          <a:noFill/>
        </p:spPr>
        <p:txBody>
          <a:bodyPr wrap="none" rtlCol="0">
            <a:spAutoFit/>
          </a:bodyPr>
          <a:lstStyle/>
          <a:p>
            <a:r>
              <a:rPr lang="zh-CN" altLang="en-US" sz="1400" smtClean="0">
                <a:latin typeface="微软雅黑" panose="020B0503020204020204" pitchFamily="34" charset="-122"/>
                <a:ea typeface="微软雅黑" panose="020B0503020204020204" pitchFamily="34" charset="-122"/>
              </a:rPr>
              <a:t>数据流通交易</a:t>
            </a:r>
            <a:endParaRPr lang="zh-CN" altLang="en-US" sz="1400">
              <a:latin typeface="微软雅黑" panose="020B0503020204020204" pitchFamily="34" charset="-122"/>
              <a:ea typeface="微软雅黑" panose="020B0503020204020204" pitchFamily="34" charset="-122"/>
            </a:endParaRPr>
          </a:p>
        </p:txBody>
      </p:sp>
      <p:sp>
        <p:nvSpPr>
          <p:cNvPr id="27" name="文本框 26"/>
          <p:cNvSpPr txBox="1"/>
          <p:nvPr/>
        </p:nvSpPr>
        <p:spPr>
          <a:xfrm>
            <a:off x="10399974" y="1625602"/>
            <a:ext cx="920940" cy="307777"/>
          </a:xfrm>
          <a:prstGeom prst="rect">
            <a:avLst/>
          </a:prstGeom>
          <a:noFill/>
        </p:spPr>
        <p:txBody>
          <a:bodyPr wrap="none" rtlCol="0">
            <a:spAutoFit/>
          </a:bodyPr>
          <a:lstStyle/>
          <a:p>
            <a:r>
              <a:rPr lang="zh-CN" altLang="en-US" sz="1400" smtClean="0">
                <a:latin typeface="微软雅黑" panose="020B0503020204020204" pitchFamily="34" charset="-122"/>
                <a:ea typeface="微软雅黑" panose="020B0503020204020204" pitchFamily="34" charset="-122"/>
              </a:rPr>
              <a:t>数据消费</a:t>
            </a:r>
            <a:endParaRPr lang="zh-CN" altLang="en-US" sz="1400">
              <a:latin typeface="微软雅黑" panose="020B0503020204020204" pitchFamily="34" charset="-122"/>
              <a:ea typeface="微软雅黑" panose="020B0503020204020204" pitchFamily="34" charset="-122"/>
            </a:endParaRPr>
          </a:p>
        </p:txBody>
      </p:sp>
      <p:cxnSp>
        <p:nvCxnSpPr>
          <p:cNvPr id="29" name="直接箭头连接符 28"/>
          <p:cNvCxnSpPr/>
          <p:nvPr/>
        </p:nvCxnSpPr>
        <p:spPr>
          <a:xfrm>
            <a:off x="3185622" y="2136575"/>
            <a:ext cx="67768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3121221" y="1815158"/>
            <a:ext cx="816288" cy="276999"/>
          </a:xfrm>
          <a:prstGeom prst="rect">
            <a:avLst/>
          </a:prstGeom>
          <a:noFill/>
        </p:spPr>
        <p:txBody>
          <a:bodyPr wrap="none" rtlCol="0">
            <a:spAutoFit/>
          </a:bodyPr>
          <a:lstStyle/>
          <a:p>
            <a:r>
              <a:rPr lang="zh-CN" altLang="en-US" sz="1200" smtClean="0"/>
              <a:t>原始数据</a:t>
            </a:r>
            <a:endParaRPr lang="zh-CN" altLang="en-US" sz="1200"/>
          </a:p>
        </p:txBody>
      </p:sp>
      <p:cxnSp>
        <p:nvCxnSpPr>
          <p:cNvPr id="31" name="直接箭头连接符 30"/>
          <p:cNvCxnSpPr/>
          <p:nvPr/>
        </p:nvCxnSpPr>
        <p:spPr>
          <a:xfrm>
            <a:off x="6116918" y="2136575"/>
            <a:ext cx="67768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2" name="文本框 31"/>
          <p:cNvSpPr txBox="1"/>
          <p:nvPr/>
        </p:nvSpPr>
        <p:spPr>
          <a:xfrm>
            <a:off x="6052518" y="1815158"/>
            <a:ext cx="816288" cy="276999"/>
          </a:xfrm>
          <a:prstGeom prst="rect">
            <a:avLst/>
          </a:prstGeom>
          <a:noFill/>
        </p:spPr>
        <p:txBody>
          <a:bodyPr wrap="none" rtlCol="0">
            <a:spAutoFit/>
          </a:bodyPr>
          <a:lstStyle/>
          <a:p>
            <a:r>
              <a:rPr lang="zh-CN" altLang="en-US" sz="1200" smtClean="0"/>
              <a:t>数据产品</a:t>
            </a:r>
            <a:endParaRPr lang="zh-CN" altLang="en-US" sz="1200"/>
          </a:p>
        </p:txBody>
      </p:sp>
      <p:cxnSp>
        <p:nvCxnSpPr>
          <p:cNvPr id="33" name="直接箭头连接符 32"/>
          <p:cNvCxnSpPr/>
          <p:nvPr/>
        </p:nvCxnSpPr>
        <p:spPr>
          <a:xfrm>
            <a:off x="9044607" y="2136575"/>
            <a:ext cx="67768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8980206" y="1815158"/>
            <a:ext cx="816288" cy="276999"/>
          </a:xfrm>
          <a:prstGeom prst="rect">
            <a:avLst/>
          </a:prstGeom>
          <a:noFill/>
        </p:spPr>
        <p:txBody>
          <a:bodyPr wrap="none" rtlCol="0">
            <a:spAutoFit/>
          </a:bodyPr>
          <a:lstStyle/>
          <a:p>
            <a:r>
              <a:rPr lang="zh-CN" altLang="en-US" sz="1200" smtClean="0"/>
              <a:t>数据接口</a:t>
            </a:r>
            <a:endParaRPr lang="zh-CN" altLang="en-US" sz="1200"/>
          </a:p>
        </p:txBody>
      </p:sp>
      <p:cxnSp>
        <p:nvCxnSpPr>
          <p:cNvPr id="35" name="直接箭头连接符 34"/>
          <p:cNvCxnSpPr/>
          <p:nvPr/>
        </p:nvCxnSpPr>
        <p:spPr>
          <a:xfrm flipH="1">
            <a:off x="9054407" y="3707097"/>
            <a:ext cx="678037"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a:off x="9044607" y="3247795"/>
            <a:ext cx="659309" cy="461665"/>
          </a:xfrm>
          <a:prstGeom prst="rect">
            <a:avLst/>
          </a:prstGeom>
          <a:noFill/>
        </p:spPr>
        <p:txBody>
          <a:bodyPr wrap="none" rtlCol="0">
            <a:spAutoFit/>
          </a:bodyPr>
          <a:lstStyle/>
          <a:p>
            <a:r>
              <a:rPr lang="zh-CN" altLang="en-US" sz="1200" smtClean="0"/>
              <a:t>数据商</a:t>
            </a:r>
            <a:endParaRPr lang="en-US" altLang="zh-CN" sz="1200" smtClean="0"/>
          </a:p>
          <a:p>
            <a:r>
              <a:rPr lang="zh-CN" altLang="en-US" sz="1200" smtClean="0"/>
              <a:t>品交易</a:t>
            </a:r>
            <a:endParaRPr lang="zh-CN" altLang="en-US" sz="1200"/>
          </a:p>
        </p:txBody>
      </p:sp>
      <p:cxnSp>
        <p:nvCxnSpPr>
          <p:cNvPr id="39" name="直接箭头连接符 38"/>
          <p:cNvCxnSpPr/>
          <p:nvPr/>
        </p:nvCxnSpPr>
        <p:spPr>
          <a:xfrm flipH="1">
            <a:off x="6120014" y="3707097"/>
            <a:ext cx="678037"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6065798" y="3247795"/>
            <a:ext cx="816288" cy="461665"/>
          </a:xfrm>
          <a:prstGeom prst="rect">
            <a:avLst/>
          </a:prstGeom>
          <a:noFill/>
        </p:spPr>
        <p:txBody>
          <a:bodyPr wrap="none" rtlCol="0">
            <a:spAutoFit/>
          </a:bodyPr>
          <a:lstStyle/>
          <a:p>
            <a:r>
              <a:rPr lang="zh-CN" altLang="en-US" sz="1200" smtClean="0"/>
              <a:t>数据产品</a:t>
            </a:r>
            <a:endParaRPr lang="en-US" altLang="zh-CN" sz="1200" smtClean="0"/>
          </a:p>
          <a:p>
            <a:r>
              <a:rPr lang="zh-CN" altLang="en-US" sz="1200" smtClean="0"/>
              <a:t>加工分成</a:t>
            </a:r>
            <a:endParaRPr lang="en-US" altLang="zh-CN" sz="1200" smtClean="0"/>
          </a:p>
        </p:txBody>
      </p:sp>
      <p:cxnSp>
        <p:nvCxnSpPr>
          <p:cNvPr id="41" name="直接箭头连接符 40"/>
          <p:cNvCxnSpPr/>
          <p:nvPr/>
        </p:nvCxnSpPr>
        <p:spPr>
          <a:xfrm flipH="1">
            <a:off x="3190523" y="3707097"/>
            <a:ext cx="678037"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文本框 41"/>
          <p:cNvSpPr txBox="1"/>
          <p:nvPr/>
        </p:nvSpPr>
        <p:spPr>
          <a:xfrm>
            <a:off x="3121501" y="3247795"/>
            <a:ext cx="816288" cy="461665"/>
          </a:xfrm>
          <a:prstGeom prst="rect">
            <a:avLst/>
          </a:prstGeom>
          <a:noFill/>
        </p:spPr>
        <p:txBody>
          <a:bodyPr wrap="none" rtlCol="0">
            <a:spAutoFit/>
          </a:bodyPr>
          <a:lstStyle/>
          <a:p>
            <a:r>
              <a:rPr lang="zh-CN" altLang="en-US" sz="1200" smtClean="0"/>
              <a:t>原始数据</a:t>
            </a:r>
            <a:endParaRPr lang="en-US" altLang="zh-CN" sz="1200" smtClean="0"/>
          </a:p>
          <a:p>
            <a:r>
              <a:rPr lang="zh-CN" altLang="en-US" sz="1200" smtClean="0"/>
              <a:t>供应分成</a:t>
            </a:r>
            <a:endParaRPr lang="en-US" altLang="zh-CN" sz="1200" smtClean="0"/>
          </a:p>
        </p:txBody>
      </p:sp>
      <p:cxnSp>
        <p:nvCxnSpPr>
          <p:cNvPr id="45" name="直接连接符 44"/>
          <p:cNvCxnSpPr/>
          <p:nvPr/>
        </p:nvCxnSpPr>
        <p:spPr>
          <a:xfrm flipV="1">
            <a:off x="928914" y="3889830"/>
            <a:ext cx="11059885" cy="1"/>
          </a:xfrm>
          <a:prstGeom prst="line">
            <a:avLst/>
          </a:prstGeom>
          <a:ln w="38100">
            <a:solidFill>
              <a:schemeClr val="bg2">
                <a:lumMod val="75000"/>
              </a:schemeClr>
            </a:solidFill>
          </a:ln>
        </p:spPr>
        <p:style>
          <a:lnRef idx="2">
            <a:schemeClr val="dk1"/>
          </a:lnRef>
          <a:fillRef idx="0">
            <a:schemeClr val="dk1"/>
          </a:fillRef>
          <a:effectRef idx="1">
            <a:schemeClr val="dk1"/>
          </a:effectRef>
          <a:fontRef idx="minor">
            <a:schemeClr val="tx1"/>
          </a:fontRef>
        </p:style>
      </p:cxnSp>
      <p:sp>
        <p:nvSpPr>
          <p:cNvPr id="48" name="矩形 47"/>
          <p:cNvSpPr/>
          <p:nvPr/>
        </p:nvSpPr>
        <p:spPr>
          <a:xfrm>
            <a:off x="9840035" y="4116899"/>
            <a:ext cx="2032649" cy="478971"/>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smtClean="0">
                <a:solidFill>
                  <a:schemeClr val="bg2">
                    <a:lumMod val="50000"/>
                  </a:schemeClr>
                </a:solidFill>
                <a:latin typeface="微软雅黑" panose="020B0503020204020204" pitchFamily="34" charset="-122"/>
                <a:ea typeface="微软雅黑" panose="020B0503020204020204" pitchFamily="34" charset="-122"/>
              </a:rPr>
              <a:t>保司支付订单金额</a:t>
            </a:r>
            <a:endParaRPr lang="zh-CN" altLang="en-US" sz="1200">
              <a:solidFill>
                <a:schemeClr val="bg2">
                  <a:lumMod val="50000"/>
                </a:schemeClr>
              </a:solidFill>
              <a:latin typeface="微软雅黑" panose="020B0503020204020204" pitchFamily="34" charset="-122"/>
              <a:ea typeface="微软雅黑" panose="020B0503020204020204" pitchFamily="34" charset="-122"/>
            </a:endParaRPr>
          </a:p>
        </p:txBody>
      </p:sp>
      <p:sp>
        <p:nvSpPr>
          <p:cNvPr id="49" name="矩形 48"/>
          <p:cNvSpPr/>
          <p:nvPr/>
        </p:nvSpPr>
        <p:spPr>
          <a:xfrm>
            <a:off x="6838545" y="4097709"/>
            <a:ext cx="1042714" cy="478971"/>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smtClean="0">
                <a:solidFill>
                  <a:schemeClr val="bg2">
                    <a:lumMod val="50000"/>
                  </a:schemeClr>
                </a:solidFill>
                <a:latin typeface="微软雅黑" panose="020B0503020204020204" pitchFamily="34" charset="-122"/>
                <a:ea typeface="微软雅黑" panose="020B0503020204020204" pitchFamily="34" charset="-122"/>
              </a:rPr>
              <a:t>平台运营成本</a:t>
            </a:r>
            <a:endParaRPr lang="zh-CN" altLang="en-US" sz="1200">
              <a:solidFill>
                <a:schemeClr val="bg2">
                  <a:lumMod val="50000"/>
                </a:schemeClr>
              </a:solidFill>
              <a:latin typeface="微软雅黑" panose="020B0503020204020204" pitchFamily="34" charset="-122"/>
              <a:ea typeface="微软雅黑" panose="020B0503020204020204" pitchFamily="34" charset="-122"/>
            </a:endParaRPr>
          </a:p>
        </p:txBody>
      </p:sp>
      <p:sp>
        <p:nvSpPr>
          <p:cNvPr id="50" name="矩形 49"/>
          <p:cNvSpPr/>
          <p:nvPr/>
        </p:nvSpPr>
        <p:spPr>
          <a:xfrm>
            <a:off x="7924705" y="4097709"/>
            <a:ext cx="1042714" cy="478971"/>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smtClean="0">
                <a:solidFill>
                  <a:schemeClr val="bg2">
                    <a:lumMod val="50000"/>
                  </a:schemeClr>
                </a:solidFill>
                <a:latin typeface="微软雅黑" panose="020B0503020204020204" pitchFamily="34" charset="-122"/>
                <a:ea typeface="微软雅黑" panose="020B0503020204020204" pitchFamily="34" charset="-122"/>
              </a:rPr>
              <a:t>平台运营固定利润</a:t>
            </a:r>
            <a:endParaRPr lang="zh-CN" altLang="en-US" sz="1200">
              <a:solidFill>
                <a:schemeClr val="bg2">
                  <a:lumMod val="50000"/>
                </a:schemeClr>
              </a:solidFill>
              <a:latin typeface="微软雅黑" panose="020B0503020204020204" pitchFamily="34" charset="-122"/>
              <a:ea typeface="微软雅黑" panose="020B0503020204020204" pitchFamily="34" charset="-122"/>
            </a:endParaRPr>
          </a:p>
        </p:txBody>
      </p:sp>
      <p:sp>
        <p:nvSpPr>
          <p:cNvPr id="51" name="矩形 50"/>
          <p:cNvSpPr/>
          <p:nvPr/>
        </p:nvSpPr>
        <p:spPr>
          <a:xfrm>
            <a:off x="3850425" y="4077636"/>
            <a:ext cx="1108026" cy="478971"/>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smtClean="0">
                <a:solidFill>
                  <a:schemeClr val="bg2">
                    <a:lumMod val="50000"/>
                  </a:schemeClr>
                </a:solidFill>
                <a:latin typeface="微软雅黑" panose="020B0503020204020204" pitchFamily="34" charset="-122"/>
                <a:ea typeface="微软雅黑" panose="020B0503020204020204" pitchFamily="34" charset="-122"/>
              </a:rPr>
              <a:t>数据治理加工成本</a:t>
            </a:r>
            <a:endParaRPr lang="zh-CN" altLang="en-US" sz="1200">
              <a:solidFill>
                <a:schemeClr val="bg2">
                  <a:lumMod val="50000"/>
                </a:schemeClr>
              </a:solidFill>
              <a:latin typeface="微软雅黑" panose="020B0503020204020204" pitchFamily="34" charset="-122"/>
              <a:ea typeface="微软雅黑" panose="020B0503020204020204" pitchFamily="34" charset="-122"/>
            </a:endParaRPr>
          </a:p>
        </p:txBody>
      </p:sp>
      <p:sp>
        <p:nvSpPr>
          <p:cNvPr id="52" name="矩形 51"/>
          <p:cNvSpPr/>
          <p:nvPr/>
        </p:nvSpPr>
        <p:spPr>
          <a:xfrm>
            <a:off x="4924857" y="4077636"/>
            <a:ext cx="1108026" cy="478971"/>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smtClean="0">
                <a:solidFill>
                  <a:schemeClr val="bg2">
                    <a:lumMod val="50000"/>
                  </a:schemeClr>
                </a:solidFill>
                <a:latin typeface="微软雅黑" panose="020B0503020204020204" pitchFamily="34" charset="-122"/>
                <a:ea typeface="微软雅黑" panose="020B0503020204020204" pitchFamily="34" charset="-122"/>
              </a:rPr>
              <a:t>数据开发服务利润</a:t>
            </a:r>
            <a:endParaRPr lang="zh-CN" altLang="en-US" sz="1200">
              <a:solidFill>
                <a:schemeClr val="bg2">
                  <a:lumMod val="50000"/>
                </a:schemeClr>
              </a:solidFill>
              <a:latin typeface="微软雅黑" panose="020B0503020204020204" pitchFamily="34" charset="-122"/>
              <a:ea typeface="微软雅黑" panose="020B0503020204020204" pitchFamily="34" charset="-122"/>
            </a:endParaRPr>
          </a:p>
        </p:txBody>
      </p:sp>
      <p:sp>
        <p:nvSpPr>
          <p:cNvPr id="53" name="矩形 52"/>
          <p:cNvSpPr/>
          <p:nvPr/>
        </p:nvSpPr>
        <p:spPr>
          <a:xfrm>
            <a:off x="959681" y="4097709"/>
            <a:ext cx="1108026" cy="478971"/>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smtClean="0">
                <a:solidFill>
                  <a:schemeClr val="bg2">
                    <a:lumMod val="50000"/>
                  </a:schemeClr>
                </a:solidFill>
                <a:latin typeface="微软雅黑" panose="020B0503020204020204" pitchFamily="34" charset="-122"/>
                <a:ea typeface="微软雅黑" panose="020B0503020204020204" pitchFamily="34" charset="-122"/>
              </a:rPr>
              <a:t>数据资产</a:t>
            </a:r>
            <a:endParaRPr lang="zh-CN" altLang="en-US" sz="1200">
              <a:solidFill>
                <a:schemeClr val="bg2">
                  <a:lumMod val="50000"/>
                </a:schemeClr>
              </a:solidFill>
              <a:latin typeface="微软雅黑" panose="020B0503020204020204" pitchFamily="34" charset="-122"/>
              <a:ea typeface="微软雅黑" panose="020B0503020204020204" pitchFamily="34" charset="-122"/>
            </a:endParaRPr>
          </a:p>
        </p:txBody>
      </p:sp>
      <p:sp>
        <p:nvSpPr>
          <p:cNvPr id="54" name="矩形 53"/>
          <p:cNvSpPr/>
          <p:nvPr/>
        </p:nvSpPr>
        <p:spPr>
          <a:xfrm>
            <a:off x="2034113" y="4097709"/>
            <a:ext cx="1108026" cy="478971"/>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smtClean="0">
                <a:solidFill>
                  <a:schemeClr val="bg2">
                    <a:lumMod val="50000"/>
                  </a:schemeClr>
                </a:solidFill>
                <a:latin typeface="微软雅黑" panose="020B0503020204020204" pitchFamily="34" charset="-122"/>
                <a:ea typeface="微软雅黑" panose="020B0503020204020204" pitchFamily="34" charset="-122"/>
              </a:rPr>
              <a:t>数据开发服务利润</a:t>
            </a:r>
            <a:endParaRPr lang="zh-CN" altLang="en-US" sz="1200">
              <a:solidFill>
                <a:schemeClr val="bg2">
                  <a:lumMod val="50000"/>
                </a:schemeClr>
              </a:solidFill>
              <a:latin typeface="微软雅黑" panose="020B0503020204020204" pitchFamily="34" charset="-122"/>
              <a:ea typeface="微软雅黑" panose="020B0503020204020204" pitchFamily="34" charset="-122"/>
            </a:endParaRPr>
          </a:p>
        </p:txBody>
      </p:sp>
      <p:sp>
        <p:nvSpPr>
          <p:cNvPr id="55" name="文本框 54"/>
          <p:cNvSpPr txBox="1"/>
          <p:nvPr/>
        </p:nvSpPr>
        <p:spPr>
          <a:xfrm>
            <a:off x="1457831" y="4612568"/>
            <a:ext cx="1071880" cy="306705"/>
          </a:xfrm>
          <a:prstGeom prst="rect">
            <a:avLst/>
          </a:prstGeom>
          <a:noFill/>
        </p:spPr>
        <p:txBody>
          <a:bodyPr wrap="none" rtlCol="0">
            <a:spAutoFit/>
          </a:bodyPr>
          <a:lstStyle/>
          <a:p>
            <a:r>
              <a:rPr lang="zh-CN" altLang="en-US" sz="1400"/>
              <a:t>按区域待定</a:t>
            </a:r>
            <a:endParaRPr lang="zh-CN" altLang="en-US" sz="1400"/>
          </a:p>
        </p:txBody>
      </p:sp>
      <p:sp>
        <p:nvSpPr>
          <p:cNvPr id="56" name="文本框 55"/>
          <p:cNvSpPr txBox="1"/>
          <p:nvPr/>
        </p:nvSpPr>
        <p:spPr>
          <a:xfrm>
            <a:off x="4428498" y="4612567"/>
            <a:ext cx="1071880" cy="306705"/>
          </a:xfrm>
          <a:prstGeom prst="rect">
            <a:avLst/>
          </a:prstGeom>
          <a:noFill/>
        </p:spPr>
        <p:txBody>
          <a:bodyPr wrap="none" rtlCol="0">
            <a:spAutoFit/>
          </a:bodyPr>
          <a:lstStyle/>
          <a:p>
            <a:pPr algn="l"/>
            <a:r>
              <a:rPr lang="zh-CN" altLang="en-US" sz="1400">
                <a:sym typeface="+mn-ea"/>
              </a:rPr>
              <a:t>按区域待定</a:t>
            </a:r>
            <a:endParaRPr lang="zh-CN" altLang="en-US" sz="1400"/>
          </a:p>
        </p:txBody>
      </p:sp>
      <p:sp>
        <p:nvSpPr>
          <p:cNvPr id="57" name="文本框 56"/>
          <p:cNvSpPr txBox="1"/>
          <p:nvPr/>
        </p:nvSpPr>
        <p:spPr>
          <a:xfrm>
            <a:off x="7369398" y="4630669"/>
            <a:ext cx="1071880" cy="306705"/>
          </a:xfrm>
          <a:prstGeom prst="rect">
            <a:avLst/>
          </a:prstGeom>
          <a:noFill/>
        </p:spPr>
        <p:txBody>
          <a:bodyPr wrap="none" rtlCol="0">
            <a:spAutoFit/>
          </a:bodyPr>
          <a:lstStyle/>
          <a:p>
            <a:pPr algn="l"/>
            <a:r>
              <a:rPr lang="zh-CN" altLang="en-US" sz="1400">
                <a:sym typeface="+mn-ea"/>
              </a:rPr>
              <a:t>按区域待定</a:t>
            </a:r>
            <a:endParaRPr lang="zh-CN" altLang="en-US" sz="1400"/>
          </a:p>
        </p:txBody>
      </p:sp>
      <p:sp>
        <p:nvSpPr>
          <p:cNvPr id="58" name="文本框 57"/>
          <p:cNvSpPr txBox="1"/>
          <p:nvPr/>
        </p:nvSpPr>
        <p:spPr>
          <a:xfrm>
            <a:off x="10266680" y="4620895"/>
            <a:ext cx="1169670" cy="306705"/>
          </a:xfrm>
          <a:prstGeom prst="rect">
            <a:avLst/>
          </a:prstGeom>
          <a:noFill/>
        </p:spPr>
        <p:txBody>
          <a:bodyPr wrap="square" rtlCol="0">
            <a:spAutoFit/>
          </a:bodyPr>
          <a:lstStyle/>
          <a:p>
            <a:r>
              <a:rPr lang="zh-CN" altLang="en-US" sz="1400">
                <a:sym typeface="+mn-ea"/>
              </a:rPr>
              <a:t>按区域待定</a:t>
            </a:r>
            <a:endParaRPr lang="zh-CN" altLang="en-US" sz="1400"/>
          </a:p>
        </p:txBody>
      </p:sp>
      <p:sp>
        <p:nvSpPr>
          <p:cNvPr id="59" name="文本框 58"/>
          <p:cNvSpPr txBox="1"/>
          <p:nvPr/>
        </p:nvSpPr>
        <p:spPr>
          <a:xfrm>
            <a:off x="20277" y="1628579"/>
            <a:ext cx="960733" cy="829945"/>
          </a:xfrm>
          <a:prstGeom prst="rect">
            <a:avLst/>
          </a:prstGeom>
          <a:noFill/>
        </p:spPr>
        <p:txBody>
          <a:bodyPr wrap="square" rtlCol="0">
            <a:spAutoFit/>
          </a:bodyPr>
          <a:lstStyle/>
          <a:p>
            <a:pPr algn="ctr"/>
            <a:r>
              <a:rPr lang="zh-CN" altLang="en-US" sz="1600" b="1" smtClean="0">
                <a:solidFill>
                  <a:srgbClr val="C00000"/>
                </a:solidFill>
              </a:rPr>
              <a:t>医疗数据价值创造流</a:t>
            </a:r>
            <a:endParaRPr lang="zh-CN" altLang="en-US" sz="1600" b="1">
              <a:solidFill>
                <a:srgbClr val="C00000"/>
              </a:solidFill>
            </a:endParaRPr>
          </a:p>
        </p:txBody>
      </p:sp>
      <p:sp>
        <p:nvSpPr>
          <p:cNvPr id="60" name="文本框 59"/>
          <p:cNvSpPr txBox="1"/>
          <p:nvPr/>
        </p:nvSpPr>
        <p:spPr>
          <a:xfrm>
            <a:off x="32016" y="3075445"/>
            <a:ext cx="960733" cy="829945"/>
          </a:xfrm>
          <a:prstGeom prst="rect">
            <a:avLst/>
          </a:prstGeom>
          <a:noFill/>
        </p:spPr>
        <p:txBody>
          <a:bodyPr wrap="square" rtlCol="0">
            <a:spAutoFit/>
          </a:bodyPr>
          <a:lstStyle/>
          <a:p>
            <a:pPr algn="ctr"/>
            <a:r>
              <a:rPr lang="zh-CN" altLang="en-US" sz="1600" b="1" smtClean="0">
                <a:solidFill>
                  <a:srgbClr val="C00000"/>
                </a:solidFill>
              </a:rPr>
              <a:t>医疗数据利益分配流</a:t>
            </a:r>
            <a:endParaRPr lang="zh-CN" altLang="en-US" sz="1600" b="1">
              <a:solidFill>
                <a:srgbClr val="C00000"/>
              </a:solidFill>
            </a:endParaRPr>
          </a:p>
        </p:txBody>
      </p:sp>
      <p:sp>
        <p:nvSpPr>
          <p:cNvPr id="61" name="矩形 60"/>
          <p:cNvSpPr/>
          <p:nvPr/>
        </p:nvSpPr>
        <p:spPr>
          <a:xfrm>
            <a:off x="638629" y="5529943"/>
            <a:ext cx="11364685" cy="406400"/>
          </a:xfrm>
          <a:prstGeom prst="rect">
            <a:avLst/>
          </a:prstGeom>
          <a:gradFill flip="none" rotWithShape="1">
            <a:gsLst>
              <a:gs pos="33000">
                <a:schemeClr val="bg2">
                  <a:lumMod val="90000"/>
                  <a:alpha val="20000"/>
                </a:schemeClr>
              </a:gs>
              <a:gs pos="100000">
                <a:schemeClr val="bg1">
                  <a:alpha val="0"/>
                </a:schemeClr>
              </a:gs>
            </a:gsLst>
            <a:lin ang="5400000" scaled="1"/>
            <a:tileRect/>
          </a:gra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梯形 61"/>
          <p:cNvSpPr/>
          <p:nvPr/>
        </p:nvSpPr>
        <p:spPr>
          <a:xfrm>
            <a:off x="624114" y="5267321"/>
            <a:ext cx="11364685" cy="252868"/>
          </a:xfrm>
          <a:prstGeom prst="trapezoid">
            <a:avLst>
              <a:gd name="adj" fmla="val 160604"/>
            </a:avLst>
          </a:prstGeom>
          <a:gradFill flip="none" rotWithShape="1">
            <a:gsLst>
              <a:gs pos="33000">
                <a:schemeClr val="bg2">
                  <a:lumMod val="90000"/>
                  <a:alpha val="20000"/>
                </a:schemeClr>
              </a:gs>
              <a:gs pos="77000">
                <a:schemeClr val="bg1"/>
              </a:gs>
            </a:gsLst>
            <a:lin ang="16200000" scaled="1"/>
            <a:tileRect/>
          </a:gradFill>
          <a:ln>
            <a:gradFill>
              <a:gsLst>
                <a:gs pos="78000">
                  <a:schemeClr val="bg2">
                    <a:lumMod val="90000"/>
                  </a:schemeClr>
                </a:gs>
                <a:gs pos="32000">
                  <a:schemeClr val="bg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文本框 62"/>
          <p:cNvSpPr txBox="1"/>
          <p:nvPr/>
        </p:nvSpPr>
        <p:spPr>
          <a:xfrm>
            <a:off x="5686606" y="5564765"/>
            <a:ext cx="1005403" cy="338554"/>
          </a:xfrm>
          <a:prstGeom prst="rect">
            <a:avLst/>
          </a:prstGeom>
          <a:noFill/>
        </p:spPr>
        <p:txBody>
          <a:bodyPr wrap="none" rtlCol="0">
            <a:spAutoFit/>
          </a:bodyPr>
          <a:lstStyle/>
          <a:p>
            <a:r>
              <a:rPr lang="zh-CN" altLang="en-US" sz="1600" b="1" smtClean="0">
                <a:solidFill>
                  <a:srgbClr val="C00000"/>
                </a:solidFill>
                <a:latin typeface="微软雅黑" panose="020B0503020204020204" pitchFamily="34" charset="-122"/>
                <a:ea typeface="微软雅黑" panose="020B0503020204020204" pitchFamily="34" charset="-122"/>
              </a:rPr>
              <a:t>解决方案</a:t>
            </a:r>
            <a:endParaRPr lang="zh-CN" altLang="en-US" sz="1600" b="1">
              <a:solidFill>
                <a:srgbClr val="C00000"/>
              </a:solidFill>
              <a:latin typeface="微软雅黑" panose="020B0503020204020204" pitchFamily="34" charset="-122"/>
              <a:ea typeface="微软雅黑" panose="020B0503020204020204" pitchFamily="34" charset="-122"/>
            </a:endParaRPr>
          </a:p>
        </p:txBody>
      </p:sp>
      <p:sp>
        <p:nvSpPr>
          <p:cNvPr id="64" name="矩形 63"/>
          <p:cNvSpPr/>
          <p:nvPr/>
        </p:nvSpPr>
        <p:spPr>
          <a:xfrm>
            <a:off x="1209692" y="5126163"/>
            <a:ext cx="1648841" cy="329202"/>
          </a:xfrm>
          <a:prstGeom prst="rect">
            <a:avLst/>
          </a:prstGeom>
          <a:gradFill flip="none" rotWithShape="1">
            <a:gsLst>
              <a:gs pos="35000">
                <a:schemeClr val="bg2">
                  <a:alpha val="0"/>
                  <a:lumMod val="60000"/>
                  <a:lumOff val="40000"/>
                </a:schemeClr>
              </a:gs>
              <a:gs pos="95000">
                <a:schemeClr val="bg2">
                  <a:alpha val="32000"/>
                  <a:lumMod val="80000"/>
                  <a:lumOff val="20000"/>
                </a:schemeClr>
              </a:gs>
            </a:gsLst>
            <a:path path="shape">
              <a:fillToRect l="50000" t="50000" r="50000" b="50000"/>
            </a:path>
            <a:tileRect/>
          </a:gradFill>
          <a:ln w="9525">
            <a:gradFill flip="none" rotWithShape="1">
              <a:gsLst>
                <a:gs pos="0">
                  <a:srgbClr val="C00000"/>
                </a:gs>
                <a:gs pos="50000">
                  <a:schemeClr val="bg1">
                    <a:alpha val="10000"/>
                  </a:schemeClr>
                </a:gs>
                <a:gs pos="100000">
                  <a:srgbClr val="C0000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smtClean="0">
                <a:solidFill>
                  <a:srgbClr val="C00000"/>
                </a:solidFill>
                <a:latin typeface="微软雅黑" panose="020B0503020204020204" pitchFamily="34" charset="-122"/>
                <a:ea typeface="微软雅黑" panose="020B0503020204020204" pitchFamily="34" charset="-122"/>
              </a:rPr>
              <a:t>数据汇聚</a:t>
            </a:r>
            <a:endParaRPr lang="zh-CN" altLang="en-US" sz="1200" b="1">
              <a:solidFill>
                <a:srgbClr val="C00000"/>
              </a:solidFill>
              <a:latin typeface="微软雅黑" panose="020B0503020204020204" pitchFamily="34" charset="-122"/>
              <a:ea typeface="微软雅黑" panose="020B0503020204020204" pitchFamily="34" charset="-122"/>
            </a:endParaRPr>
          </a:p>
        </p:txBody>
      </p:sp>
      <p:sp>
        <p:nvSpPr>
          <p:cNvPr id="65" name="矩形 64"/>
          <p:cNvSpPr/>
          <p:nvPr/>
        </p:nvSpPr>
        <p:spPr>
          <a:xfrm>
            <a:off x="4368330" y="5126163"/>
            <a:ext cx="1648841" cy="329202"/>
          </a:xfrm>
          <a:prstGeom prst="rect">
            <a:avLst/>
          </a:prstGeom>
          <a:gradFill flip="none" rotWithShape="1">
            <a:gsLst>
              <a:gs pos="35000">
                <a:schemeClr val="bg2">
                  <a:alpha val="0"/>
                  <a:lumMod val="60000"/>
                  <a:lumOff val="40000"/>
                </a:schemeClr>
              </a:gs>
              <a:gs pos="95000">
                <a:schemeClr val="bg2">
                  <a:alpha val="32000"/>
                  <a:lumMod val="80000"/>
                  <a:lumOff val="20000"/>
                </a:schemeClr>
              </a:gs>
            </a:gsLst>
            <a:path path="shape">
              <a:fillToRect l="50000" t="50000" r="50000" b="50000"/>
            </a:path>
            <a:tileRect/>
          </a:gradFill>
          <a:ln w="9525">
            <a:gradFill flip="none" rotWithShape="1">
              <a:gsLst>
                <a:gs pos="0">
                  <a:srgbClr val="C00000"/>
                </a:gs>
                <a:gs pos="50000">
                  <a:schemeClr val="bg1">
                    <a:alpha val="10000"/>
                  </a:schemeClr>
                </a:gs>
                <a:gs pos="100000">
                  <a:srgbClr val="C0000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smtClean="0">
                <a:solidFill>
                  <a:srgbClr val="C00000"/>
                </a:solidFill>
                <a:latin typeface="微软雅黑" panose="020B0503020204020204" pitchFamily="34" charset="-122"/>
                <a:ea typeface="微软雅黑" panose="020B0503020204020204" pitchFamily="34" charset="-122"/>
              </a:rPr>
              <a:t>数据治理开发</a:t>
            </a:r>
            <a:endParaRPr lang="zh-CN" altLang="en-US" sz="1200" b="1">
              <a:solidFill>
                <a:srgbClr val="C00000"/>
              </a:solidFill>
              <a:latin typeface="微软雅黑" panose="020B0503020204020204" pitchFamily="34" charset="-122"/>
              <a:ea typeface="微软雅黑" panose="020B0503020204020204" pitchFamily="34" charset="-122"/>
            </a:endParaRPr>
          </a:p>
        </p:txBody>
      </p:sp>
      <p:sp>
        <p:nvSpPr>
          <p:cNvPr id="66" name="矩形 65"/>
          <p:cNvSpPr/>
          <p:nvPr/>
        </p:nvSpPr>
        <p:spPr>
          <a:xfrm>
            <a:off x="7074930" y="5120821"/>
            <a:ext cx="1648841" cy="329202"/>
          </a:xfrm>
          <a:prstGeom prst="rect">
            <a:avLst/>
          </a:prstGeom>
          <a:gradFill flip="none" rotWithShape="1">
            <a:gsLst>
              <a:gs pos="35000">
                <a:schemeClr val="bg2">
                  <a:alpha val="0"/>
                  <a:lumMod val="60000"/>
                  <a:lumOff val="40000"/>
                </a:schemeClr>
              </a:gs>
              <a:gs pos="95000">
                <a:schemeClr val="bg2">
                  <a:alpha val="32000"/>
                  <a:lumMod val="80000"/>
                  <a:lumOff val="20000"/>
                </a:schemeClr>
              </a:gs>
            </a:gsLst>
            <a:path path="shape">
              <a:fillToRect l="50000" t="50000" r="50000" b="50000"/>
            </a:path>
            <a:tileRect/>
          </a:gradFill>
          <a:ln w="9525">
            <a:gradFill flip="none" rotWithShape="1">
              <a:gsLst>
                <a:gs pos="0">
                  <a:srgbClr val="C00000"/>
                </a:gs>
                <a:gs pos="50000">
                  <a:schemeClr val="bg1">
                    <a:alpha val="10000"/>
                  </a:schemeClr>
                </a:gs>
                <a:gs pos="100000">
                  <a:srgbClr val="C0000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smtClean="0">
                <a:solidFill>
                  <a:srgbClr val="C00000"/>
                </a:solidFill>
                <a:latin typeface="微软雅黑" panose="020B0503020204020204" pitchFamily="34" charset="-122"/>
                <a:ea typeface="微软雅黑" panose="020B0503020204020204" pitchFamily="34" charset="-122"/>
              </a:rPr>
              <a:t>数据可信流通</a:t>
            </a:r>
            <a:endParaRPr lang="zh-CN" altLang="en-US" sz="1200" b="1">
              <a:solidFill>
                <a:srgbClr val="C00000"/>
              </a:solidFill>
              <a:latin typeface="微软雅黑" panose="020B0503020204020204" pitchFamily="34" charset="-122"/>
              <a:ea typeface="微软雅黑" panose="020B0503020204020204" pitchFamily="34" charset="-122"/>
            </a:endParaRPr>
          </a:p>
        </p:txBody>
      </p:sp>
      <p:sp>
        <p:nvSpPr>
          <p:cNvPr id="67" name="矩形 66"/>
          <p:cNvSpPr/>
          <p:nvPr/>
        </p:nvSpPr>
        <p:spPr>
          <a:xfrm>
            <a:off x="9902575" y="5126837"/>
            <a:ext cx="1648841" cy="329202"/>
          </a:xfrm>
          <a:prstGeom prst="rect">
            <a:avLst/>
          </a:prstGeom>
          <a:gradFill flip="none" rotWithShape="1">
            <a:gsLst>
              <a:gs pos="35000">
                <a:schemeClr val="bg2">
                  <a:alpha val="0"/>
                  <a:lumMod val="60000"/>
                  <a:lumOff val="40000"/>
                </a:schemeClr>
              </a:gs>
              <a:gs pos="95000">
                <a:schemeClr val="bg2">
                  <a:alpha val="32000"/>
                  <a:lumMod val="80000"/>
                  <a:lumOff val="20000"/>
                </a:schemeClr>
              </a:gs>
            </a:gsLst>
            <a:path path="shape">
              <a:fillToRect l="50000" t="50000" r="50000" b="50000"/>
            </a:path>
            <a:tileRect/>
          </a:gradFill>
          <a:ln w="9525">
            <a:gradFill flip="none" rotWithShape="1">
              <a:gsLst>
                <a:gs pos="0">
                  <a:srgbClr val="C00000"/>
                </a:gs>
                <a:gs pos="50000">
                  <a:schemeClr val="bg1">
                    <a:alpha val="10000"/>
                  </a:schemeClr>
                </a:gs>
                <a:gs pos="100000">
                  <a:srgbClr val="C0000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smtClean="0">
                <a:solidFill>
                  <a:srgbClr val="C00000"/>
                </a:solidFill>
                <a:latin typeface="微软雅黑" panose="020B0503020204020204" pitchFamily="34" charset="-122"/>
                <a:ea typeface="微软雅黑" panose="020B0503020204020204" pitchFamily="34" charset="-122"/>
              </a:rPr>
              <a:t>数据</a:t>
            </a:r>
            <a:r>
              <a:rPr lang="en-US" altLang="zh-CN" sz="1200" b="1" smtClean="0">
                <a:solidFill>
                  <a:srgbClr val="C00000"/>
                </a:solidFill>
                <a:latin typeface="微软雅黑" panose="020B0503020204020204" pitchFamily="34" charset="-122"/>
                <a:ea typeface="微软雅黑" panose="020B0503020204020204" pitchFamily="34" charset="-122"/>
              </a:rPr>
              <a:t>API</a:t>
            </a:r>
            <a:r>
              <a:rPr lang="zh-CN" altLang="en-US" sz="1200" b="1" smtClean="0">
                <a:solidFill>
                  <a:srgbClr val="C00000"/>
                </a:solidFill>
                <a:latin typeface="微软雅黑" panose="020B0503020204020204" pitchFamily="34" charset="-122"/>
                <a:ea typeface="微软雅黑" panose="020B0503020204020204" pitchFamily="34" charset="-122"/>
              </a:rPr>
              <a:t>网关</a:t>
            </a:r>
            <a:endParaRPr lang="zh-CN" altLang="en-US" sz="1200" b="1">
              <a:solidFill>
                <a:srgbClr val="C00000"/>
              </a:solidFill>
              <a:latin typeface="微软雅黑" panose="020B0503020204020204" pitchFamily="34" charset="-122"/>
              <a:ea typeface="微软雅黑" panose="020B0503020204020204" pitchFamily="34" charset="-122"/>
            </a:endParaRPr>
          </a:p>
        </p:txBody>
      </p:sp>
      <p:sp>
        <p:nvSpPr>
          <p:cNvPr id="68" name="矩形 67"/>
          <p:cNvSpPr/>
          <p:nvPr/>
        </p:nvSpPr>
        <p:spPr>
          <a:xfrm>
            <a:off x="624114" y="6006960"/>
            <a:ext cx="11379200" cy="535577"/>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文本框 68"/>
          <p:cNvSpPr txBox="1"/>
          <p:nvPr/>
        </p:nvSpPr>
        <p:spPr>
          <a:xfrm>
            <a:off x="0" y="6006960"/>
            <a:ext cx="729180" cy="584775"/>
          </a:xfrm>
          <a:prstGeom prst="rect">
            <a:avLst/>
          </a:prstGeom>
          <a:noFill/>
        </p:spPr>
        <p:txBody>
          <a:bodyPr wrap="square" rtlCol="0">
            <a:spAutoFit/>
          </a:bodyPr>
          <a:lstStyle/>
          <a:p>
            <a:pPr algn="ctr"/>
            <a:r>
              <a:rPr lang="zh-CN" altLang="en-US" sz="1600" b="1" smtClean="0">
                <a:solidFill>
                  <a:srgbClr val="C00000"/>
                </a:solidFill>
              </a:rPr>
              <a:t>客户价值</a:t>
            </a:r>
            <a:endParaRPr lang="zh-CN" altLang="en-US" sz="1600" b="1">
              <a:solidFill>
                <a:srgbClr val="C00000"/>
              </a:solidFill>
            </a:endParaRPr>
          </a:p>
        </p:txBody>
      </p:sp>
      <p:sp>
        <p:nvSpPr>
          <p:cNvPr id="71" name="文本框 70"/>
          <p:cNvSpPr txBox="1"/>
          <p:nvPr/>
        </p:nvSpPr>
        <p:spPr>
          <a:xfrm>
            <a:off x="3887470" y="2380615"/>
            <a:ext cx="2129155" cy="922020"/>
          </a:xfrm>
          <a:prstGeom prst="rect">
            <a:avLst/>
          </a:prstGeom>
          <a:noFill/>
        </p:spPr>
        <p:txBody>
          <a:bodyPr wrap="square" rtlCol="0">
            <a:sp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原始数据脱敏处理</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健康分建模</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理赔模型</a:t>
            </a:r>
            <a:endParaRPr lang="zh-CN" altLang="en-US">
              <a:latin typeface="微软雅黑" panose="020B0503020204020204" pitchFamily="34" charset="-122"/>
              <a:ea typeface="微软雅黑" panose="020B0503020204020204" pitchFamily="34" charset="-122"/>
              <a:sym typeface="+mn-ea"/>
            </a:endParaRPr>
          </a:p>
        </p:txBody>
      </p:sp>
      <p:sp>
        <p:nvSpPr>
          <p:cNvPr id="72" name="文本框 71"/>
          <p:cNvSpPr txBox="1"/>
          <p:nvPr/>
        </p:nvSpPr>
        <p:spPr>
          <a:xfrm>
            <a:off x="6859905" y="2256155"/>
            <a:ext cx="2208530" cy="335915"/>
          </a:xfrm>
          <a:prstGeom prst="rect">
            <a:avLst/>
          </a:prstGeom>
          <a:noFill/>
        </p:spPr>
        <p:txBody>
          <a:bodyPr wrap="square" rtlCol="0">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核保风控模型</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核赔风控模型</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主动健管服务模型</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创新保险开发模型</a:t>
            </a:r>
            <a:endParaRPr lang="zh-CN" altLang="en-US">
              <a:latin typeface="微软雅黑" panose="020B0503020204020204" pitchFamily="34" charset="-122"/>
              <a:ea typeface="微软雅黑" panose="020B0503020204020204" pitchFamily="34" charset="-122"/>
              <a:sym typeface="+mn-ea"/>
            </a:endParaRPr>
          </a:p>
        </p:txBody>
      </p:sp>
      <p:sp>
        <p:nvSpPr>
          <p:cNvPr id="73" name="文本框 72"/>
          <p:cNvSpPr txBox="1"/>
          <p:nvPr/>
        </p:nvSpPr>
        <p:spPr>
          <a:xfrm>
            <a:off x="9703916" y="2249138"/>
            <a:ext cx="2521844" cy="306705"/>
          </a:xfrm>
          <a:prstGeom prst="rect">
            <a:avLst/>
          </a:prstGeom>
          <a:noFill/>
        </p:spPr>
        <p:txBody>
          <a:bodyPr wrap="square" rtlCol="0">
            <a:noAutofit/>
          </a:bodyPr>
          <a:lstStyle/>
          <a:p>
            <a:pPr lvl="0" algn="ctr">
              <a:buClrTx/>
              <a:buSzTx/>
              <a:buFontTx/>
            </a:pPr>
            <a:r>
              <a:rPr lang="zh-CN" altLang="en-US">
                <a:latin typeface="微软雅黑" panose="020B0503020204020204" pitchFamily="34" charset="-122"/>
                <a:ea typeface="微软雅黑" panose="020B0503020204020204" pitchFamily="34" charset="-122"/>
                <a:sym typeface="+mn-ea"/>
              </a:rPr>
              <a:t>智能核保业务</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直赔、快赔业务</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主动理赔业务</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费用垫付业务</a:t>
            </a:r>
            <a:endParaRPr lang="zh-CN" altLang="en-US">
              <a:latin typeface="微软雅黑" panose="020B0503020204020204" pitchFamily="34" charset="-122"/>
              <a:ea typeface="微软雅黑" panose="020B0503020204020204" pitchFamily="34" charset="-122"/>
              <a:sym typeface="+mn-ea"/>
            </a:endParaRPr>
          </a:p>
          <a:p>
            <a:pPr lvl="0" algn="ctr">
              <a:buClrTx/>
              <a:buSzTx/>
              <a:buFontTx/>
            </a:pPr>
            <a:r>
              <a:rPr lang="zh-CN" altLang="en-US">
                <a:latin typeface="微软雅黑" panose="020B0503020204020204" pitchFamily="34" charset="-122"/>
                <a:ea typeface="微软雅黑" panose="020B0503020204020204" pitchFamily="34" charset="-122"/>
                <a:sym typeface="+mn-ea"/>
              </a:rPr>
              <a:t>创新保险开发</a:t>
            </a:r>
            <a:endParaRPr lang="zh-CN" altLang="en-US">
              <a:latin typeface="微软雅黑" panose="020B0503020204020204" pitchFamily="34" charset="-122"/>
              <a:ea typeface="微软雅黑" panose="020B0503020204020204" pitchFamily="34" charset="-122"/>
              <a:sym typeface="+mn-ea"/>
            </a:endParaRPr>
          </a:p>
        </p:txBody>
      </p:sp>
      <p:sp>
        <p:nvSpPr>
          <p:cNvPr id="74" name="文本框 73"/>
          <p:cNvSpPr txBox="1"/>
          <p:nvPr/>
        </p:nvSpPr>
        <p:spPr>
          <a:xfrm>
            <a:off x="786318" y="6143946"/>
            <a:ext cx="4983480" cy="306705"/>
          </a:xfrm>
          <a:prstGeom prst="rect">
            <a:avLst/>
          </a:prstGeom>
          <a:noFill/>
        </p:spPr>
        <p:txBody>
          <a:bodyPr wrap="none" rtlCol="0">
            <a:spAutoFit/>
          </a:bodyPr>
          <a:lstStyle/>
          <a:p>
            <a:r>
              <a:rPr lang="zh-CN" altLang="en-US" sz="1400" smtClean="0">
                <a:latin typeface="微软雅黑" panose="020B0503020204020204" pitchFamily="34" charset="-122"/>
                <a:ea typeface="微软雅黑" panose="020B0503020204020204" pitchFamily="34" charset="-122"/>
              </a:rPr>
              <a:t>高效快捷的核保核赔服务，缩短理赔时间，降低保险欺诈风险</a:t>
            </a:r>
            <a:endParaRPr lang="zh-CN" altLang="en-US" sz="1400" smtClean="0">
              <a:latin typeface="微软雅黑" panose="020B0503020204020204" pitchFamily="34" charset="-122"/>
              <a:ea typeface="微软雅黑" panose="020B0503020204020204" pitchFamily="34" charset="-122"/>
            </a:endParaRPr>
          </a:p>
        </p:txBody>
      </p:sp>
      <p:sp>
        <p:nvSpPr>
          <p:cNvPr id="4" name="文本框 3"/>
          <p:cNvSpPr txBox="1"/>
          <p:nvPr/>
        </p:nvSpPr>
        <p:spPr>
          <a:xfrm>
            <a:off x="992505" y="2407285"/>
            <a:ext cx="2127885" cy="922020"/>
          </a:xfrm>
          <a:prstGeom prst="rect">
            <a:avLst/>
          </a:prstGeom>
          <a:noFill/>
        </p:spPr>
        <p:txBody>
          <a:bodyPr wrap="square" rtlCol="0">
            <a:spAutoFit/>
          </a:bodyPr>
          <a:p>
            <a:r>
              <a:rPr lang="zh-CN" altLang="en-US">
                <a:latin typeface="微软雅黑" panose="020B0503020204020204" pitchFamily="34" charset="-122"/>
                <a:ea typeface="微软雅黑" panose="020B0503020204020204" pitchFamily="34" charset="-122"/>
              </a:rPr>
              <a:t>卫健、医保、医院、药店等涉及个人就诊、结算的数据</a:t>
            </a:r>
            <a:endParaRPr lang="zh-CN" altLang="en-US">
              <a:latin typeface="微软雅黑" panose="020B0503020204020204" pitchFamily="34" charset="-122"/>
              <a:ea typeface="微软雅黑"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圆角矩形 3"/>
          <p:cNvSpPr/>
          <p:nvPr/>
        </p:nvSpPr>
        <p:spPr>
          <a:xfrm>
            <a:off x="773430" y="5636895"/>
            <a:ext cx="1501140" cy="485775"/>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r>
              <a:rPr lang="zh-CN" altLang="en-US" sz="1200" b="1" dirty="0" smtClean="0">
                <a:latin typeface="微软雅黑" panose="020B0503020204020204" pitchFamily="34" charset="-122"/>
                <a:ea typeface="微软雅黑" panose="020B0503020204020204" pitchFamily="34" charset="-122"/>
              </a:rPr>
              <a:t>数源端</a:t>
            </a:r>
            <a:endParaRPr lang="zh-CN" altLang="en-US" sz="1200" b="1" dirty="0" smtClean="0">
              <a:latin typeface="微软雅黑" panose="020B0503020204020204" pitchFamily="34" charset="-122"/>
              <a:ea typeface="微软雅黑" panose="020B0503020204020204" pitchFamily="34" charset="-122"/>
            </a:endParaRPr>
          </a:p>
        </p:txBody>
      </p:sp>
      <p:sp>
        <p:nvSpPr>
          <p:cNvPr id="5" name="圆角矩形 4"/>
          <p:cNvSpPr/>
          <p:nvPr/>
        </p:nvSpPr>
        <p:spPr>
          <a:xfrm>
            <a:off x="773430" y="4561840"/>
            <a:ext cx="1501140" cy="485775"/>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r>
              <a:rPr lang="zh-CN" altLang="en-US" sz="1200" b="1" dirty="0" smtClean="0">
                <a:latin typeface="微软雅黑" panose="020B0503020204020204" pitchFamily="34" charset="-122"/>
                <a:ea typeface="微软雅黑" panose="020B0503020204020204" pitchFamily="34" charset="-122"/>
              </a:rPr>
              <a:t>平台</a:t>
            </a:r>
            <a:endParaRPr lang="zh-CN" altLang="en-US" sz="1200" b="1" dirty="0" smtClean="0">
              <a:latin typeface="微软雅黑" panose="020B0503020204020204" pitchFamily="34" charset="-122"/>
              <a:ea typeface="微软雅黑" panose="020B0503020204020204" pitchFamily="34" charset="-122"/>
            </a:endParaRPr>
          </a:p>
        </p:txBody>
      </p:sp>
      <p:sp>
        <p:nvSpPr>
          <p:cNvPr id="6" name="圆角矩形 5"/>
          <p:cNvSpPr/>
          <p:nvPr/>
        </p:nvSpPr>
        <p:spPr>
          <a:xfrm>
            <a:off x="773430" y="3486785"/>
            <a:ext cx="1501140" cy="485775"/>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r>
              <a:rPr lang="zh-CN" altLang="en-US" sz="1200" b="1" dirty="0" smtClean="0">
                <a:latin typeface="微软雅黑" panose="020B0503020204020204" pitchFamily="34" charset="-122"/>
                <a:ea typeface="微软雅黑" panose="020B0503020204020204" pitchFamily="34" charset="-122"/>
              </a:rPr>
              <a:t>数据产品</a:t>
            </a:r>
            <a:endParaRPr lang="zh-CN" altLang="en-US" sz="1200" b="1" dirty="0" smtClean="0">
              <a:latin typeface="微软雅黑" panose="020B0503020204020204" pitchFamily="34" charset="-122"/>
              <a:ea typeface="微软雅黑" panose="020B0503020204020204" pitchFamily="34" charset="-122"/>
            </a:endParaRPr>
          </a:p>
        </p:txBody>
      </p:sp>
      <p:sp>
        <p:nvSpPr>
          <p:cNvPr id="7" name="圆角矩形 6"/>
          <p:cNvSpPr/>
          <p:nvPr/>
        </p:nvSpPr>
        <p:spPr>
          <a:xfrm>
            <a:off x="773430" y="1502410"/>
            <a:ext cx="1501140" cy="485775"/>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r>
              <a:rPr lang="zh-CN" altLang="en-US" sz="1200" b="1" dirty="0" smtClean="0">
                <a:latin typeface="微软雅黑" panose="020B0503020204020204" pitchFamily="34" charset="-122"/>
                <a:ea typeface="微软雅黑" panose="020B0503020204020204" pitchFamily="34" charset="-122"/>
              </a:rPr>
              <a:t>应用场景</a:t>
            </a:r>
            <a:endParaRPr lang="zh-CN" altLang="en-US" sz="1200" b="1" dirty="0" smtClean="0">
              <a:latin typeface="微软雅黑" panose="020B0503020204020204" pitchFamily="34" charset="-122"/>
              <a:ea typeface="微软雅黑" panose="020B0503020204020204" pitchFamily="34" charset="-122"/>
            </a:endParaRPr>
          </a:p>
        </p:txBody>
      </p:sp>
      <p:sp>
        <p:nvSpPr>
          <p:cNvPr id="8" name="圆角矩形 7"/>
          <p:cNvSpPr/>
          <p:nvPr/>
        </p:nvSpPr>
        <p:spPr>
          <a:xfrm>
            <a:off x="774065" y="2684145"/>
            <a:ext cx="1501140" cy="485775"/>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r>
              <a:rPr lang="zh-CN" altLang="en-US" sz="1200" b="1" dirty="0" smtClean="0">
                <a:latin typeface="微软雅黑" panose="020B0503020204020204" pitchFamily="34" charset="-122"/>
                <a:ea typeface="微软雅黑" panose="020B0503020204020204" pitchFamily="34" charset="-122"/>
              </a:rPr>
              <a:t>数据需求方</a:t>
            </a:r>
            <a:endParaRPr lang="zh-CN" altLang="en-US" sz="1200" b="1" dirty="0" smtClean="0">
              <a:latin typeface="微软雅黑" panose="020B0503020204020204" pitchFamily="34" charset="-122"/>
              <a:ea typeface="微软雅黑" panose="020B0503020204020204" pitchFamily="34" charset="-122"/>
            </a:endParaRPr>
          </a:p>
        </p:txBody>
      </p:sp>
      <p:sp>
        <p:nvSpPr>
          <p:cNvPr id="9" name="流程图: 磁盘 8"/>
          <p:cNvSpPr/>
          <p:nvPr/>
        </p:nvSpPr>
        <p:spPr>
          <a:xfrm>
            <a:off x="3332480" y="5541645"/>
            <a:ext cx="1991995" cy="830580"/>
          </a:xfrm>
          <a:prstGeom prst="flowChartMagneticDisk">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12" name="矩形 11"/>
          <p:cNvSpPr/>
          <p:nvPr/>
        </p:nvSpPr>
        <p:spPr>
          <a:xfrm>
            <a:off x="2628265" y="4240530"/>
            <a:ext cx="8823325" cy="1024255"/>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13" name="文本框 12"/>
          <p:cNvSpPr txBox="1"/>
          <p:nvPr/>
        </p:nvSpPr>
        <p:spPr>
          <a:xfrm>
            <a:off x="4726305" y="4828540"/>
            <a:ext cx="4547870" cy="337185"/>
          </a:xfrm>
          <a:prstGeom prst="rect">
            <a:avLst/>
          </a:prstGeom>
          <a:solidFill>
            <a:schemeClr val="accent5">
              <a:lumMod val="60000"/>
              <a:lumOff val="40000"/>
            </a:schemeClr>
          </a:solidFill>
        </p:spPr>
        <p:txBody>
          <a:bodyPr wrap="square" rtlCol="0">
            <a:spAutoFit/>
          </a:bodyPr>
          <a:p>
            <a:pPr algn="ctr"/>
            <a:r>
              <a:rPr lang="zh-CN" altLang="en-US" sz="1600" b="1">
                <a:solidFill>
                  <a:schemeClr val="bg1"/>
                </a:solidFill>
              </a:rPr>
              <a:t>公共数据流通服务平台</a:t>
            </a:r>
            <a:endParaRPr lang="zh-CN" altLang="en-US" sz="1600" b="1">
              <a:solidFill>
                <a:schemeClr val="bg1"/>
              </a:solidFill>
            </a:endParaRPr>
          </a:p>
        </p:txBody>
      </p:sp>
      <p:sp>
        <p:nvSpPr>
          <p:cNvPr id="14" name="文本框 13"/>
          <p:cNvSpPr txBox="1"/>
          <p:nvPr/>
        </p:nvSpPr>
        <p:spPr>
          <a:xfrm>
            <a:off x="3740150" y="6373495"/>
            <a:ext cx="1239520" cy="275590"/>
          </a:xfrm>
          <a:prstGeom prst="rect">
            <a:avLst/>
          </a:prstGeom>
          <a:noFill/>
        </p:spPr>
        <p:txBody>
          <a:bodyPr wrap="square" rtlCol="0">
            <a:spAutoFit/>
          </a:bodyPr>
          <a:p>
            <a:pPr algn="ctr"/>
            <a:r>
              <a:rPr lang="zh-CN" sz="1200" b="1"/>
              <a:t>卫健委</a:t>
            </a:r>
            <a:endParaRPr lang="zh-CN" sz="1200" b="1"/>
          </a:p>
        </p:txBody>
      </p:sp>
      <p:sp>
        <p:nvSpPr>
          <p:cNvPr id="15" name="文本框 14"/>
          <p:cNvSpPr txBox="1"/>
          <p:nvPr/>
        </p:nvSpPr>
        <p:spPr>
          <a:xfrm>
            <a:off x="6382385" y="6373495"/>
            <a:ext cx="1239520" cy="275590"/>
          </a:xfrm>
          <a:prstGeom prst="rect">
            <a:avLst/>
          </a:prstGeom>
          <a:noFill/>
        </p:spPr>
        <p:txBody>
          <a:bodyPr wrap="square" rtlCol="0">
            <a:spAutoFit/>
          </a:bodyPr>
          <a:p>
            <a:pPr algn="ctr"/>
            <a:r>
              <a:rPr lang="zh-CN" sz="1200" b="1"/>
              <a:t>医保局</a:t>
            </a:r>
            <a:endParaRPr lang="zh-CN" sz="1200" b="1"/>
          </a:p>
        </p:txBody>
      </p:sp>
      <p:sp>
        <p:nvSpPr>
          <p:cNvPr id="17" name="文本框 16"/>
          <p:cNvSpPr txBox="1"/>
          <p:nvPr/>
        </p:nvSpPr>
        <p:spPr>
          <a:xfrm>
            <a:off x="9120505" y="6373495"/>
            <a:ext cx="1239520" cy="275590"/>
          </a:xfrm>
          <a:prstGeom prst="rect">
            <a:avLst/>
          </a:prstGeom>
          <a:noFill/>
        </p:spPr>
        <p:txBody>
          <a:bodyPr wrap="square" rtlCol="0">
            <a:spAutoFit/>
          </a:bodyPr>
          <a:p>
            <a:pPr algn="ctr"/>
            <a:r>
              <a:rPr lang="zh-CN" sz="1200" b="1"/>
              <a:t>医院</a:t>
            </a:r>
            <a:endParaRPr lang="zh-CN" sz="1200" b="1"/>
          </a:p>
        </p:txBody>
      </p:sp>
      <p:sp>
        <p:nvSpPr>
          <p:cNvPr id="18" name="矩形 17"/>
          <p:cNvSpPr/>
          <p:nvPr/>
        </p:nvSpPr>
        <p:spPr>
          <a:xfrm>
            <a:off x="2629535" y="3429000"/>
            <a:ext cx="8821420" cy="629285"/>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19" name="矩形 18"/>
          <p:cNvSpPr/>
          <p:nvPr/>
        </p:nvSpPr>
        <p:spPr>
          <a:xfrm>
            <a:off x="2629535" y="2612390"/>
            <a:ext cx="8822055" cy="629285"/>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60" name="矩形 59"/>
          <p:cNvSpPr/>
          <p:nvPr>
            <p:custDataLst>
              <p:tags r:id="rId1"/>
            </p:custDataLst>
          </p:nvPr>
        </p:nvSpPr>
        <p:spPr>
          <a:xfrm>
            <a:off x="2629535" y="1060450"/>
            <a:ext cx="2719070" cy="44196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p>
            <a:pPr algn="ctr"/>
            <a:r>
              <a:rPr lang="zh-CN" sz="1400" b="1" dirty="0">
                <a:solidFill>
                  <a:srgbClr val="C00000"/>
                </a:solidFill>
                <a:latin typeface="微软雅黑" panose="020B0503020204020204" pitchFamily="34" charset="-122"/>
                <a:ea typeface="微软雅黑" panose="020B0503020204020204" pitchFamily="34" charset="-122"/>
                <a:sym typeface="+mn-ea"/>
              </a:rPr>
              <a:t>智能核保核赔</a:t>
            </a:r>
            <a:endParaRPr lang="zh-CN" sz="1400" b="1" dirty="0">
              <a:solidFill>
                <a:srgbClr val="C00000"/>
              </a:solidFill>
              <a:latin typeface="微软雅黑" panose="020B0503020204020204" pitchFamily="34" charset="-122"/>
              <a:ea typeface="微软雅黑" panose="020B0503020204020204" pitchFamily="34" charset="-122"/>
            </a:endParaRPr>
          </a:p>
        </p:txBody>
      </p:sp>
      <p:sp>
        <p:nvSpPr>
          <p:cNvPr id="61" name="矩形 60"/>
          <p:cNvSpPr/>
          <p:nvPr>
            <p:custDataLst>
              <p:tags r:id="rId2"/>
            </p:custDataLst>
          </p:nvPr>
        </p:nvSpPr>
        <p:spPr>
          <a:xfrm>
            <a:off x="2629535" y="1568450"/>
            <a:ext cx="2719070" cy="85471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p>
            <a:pPr algn="l">
              <a:lnSpc>
                <a:spcPts val="1900"/>
              </a:lnSpc>
            </a:pPr>
            <a:r>
              <a:rPr sz="1200" kern="0" spc="-1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通过疾病分组器</a:t>
            </a:r>
            <a:r>
              <a:rPr sz="1200" kern="0" spc="-2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模型、风险因子变量挖掘及大数据建模技术等</a:t>
            </a:r>
            <a:r>
              <a:rPr lang="zh-CN" sz="1200" kern="0" spc="-2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200" kern="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支持全人群健康险差异化</a:t>
            </a:r>
            <a:r>
              <a:rPr sz="1200" kern="0" spc="-1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风险评估</a:t>
            </a:r>
            <a:endParaRPr lang="zh-CN" sz="1200" kern="0" spc="-1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2" name="矩形 61"/>
          <p:cNvSpPr/>
          <p:nvPr>
            <p:custDataLst>
              <p:tags r:id="rId3"/>
            </p:custDataLst>
          </p:nvPr>
        </p:nvSpPr>
        <p:spPr>
          <a:xfrm>
            <a:off x="5664835" y="1060450"/>
            <a:ext cx="2719070" cy="44196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p>
            <a:pPr algn="ctr"/>
            <a:r>
              <a:rPr lang="zh-CN" sz="1400" b="1" dirty="0">
                <a:solidFill>
                  <a:srgbClr val="C00000"/>
                </a:solidFill>
                <a:latin typeface="微软雅黑" panose="020B0503020204020204" pitchFamily="34" charset="-122"/>
                <a:ea typeface="微软雅黑" panose="020B0503020204020204" pitchFamily="34" charset="-122"/>
                <a:sym typeface="+mn-ea"/>
              </a:rPr>
              <a:t>主动健康管理</a:t>
            </a:r>
            <a:endParaRPr lang="zh-CN" altLang="en-US" sz="1400" b="1" dirty="0">
              <a:solidFill>
                <a:srgbClr val="C00000"/>
              </a:solidFill>
              <a:latin typeface="微软雅黑" panose="020B0503020204020204" pitchFamily="34" charset="-122"/>
              <a:ea typeface="微软雅黑" panose="020B0503020204020204" pitchFamily="34" charset="-122"/>
            </a:endParaRPr>
          </a:p>
        </p:txBody>
      </p:sp>
      <p:sp>
        <p:nvSpPr>
          <p:cNvPr id="63" name="矩形 62"/>
          <p:cNvSpPr/>
          <p:nvPr>
            <p:custDataLst>
              <p:tags r:id="rId4"/>
            </p:custDataLst>
          </p:nvPr>
        </p:nvSpPr>
        <p:spPr>
          <a:xfrm>
            <a:off x="5664835" y="1568450"/>
            <a:ext cx="2718435" cy="85471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p>
            <a:pPr algn="l">
              <a:lnSpc>
                <a:spcPts val="1900"/>
              </a:lnSpc>
            </a:pPr>
            <a:r>
              <a:rPr sz="1200" kern="0" spc="8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以医疗大数据模型为支撑</a:t>
            </a:r>
            <a:r>
              <a:rPr sz="1200" kern="0" spc="-16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200" kern="0" spc="8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200" kern="0" spc="9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针对不同的风险事件特征为客户提供及时高效的健管管理服务</a:t>
            </a:r>
            <a:endParaRPr lang="zh-CN" sz="1200" kern="0" spc="9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4" name="矩形 63"/>
          <p:cNvSpPr/>
          <p:nvPr>
            <p:custDataLst>
              <p:tags r:id="rId5"/>
            </p:custDataLst>
          </p:nvPr>
        </p:nvSpPr>
        <p:spPr>
          <a:xfrm>
            <a:off x="8731885" y="1060450"/>
            <a:ext cx="2717800" cy="44196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p>
            <a:pPr algn="ctr"/>
            <a:r>
              <a:rPr lang="zh-CN" sz="1400" b="1" dirty="0">
                <a:solidFill>
                  <a:srgbClr val="C00000"/>
                </a:solidFill>
                <a:latin typeface="微软雅黑" panose="020B0503020204020204" pitchFamily="34" charset="-122"/>
                <a:ea typeface="微软雅黑" panose="020B0503020204020204" pitchFamily="34" charset="-122"/>
              </a:rPr>
              <a:t>创新保险产品研发</a:t>
            </a:r>
            <a:endParaRPr lang="zh-CN" sz="1400" b="1" dirty="0">
              <a:solidFill>
                <a:srgbClr val="C00000"/>
              </a:solidFill>
              <a:latin typeface="微软雅黑" panose="020B0503020204020204" pitchFamily="34" charset="-122"/>
              <a:ea typeface="微软雅黑" panose="020B0503020204020204" pitchFamily="34" charset="-122"/>
            </a:endParaRPr>
          </a:p>
        </p:txBody>
      </p:sp>
      <p:sp>
        <p:nvSpPr>
          <p:cNvPr id="65" name="矩形 64"/>
          <p:cNvSpPr/>
          <p:nvPr>
            <p:custDataLst>
              <p:tags r:id="rId6"/>
            </p:custDataLst>
          </p:nvPr>
        </p:nvSpPr>
        <p:spPr>
          <a:xfrm>
            <a:off x="8731885" y="1567815"/>
            <a:ext cx="2717800" cy="854710"/>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p>
            <a:pPr algn="l">
              <a:lnSpc>
                <a:spcPts val="1900"/>
              </a:lnSpc>
            </a:pPr>
            <a:r>
              <a:rPr sz="1200" kern="0" spc="-1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结合大数据建模和产品研发精算能力</a:t>
            </a:r>
            <a:r>
              <a:rPr sz="1200" kern="0" spc="-25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200" kern="0" spc="-10" dirty="0">
                <a:solidFill>
                  <a:schemeClr val="tx1">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，为保司和再保提供一站式产品研发解决方案</a:t>
            </a:r>
            <a:r>
              <a:rPr lang="en-US" altLang="zh-CN" sz="1200" dirty="0">
                <a:solidFill>
                  <a:schemeClr val="tx1"/>
                </a:solidFill>
                <a:latin typeface="微软雅黑" panose="020B0503020204020204" pitchFamily="34" charset="-122"/>
                <a:ea typeface="微软雅黑" panose="020B0503020204020204" pitchFamily="34" charset="-122"/>
              </a:rPr>
              <a:t> </a:t>
            </a:r>
            <a:endParaRPr lang="en-US" altLang="zh-CN" sz="1200" dirty="0">
              <a:solidFill>
                <a:schemeClr val="tx1"/>
              </a:solidFill>
              <a:latin typeface="微软雅黑" panose="020B0503020204020204" pitchFamily="34" charset="-122"/>
              <a:ea typeface="微软雅黑" panose="020B0503020204020204" pitchFamily="34" charset="-122"/>
            </a:endParaRPr>
          </a:p>
        </p:txBody>
      </p:sp>
      <p:sp>
        <p:nvSpPr>
          <p:cNvPr id="20" name="上箭头 19"/>
          <p:cNvSpPr/>
          <p:nvPr/>
        </p:nvSpPr>
        <p:spPr>
          <a:xfrm>
            <a:off x="3910330" y="4058285"/>
            <a:ext cx="836295" cy="181610"/>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21" name="上箭头 20"/>
          <p:cNvSpPr/>
          <p:nvPr/>
        </p:nvSpPr>
        <p:spPr>
          <a:xfrm>
            <a:off x="6622415" y="4058920"/>
            <a:ext cx="836295" cy="181610"/>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22" name="上箭头 21"/>
          <p:cNvSpPr/>
          <p:nvPr/>
        </p:nvSpPr>
        <p:spPr>
          <a:xfrm>
            <a:off x="9420225" y="4058285"/>
            <a:ext cx="836295" cy="181610"/>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23" name="上箭头 22"/>
          <p:cNvSpPr/>
          <p:nvPr/>
        </p:nvSpPr>
        <p:spPr>
          <a:xfrm>
            <a:off x="3910330" y="3244850"/>
            <a:ext cx="836295" cy="181610"/>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24" name="上箭头 23"/>
          <p:cNvSpPr/>
          <p:nvPr/>
        </p:nvSpPr>
        <p:spPr>
          <a:xfrm>
            <a:off x="6622415" y="3245485"/>
            <a:ext cx="836295" cy="181610"/>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25" name="上箭头 24"/>
          <p:cNvSpPr/>
          <p:nvPr/>
        </p:nvSpPr>
        <p:spPr>
          <a:xfrm>
            <a:off x="9420225" y="3244850"/>
            <a:ext cx="836295" cy="181610"/>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32" name="上箭头 31"/>
          <p:cNvSpPr/>
          <p:nvPr/>
        </p:nvSpPr>
        <p:spPr>
          <a:xfrm>
            <a:off x="4025900" y="5255260"/>
            <a:ext cx="605155" cy="273685"/>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34" name="矩形 33"/>
          <p:cNvSpPr/>
          <p:nvPr/>
        </p:nvSpPr>
        <p:spPr>
          <a:xfrm>
            <a:off x="3011805" y="4355465"/>
            <a:ext cx="24612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1200" b="1" dirty="0">
                <a:solidFill>
                  <a:srgbClr val="058CFF"/>
                </a:solidFill>
                <a:sym typeface="+mn-ea"/>
              </a:rPr>
              <a:t>数据开发空间</a:t>
            </a:r>
            <a:endParaRPr lang="zh-CN" altLang="en-US" sz="1200" b="1" dirty="0">
              <a:solidFill>
                <a:srgbClr val="058CFF"/>
              </a:solidFill>
              <a:sym typeface="+mn-ea"/>
            </a:endParaRPr>
          </a:p>
        </p:txBody>
      </p:sp>
      <p:sp>
        <p:nvSpPr>
          <p:cNvPr id="35" name="矩形 34"/>
          <p:cNvSpPr/>
          <p:nvPr/>
        </p:nvSpPr>
        <p:spPr>
          <a:xfrm>
            <a:off x="5800090" y="4355465"/>
            <a:ext cx="24612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1200" b="1" dirty="0">
                <a:solidFill>
                  <a:srgbClr val="058CFF"/>
                </a:solidFill>
                <a:sym typeface="+mn-ea"/>
              </a:rPr>
              <a:t>数据测试空间</a:t>
            </a:r>
            <a:endParaRPr lang="zh-CN" altLang="en-US" sz="1200" b="1" dirty="0">
              <a:solidFill>
                <a:srgbClr val="058CFF"/>
              </a:solidFill>
              <a:sym typeface="+mn-ea"/>
            </a:endParaRPr>
          </a:p>
        </p:txBody>
      </p:sp>
      <p:sp>
        <p:nvSpPr>
          <p:cNvPr id="36" name="矩形 35"/>
          <p:cNvSpPr/>
          <p:nvPr/>
        </p:nvSpPr>
        <p:spPr>
          <a:xfrm>
            <a:off x="8544560" y="4355465"/>
            <a:ext cx="24612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1200" b="1" dirty="0">
                <a:solidFill>
                  <a:srgbClr val="058CFF"/>
                </a:solidFill>
                <a:sym typeface="+mn-ea"/>
              </a:rPr>
              <a:t>数据生产空间</a:t>
            </a:r>
            <a:endParaRPr lang="zh-CN" altLang="en-US" sz="1200" b="1" dirty="0">
              <a:solidFill>
                <a:srgbClr val="058CFF"/>
              </a:solidFill>
              <a:sym typeface="+mn-ea"/>
            </a:endParaRPr>
          </a:p>
        </p:txBody>
      </p:sp>
      <p:sp>
        <p:nvSpPr>
          <p:cNvPr id="37" name="矩形 36"/>
          <p:cNvSpPr/>
          <p:nvPr/>
        </p:nvSpPr>
        <p:spPr>
          <a:xfrm>
            <a:off x="8544560" y="4803775"/>
            <a:ext cx="24612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1200" b="1" dirty="0">
                <a:solidFill>
                  <a:srgbClr val="058CFF"/>
                </a:solidFill>
                <a:sym typeface="+mn-ea"/>
              </a:rPr>
              <a:t>数据脱敏</a:t>
            </a:r>
            <a:endParaRPr lang="zh-CN" altLang="en-US" sz="1200" b="1" dirty="0">
              <a:solidFill>
                <a:srgbClr val="058CFF"/>
              </a:solidFill>
              <a:sym typeface="+mn-ea"/>
            </a:endParaRPr>
          </a:p>
        </p:txBody>
      </p:sp>
      <p:sp>
        <p:nvSpPr>
          <p:cNvPr id="38" name="矩形 37"/>
          <p:cNvSpPr/>
          <p:nvPr/>
        </p:nvSpPr>
        <p:spPr>
          <a:xfrm>
            <a:off x="3011805" y="4803775"/>
            <a:ext cx="24612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1200" b="1" dirty="0">
                <a:solidFill>
                  <a:srgbClr val="058CFF"/>
                </a:solidFill>
                <a:sym typeface="+mn-ea"/>
              </a:rPr>
              <a:t>数据汇聚</a:t>
            </a:r>
            <a:endParaRPr lang="zh-CN" altLang="en-US" sz="1200" b="1" dirty="0">
              <a:solidFill>
                <a:srgbClr val="058CFF"/>
              </a:solidFill>
              <a:sym typeface="+mn-ea"/>
            </a:endParaRPr>
          </a:p>
        </p:txBody>
      </p:sp>
      <p:sp>
        <p:nvSpPr>
          <p:cNvPr id="39" name="矩形 38"/>
          <p:cNvSpPr/>
          <p:nvPr/>
        </p:nvSpPr>
        <p:spPr>
          <a:xfrm>
            <a:off x="2800985" y="2745740"/>
            <a:ext cx="13309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sz="1200" b="1" dirty="0">
                <a:solidFill>
                  <a:srgbClr val="058CFF"/>
                </a:solidFill>
                <a:sym typeface="+mn-ea"/>
              </a:rPr>
              <a:t>参保人</a:t>
            </a:r>
            <a:endParaRPr lang="zh-CN" sz="1200" b="1" dirty="0">
              <a:solidFill>
                <a:srgbClr val="058CFF"/>
              </a:solidFill>
              <a:sym typeface="+mn-ea"/>
            </a:endParaRPr>
          </a:p>
        </p:txBody>
      </p:sp>
      <p:sp>
        <p:nvSpPr>
          <p:cNvPr id="40" name="矩形 39"/>
          <p:cNvSpPr/>
          <p:nvPr/>
        </p:nvSpPr>
        <p:spPr>
          <a:xfrm>
            <a:off x="4542155" y="2745740"/>
            <a:ext cx="13309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sz="1200" b="1" dirty="0">
                <a:solidFill>
                  <a:srgbClr val="058CFF"/>
                </a:solidFill>
                <a:sym typeface="+mn-ea"/>
              </a:rPr>
              <a:t>科研院校</a:t>
            </a:r>
            <a:endParaRPr lang="zh-CN" sz="1200" b="1" dirty="0">
              <a:solidFill>
                <a:srgbClr val="058CFF"/>
              </a:solidFill>
              <a:sym typeface="+mn-ea"/>
            </a:endParaRPr>
          </a:p>
        </p:txBody>
      </p:sp>
      <p:sp>
        <p:nvSpPr>
          <p:cNvPr id="41" name="矩形 40"/>
          <p:cNvSpPr/>
          <p:nvPr/>
        </p:nvSpPr>
        <p:spPr>
          <a:xfrm>
            <a:off x="6374130" y="2745740"/>
            <a:ext cx="13309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sz="1200" b="1" dirty="0">
                <a:solidFill>
                  <a:srgbClr val="058CFF"/>
                </a:solidFill>
                <a:sym typeface="+mn-ea"/>
              </a:rPr>
              <a:t>直保公司</a:t>
            </a:r>
            <a:endParaRPr lang="zh-CN" sz="1200" b="1" kern="0" dirty="0">
              <a:solidFill>
                <a:srgbClr val="0070D8">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42" name="矩形 41"/>
          <p:cNvSpPr/>
          <p:nvPr/>
        </p:nvSpPr>
        <p:spPr>
          <a:xfrm>
            <a:off x="8164830" y="2745740"/>
            <a:ext cx="13309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sz="1200" b="1" dirty="0">
                <a:solidFill>
                  <a:srgbClr val="058CFF"/>
                </a:solidFill>
                <a:sym typeface="+mn-ea"/>
              </a:rPr>
              <a:t>再保公司</a:t>
            </a:r>
            <a:endParaRPr lang="zh-CN" sz="1200" b="1" dirty="0">
              <a:solidFill>
                <a:srgbClr val="058CFF"/>
              </a:solidFill>
              <a:sym typeface="+mn-ea"/>
            </a:endParaRPr>
          </a:p>
        </p:txBody>
      </p:sp>
      <p:sp>
        <p:nvSpPr>
          <p:cNvPr id="43" name="矩形 42"/>
          <p:cNvSpPr/>
          <p:nvPr/>
        </p:nvSpPr>
        <p:spPr>
          <a:xfrm>
            <a:off x="9901555" y="2745740"/>
            <a:ext cx="1330960" cy="36195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buClrTx/>
              <a:buSzTx/>
              <a:buFontTx/>
            </a:pPr>
            <a:r>
              <a:rPr lang="zh-CN" sz="1200" b="1" dirty="0">
                <a:solidFill>
                  <a:srgbClr val="058CFF"/>
                </a:solidFill>
                <a:sym typeface="+mn-ea"/>
              </a:rPr>
              <a:t>保险科技公司</a:t>
            </a:r>
            <a:endParaRPr lang="zh-CN" sz="1200" b="1" dirty="0">
              <a:solidFill>
                <a:srgbClr val="058CFF"/>
              </a:solidFill>
              <a:sym typeface="+mn-ea"/>
            </a:endParaRPr>
          </a:p>
        </p:txBody>
      </p:sp>
      <p:sp>
        <p:nvSpPr>
          <p:cNvPr id="45" name="矩形 44"/>
          <p:cNvSpPr/>
          <p:nvPr/>
        </p:nvSpPr>
        <p:spPr>
          <a:xfrm>
            <a:off x="2915285" y="3547110"/>
            <a:ext cx="1330960" cy="41021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buClrTx/>
              <a:buSzTx/>
              <a:buFontTx/>
            </a:pPr>
            <a:r>
              <a:rPr lang="zh-CN" altLang="en-US" sz="1200" b="1" dirty="0">
                <a:solidFill>
                  <a:srgbClr val="058CFF"/>
                </a:solidFill>
                <a:sym typeface="+mn-ea"/>
              </a:rPr>
              <a:t>健康分模型</a:t>
            </a:r>
            <a:endParaRPr lang="zh-CN" altLang="en-US" sz="1200" b="1" dirty="0">
              <a:solidFill>
                <a:srgbClr val="058CFF"/>
              </a:solidFill>
              <a:sym typeface="+mn-ea"/>
            </a:endParaRPr>
          </a:p>
        </p:txBody>
      </p:sp>
      <p:sp>
        <p:nvSpPr>
          <p:cNvPr id="46" name="矩形 45"/>
          <p:cNvSpPr/>
          <p:nvPr/>
        </p:nvSpPr>
        <p:spPr>
          <a:xfrm>
            <a:off x="4840605" y="3547110"/>
            <a:ext cx="1330960" cy="41021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buClrTx/>
              <a:buSzTx/>
              <a:buFontTx/>
            </a:pPr>
            <a:r>
              <a:rPr lang="zh-CN" altLang="en-US" sz="1200" b="1" dirty="0">
                <a:solidFill>
                  <a:srgbClr val="058CFF"/>
                </a:solidFill>
                <a:sym typeface="+mn-ea"/>
              </a:rPr>
              <a:t>智能理赔模型</a:t>
            </a:r>
            <a:endParaRPr lang="zh-CN" altLang="en-US" sz="1200" b="1" dirty="0">
              <a:solidFill>
                <a:srgbClr val="058CFF"/>
              </a:solidFill>
              <a:sym typeface="+mn-ea"/>
            </a:endParaRPr>
          </a:p>
        </p:txBody>
      </p:sp>
      <p:sp>
        <p:nvSpPr>
          <p:cNvPr id="47" name="矩形 46"/>
          <p:cNvSpPr/>
          <p:nvPr/>
        </p:nvSpPr>
        <p:spPr>
          <a:xfrm>
            <a:off x="6805295" y="3562350"/>
            <a:ext cx="1853565" cy="41021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1200" b="1" dirty="0">
                <a:solidFill>
                  <a:srgbClr val="058CFF"/>
                </a:solidFill>
                <a:sym typeface="+mn-ea"/>
              </a:rPr>
              <a:t>主动健康服务模型</a:t>
            </a:r>
            <a:endParaRPr lang="zh-CN" altLang="en-US" sz="1200" b="1" dirty="0">
              <a:solidFill>
                <a:srgbClr val="058CFF"/>
              </a:solidFill>
              <a:sym typeface="+mn-ea"/>
            </a:endParaRPr>
          </a:p>
        </p:txBody>
      </p:sp>
      <p:sp>
        <p:nvSpPr>
          <p:cNvPr id="48" name="矩形 47"/>
          <p:cNvSpPr/>
          <p:nvPr/>
        </p:nvSpPr>
        <p:spPr>
          <a:xfrm>
            <a:off x="9267190" y="3562350"/>
            <a:ext cx="1876425" cy="410210"/>
          </a:xfrm>
          <a:prstGeom prst="rect">
            <a:avLst/>
          </a:prstGeom>
          <a:solidFill>
            <a:schemeClr val="bg1"/>
          </a:solidFill>
          <a:ln>
            <a:solidFill>
              <a:srgbClr val="058CFF"/>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1200" b="1" dirty="0">
                <a:solidFill>
                  <a:srgbClr val="058CFF"/>
                </a:solidFill>
                <a:sym typeface="+mn-ea"/>
              </a:rPr>
              <a:t>保险产品开发模型</a:t>
            </a:r>
            <a:endParaRPr lang="zh-CN" altLang="en-US" sz="1200" b="1" dirty="0">
              <a:solidFill>
                <a:srgbClr val="058CFF"/>
              </a:solidFill>
              <a:sym typeface="+mn-ea"/>
            </a:endParaRPr>
          </a:p>
        </p:txBody>
      </p:sp>
      <p:sp>
        <p:nvSpPr>
          <p:cNvPr id="28" name="文本框 27"/>
          <p:cNvSpPr txBox="1"/>
          <p:nvPr/>
        </p:nvSpPr>
        <p:spPr>
          <a:xfrm>
            <a:off x="3432810" y="5814060"/>
            <a:ext cx="1793875" cy="473710"/>
          </a:xfrm>
          <a:prstGeom prst="rect">
            <a:avLst/>
          </a:prstGeom>
          <a:noFill/>
        </p:spPr>
        <p:txBody>
          <a:bodyPr wrap="square" rtlCol="0">
            <a:noAutofit/>
          </a:bodyPr>
          <a:p>
            <a:r>
              <a:rPr lang="zh-CN" altLang="en-US" sz="900">
                <a:sym typeface="+mn-ea"/>
              </a:rPr>
              <a:t>就诊时间、就诊方式、入院时间</a:t>
            </a:r>
            <a:endParaRPr lang="zh-CN" altLang="en-US" sz="900">
              <a:sym typeface="+mn-ea"/>
            </a:endParaRPr>
          </a:p>
          <a:p>
            <a:r>
              <a:rPr lang="zh-CN" altLang="en-US" sz="900">
                <a:sym typeface="+mn-ea"/>
              </a:rPr>
              <a:t>出院时间、医院名称、诊断名称</a:t>
            </a:r>
            <a:endParaRPr lang="zh-CN" altLang="en-US" sz="900">
              <a:sym typeface="+mn-ea"/>
            </a:endParaRPr>
          </a:p>
          <a:p>
            <a:r>
              <a:rPr lang="zh-CN" altLang="en-US" sz="900">
                <a:sym typeface="+mn-ea"/>
              </a:rPr>
              <a:t>诊断编码、就诊金额、</a:t>
            </a:r>
            <a:r>
              <a:rPr lang="zh-CN" altLang="en-US" sz="900"/>
              <a:t>结算明细</a:t>
            </a:r>
            <a:endParaRPr lang="zh-CN" altLang="en-US" sz="900"/>
          </a:p>
        </p:txBody>
      </p:sp>
      <p:sp>
        <p:nvSpPr>
          <p:cNvPr id="27" name="流程图: 磁盘 26"/>
          <p:cNvSpPr/>
          <p:nvPr/>
        </p:nvSpPr>
        <p:spPr>
          <a:xfrm>
            <a:off x="6003925" y="5541645"/>
            <a:ext cx="1991995" cy="830580"/>
          </a:xfrm>
          <a:prstGeom prst="flowChartMagneticDisk">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50" name="上箭头 49"/>
          <p:cNvSpPr/>
          <p:nvPr/>
        </p:nvSpPr>
        <p:spPr>
          <a:xfrm>
            <a:off x="6697345" y="5255260"/>
            <a:ext cx="605155" cy="273685"/>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51" name="文本框 50"/>
          <p:cNvSpPr txBox="1"/>
          <p:nvPr/>
        </p:nvSpPr>
        <p:spPr>
          <a:xfrm>
            <a:off x="6104255" y="5814060"/>
            <a:ext cx="1793875" cy="473710"/>
          </a:xfrm>
          <a:prstGeom prst="rect">
            <a:avLst/>
          </a:prstGeom>
          <a:noFill/>
        </p:spPr>
        <p:txBody>
          <a:bodyPr wrap="square" rtlCol="0">
            <a:noAutofit/>
          </a:bodyPr>
          <a:p>
            <a:r>
              <a:rPr lang="zh-CN" altLang="en-US" sz="900">
                <a:sym typeface="+mn-ea"/>
              </a:rPr>
              <a:t>就诊时间、就诊方式、入院时间</a:t>
            </a:r>
            <a:endParaRPr lang="zh-CN" altLang="en-US" sz="900">
              <a:sym typeface="+mn-ea"/>
            </a:endParaRPr>
          </a:p>
          <a:p>
            <a:r>
              <a:rPr lang="zh-CN" altLang="en-US" sz="900">
                <a:sym typeface="+mn-ea"/>
              </a:rPr>
              <a:t>出院时间、医院名称、诊断名称</a:t>
            </a:r>
            <a:endParaRPr lang="zh-CN" altLang="en-US" sz="900">
              <a:sym typeface="+mn-ea"/>
            </a:endParaRPr>
          </a:p>
          <a:p>
            <a:r>
              <a:rPr lang="zh-CN" altLang="en-US" sz="900">
                <a:sym typeface="+mn-ea"/>
              </a:rPr>
              <a:t>诊断编码、就诊金额、</a:t>
            </a:r>
            <a:r>
              <a:rPr lang="zh-CN" altLang="en-US" sz="900"/>
              <a:t>结算明细</a:t>
            </a:r>
            <a:endParaRPr lang="zh-CN" altLang="en-US" sz="900"/>
          </a:p>
        </p:txBody>
      </p:sp>
      <p:sp>
        <p:nvSpPr>
          <p:cNvPr id="52" name="流程图: 磁盘 51"/>
          <p:cNvSpPr/>
          <p:nvPr/>
        </p:nvSpPr>
        <p:spPr>
          <a:xfrm>
            <a:off x="8779510" y="5541645"/>
            <a:ext cx="1991995" cy="830580"/>
          </a:xfrm>
          <a:prstGeom prst="flowChartMagneticDisk">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53" name="上箭头 52"/>
          <p:cNvSpPr/>
          <p:nvPr/>
        </p:nvSpPr>
        <p:spPr>
          <a:xfrm>
            <a:off x="9472930" y="5255260"/>
            <a:ext cx="605155" cy="273685"/>
          </a:xfrm>
          <a:prstGeom prst="upArrow">
            <a:avLst/>
          </a:prstGeom>
          <a:gradFill>
            <a:gsLst>
              <a:gs pos="0">
                <a:schemeClr val="bg1"/>
              </a:gs>
              <a:gs pos="42000">
                <a:srgbClr val="6ACCF2"/>
              </a:gs>
              <a:gs pos="100000">
                <a:srgbClr val="2497EA"/>
              </a:gs>
            </a:gsLst>
            <a:lin ang="81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sz="1200" dirty="0" smtClean="0"/>
          </a:p>
        </p:txBody>
      </p:sp>
      <p:sp>
        <p:nvSpPr>
          <p:cNvPr id="54" name="文本框 53"/>
          <p:cNvSpPr txBox="1"/>
          <p:nvPr/>
        </p:nvSpPr>
        <p:spPr>
          <a:xfrm>
            <a:off x="8879840" y="5814060"/>
            <a:ext cx="1793875" cy="473710"/>
          </a:xfrm>
          <a:prstGeom prst="rect">
            <a:avLst/>
          </a:prstGeom>
          <a:noFill/>
        </p:spPr>
        <p:txBody>
          <a:bodyPr wrap="square" rtlCol="0">
            <a:noAutofit/>
          </a:bodyPr>
          <a:p>
            <a:r>
              <a:rPr lang="zh-CN" altLang="en-US" sz="900">
                <a:sym typeface="+mn-ea"/>
              </a:rPr>
              <a:t>就诊时间、就诊方式、入院时间</a:t>
            </a:r>
            <a:endParaRPr lang="zh-CN" altLang="en-US" sz="900">
              <a:sym typeface="+mn-ea"/>
            </a:endParaRPr>
          </a:p>
          <a:p>
            <a:r>
              <a:rPr lang="zh-CN" altLang="en-US" sz="900">
                <a:sym typeface="+mn-ea"/>
              </a:rPr>
              <a:t>出院时间、医院名称、诊断名称</a:t>
            </a:r>
            <a:endParaRPr lang="zh-CN" altLang="en-US" sz="900">
              <a:sym typeface="+mn-ea"/>
            </a:endParaRPr>
          </a:p>
          <a:p>
            <a:r>
              <a:rPr lang="zh-CN" altLang="en-US" sz="900">
                <a:sym typeface="+mn-ea"/>
              </a:rPr>
              <a:t>诊断编码、就诊金额、</a:t>
            </a:r>
            <a:r>
              <a:rPr lang="zh-CN" altLang="en-US" sz="900"/>
              <a:t>结算明细</a:t>
            </a:r>
            <a:endParaRPr lang="zh-CN" altLang="en-US" sz="900"/>
          </a:p>
        </p:txBody>
      </p:sp>
      <p:sp>
        <p:nvSpPr>
          <p:cNvPr id="10" name="标题 9"/>
          <p:cNvSpPr>
            <a:spLocks noGrp="1"/>
          </p:cNvSpPr>
          <p:nvPr>
            <p:ph type="title"/>
            <p:custDataLst>
              <p:tags r:id="rId7"/>
            </p:custDataLst>
          </p:nvPr>
        </p:nvSpPr>
        <p:spPr>
          <a:xfrm>
            <a:off x="316905" y="201365"/>
            <a:ext cx="10800000" cy="792000"/>
          </a:xfrm>
        </p:spPr>
        <p:txBody>
          <a:bodyPr/>
          <a:p>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数据要素×保险服务数据场景</a:t>
            </a:r>
            <a:endPar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6"/>
          <p:cNvSpPr>
            <a:spLocks noGrp="1"/>
          </p:cNvSpPr>
          <p:nvPr>
            <p:ph type="title"/>
            <p:custDataLst>
              <p:tags r:id="rId1"/>
            </p:custDataLst>
          </p:nvPr>
        </p:nvSpPr>
        <p:spPr>
          <a:xfrm>
            <a:off x="300990" y="372110"/>
            <a:ext cx="9181465" cy="437515"/>
          </a:xfrm>
        </p:spPr>
        <p:txBody>
          <a:bodyPr vert="horz" lIns="91440" tIns="45720" rIns="91440" bIns="45720" rtlCol="0" anchor="ctr">
            <a:normAutofit fontScale="90000"/>
          </a:bodyPr>
          <a:lstStyle/>
          <a:p>
            <a:pPr lvl="0" algn="l">
              <a:buClrTx/>
              <a:buSzTx/>
              <a:buFontTx/>
            </a:pP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数据产品</a:t>
            </a:r>
            <a:r>
              <a:rPr lang="en-US" altLang="zh-CN" sz="2400" b="1" smtClean="0">
                <a:solidFill>
                  <a:srgbClr val="C00000"/>
                </a:solidFill>
                <a:latin typeface="微软雅黑" panose="020B0503020204020204" pitchFamily="34" charset="-122"/>
                <a:ea typeface="微软雅黑" panose="020B0503020204020204" pitchFamily="34" charset="-122"/>
                <a:cs typeface="+mn-cs"/>
                <a:sym typeface="+mn-ea"/>
              </a:rPr>
              <a:t>1</a:t>
            </a: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：智能核保风控模型</a:t>
            </a:r>
            <a:endPar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endParaRPr>
          </a:p>
        </p:txBody>
      </p:sp>
      <p:sp>
        <p:nvSpPr>
          <p:cNvPr id="79" name="文本框 78"/>
          <p:cNvSpPr txBox="1"/>
          <p:nvPr/>
        </p:nvSpPr>
        <p:spPr>
          <a:xfrm>
            <a:off x="248285" y="5146675"/>
            <a:ext cx="1981835" cy="368300"/>
          </a:xfrm>
          <a:prstGeom prst="rect">
            <a:avLst/>
          </a:prstGeom>
          <a:noFill/>
        </p:spPr>
        <p:txBody>
          <a:bodyPr wrap="square" rtlCol="0">
            <a:spAutoFit/>
          </a:bodyPr>
          <a:p>
            <a:r>
              <a:rPr lang="zh-CN" altLang="en-US">
                <a:solidFill>
                  <a:schemeClr val="bg1"/>
                </a:solidFill>
                <a:highlight>
                  <a:srgbClr val="FF0000"/>
                </a:highlight>
              </a:rPr>
              <a:t>数据产品形式</a:t>
            </a:r>
            <a:endParaRPr lang="zh-CN" altLang="en-US">
              <a:solidFill>
                <a:schemeClr val="bg1"/>
              </a:solidFill>
              <a:highlight>
                <a:srgbClr val="FF0000"/>
              </a:highlight>
            </a:endParaRPr>
          </a:p>
        </p:txBody>
      </p:sp>
      <p:sp>
        <p:nvSpPr>
          <p:cNvPr id="80" name="文本框 79"/>
          <p:cNvSpPr txBox="1"/>
          <p:nvPr/>
        </p:nvSpPr>
        <p:spPr>
          <a:xfrm>
            <a:off x="236220" y="5455285"/>
            <a:ext cx="2520950" cy="645160"/>
          </a:xfrm>
          <a:prstGeom prst="rect">
            <a:avLst/>
          </a:prstGeom>
          <a:noFill/>
        </p:spPr>
        <p:txBody>
          <a:bodyPr wrap="square" rtlCol="0">
            <a:spAutoFit/>
          </a:bodyPr>
          <a:p>
            <a:pPr indent="0">
              <a:lnSpc>
                <a:spcPct val="150000"/>
              </a:lnSpc>
              <a:buNone/>
            </a:pPr>
            <a:r>
              <a:rPr lang="zh-CN" altLang="en-US" sz="2400" b="1">
                <a:solidFill>
                  <a:srgbClr val="0E38B0"/>
                </a:solidFill>
                <a:latin typeface="微软雅黑" panose="020B0503020204020204" pitchFamily="34" charset="-122"/>
                <a:ea typeface="微软雅黑" panose="020B0503020204020204" pitchFamily="34" charset="-122"/>
                <a:cs typeface="微软雅黑" panose="020B0503020204020204" pitchFamily="34" charset="-122"/>
              </a:rPr>
              <a:t>数据模型</a:t>
            </a:r>
            <a:endParaRPr lang="zh-CN" altLang="en-US" sz="2400" b="1">
              <a:solidFill>
                <a:srgbClr val="0E38B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1" name="文本框 80"/>
          <p:cNvSpPr txBox="1"/>
          <p:nvPr/>
        </p:nvSpPr>
        <p:spPr>
          <a:xfrm>
            <a:off x="1946275" y="5146675"/>
            <a:ext cx="2425065" cy="368300"/>
          </a:xfrm>
          <a:prstGeom prst="rect">
            <a:avLst/>
          </a:prstGeom>
          <a:noFill/>
        </p:spPr>
        <p:txBody>
          <a:bodyPr wrap="square" rtlCol="0">
            <a:spAutoFit/>
          </a:bodyPr>
          <a:p>
            <a:r>
              <a:rPr lang="zh-CN" altLang="en-US">
                <a:solidFill>
                  <a:schemeClr val="bg1"/>
                </a:solidFill>
                <a:highlight>
                  <a:srgbClr val="FF0000"/>
                </a:highlight>
              </a:rPr>
              <a:t>目标客户群体</a:t>
            </a:r>
            <a:r>
              <a:rPr lang="en-US" altLang="zh-CN">
                <a:solidFill>
                  <a:schemeClr val="bg1"/>
                </a:solidFill>
                <a:highlight>
                  <a:srgbClr val="FF0000"/>
                </a:highlight>
              </a:rPr>
              <a:t> </a:t>
            </a:r>
            <a:endParaRPr lang="en-US" altLang="zh-CN">
              <a:solidFill>
                <a:schemeClr val="bg1"/>
              </a:solidFill>
              <a:highlight>
                <a:srgbClr val="FF0000"/>
              </a:highlight>
            </a:endParaRPr>
          </a:p>
        </p:txBody>
      </p:sp>
      <p:sp>
        <p:nvSpPr>
          <p:cNvPr id="82" name="文本框 81"/>
          <p:cNvSpPr txBox="1"/>
          <p:nvPr/>
        </p:nvSpPr>
        <p:spPr>
          <a:xfrm>
            <a:off x="1943735" y="5455285"/>
            <a:ext cx="2520950" cy="645160"/>
          </a:xfrm>
          <a:prstGeom prst="rect">
            <a:avLst/>
          </a:prstGeom>
          <a:noFill/>
        </p:spPr>
        <p:txBody>
          <a:bodyPr wrap="square" rtlCol="0">
            <a:spAutoFit/>
          </a:bodyPr>
          <a:p>
            <a:pPr indent="0">
              <a:lnSpc>
                <a:spcPct val="150000"/>
              </a:lnSpc>
              <a:buNone/>
            </a:pPr>
            <a:r>
              <a:rPr lang="zh-CN" altLang="en-US" sz="2400" b="1">
                <a:solidFill>
                  <a:srgbClr val="0E38B0"/>
                </a:solidFill>
                <a:latin typeface="微软雅黑" panose="020B0503020204020204" pitchFamily="34" charset="-122"/>
                <a:ea typeface="微软雅黑" panose="020B0503020204020204" pitchFamily="34" charset="-122"/>
                <a:cs typeface="微软雅黑" panose="020B0503020204020204" pitchFamily="34" charset="-122"/>
              </a:rPr>
              <a:t>保险机构</a:t>
            </a:r>
            <a:endParaRPr lang="zh-CN" altLang="en-US" sz="2400" b="1">
              <a:solidFill>
                <a:srgbClr val="0E38B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3" name="表格 2"/>
          <p:cNvGraphicFramePr/>
          <p:nvPr>
            <p:custDataLst>
              <p:tags r:id="rId2"/>
            </p:custDataLst>
          </p:nvPr>
        </p:nvGraphicFramePr>
        <p:xfrm>
          <a:off x="236220" y="946785"/>
          <a:ext cx="5859780" cy="3752850"/>
        </p:xfrm>
        <a:graphic>
          <a:graphicData uri="http://schemas.openxmlformats.org/drawingml/2006/table">
            <a:tbl>
              <a:tblPr>
                <a:tableStyleId>{5C22544A-7EE6-4342-B048-85BDC9FD1C3A}</a:tableStyleId>
              </a:tblPr>
              <a:tblGrid>
                <a:gridCol w="1878965"/>
                <a:gridCol w="3980815"/>
              </a:tblGrid>
              <a:tr h="375285">
                <a:tc>
                  <a:txBody>
                    <a:bodyPr/>
                    <a:p>
                      <a:pPr>
                        <a:buNone/>
                      </a:pPr>
                      <a:r>
                        <a:rPr lang="zh-CN" altLang="en-US" sz="1600"/>
                        <a:t>数源</a:t>
                      </a:r>
                      <a:r>
                        <a:rPr lang="zh-CN" altLang="en-US" sz="1600"/>
                        <a:t>单位</a:t>
                      </a:r>
                      <a:endParaRPr lang="zh-CN" altLang="en-US" sz="1600"/>
                    </a:p>
                  </a:txBody>
                  <a:tcPr>
                    <a:solidFill>
                      <a:schemeClr val="bg1">
                        <a:lumMod val="75000"/>
                      </a:schemeClr>
                    </a:solidFill>
                  </a:tcPr>
                </a:tc>
                <a:tc>
                  <a:txBody>
                    <a:bodyPr/>
                    <a:p>
                      <a:pPr>
                        <a:buNone/>
                      </a:pPr>
                      <a:r>
                        <a:rPr lang="zh-CN" altLang="en-US" sz="1600"/>
                        <a:t>数据信息</a:t>
                      </a:r>
                      <a:endParaRPr lang="zh-CN" altLang="en-US" sz="1600"/>
                    </a:p>
                  </a:txBody>
                  <a:tcPr>
                    <a:solidFill>
                      <a:schemeClr val="bg1">
                        <a:lumMod val="75000"/>
                      </a:schemeClr>
                    </a:solidFill>
                  </a:tcPr>
                </a:tc>
              </a:tr>
              <a:tr h="375285">
                <a:tc>
                  <a:txBody>
                    <a:bodyPr/>
                    <a:p>
                      <a:pPr>
                        <a:buNone/>
                      </a:pPr>
                      <a:r>
                        <a:rPr lang="zh-CN" altLang="en-US" sz="1400"/>
                        <a:t>卫生健康局</a:t>
                      </a:r>
                      <a:endParaRPr lang="zh-CN" altLang="en-US" sz="1400"/>
                    </a:p>
                  </a:txBody>
                  <a:tcPr>
                    <a:solidFill>
                      <a:schemeClr val="tx2">
                        <a:lumMod val="10000"/>
                        <a:lumOff val="90000"/>
                      </a:schemeClr>
                    </a:solidFill>
                  </a:tcPr>
                </a:tc>
                <a:tc>
                  <a:txBody>
                    <a:bodyPr/>
                    <a:p>
                      <a:pPr>
                        <a:buNone/>
                      </a:pPr>
                      <a:r>
                        <a:rPr lang="zh-CN" altLang="en-US" sz="1400"/>
                        <a:t>居民健康档案数据，体检报告、疾病诊断记录、手术史等</a:t>
                      </a:r>
                      <a:r>
                        <a:rPr lang="en-US" altLang="zh-CN" sz="1400"/>
                        <a:t> </a:t>
                      </a:r>
                      <a:r>
                        <a:rPr lang="zh-CN" altLang="en-US" sz="1400"/>
                        <a:t>；医疗机构诊疗数据，涵盖门诊、住院的就诊时间、就诊科室、诊断结果、治疗方案等</a:t>
                      </a:r>
                      <a:endParaRPr lang="zh-CN" altLang="en-US" sz="1400"/>
                    </a:p>
                  </a:txBody>
                  <a:tcPr>
                    <a:solidFill>
                      <a:schemeClr val="tx2">
                        <a:lumMod val="10000"/>
                        <a:lumOff val="90000"/>
                      </a:schemeClr>
                    </a:solidFill>
                  </a:tcPr>
                </a:tc>
              </a:tr>
              <a:tr h="375285">
                <a:tc>
                  <a:txBody>
                    <a:bodyPr/>
                    <a:p>
                      <a:pPr>
                        <a:buNone/>
                      </a:pPr>
                      <a:r>
                        <a:rPr lang="zh-CN" altLang="en-US" sz="1400"/>
                        <a:t>医保局</a:t>
                      </a:r>
                      <a:endParaRPr lang="zh-CN" altLang="en-US" sz="1400"/>
                    </a:p>
                  </a:txBody>
                  <a:tcPr>
                    <a:solidFill>
                      <a:schemeClr val="tx2">
                        <a:lumMod val="10000"/>
                        <a:lumOff val="90000"/>
                      </a:schemeClr>
                    </a:solidFill>
                  </a:tcPr>
                </a:tc>
                <a:tc>
                  <a:txBody>
                    <a:bodyPr/>
                    <a:p>
                      <a:pPr>
                        <a:buNone/>
                      </a:pPr>
                      <a:r>
                        <a:rPr lang="zh-CN" altLang="en-US" sz="1400"/>
                        <a:t>医保报销记录，治疗项目、报销金额、就诊医院</a:t>
                      </a:r>
                      <a:r>
                        <a:rPr lang="en-US" altLang="zh-CN" sz="1400"/>
                        <a:t> </a:t>
                      </a:r>
                      <a:r>
                        <a:rPr lang="zh-CN" altLang="en-US" sz="1400"/>
                        <a:t>；医保消费明细等</a:t>
                      </a:r>
                      <a:endParaRPr lang="zh-CN" altLang="en-US" sz="1400"/>
                    </a:p>
                  </a:txBody>
                  <a:tcPr>
                    <a:solidFill>
                      <a:schemeClr val="tx2">
                        <a:lumMod val="10000"/>
                        <a:lumOff val="90000"/>
                      </a:schemeClr>
                    </a:solidFill>
                  </a:tcPr>
                </a:tc>
              </a:tr>
            </a:tbl>
          </a:graphicData>
        </a:graphic>
      </p:graphicFrame>
      <p:sp>
        <p:nvSpPr>
          <p:cNvPr id="9" name="文本框 8"/>
          <p:cNvSpPr txBox="1"/>
          <p:nvPr/>
        </p:nvSpPr>
        <p:spPr>
          <a:xfrm>
            <a:off x="236220" y="2579370"/>
            <a:ext cx="5859780" cy="2491740"/>
          </a:xfrm>
          <a:prstGeom prst="rect">
            <a:avLst/>
          </a:prstGeom>
          <a:noFill/>
        </p:spPr>
        <p:txBody>
          <a:bodyPr wrap="square" rtlCol="0" anchor="t">
            <a:spAutoFit/>
          </a:bodyPr>
          <a:p>
            <a:pPr algn="l">
              <a:lnSpc>
                <a:spcPct val="130000"/>
              </a:lnSpc>
            </a:pPr>
            <a:r>
              <a:rPr lang="zh-CN" altLang="en-US" sz="2000" kern="100" dirty="0">
                <a:effectLst/>
                <a:latin typeface="+mn-ea"/>
                <a:cs typeface="江城圆体 400W" panose="020B0500000000000000" pitchFamily="34" charset="-122"/>
              </a:rPr>
              <a:t>通过区域性医疗数据引入，实现客户投保时的风险评估、分层管理，依据客户的不同风险情况，推荐合适的保险产品。健康险投保前数据检索服务，协助保司实现了较高效率的客户风险分层管理，降低了后续理赔时因信息不对等造成的不好的使用体验，提高了保司的竞争力。</a:t>
            </a:r>
            <a:endParaRPr lang="zh-CN" altLang="en-US" sz="2000" kern="100" dirty="0">
              <a:effectLst/>
              <a:latin typeface="+mn-ea"/>
              <a:cs typeface="江城圆体 400W" panose="020B0500000000000000" pitchFamily="34" charset="-122"/>
            </a:endParaRPr>
          </a:p>
        </p:txBody>
      </p:sp>
      <p:graphicFrame>
        <p:nvGraphicFramePr>
          <p:cNvPr id="4" name="表格 3"/>
          <p:cNvGraphicFramePr/>
          <p:nvPr>
            <p:custDataLst>
              <p:tags r:id="rId3"/>
            </p:custDataLst>
          </p:nvPr>
        </p:nvGraphicFramePr>
        <p:xfrm>
          <a:off x="6520815" y="1043940"/>
          <a:ext cx="5138420" cy="1706880"/>
        </p:xfrm>
        <a:graphic>
          <a:graphicData uri="http://schemas.openxmlformats.org/drawingml/2006/table">
            <a:tbl>
              <a:tblPr firstRow="1">
                <a:tableStyleId>{5C22544A-7EE6-4342-B048-85BDC9FD1C3A}</a:tableStyleId>
              </a:tblPr>
              <a:tblGrid>
                <a:gridCol w="466090"/>
                <a:gridCol w="980440"/>
                <a:gridCol w="2620010"/>
                <a:gridCol w="1071880"/>
              </a:tblGrid>
              <a:tr h="243840">
                <a:tc>
                  <a:txBody>
                    <a:bodyPr/>
                    <a:p>
                      <a:pPr algn="ctr">
                        <a:buNone/>
                      </a:pPr>
                      <a:r>
                        <a:rPr lang="zh-CN" altLang="en-US" sz="1000" b="0">
                          <a:solidFill>
                            <a:schemeClr val="tx1">
                              <a:lumMod val="60000"/>
                              <a:lumOff val="40000"/>
                            </a:schemeClr>
                          </a:solidFill>
                        </a:rPr>
                        <a:t>序号</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字段名称</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字段描述</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示例值</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姓名</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核保申请人的姓名</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李</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2</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证件类型</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核保申请人的证件类型，如身份证、护照等</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身份证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3</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证件号码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对应证件类型的号码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610**********</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4</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医院名称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进行体检或获取数据的医院名称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医院</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5</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体检时间范围</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体检数据的时间区间</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2024.1-2024.5</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6</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授权码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用于获取数据的授权码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1sd23e2566z</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bl>
          </a:graphicData>
        </a:graphic>
      </p:graphicFrame>
      <p:sp>
        <p:nvSpPr>
          <p:cNvPr id="5" name="文本框 4"/>
          <p:cNvSpPr txBox="1"/>
          <p:nvPr/>
        </p:nvSpPr>
        <p:spPr>
          <a:xfrm>
            <a:off x="6454140" y="622935"/>
            <a:ext cx="2520950" cy="414020"/>
          </a:xfrm>
          <a:prstGeom prst="rect">
            <a:avLst/>
          </a:prstGeom>
          <a:noFill/>
        </p:spPr>
        <p:txBody>
          <a:bodyPr wrap="square" rtlCol="0">
            <a:spAutoFit/>
          </a:bodyPr>
          <a:p>
            <a:pPr indent="0">
              <a:lnSpc>
                <a:spcPct val="150000"/>
              </a:lnSpc>
              <a:buNone/>
            </a:pPr>
            <a:r>
              <a:rPr lang="zh-CN" altLang="en-US" sz="1400" b="1">
                <a:solidFill>
                  <a:schemeClr val="tx1">
                    <a:lumMod val="75000"/>
                  </a:schemeClr>
                </a:solidFill>
                <a:latin typeface="微软雅黑" panose="020B0503020204020204" pitchFamily="34" charset="-122"/>
                <a:ea typeface="微软雅黑" panose="020B0503020204020204" pitchFamily="34" charset="-122"/>
                <a:cs typeface="微软雅黑" panose="020B0503020204020204" pitchFamily="34" charset="-122"/>
              </a:rPr>
              <a:t>输入字段：</a:t>
            </a:r>
            <a:endParaRPr lang="zh-CN" altLang="en-US" sz="1400" b="1">
              <a:solidFill>
                <a:schemeClr val="tx1">
                  <a:lumMod val="7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6" name="表格 5"/>
          <p:cNvGraphicFramePr/>
          <p:nvPr>
            <p:custDataLst>
              <p:tags r:id="rId4"/>
            </p:custDataLst>
          </p:nvPr>
        </p:nvGraphicFramePr>
        <p:xfrm>
          <a:off x="6536055" y="3152140"/>
          <a:ext cx="5138420" cy="2987040"/>
        </p:xfrm>
        <a:graphic>
          <a:graphicData uri="http://schemas.openxmlformats.org/drawingml/2006/table">
            <a:tbl>
              <a:tblPr firstRow="1">
                <a:tableStyleId>{5C22544A-7EE6-4342-B048-85BDC9FD1C3A}</a:tableStyleId>
              </a:tblPr>
              <a:tblGrid>
                <a:gridCol w="466090"/>
                <a:gridCol w="1133475"/>
                <a:gridCol w="2054225"/>
                <a:gridCol w="1484630"/>
              </a:tblGrid>
              <a:tr h="243840">
                <a:tc>
                  <a:txBody>
                    <a:bodyPr/>
                    <a:p>
                      <a:pPr algn="ctr">
                        <a:buNone/>
                      </a:pPr>
                      <a:r>
                        <a:rPr lang="zh-CN" altLang="en-US" sz="1000" b="0">
                          <a:solidFill>
                            <a:schemeClr val="tx1">
                              <a:lumMod val="60000"/>
                              <a:lumOff val="40000"/>
                            </a:schemeClr>
                          </a:solidFill>
                        </a:rPr>
                        <a:t>序号</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字段名称</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字段描述</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示例值</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BMI</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根据身高和体重计算出的身体质量指数评估结果</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2</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血压评估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对血压数据的评估结果（达标</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不达标</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0</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3</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心率评估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对心率数据的评估结果</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4</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病史数据评估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对被评估者既往病史的综合评估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5</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手术史评估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对被评估者手术历史的评估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6</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肝功指标评估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对肝功能相关指标的评估结果</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7</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肾功指标评估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对肾功能相关指标的评估结果</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8</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血脂指标评估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对血脂相关指标的评估结果</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9</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肺部结节评估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对肺部结节情况的评估结果</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10</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肿瘤标志物评估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对肿瘤标志物检测结果的评估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bl>
          </a:graphicData>
        </a:graphic>
      </p:graphicFrame>
      <p:sp>
        <p:nvSpPr>
          <p:cNvPr id="7" name="文本框 6"/>
          <p:cNvSpPr txBox="1"/>
          <p:nvPr/>
        </p:nvSpPr>
        <p:spPr>
          <a:xfrm>
            <a:off x="6469380" y="2731135"/>
            <a:ext cx="2520950" cy="414020"/>
          </a:xfrm>
          <a:prstGeom prst="rect">
            <a:avLst/>
          </a:prstGeom>
          <a:noFill/>
        </p:spPr>
        <p:txBody>
          <a:bodyPr wrap="square" rtlCol="0">
            <a:spAutoFit/>
          </a:bodyPr>
          <a:p>
            <a:pPr indent="0">
              <a:lnSpc>
                <a:spcPct val="150000"/>
              </a:lnSpc>
              <a:buNone/>
            </a:pPr>
            <a:r>
              <a:rPr lang="zh-CN" altLang="en-US" sz="1400" b="1">
                <a:solidFill>
                  <a:schemeClr val="tx1">
                    <a:lumMod val="75000"/>
                  </a:schemeClr>
                </a:solidFill>
                <a:latin typeface="微软雅黑" panose="020B0503020204020204" pitchFamily="34" charset="-122"/>
                <a:ea typeface="微软雅黑" panose="020B0503020204020204" pitchFamily="34" charset="-122"/>
                <a:cs typeface="微软雅黑" panose="020B0503020204020204" pitchFamily="34" charset="-122"/>
              </a:rPr>
              <a:t>输出字段：</a:t>
            </a:r>
            <a:endParaRPr lang="zh-CN" altLang="en-US" sz="1400" b="1">
              <a:solidFill>
                <a:schemeClr val="tx1">
                  <a:lumMod val="7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5"/>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6"/>
          <p:cNvSpPr>
            <a:spLocks noGrp="1"/>
          </p:cNvSpPr>
          <p:nvPr>
            <p:ph type="title"/>
            <p:custDataLst>
              <p:tags r:id="rId1"/>
            </p:custDataLst>
          </p:nvPr>
        </p:nvSpPr>
        <p:spPr>
          <a:xfrm>
            <a:off x="236220" y="208280"/>
            <a:ext cx="9181465" cy="437515"/>
          </a:xfrm>
        </p:spPr>
        <p:txBody>
          <a:bodyPr vert="horz" lIns="91440" tIns="45720" rIns="91440" bIns="45720" rtlCol="0" anchor="ctr">
            <a:normAutofit fontScale="90000"/>
          </a:bodyPr>
          <a:lstStyle/>
          <a:p>
            <a:pPr lvl="0" algn="l">
              <a:buClrTx/>
              <a:buSzTx/>
              <a:buFontTx/>
            </a:pP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数据产品</a:t>
            </a:r>
            <a:r>
              <a:rPr lang="en-US" altLang="zh-CN" sz="2400" b="1" smtClean="0">
                <a:solidFill>
                  <a:srgbClr val="C00000"/>
                </a:solidFill>
                <a:latin typeface="微软雅黑" panose="020B0503020204020204" pitchFamily="34" charset="-122"/>
                <a:ea typeface="微软雅黑" panose="020B0503020204020204" pitchFamily="34" charset="-122"/>
                <a:cs typeface="+mn-cs"/>
                <a:sym typeface="+mn-ea"/>
              </a:rPr>
              <a:t>2</a:t>
            </a: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：智能核赔风控模型</a:t>
            </a:r>
            <a:endPar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endParaRPr>
          </a:p>
        </p:txBody>
      </p:sp>
      <p:sp>
        <p:nvSpPr>
          <p:cNvPr id="79" name="文本框 78"/>
          <p:cNvSpPr txBox="1"/>
          <p:nvPr/>
        </p:nvSpPr>
        <p:spPr>
          <a:xfrm>
            <a:off x="248285" y="4981575"/>
            <a:ext cx="1981835" cy="368300"/>
          </a:xfrm>
          <a:prstGeom prst="rect">
            <a:avLst/>
          </a:prstGeom>
          <a:noFill/>
        </p:spPr>
        <p:txBody>
          <a:bodyPr wrap="square" rtlCol="0">
            <a:spAutoFit/>
          </a:bodyPr>
          <a:p>
            <a:r>
              <a:rPr lang="zh-CN" altLang="en-US">
                <a:solidFill>
                  <a:schemeClr val="bg1"/>
                </a:solidFill>
                <a:highlight>
                  <a:srgbClr val="FF0000"/>
                </a:highlight>
              </a:rPr>
              <a:t>数据产品形式</a:t>
            </a:r>
            <a:endParaRPr lang="zh-CN" altLang="en-US">
              <a:solidFill>
                <a:schemeClr val="bg1"/>
              </a:solidFill>
              <a:highlight>
                <a:srgbClr val="FF0000"/>
              </a:highlight>
            </a:endParaRPr>
          </a:p>
        </p:txBody>
      </p:sp>
      <p:sp>
        <p:nvSpPr>
          <p:cNvPr id="80" name="文本框 79"/>
          <p:cNvSpPr txBox="1"/>
          <p:nvPr/>
        </p:nvSpPr>
        <p:spPr>
          <a:xfrm>
            <a:off x="236220" y="5290185"/>
            <a:ext cx="2520950" cy="645160"/>
          </a:xfrm>
          <a:prstGeom prst="rect">
            <a:avLst/>
          </a:prstGeom>
          <a:noFill/>
        </p:spPr>
        <p:txBody>
          <a:bodyPr wrap="square" rtlCol="0">
            <a:spAutoFit/>
          </a:bodyPr>
          <a:p>
            <a:pPr indent="0">
              <a:lnSpc>
                <a:spcPct val="150000"/>
              </a:lnSpc>
              <a:buNone/>
            </a:pPr>
            <a:r>
              <a:rPr lang="zh-CN" altLang="en-US" sz="2400" b="1">
                <a:solidFill>
                  <a:srgbClr val="0E38B0"/>
                </a:solidFill>
                <a:latin typeface="微软雅黑" panose="020B0503020204020204" pitchFamily="34" charset="-122"/>
                <a:ea typeface="微软雅黑" panose="020B0503020204020204" pitchFamily="34" charset="-122"/>
                <a:cs typeface="微软雅黑" panose="020B0503020204020204" pitchFamily="34" charset="-122"/>
              </a:rPr>
              <a:t>数据模型</a:t>
            </a:r>
            <a:endParaRPr lang="zh-CN" altLang="en-US" sz="2400" b="1">
              <a:solidFill>
                <a:srgbClr val="0E38B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1" name="文本框 80"/>
          <p:cNvSpPr txBox="1"/>
          <p:nvPr/>
        </p:nvSpPr>
        <p:spPr>
          <a:xfrm>
            <a:off x="1946275" y="4981575"/>
            <a:ext cx="2425065" cy="368300"/>
          </a:xfrm>
          <a:prstGeom prst="rect">
            <a:avLst/>
          </a:prstGeom>
          <a:noFill/>
        </p:spPr>
        <p:txBody>
          <a:bodyPr wrap="square" rtlCol="0">
            <a:spAutoFit/>
          </a:bodyPr>
          <a:p>
            <a:r>
              <a:rPr lang="zh-CN" altLang="en-US">
                <a:solidFill>
                  <a:schemeClr val="bg1"/>
                </a:solidFill>
                <a:highlight>
                  <a:srgbClr val="FF0000"/>
                </a:highlight>
              </a:rPr>
              <a:t>目标客户群体</a:t>
            </a:r>
            <a:r>
              <a:rPr lang="en-US" altLang="zh-CN">
                <a:solidFill>
                  <a:schemeClr val="bg1"/>
                </a:solidFill>
                <a:highlight>
                  <a:srgbClr val="FF0000"/>
                </a:highlight>
              </a:rPr>
              <a:t> </a:t>
            </a:r>
            <a:endParaRPr lang="en-US" altLang="zh-CN">
              <a:solidFill>
                <a:schemeClr val="bg1"/>
              </a:solidFill>
              <a:highlight>
                <a:srgbClr val="FF0000"/>
              </a:highlight>
            </a:endParaRPr>
          </a:p>
        </p:txBody>
      </p:sp>
      <p:sp>
        <p:nvSpPr>
          <p:cNvPr id="82" name="文本框 81"/>
          <p:cNvSpPr txBox="1"/>
          <p:nvPr/>
        </p:nvSpPr>
        <p:spPr>
          <a:xfrm>
            <a:off x="1943735" y="5290185"/>
            <a:ext cx="2520950" cy="645160"/>
          </a:xfrm>
          <a:prstGeom prst="rect">
            <a:avLst/>
          </a:prstGeom>
          <a:noFill/>
        </p:spPr>
        <p:txBody>
          <a:bodyPr wrap="square" rtlCol="0">
            <a:spAutoFit/>
          </a:bodyPr>
          <a:p>
            <a:pPr indent="0">
              <a:lnSpc>
                <a:spcPct val="150000"/>
              </a:lnSpc>
              <a:buNone/>
            </a:pPr>
            <a:r>
              <a:rPr lang="zh-CN" altLang="en-US" sz="2400" b="1">
                <a:solidFill>
                  <a:srgbClr val="0E38B0"/>
                </a:solidFill>
                <a:latin typeface="微软雅黑" panose="020B0503020204020204" pitchFamily="34" charset="-122"/>
                <a:ea typeface="微软雅黑" panose="020B0503020204020204" pitchFamily="34" charset="-122"/>
                <a:cs typeface="微软雅黑" panose="020B0503020204020204" pitchFamily="34" charset="-122"/>
              </a:rPr>
              <a:t>保险机构</a:t>
            </a:r>
            <a:endParaRPr lang="zh-CN" altLang="en-US" sz="2400" b="1">
              <a:solidFill>
                <a:srgbClr val="0E38B0"/>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3" name="表格 2"/>
          <p:cNvGraphicFramePr/>
          <p:nvPr>
            <p:custDataLst>
              <p:tags r:id="rId2"/>
            </p:custDataLst>
          </p:nvPr>
        </p:nvGraphicFramePr>
        <p:xfrm>
          <a:off x="236220" y="781685"/>
          <a:ext cx="5859780" cy="3752850"/>
        </p:xfrm>
        <a:graphic>
          <a:graphicData uri="http://schemas.openxmlformats.org/drawingml/2006/table">
            <a:tbl>
              <a:tblPr>
                <a:tableStyleId>{5C22544A-7EE6-4342-B048-85BDC9FD1C3A}</a:tableStyleId>
              </a:tblPr>
              <a:tblGrid>
                <a:gridCol w="1878965"/>
                <a:gridCol w="3980815"/>
              </a:tblGrid>
              <a:tr h="375285">
                <a:tc>
                  <a:txBody>
                    <a:bodyPr/>
                    <a:p>
                      <a:pPr>
                        <a:buNone/>
                      </a:pPr>
                      <a:r>
                        <a:rPr lang="zh-CN" altLang="en-US" sz="1600"/>
                        <a:t>数源</a:t>
                      </a:r>
                      <a:r>
                        <a:rPr lang="zh-CN" altLang="en-US" sz="1600"/>
                        <a:t>单位</a:t>
                      </a:r>
                      <a:endParaRPr lang="zh-CN" altLang="en-US" sz="1600"/>
                    </a:p>
                  </a:txBody>
                  <a:tcPr>
                    <a:solidFill>
                      <a:schemeClr val="bg1">
                        <a:lumMod val="75000"/>
                      </a:schemeClr>
                    </a:solidFill>
                  </a:tcPr>
                </a:tc>
                <a:tc>
                  <a:txBody>
                    <a:bodyPr/>
                    <a:p>
                      <a:pPr>
                        <a:buNone/>
                      </a:pPr>
                      <a:r>
                        <a:rPr lang="zh-CN" altLang="en-US" sz="1600"/>
                        <a:t>数据信息</a:t>
                      </a:r>
                      <a:endParaRPr lang="zh-CN" altLang="en-US" sz="1600"/>
                    </a:p>
                  </a:txBody>
                  <a:tcPr>
                    <a:solidFill>
                      <a:schemeClr val="bg1">
                        <a:lumMod val="75000"/>
                      </a:schemeClr>
                    </a:solidFill>
                  </a:tcPr>
                </a:tc>
              </a:tr>
              <a:tr h="375285">
                <a:tc>
                  <a:txBody>
                    <a:bodyPr/>
                    <a:p>
                      <a:pPr>
                        <a:buNone/>
                      </a:pPr>
                      <a:r>
                        <a:rPr lang="zh-CN" altLang="en-US" sz="1400"/>
                        <a:t>卫生健康局</a:t>
                      </a:r>
                      <a:endParaRPr lang="zh-CN" altLang="en-US" sz="1400"/>
                    </a:p>
                  </a:txBody>
                  <a:tcPr>
                    <a:solidFill>
                      <a:schemeClr val="tx2">
                        <a:lumMod val="10000"/>
                        <a:lumOff val="90000"/>
                      </a:schemeClr>
                    </a:solidFill>
                  </a:tcPr>
                </a:tc>
                <a:tc>
                  <a:txBody>
                    <a:bodyPr/>
                    <a:p>
                      <a:pPr>
                        <a:buNone/>
                      </a:pPr>
                      <a:r>
                        <a:rPr lang="zh-CN" altLang="en-US" sz="1200"/>
                        <a:t>受保人在特定日期、特定医院就医的诊疗记录、检验记录、手术记录、用药记录等</a:t>
                      </a:r>
                      <a:endParaRPr lang="zh-CN" altLang="en-US" sz="1200"/>
                    </a:p>
                  </a:txBody>
                  <a:tcPr>
                    <a:solidFill>
                      <a:schemeClr val="tx2">
                        <a:lumMod val="10000"/>
                        <a:lumOff val="90000"/>
                      </a:schemeClr>
                    </a:solidFill>
                  </a:tcPr>
                </a:tc>
              </a:tr>
              <a:tr h="375285">
                <a:tc>
                  <a:txBody>
                    <a:bodyPr/>
                    <a:p>
                      <a:pPr>
                        <a:buNone/>
                      </a:pPr>
                      <a:r>
                        <a:rPr lang="zh-CN" altLang="en-US" sz="1400"/>
                        <a:t>医保局</a:t>
                      </a:r>
                      <a:endParaRPr lang="zh-CN" altLang="en-US" sz="1400"/>
                    </a:p>
                  </a:txBody>
                  <a:tcPr>
                    <a:solidFill>
                      <a:schemeClr val="tx2">
                        <a:lumMod val="10000"/>
                        <a:lumOff val="90000"/>
                      </a:schemeClr>
                    </a:solidFill>
                  </a:tcPr>
                </a:tc>
                <a:tc>
                  <a:txBody>
                    <a:bodyPr/>
                    <a:p>
                      <a:pPr>
                        <a:buNone/>
                      </a:pPr>
                      <a:r>
                        <a:rPr lang="zh-CN" altLang="en-US" sz="1200"/>
                        <a:t>受保人在特定日期、特定医院就医的费用账单、医保报销政策（药品、诊疗项目、服务设施目录及报销比例）、报销额度（年度、单次限额）、费用数据（缴费、报销记录）、账户信息、定点机构名单等</a:t>
                      </a:r>
                      <a:endParaRPr lang="zh-CN" altLang="en-US" sz="1200"/>
                    </a:p>
                  </a:txBody>
                  <a:tcPr>
                    <a:solidFill>
                      <a:schemeClr val="tx2">
                        <a:lumMod val="10000"/>
                        <a:lumOff val="90000"/>
                      </a:schemeClr>
                    </a:solidFill>
                  </a:tcPr>
                </a:tc>
              </a:tr>
            </a:tbl>
          </a:graphicData>
        </a:graphic>
      </p:graphicFrame>
      <p:sp>
        <p:nvSpPr>
          <p:cNvPr id="9" name="文本框 8"/>
          <p:cNvSpPr txBox="1"/>
          <p:nvPr/>
        </p:nvSpPr>
        <p:spPr>
          <a:xfrm>
            <a:off x="236220" y="2526665"/>
            <a:ext cx="5859780" cy="2091690"/>
          </a:xfrm>
          <a:prstGeom prst="rect">
            <a:avLst/>
          </a:prstGeom>
          <a:noFill/>
        </p:spPr>
        <p:txBody>
          <a:bodyPr wrap="square" rtlCol="0" anchor="t">
            <a:spAutoFit/>
          </a:bodyPr>
          <a:p>
            <a:pPr algn="l">
              <a:lnSpc>
                <a:spcPct val="130000"/>
              </a:lnSpc>
            </a:pPr>
            <a:r>
              <a:rPr lang="zh-CN" altLang="en-US" sz="2000" kern="100" dirty="0">
                <a:effectLst/>
                <a:latin typeface="+mn-ea"/>
                <a:cs typeface="江城圆体 400W" panose="020B0500000000000000" pitchFamily="34" charset="-122"/>
              </a:rPr>
              <a:t>本数据产品平台根据用户提交的申请，按需抽取有关医疗数据。数据内容主要包括受保人在特定日期的诊疗记录，检验记录，手术记录，用药记录，费用账单。数据的采集范围限定为用户本人授权的特定日期、特定医院就医的数据。</a:t>
            </a:r>
            <a:endParaRPr lang="zh-CN" altLang="en-US" sz="2000" kern="100" dirty="0">
              <a:effectLst/>
              <a:latin typeface="+mn-ea"/>
              <a:cs typeface="江城圆体 400W" panose="020B0500000000000000" pitchFamily="34" charset="-122"/>
            </a:endParaRPr>
          </a:p>
        </p:txBody>
      </p:sp>
      <p:graphicFrame>
        <p:nvGraphicFramePr>
          <p:cNvPr id="2" name="表格 1"/>
          <p:cNvGraphicFramePr/>
          <p:nvPr>
            <p:custDataLst>
              <p:tags r:id="rId3"/>
            </p:custDataLst>
          </p:nvPr>
        </p:nvGraphicFramePr>
        <p:xfrm>
          <a:off x="6520815" y="1016000"/>
          <a:ext cx="5138420" cy="1706880"/>
        </p:xfrm>
        <a:graphic>
          <a:graphicData uri="http://schemas.openxmlformats.org/drawingml/2006/table">
            <a:tbl>
              <a:tblPr firstRow="1">
                <a:tableStyleId>{5C22544A-7EE6-4342-B048-85BDC9FD1C3A}</a:tableStyleId>
              </a:tblPr>
              <a:tblGrid>
                <a:gridCol w="448310"/>
                <a:gridCol w="998220"/>
                <a:gridCol w="2620010"/>
                <a:gridCol w="1071880"/>
              </a:tblGrid>
              <a:tr h="243840">
                <a:tc>
                  <a:txBody>
                    <a:bodyPr/>
                    <a:p>
                      <a:pPr algn="ctr">
                        <a:buNone/>
                      </a:pPr>
                      <a:r>
                        <a:rPr lang="zh-CN" altLang="en-US" sz="1000" b="0">
                          <a:solidFill>
                            <a:schemeClr val="tx1">
                              <a:lumMod val="60000"/>
                              <a:lumOff val="40000"/>
                            </a:schemeClr>
                          </a:solidFill>
                        </a:rPr>
                        <a:t>序号</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字段名称</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字段描述</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示例值</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姓名</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保险报案人的姓名</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李</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2</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证件类型</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保险报案人的证件类型，如身份证、护照等</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身份证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3</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证件号码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对应证件类型的号码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610**********</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4</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医院名称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进行体检或获取数据的医院名称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医院</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5</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结算日期</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出院结算日期</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2024.11.25</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6</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授权码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用于获取数据的授权码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1sd23e2566z</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bl>
          </a:graphicData>
        </a:graphic>
      </p:graphicFrame>
      <p:sp>
        <p:nvSpPr>
          <p:cNvPr id="8" name="文本框 7"/>
          <p:cNvSpPr txBox="1"/>
          <p:nvPr/>
        </p:nvSpPr>
        <p:spPr>
          <a:xfrm>
            <a:off x="6454140" y="594995"/>
            <a:ext cx="2520950" cy="414020"/>
          </a:xfrm>
          <a:prstGeom prst="rect">
            <a:avLst/>
          </a:prstGeom>
          <a:noFill/>
        </p:spPr>
        <p:txBody>
          <a:bodyPr wrap="square" rtlCol="0">
            <a:spAutoFit/>
          </a:bodyPr>
          <a:p>
            <a:pPr indent="0">
              <a:lnSpc>
                <a:spcPct val="150000"/>
              </a:lnSpc>
              <a:buNone/>
            </a:pPr>
            <a:r>
              <a:rPr lang="zh-CN" altLang="en-US" sz="1400" b="1">
                <a:solidFill>
                  <a:schemeClr val="tx1">
                    <a:lumMod val="75000"/>
                  </a:schemeClr>
                </a:solidFill>
                <a:latin typeface="微软雅黑" panose="020B0503020204020204" pitchFamily="34" charset="-122"/>
                <a:ea typeface="微软雅黑" panose="020B0503020204020204" pitchFamily="34" charset="-122"/>
                <a:cs typeface="微软雅黑" panose="020B0503020204020204" pitchFamily="34" charset="-122"/>
              </a:rPr>
              <a:t>输入字段：</a:t>
            </a:r>
            <a:endParaRPr lang="zh-CN" altLang="en-US" sz="1400" b="1">
              <a:solidFill>
                <a:schemeClr val="tx1">
                  <a:lumMod val="7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10" name="表格 9"/>
          <p:cNvGraphicFramePr/>
          <p:nvPr>
            <p:custDataLst>
              <p:tags r:id="rId4"/>
            </p:custDataLst>
          </p:nvPr>
        </p:nvGraphicFramePr>
        <p:xfrm>
          <a:off x="6536055" y="3124200"/>
          <a:ext cx="5314315" cy="3444240"/>
        </p:xfrm>
        <a:graphic>
          <a:graphicData uri="http://schemas.openxmlformats.org/drawingml/2006/table">
            <a:tbl>
              <a:tblPr firstRow="1">
                <a:tableStyleId>{5C22544A-7EE6-4342-B048-85BDC9FD1C3A}</a:tableStyleId>
              </a:tblPr>
              <a:tblGrid>
                <a:gridCol w="381635"/>
                <a:gridCol w="1071245"/>
                <a:gridCol w="3038475"/>
                <a:gridCol w="822960"/>
              </a:tblGrid>
              <a:tr h="243840">
                <a:tc>
                  <a:txBody>
                    <a:bodyPr/>
                    <a:p>
                      <a:pPr algn="ctr">
                        <a:buNone/>
                      </a:pPr>
                      <a:r>
                        <a:rPr lang="zh-CN" altLang="en-US" sz="1000" b="0">
                          <a:solidFill>
                            <a:schemeClr val="tx1">
                              <a:lumMod val="60000"/>
                              <a:lumOff val="40000"/>
                            </a:schemeClr>
                          </a:solidFill>
                        </a:rPr>
                        <a:t>序号</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字段名称</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字段描述</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c>
                  <a:txBody>
                    <a:bodyPr/>
                    <a:p>
                      <a:pPr algn="ctr">
                        <a:buNone/>
                      </a:pPr>
                      <a:r>
                        <a:rPr lang="zh-CN" altLang="en-US" sz="1000" b="0">
                          <a:solidFill>
                            <a:schemeClr val="tx1">
                              <a:lumMod val="60000"/>
                              <a:lumOff val="40000"/>
                            </a:schemeClr>
                          </a:solidFill>
                        </a:rPr>
                        <a:t>示例值</a:t>
                      </a:r>
                      <a:endParaRPr lang="zh-CN" altLang="en-US" sz="1000" b="0">
                        <a:solidFill>
                          <a:schemeClr val="tx1">
                            <a:lumMod val="60000"/>
                            <a:lumOff val="40000"/>
                          </a:schemeClr>
                        </a:solidFill>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lumMod val="95000"/>
                      </a:schemeClr>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结算诊断名称</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医保患者取医保结算诊断</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2</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结算诊断编码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医保患者取医保结算诊断编码</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61**005</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3</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费用总额</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4</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位小数</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与明细接口中汇总后金额要保持一致</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32……</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4</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医保已支付费用列表</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【医保原始返回数据</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medicareData</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】字段</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Array[^</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5</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医保原始返回数据</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该字段取医保中心返回给</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his</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的结算数据，可以是原始返回串，也可以是</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his</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转存后的数据</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JS</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6</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医保结算类型</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自费结算返回</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“4”</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，医保结算返回</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7</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医保险种类型</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传发票上显示的险种类型如：</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职工基本医疗保险、城乡居民基本医疗保险</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等</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职工</a:t>
                      </a: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8</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医保流水号</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医保交易流水号：医保非空</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50012…</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9</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发票信息列表</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取发票上的项目分类名称和金额</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sym typeface="+mn-ea"/>
                        </a:rPr>
                        <a:t>Array[^</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r h="243840">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rPr>
                        <a:t>10</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手术信息列表</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zh-CN" altLang="en-US" sz="1000">
                          <a:solidFill>
                            <a:schemeClr val="tx1">
                              <a:lumMod val="60000"/>
                              <a:lumOff val="40000"/>
                            </a:schemeClr>
                          </a:solidFill>
                          <a:latin typeface="微软雅黑" panose="020B0503020204020204" pitchFamily="34" charset="-122"/>
                          <a:ea typeface="微软雅黑" panose="020B0503020204020204" pitchFamily="34" charset="-122"/>
                        </a:rPr>
                        <a:t>手术信息列表</a:t>
                      </a:r>
                      <a:endParaRPr lang="zh-CN" altLang="en-US"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c>
                  <a:txBody>
                    <a:bodyPr/>
                    <a:p>
                      <a:pPr algn="l">
                        <a:buNone/>
                      </a:pPr>
                      <a:r>
                        <a:rPr lang="en-US" altLang="zh-CN" sz="1000">
                          <a:solidFill>
                            <a:schemeClr val="tx1">
                              <a:lumMod val="60000"/>
                              <a:lumOff val="40000"/>
                            </a:schemeClr>
                          </a:solidFill>
                          <a:latin typeface="微软雅黑" panose="020B0503020204020204" pitchFamily="34" charset="-122"/>
                          <a:ea typeface="微软雅黑" panose="020B0503020204020204" pitchFamily="34" charset="-122"/>
                          <a:sym typeface="+mn-ea"/>
                        </a:rPr>
                        <a:t>Array[^</a:t>
                      </a:r>
                      <a:endParaRPr lang="en-US" altLang="zh-CN" sz="1000">
                        <a:solidFill>
                          <a:schemeClr val="tx1">
                            <a:lumMod val="60000"/>
                            <a:lumOff val="40000"/>
                          </a:schemeClr>
                        </a:solidFill>
                        <a:latin typeface="微软雅黑" panose="020B0503020204020204" pitchFamily="34" charset="-122"/>
                        <a:ea typeface="微软雅黑" panose="020B0503020204020204" pitchFamily="34" charset="-122"/>
                      </a:endParaRPr>
                    </a:p>
                  </a:txBody>
                  <a:tcPr anchor="ctr" anchorCtr="0">
                    <a:lnL w="12700" cmpd="sng">
                      <a:solidFill>
                        <a:schemeClr val="tx1">
                          <a:lumMod val="40000"/>
                          <a:lumOff val="60000"/>
                        </a:schemeClr>
                      </a:solidFill>
                      <a:prstDash val="solid"/>
                    </a:lnL>
                    <a:lnR w="12700" cmpd="sng">
                      <a:solidFill>
                        <a:schemeClr val="tx1">
                          <a:lumMod val="40000"/>
                          <a:lumOff val="60000"/>
                        </a:schemeClr>
                      </a:solidFill>
                      <a:prstDash val="solid"/>
                    </a:lnR>
                    <a:lnT w="12700" cmpd="sng">
                      <a:solidFill>
                        <a:schemeClr val="tx1">
                          <a:lumMod val="40000"/>
                          <a:lumOff val="60000"/>
                        </a:schemeClr>
                      </a:solidFill>
                      <a:prstDash val="solid"/>
                    </a:lnT>
                    <a:lnB w="12700" cmpd="sng">
                      <a:solidFill>
                        <a:schemeClr val="tx1">
                          <a:lumMod val="40000"/>
                          <a:lumOff val="60000"/>
                        </a:schemeClr>
                      </a:solidFill>
                      <a:prstDash val="solid"/>
                    </a:lnB>
                    <a:solidFill>
                      <a:schemeClr val="bg1"/>
                    </a:solidFill>
                  </a:tcPr>
                </a:tc>
              </a:tr>
            </a:tbl>
          </a:graphicData>
        </a:graphic>
      </p:graphicFrame>
      <p:sp>
        <p:nvSpPr>
          <p:cNvPr id="11" name="文本框 10"/>
          <p:cNvSpPr txBox="1"/>
          <p:nvPr/>
        </p:nvSpPr>
        <p:spPr>
          <a:xfrm>
            <a:off x="6469380" y="2703195"/>
            <a:ext cx="2520950" cy="414020"/>
          </a:xfrm>
          <a:prstGeom prst="rect">
            <a:avLst/>
          </a:prstGeom>
          <a:noFill/>
        </p:spPr>
        <p:txBody>
          <a:bodyPr wrap="square" rtlCol="0">
            <a:spAutoFit/>
          </a:bodyPr>
          <a:p>
            <a:pPr indent="0">
              <a:lnSpc>
                <a:spcPct val="150000"/>
              </a:lnSpc>
              <a:buNone/>
            </a:pPr>
            <a:r>
              <a:rPr lang="zh-CN" altLang="en-US" sz="1400" b="1">
                <a:solidFill>
                  <a:schemeClr val="tx1">
                    <a:lumMod val="75000"/>
                  </a:schemeClr>
                </a:solidFill>
                <a:latin typeface="微软雅黑" panose="020B0503020204020204" pitchFamily="34" charset="-122"/>
                <a:ea typeface="微软雅黑" panose="020B0503020204020204" pitchFamily="34" charset="-122"/>
                <a:cs typeface="微软雅黑" panose="020B0503020204020204" pitchFamily="34" charset="-122"/>
              </a:rPr>
              <a:t>输出字段：</a:t>
            </a:r>
            <a:endParaRPr lang="zh-CN" altLang="en-US" sz="1400" b="1">
              <a:solidFill>
                <a:schemeClr val="tx1">
                  <a:lumMod val="7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2" name="文本框 11"/>
          <p:cNvSpPr txBox="1"/>
          <p:nvPr/>
        </p:nvSpPr>
        <p:spPr>
          <a:xfrm>
            <a:off x="10333990" y="6410325"/>
            <a:ext cx="1340485" cy="291465"/>
          </a:xfrm>
          <a:prstGeom prst="rect">
            <a:avLst/>
          </a:prstGeom>
          <a:noFill/>
        </p:spPr>
        <p:txBody>
          <a:bodyPr wrap="square" rtlCol="0" anchor="t">
            <a:spAutoFit/>
          </a:bodyPr>
          <a:p>
            <a:pPr algn="r">
              <a:lnSpc>
                <a:spcPct val="130000"/>
              </a:lnSpc>
            </a:pPr>
            <a:r>
              <a:rPr lang="zh-CN" sz="1000">
                <a:solidFill>
                  <a:schemeClr val="tx1">
                    <a:lumMod val="60000"/>
                    <a:lumOff val="40000"/>
                  </a:schemeClr>
                </a:solidFill>
                <a:latin typeface="微软雅黑" panose="020B0503020204020204" pitchFamily="34" charset="-122"/>
                <a:ea typeface="微软雅黑" panose="020B0503020204020204" pitchFamily="34" charset="-122"/>
                <a:sym typeface="+mn-ea"/>
              </a:rPr>
              <a:t>仅展示部分字段</a:t>
            </a:r>
            <a:endParaRPr lang="zh-CN" sz="1000" kern="100" dirty="0">
              <a:solidFill>
                <a:schemeClr val="tx1">
                  <a:lumMod val="60000"/>
                  <a:lumOff val="40000"/>
                </a:schemeClr>
              </a:solidFill>
              <a:effectLst/>
              <a:latin typeface="微软雅黑" panose="020B0503020204020204" pitchFamily="34" charset="-122"/>
              <a:ea typeface="微软雅黑" panose="020B0503020204020204" pitchFamily="34" charset="-122"/>
              <a:cs typeface="江城圆体 400W" panose="020B0500000000000000" pitchFamily="34" charset="-122"/>
              <a:sym typeface="+mn-ea"/>
            </a:endParaRPr>
          </a:p>
        </p:txBody>
      </p:sp>
    </p:spTree>
    <p:custDataLst>
      <p:tags r:id="rId5"/>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6"/>
          <p:cNvSpPr>
            <a:spLocks noGrp="1"/>
          </p:cNvSpPr>
          <p:nvPr>
            <p:custDataLst>
              <p:tags r:id="rId1"/>
            </p:custDataLst>
          </p:nvPr>
        </p:nvSpPr>
        <p:spPr>
          <a:xfrm>
            <a:off x="236220" y="208280"/>
            <a:ext cx="9181465" cy="437515"/>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数据产品</a:t>
            </a:r>
            <a:r>
              <a:rPr lang="en-US" altLang="zh-CN" sz="2400" b="1" smtClean="0">
                <a:solidFill>
                  <a:srgbClr val="C00000"/>
                </a:solidFill>
                <a:latin typeface="微软雅黑" panose="020B0503020204020204" pitchFamily="34" charset="-122"/>
                <a:ea typeface="微软雅黑" panose="020B0503020204020204" pitchFamily="34" charset="-122"/>
                <a:cs typeface="+mn-cs"/>
                <a:sym typeface="+mn-ea"/>
              </a:rPr>
              <a:t>3</a:t>
            </a: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：北斗健康分大模型</a:t>
            </a:r>
            <a:endPar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endParaRPr>
          </a:p>
        </p:txBody>
      </p:sp>
      <p:sp>
        <p:nvSpPr>
          <p:cNvPr id="10" name="文本框 9"/>
          <p:cNvSpPr txBox="1"/>
          <p:nvPr/>
        </p:nvSpPr>
        <p:spPr>
          <a:xfrm>
            <a:off x="532765" y="1144270"/>
            <a:ext cx="10942320" cy="1337945"/>
          </a:xfrm>
          <a:prstGeom prst="rect">
            <a:avLst/>
          </a:prstGeom>
          <a:noFill/>
        </p:spPr>
        <p:txBody>
          <a:bodyPr wrap="square" rtlCol="0" anchor="t">
            <a:spAutoFit/>
          </a:bodyPr>
          <a:p>
            <a:pPr marL="14605" algn="l" rtl="0" eaLnBrk="0">
              <a:lnSpc>
                <a:spcPct val="150000"/>
              </a:lnSpc>
              <a:spcBef>
                <a:spcPts val="600"/>
              </a:spcBef>
            </a:pPr>
            <a:r>
              <a:rPr b="1" kern="0" spc="-1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北斗健康分大模型</a:t>
            </a:r>
            <a:r>
              <a:rPr b="1" kern="0" spc="-3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1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，通过疾病分组器</a:t>
            </a:r>
            <a:r>
              <a:rPr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模型、风险因子变量挖掘及大数据建模技术等</a:t>
            </a:r>
            <a:r>
              <a:rPr kern="0" spc="-3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，研发推出的个人健康风险量化模型</a:t>
            </a:r>
            <a:r>
              <a:rPr kern="0" spc="-2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，用于预测综合住院费用风险水平</a:t>
            </a:r>
            <a:r>
              <a:rPr kern="0" spc="-2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，输出医疗险赔付风险系数</a:t>
            </a:r>
            <a:r>
              <a:rPr lang="zh-CN"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kern="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支持全人群健康险差异化</a:t>
            </a:r>
            <a:r>
              <a:rPr kern="0" spc="-1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风险评估。</a:t>
            </a:r>
            <a:endParaRPr lang="zh-CN" altLang="en-US"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 name="文本框 15"/>
          <p:cNvSpPr txBox="1"/>
          <p:nvPr/>
        </p:nvSpPr>
        <p:spPr>
          <a:xfrm>
            <a:off x="758190" y="5245735"/>
            <a:ext cx="6096000" cy="1081405"/>
          </a:xfrm>
          <a:prstGeom prst="rect">
            <a:avLst/>
          </a:prstGeom>
          <a:noFill/>
        </p:spPr>
        <p:txBody>
          <a:bodyPr wrap="square" rtlCol="0" anchor="t">
            <a:spAutoFit/>
          </a:bodyPr>
          <a:p>
            <a:pPr marL="190500" algn="l" rtl="0" eaLnBrk="0">
              <a:lnSpc>
                <a:spcPct val="100000"/>
              </a:lnSpc>
              <a:spcBef>
                <a:spcPts val="430"/>
              </a:spcBef>
            </a:pPr>
            <a:r>
              <a:rPr sz="1400" b="1"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数据需求</a:t>
            </a:r>
            <a:endParaRPr sz="1400" dirty="0">
              <a:latin typeface="微软雅黑" panose="020B0503020204020204" pitchFamily="34" charset="-122"/>
              <a:ea typeface="微软雅黑" panose="020B0503020204020204" pitchFamily="34" charset="-122"/>
              <a:cs typeface="微软雅黑" panose="020B0503020204020204" pitchFamily="34" charset="-122"/>
            </a:endParaRPr>
          </a:p>
          <a:p>
            <a:pPr marL="231775" algn="l" rtl="0" eaLnBrk="0">
              <a:lnSpc>
                <a:spcPct val="100000"/>
              </a:lnSpc>
              <a:spcBef>
                <a:spcPts val="470"/>
              </a:spcBef>
            </a:pP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(a)数据类型：</a:t>
            </a:r>
            <a:r>
              <a:rPr sz="1400" kern="0" spc="-3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卫健、</a:t>
            </a:r>
            <a:r>
              <a:rPr sz="1400" kern="0" spc="-24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医保、</a:t>
            </a:r>
            <a:r>
              <a:rPr sz="1400" kern="0" spc="-25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医院等涉及个人就诊记录的数据。</a:t>
            </a:r>
            <a:endParaRPr sz="1400" dirty="0">
              <a:latin typeface="微软雅黑" panose="020B0503020204020204" pitchFamily="34" charset="-122"/>
              <a:ea typeface="微软雅黑" panose="020B0503020204020204" pitchFamily="34" charset="-122"/>
              <a:cs typeface="微软雅黑" panose="020B0503020204020204" pitchFamily="34" charset="-122"/>
            </a:endParaRPr>
          </a:p>
          <a:p>
            <a:pPr marL="231775" algn="l" rtl="0" eaLnBrk="0">
              <a:lnSpc>
                <a:spcPct val="100000"/>
              </a:lnSpc>
              <a:spcBef>
                <a:spcPts val="265"/>
              </a:spcBef>
            </a:pPr>
            <a:r>
              <a:rPr sz="1400" kern="0" spc="8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(b)覆盖时间：</a:t>
            </a:r>
            <a:r>
              <a:rPr sz="1400" kern="0" spc="-40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8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至</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少能覆盖近2年的数据</a:t>
            </a:r>
            <a:endPar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31775" algn="l" rtl="0" eaLnBrk="0">
              <a:lnSpc>
                <a:spcPct val="100000"/>
              </a:lnSpc>
              <a:spcBef>
                <a:spcPts val="265"/>
              </a:spcBef>
            </a:pPr>
            <a:r>
              <a:rPr lang="en-US" sz="1400" kern="0" spc="3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kern="0" spc="3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c）更新时效：</a:t>
            </a:r>
            <a:r>
              <a:rPr sz="1400" kern="0" spc="-40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3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至少</a:t>
            </a:r>
            <a:r>
              <a:rPr sz="1400" kern="0" spc="2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一个季度更新一次</a:t>
            </a:r>
            <a:endParaRPr lang="zh-CN" altLang="en-US"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8" name="文本框 17"/>
          <p:cNvSpPr txBox="1"/>
          <p:nvPr/>
        </p:nvSpPr>
        <p:spPr>
          <a:xfrm>
            <a:off x="6196965" y="5494655"/>
            <a:ext cx="5147310" cy="521970"/>
          </a:xfrm>
          <a:prstGeom prst="rect">
            <a:avLst/>
          </a:prstGeom>
          <a:noFill/>
        </p:spPr>
        <p:txBody>
          <a:bodyPr wrap="square" rtlCol="0" anchor="t">
            <a:spAutoFit/>
          </a:bodyPr>
          <a:p>
            <a:pPr algn="l" rtl="0" eaLnBrk="0">
              <a:lnSpc>
                <a:spcPct val="100000"/>
              </a:lnSpc>
              <a:spcBef>
                <a:spcPts val="265"/>
              </a:spcBef>
            </a:pP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(d)数据字段：</a:t>
            </a:r>
            <a:r>
              <a:rPr sz="1400" kern="0" spc="-4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至少覆盖就诊时间、</a:t>
            </a:r>
            <a:r>
              <a:rPr sz="1400" kern="0" spc="-3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就诊方式、</a:t>
            </a:r>
            <a:r>
              <a:rPr sz="1400" kern="0" spc="-38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入院时间、</a:t>
            </a:r>
            <a:r>
              <a:rPr sz="1400" kern="0" spc="-24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出院时间、</a:t>
            </a:r>
            <a:r>
              <a:rPr sz="1400" kern="0" spc="-24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医院名称、</a:t>
            </a:r>
            <a:r>
              <a:rPr sz="1400" kern="0" spc="-38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诊断名称、</a:t>
            </a:r>
            <a:r>
              <a:rPr sz="1400" kern="0" spc="-38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诊断编码</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（ICD）</a:t>
            </a:r>
            <a:r>
              <a:rPr sz="1400" kern="0" spc="-2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kern="0" spc="-4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就诊金额。</a:t>
            </a:r>
            <a:endParaRPr lang="zh-CN" altLang="en-US"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9" name="圆角矩形 18"/>
          <p:cNvSpPr/>
          <p:nvPr/>
        </p:nvSpPr>
        <p:spPr>
          <a:xfrm>
            <a:off x="727075" y="5154930"/>
            <a:ext cx="10959465" cy="1343660"/>
          </a:xfrm>
          <a:prstGeom prst="roundRect">
            <a:avLst/>
          </a:prstGeom>
          <a:noFill/>
          <a:ln>
            <a:solidFill>
              <a:srgbClr val="C00000"/>
            </a:solidFill>
            <a:prstDash val="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nvSpPr>
        <p:spPr>
          <a:xfrm>
            <a:off x="593725" y="2710815"/>
            <a:ext cx="9802495" cy="1541780"/>
          </a:xfrm>
          <a:prstGeom prst="rect">
            <a:avLst/>
          </a:prstGeom>
          <a:noFill/>
        </p:spPr>
        <p:txBody>
          <a:bodyPr wrap="square" rtlCol="0" anchor="t">
            <a:spAutoFit/>
          </a:bodyPr>
          <a:p>
            <a:pPr marL="367030" indent="-342900" algn="l" rtl="0" eaLnBrk="0">
              <a:lnSpc>
                <a:spcPct val="88000"/>
              </a:lnSpc>
              <a:spcBef>
                <a:spcPts val="605"/>
              </a:spcBef>
              <a:buFont typeface="Wingdings" panose="05000000000000000000" charset="0"/>
              <a:buChar char="ü"/>
            </a:pPr>
            <a:r>
              <a:rPr lang="en-US" sz="2000" kern="0" spc="-10" dirty="0">
                <a:solidFill>
                  <a:schemeClr val="accent6"/>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kern="0" spc="-1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提升全人群商业健康险参保率</a:t>
            </a:r>
            <a:endParaRPr sz="20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rtl="0" eaLnBrk="0">
              <a:lnSpc>
                <a:spcPct val="156000"/>
              </a:lnSpc>
              <a:buFont typeface="Wingdings" panose="05000000000000000000" charset="0"/>
              <a:buChar char="ü"/>
            </a:pPr>
            <a:endParaRPr sz="1000" dirty="0">
              <a:solidFill>
                <a:schemeClr val="tx1"/>
              </a:solidFill>
              <a:latin typeface="Arial" panose="020B0604020202020204"/>
              <a:ea typeface="Arial" panose="020B0604020202020204"/>
              <a:cs typeface="Arial" panose="020B0604020202020204"/>
            </a:endParaRPr>
          </a:p>
          <a:p>
            <a:pPr marL="367030" indent="-342900" algn="l" rtl="0" eaLnBrk="0">
              <a:lnSpc>
                <a:spcPct val="89000"/>
              </a:lnSpc>
              <a:spcBef>
                <a:spcPts val="605"/>
              </a:spcBef>
              <a:buFont typeface="Wingdings" panose="05000000000000000000" charset="0"/>
              <a:buChar char="ü"/>
            </a:pPr>
            <a:r>
              <a:rPr lang="en-US" sz="2000" kern="0" spc="-10" dirty="0">
                <a:solidFill>
                  <a:schemeClr val="accent6"/>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kern="0" spc="-1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提高我国商业健康保险在医疗卫生支出中的比例，</a:t>
            </a:r>
            <a:r>
              <a:rPr sz="2000" kern="0" spc="-41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kern="0" spc="-1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降低个人负担</a:t>
            </a:r>
            <a:endParaRPr sz="20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rtl="0" eaLnBrk="0">
              <a:lnSpc>
                <a:spcPct val="157000"/>
              </a:lnSpc>
              <a:buFont typeface="Wingdings" panose="05000000000000000000" charset="0"/>
              <a:buChar char="ü"/>
            </a:pPr>
            <a:endParaRPr sz="1000" dirty="0">
              <a:solidFill>
                <a:schemeClr val="tx1"/>
              </a:solidFill>
              <a:latin typeface="Arial" panose="020B0604020202020204"/>
              <a:ea typeface="Arial" panose="020B0604020202020204"/>
              <a:cs typeface="Arial" panose="020B0604020202020204"/>
            </a:endParaRPr>
          </a:p>
          <a:p>
            <a:pPr marL="367030" indent="-342900" algn="l" rtl="0" eaLnBrk="0">
              <a:lnSpc>
                <a:spcPct val="88000"/>
              </a:lnSpc>
              <a:spcBef>
                <a:spcPts val="600"/>
              </a:spcBef>
              <a:buFont typeface="Wingdings" panose="05000000000000000000" charset="0"/>
              <a:buChar char="ü"/>
            </a:pPr>
            <a:r>
              <a:rPr lang="en-US" sz="2000" kern="0" spc="-10" dirty="0">
                <a:solidFill>
                  <a:schemeClr val="accent6"/>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2000" kern="0" spc="-1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有效推进完善多层次医疗保障体系。</a:t>
            </a:r>
            <a:endParaRPr lang="zh-CN" altLang="en-US" sz="2000" kern="0" spc="-1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0"/>
          <p:cNvSpPr/>
          <p:nvPr>
            <p:custDataLst>
              <p:tags r:id="rId1"/>
            </p:custDataLst>
          </p:nvPr>
        </p:nvSpPr>
        <p:spPr>
          <a:xfrm>
            <a:off x="758190" y="1837055"/>
            <a:ext cx="3341370" cy="4523105"/>
          </a:xfrm>
          <a:prstGeom prst="roundRect">
            <a:avLst>
              <a:gd name="adj" fmla="val 7916"/>
            </a:avLst>
          </a:prstGeom>
          <a:gradFill>
            <a:gsLst>
              <a:gs pos="100000">
                <a:schemeClr val="accent1">
                  <a:alpha val="0"/>
                </a:schemeClr>
              </a:gs>
              <a:gs pos="100000">
                <a:schemeClr val="accent1">
                  <a:alpha val="100000"/>
                </a:schemeClr>
              </a:gs>
              <a:gs pos="0">
                <a:schemeClr val="accent1">
                  <a:lumMod val="20000"/>
                  <a:lumOff val="80000"/>
                  <a:alpha val="10000"/>
                </a:schemeClr>
              </a:gs>
            </a:gsLst>
            <a:lin ang="5400000" scaled="0"/>
          </a:gradFill>
          <a:ln>
            <a:gradFill>
              <a:gsLst>
                <a:gs pos="20000">
                  <a:schemeClr val="accent1">
                    <a:alpha val="0"/>
                  </a:schemeClr>
                </a:gs>
                <a:gs pos="100000">
                  <a:schemeClr val="accent1">
                    <a:lumMod val="60000"/>
                    <a:lumOff val="40000"/>
                    <a:alpha val="100000"/>
                  </a:schemeClr>
                </a:gs>
              </a:gsLst>
              <a:lin ang="16200000" scaled="1"/>
            </a:gradFill>
          </a:ln>
          <a:effectLst>
            <a:outerShdw blurRad="152400" dist="38100" dir="13500000" algn="br" rotWithShape="0">
              <a:schemeClr val="accent1">
                <a:lumMod val="75000"/>
                <a:alpha val="7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lIns="360045" tIns="360045" rIns="288290" bIns="360045" numCol="1" spcCol="0" rtlCol="0" fromWordArt="0" anchor="b" anchorCtr="1" forceAA="0" compatLnSpc="1">
            <a:noAutofit/>
          </a:bodyPr>
          <a:lstStyle/>
          <a:p>
            <a:pPr lvl="0" algn="just">
              <a:lnSpc>
                <a:spcPct val="150000"/>
              </a:lnSpc>
              <a:spcBef>
                <a:spcPts val="0"/>
              </a:spcBef>
              <a:spcAft>
                <a:spcPts val="0"/>
              </a:spcAft>
              <a:buClrTx/>
              <a:buSzTx/>
              <a:buFontTx/>
            </a:pPr>
            <a:endParaRPr lang="zh-CN" altLang="en-US" sz="1600" kern="0" dirty="0">
              <a:ln>
                <a:noFill/>
                <a:prstDash val="sysDot"/>
              </a:ln>
              <a:solidFill>
                <a:srgbClr val="292929"/>
              </a:solidFill>
              <a:latin typeface="+mn-ea"/>
              <a:sym typeface="+mn-ea"/>
            </a:endParaRPr>
          </a:p>
        </p:txBody>
      </p:sp>
      <p:sp>
        <p:nvSpPr>
          <p:cNvPr id="4" name="文本框 3"/>
          <p:cNvSpPr txBox="1"/>
          <p:nvPr>
            <p:custDataLst>
              <p:tags r:id="rId2"/>
            </p:custDataLst>
          </p:nvPr>
        </p:nvSpPr>
        <p:spPr>
          <a:xfrm>
            <a:off x="1002665" y="1769110"/>
            <a:ext cx="2852420" cy="798195"/>
          </a:xfrm>
          <a:prstGeom prst="rect">
            <a:avLst/>
          </a:prstGeom>
          <a:noFill/>
        </p:spPr>
        <p:txBody>
          <a:bodyPr wrap="square" lIns="0" tIns="0" rIns="0" bIns="0" rtlCol="0" anchor="ctr" anchorCtr="0">
            <a:noAutofit/>
          </a:bodyPr>
          <a:lstStyle/>
          <a:p>
            <a:pPr lvl="0" algn="l">
              <a:lnSpc>
                <a:spcPct val="120000"/>
              </a:lnSpc>
              <a:buClrTx/>
              <a:buSzTx/>
              <a:buFontTx/>
            </a:pPr>
            <a:r>
              <a:rPr b="1" kern="0" spc="90" dirty="0">
                <a:solidFill>
                  <a:schemeClr val="accent5">
                    <a:lumMod val="75000"/>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理赔主动预警模型</a:t>
            </a:r>
            <a:endParaRPr lang="zh-CN" altLang="en-US" b="1" kern="0" spc="90" dirty="0">
              <a:solidFill>
                <a:schemeClr val="accent5">
                  <a:lumMod val="75000"/>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5" name="直接连接符 4"/>
          <p:cNvCxnSpPr/>
          <p:nvPr>
            <p:custDataLst>
              <p:tags r:id="rId3"/>
            </p:custDataLst>
          </p:nvPr>
        </p:nvCxnSpPr>
        <p:spPr>
          <a:xfrm>
            <a:off x="1035675" y="2595563"/>
            <a:ext cx="2786400" cy="0"/>
          </a:xfrm>
          <a:prstGeom prst="line">
            <a:avLst/>
          </a:prstGeom>
          <a:ln>
            <a:gradFill>
              <a:gsLst>
                <a:gs pos="0">
                  <a:schemeClr val="accent1">
                    <a:alpha val="10000"/>
                  </a:schemeClr>
                </a:gs>
                <a:gs pos="100000">
                  <a:schemeClr val="accent1">
                    <a:alpha val="80000"/>
                  </a:schemeClr>
                </a:gs>
              </a:gsLst>
              <a:lin ang="10800000" scaled="1"/>
            </a:gradFill>
            <a:headEnd type="oval"/>
            <a:tailEnd type="none"/>
          </a:ln>
        </p:spPr>
        <p:style>
          <a:lnRef idx="2">
            <a:schemeClr val="accent1"/>
          </a:lnRef>
          <a:fillRef idx="0">
            <a:srgbClr val="FFFFFF"/>
          </a:fillRef>
          <a:effectRef idx="0">
            <a:srgbClr val="FFFFFF"/>
          </a:effectRef>
          <a:fontRef idx="minor">
            <a:schemeClr val="tx1"/>
          </a:fontRef>
        </p:style>
      </p:cxnSp>
      <p:sp>
        <p:nvSpPr>
          <p:cNvPr id="6" name="文本框 5"/>
          <p:cNvSpPr txBox="1"/>
          <p:nvPr>
            <p:custDataLst>
              <p:tags r:id="rId4"/>
            </p:custDataLst>
          </p:nvPr>
        </p:nvSpPr>
        <p:spPr>
          <a:xfrm>
            <a:off x="1003275" y="2704465"/>
            <a:ext cx="2851200" cy="3107055"/>
          </a:xfrm>
          <a:prstGeom prst="rect">
            <a:avLst/>
          </a:prstGeom>
          <a:noFill/>
        </p:spPr>
        <p:txBody>
          <a:bodyPr wrap="square" lIns="0" tIns="0" rIns="0" bIns="0" rtlCol="0">
            <a:noAutofit/>
          </a:bodyPr>
          <a:lstStyle/>
          <a:p>
            <a:pPr indent="0" fontAlgn="auto">
              <a:lnSpc>
                <a:spcPct val="150000"/>
              </a:lnSpc>
            </a:pPr>
            <a:r>
              <a:rPr sz="1400"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每个月申请调用一次医疗数</a:t>
            </a:r>
            <a:r>
              <a:rPr sz="14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据</a:t>
            </a:r>
            <a:r>
              <a:rPr sz="1400" kern="0" spc="-25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，针对有新增就医客户基于保险责任评估是</a:t>
            </a:r>
            <a:r>
              <a:rPr sz="1400"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否触发理赔</a:t>
            </a:r>
            <a:r>
              <a:rPr sz="1400" kern="0" spc="-25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，对于触发理赔预警客户下发服</a:t>
            </a:r>
            <a:r>
              <a:rPr sz="14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务线索给到保司</a:t>
            </a:r>
            <a:r>
              <a:rPr sz="1400" kern="0" spc="-2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，保司安排客服人员做主动理赔关</a:t>
            </a:r>
            <a:r>
              <a:rPr sz="1400"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怀</a:t>
            </a:r>
            <a:r>
              <a:rPr sz="1400" kern="0" spc="-1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kern="0" spc="-33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引导激活报案</a:t>
            </a:r>
            <a:r>
              <a:rPr lang="zh-CN" sz="1400" kern="0" spc="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sz="1400" kern="0" spc="20" dirty="0">
              <a:ln>
                <a:noFill/>
                <a:prstDash val="sysDot"/>
              </a:ln>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7" name="矩形: 圆角 20"/>
          <p:cNvSpPr/>
          <p:nvPr>
            <p:custDataLst>
              <p:tags r:id="rId5"/>
            </p:custDataLst>
          </p:nvPr>
        </p:nvSpPr>
        <p:spPr>
          <a:xfrm>
            <a:off x="4445635" y="1837055"/>
            <a:ext cx="3341370" cy="4523105"/>
          </a:xfrm>
          <a:prstGeom prst="roundRect">
            <a:avLst>
              <a:gd name="adj" fmla="val 8073"/>
            </a:avLst>
          </a:prstGeom>
          <a:gradFill>
            <a:gsLst>
              <a:gs pos="100000">
                <a:schemeClr val="accent2">
                  <a:alpha val="0"/>
                </a:schemeClr>
              </a:gs>
              <a:gs pos="100000">
                <a:schemeClr val="accent2">
                  <a:alpha val="100000"/>
                </a:schemeClr>
              </a:gs>
              <a:gs pos="0">
                <a:schemeClr val="accent2">
                  <a:lumMod val="20000"/>
                  <a:lumOff val="80000"/>
                  <a:alpha val="10000"/>
                </a:schemeClr>
              </a:gs>
            </a:gsLst>
            <a:lin ang="5400000" scaled="0"/>
          </a:gradFill>
          <a:ln>
            <a:gradFill>
              <a:gsLst>
                <a:gs pos="20000">
                  <a:schemeClr val="accent2">
                    <a:alpha val="0"/>
                  </a:schemeClr>
                </a:gs>
                <a:gs pos="100000">
                  <a:schemeClr val="accent2">
                    <a:lumMod val="60000"/>
                    <a:lumOff val="40000"/>
                    <a:alpha val="100000"/>
                  </a:schemeClr>
                </a:gs>
              </a:gsLst>
              <a:lin ang="16200000" scaled="1"/>
            </a:gradFill>
          </a:ln>
          <a:effectLst>
            <a:outerShdw blurRad="152400" dist="38100" dir="13500000" algn="br" rotWithShape="0">
              <a:schemeClr val="accent2">
                <a:lumMod val="75000"/>
                <a:alpha val="7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lIns="360045" tIns="360045" rIns="288290" bIns="360045" numCol="1" spcCol="0" rtlCol="0" fromWordArt="0" anchor="b" anchorCtr="1" forceAA="0" compatLnSpc="1">
            <a:noAutofit/>
          </a:bodyPr>
          <a:lstStyle/>
          <a:p>
            <a:pPr lvl="0" algn="just">
              <a:lnSpc>
                <a:spcPct val="150000"/>
              </a:lnSpc>
              <a:spcBef>
                <a:spcPts val="0"/>
              </a:spcBef>
              <a:spcAft>
                <a:spcPts val="0"/>
              </a:spcAft>
              <a:buClrTx/>
              <a:buSzTx/>
              <a:buFontTx/>
            </a:pPr>
            <a:endParaRPr lang="zh-CN" altLang="en-US" sz="1600" kern="0" dirty="0">
              <a:ln>
                <a:noFill/>
                <a:prstDash val="sysDot"/>
              </a:ln>
              <a:solidFill>
                <a:srgbClr val="292929"/>
              </a:solidFill>
              <a:latin typeface="+mn-ea"/>
              <a:sym typeface="+mn-ea"/>
            </a:endParaRPr>
          </a:p>
        </p:txBody>
      </p:sp>
      <p:sp>
        <p:nvSpPr>
          <p:cNvPr id="8" name="矩形: 圆角 20"/>
          <p:cNvSpPr/>
          <p:nvPr>
            <p:custDataLst>
              <p:tags r:id="rId6"/>
            </p:custDataLst>
          </p:nvPr>
        </p:nvSpPr>
        <p:spPr>
          <a:xfrm>
            <a:off x="8133080" y="1837055"/>
            <a:ext cx="3341370" cy="4523105"/>
          </a:xfrm>
          <a:prstGeom prst="roundRect">
            <a:avLst>
              <a:gd name="adj" fmla="val 8073"/>
            </a:avLst>
          </a:prstGeom>
          <a:gradFill>
            <a:gsLst>
              <a:gs pos="100000">
                <a:schemeClr val="accent1">
                  <a:alpha val="0"/>
                </a:schemeClr>
              </a:gs>
              <a:gs pos="100000">
                <a:schemeClr val="accent1">
                  <a:alpha val="100000"/>
                </a:schemeClr>
              </a:gs>
              <a:gs pos="0">
                <a:schemeClr val="accent1">
                  <a:lumMod val="20000"/>
                  <a:lumOff val="80000"/>
                  <a:alpha val="10000"/>
                </a:schemeClr>
              </a:gs>
            </a:gsLst>
            <a:lin ang="5400000" scaled="0"/>
          </a:gradFill>
          <a:ln>
            <a:gradFill>
              <a:gsLst>
                <a:gs pos="20000">
                  <a:schemeClr val="accent1">
                    <a:alpha val="0"/>
                  </a:schemeClr>
                </a:gs>
                <a:gs pos="100000">
                  <a:schemeClr val="accent1">
                    <a:lumMod val="60000"/>
                    <a:lumOff val="40000"/>
                    <a:alpha val="100000"/>
                  </a:schemeClr>
                </a:gs>
              </a:gsLst>
              <a:lin ang="16200000" scaled="1"/>
            </a:gradFill>
          </a:ln>
          <a:effectLst>
            <a:outerShdw blurRad="152400" dist="38100" dir="13500000" algn="br" rotWithShape="0">
              <a:schemeClr val="accent1">
                <a:lumMod val="75000"/>
                <a:alpha val="7000"/>
              </a:schemeClr>
            </a:outerShdw>
          </a:effectLst>
        </p:spPr>
        <p:style>
          <a:lnRef idx="1">
            <a:schemeClr val="accent1"/>
          </a:lnRef>
          <a:fillRef idx="2">
            <a:schemeClr val="accent1"/>
          </a:fillRef>
          <a:effectRef idx="1">
            <a:schemeClr val="accent1"/>
          </a:effectRef>
          <a:fontRef idx="minor">
            <a:schemeClr val="dk1"/>
          </a:fontRef>
        </p:style>
        <p:txBody>
          <a:bodyPr vertOverflow="overflow" horzOverflow="overflow" vert="horz" wrap="square" lIns="360045" tIns="360045" rIns="288290" bIns="360045" numCol="1" spcCol="0" rtlCol="0" fromWordArt="0" anchor="b" anchorCtr="1" forceAA="0" compatLnSpc="1">
            <a:noAutofit/>
          </a:bodyPr>
          <a:lstStyle/>
          <a:p>
            <a:pPr lvl="0" algn="just">
              <a:lnSpc>
                <a:spcPct val="150000"/>
              </a:lnSpc>
              <a:spcBef>
                <a:spcPts val="0"/>
              </a:spcBef>
              <a:spcAft>
                <a:spcPts val="0"/>
              </a:spcAft>
              <a:buClrTx/>
              <a:buSzTx/>
              <a:buFontTx/>
            </a:pPr>
            <a:endParaRPr lang="zh-CN" altLang="en-US" sz="1600" kern="0" dirty="0">
              <a:ln>
                <a:noFill/>
                <a:prstDash val="sysDot"/>
              </a:ln>
              <a:solidFill>
                <a:srgbClr val="292929"/>
              </a:solidFill>
              <a:latin typeface="+mn-ea"/>
              <a:sym typeface="+mn-ea"/>
            </a:endParaRPr>
          </a:p>
        </p:txBody>
      </p:sp>
      <p:sp>
        <p:nvSpPr>
          <p:cNvPr id="9" name="文本框 8"/>
          <p:cNvSpPr txBox="1"/>
          <p:nvPr>
            <p:custDataLst>
              <p:tags r:id="rId7"/>
            </p:custDataLst>
          </p:nvPr>
        </p:nvSpPr>
        <p:spPr>
          <a:xfrm>
            <a:off x="4690720" y="1769110"/>
            <a:ext cx="2851200" cy="798195"/>
          </a:xfrm>
          <a:prstGeom prst="rect">
            <a:avLst/>
          </a:prstGeom>
          <a:noFill/>
        </p:spPr>
        <p:txBody>
          <a:bodyPr wrap="square" lIns="0" tIns="0" rIns="0" bIns="0" rtlCol="0" anchor="ctr" anchorCtr="0">
            <a:noAutofit/>
          </a:bodyPr>
          <a:lstStyle/>
          <a:p>
            <a:pPr lvl="0" algn="l">
              <a:lnSpc>
                <a:spcPct val="120000"/>
              </a:lnSpc>
              <a:buClrTx/>
              <a:buSzTx/>
              <a:buFontTx/>
            </a:pPr>
            <a:r>
              <a:rPr b="1" kern="0" spc="80" dirty="0">
                <a:solidFill>
                  <a:schemeClr val="accent2">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理赔智能理算模型</a:t>
            </a:r>
            <a:r>
              <a:rPr b="1" kern="0" spc="-180" dirty="0">
                <a:solidFill>
                  <a:schemeClr val="accent2">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b="1" kern="0" spc="-180" dirty="0">
              <a:solidFill>
                <a:schemeClr val="accent2">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11" name="直接连接符 10"/>
          <p:cNvCxnSpPr/>
          <p:nvPr>
            <p:custDataLst>
              <p:tags r:id="rId8"/>
            </p:custDataLst>
          </p:nvPr>
        </p:nvCxnSpPr>
        <p:spPr>
          <a:xfrm>
            <a:off x="4723120" y="2595563"/>
            <a:ext cx="2786400" cy="0"/>
          </a:xfrm>
          <a:prstGeom prst="line">
            <a:avLst/>
          </a:prstGeom>
          <a:ln>
            <a:gradFill>
              <a:gsLst>
                <a:gs pos="0">
                  <a:schemeClr val="accent2">
                    <a:alpha val="10000"/>
                  </a:schemeClr>
                </a:gs>
                <a:gs pos="100000">
                  <a:schemeClr val="accent2">
                    <a:alpha val="80000"/>
                  </a:schemeClr>
                </a:gs>
              </a:gsLst>
              <a:lin ang="10800000" scaled="1"/>
            </a:gradFill>
            <a:headEnd type="oval"/>
            <a:tailEnd type="none"/>
          </a:ln>
        </p:spPr>
        <p:style>
          <a:lnRef idx="2">
            <a:schemeClr val="accent1"/>
          </a:lnRef>
          <a:fillRef idx="0">
            <a:srgbClr val="FFFFFF"/>
          </a:fillRef>
          <a:effectRef idx="0">
            <a:srgbClr val="FFFFFF"/>
          </a:effectRef>
          <a:fontRef idx="minor">
            <a:schemeClr val="tx1"/>
          </a:fontRef>
        </p:style>
      </p:cxnSp>
      <p:sp>
        <p:nvSpPr>
          <p:cNvPr id="12" name="文本框 11"/>
          <p:cNvSpPr txBox="1"/>
          <p:nvPr>
            <p:custDataLst>
              <p:tags r:id="rId9"/>
            </p:custDataLst>
          </p:nvPr>
        </p:nvSpPr>
        <p:spPr>
          <a:xfrm>
            <a:off x="4690720" y="2704148"/>
            <a:ext cx="2851200" cy="3107055"/>
          </a:xfrm>
          <a:prstGeom prst="rect">
            <a:avLst/>
          </a:prstGeom>
          <a:noFill/>
        </p:spPr>
        <p:txBody>
          <a:bodyPr wrap="square" lIns="0" tIns="0" rIns="0" bIns="0" rtlCol="0">
            <a:noAutofit/>
          </a:bodyPr>
          <a:lstStyle/>
          <a:p>
            <a:pPr indent="0" fontAlgn="auto">
              <a:lnSpc>
                <a:spcPct val="150000"/>
              </a:lnSpc>
            </a:pPr>
            <a:r>
              <a:rPr sz="14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基于客户就医详情数据（主要包括诊断、</a:t>
            </a:r>
            <a:r>
              <a:rPr sz="1400" kern="0" spc="-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费用明细等）</a:t>
            </a:r>
            <a:r>
              <a:rPr sz="1400" kern="0" spc="-41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和保险责任细则自动核算理赔金额。</a:t>
            </a:r>
            <a:endParaRPr lang="zh-CN" altLang="en-US" sz="1400" kern="0" dirty="0">
              <a:ln>
                <a:noFill/>
                <a:prstDash val="sysDot"/>
              </a:ln>
              <a:solidFill>
                <a:schemeClr val="tx1">
                  <a:lumMod val="85000"/>
                  <a:lumOff val="15000"/>
                </a:schemeClr>
              </a:solidFill>
              <a:latin typeface="+mn-ea"/>
              <a:sym typeface="+mn-ea"/>
            </a:endParaRPr>
          </a:p>
        </p:txBody>
      </p:sp>
      <p:sp>
        <p:nvSpPr>
          <p:cNvPr id="13" name="文本框 12"/>
          <p:cNvSpPr txBox="1"/>
          <p:nvPr>
            <p:custDataLst>
              <p:tags r:id="rId10"/>
            </p:custDataLst>
          </p:nvPr>
        </p:nvSpPr>
        <p:spPr>
          <a:xfrm>
            <a:off x="8378165" y="1769110"/>
            <a:ext cx="2851200" cy="798195"/>
          </a:xfrm>
          <a:prstGeom prst="rect">
            <a:avLst/>
          </a:prstGeom>
          <a:noFill/>
        </p:spPr>
        <p:txBody>
          <a:bodyPr wrap="square" lIns="0" tIns="0" rIns="0" bIns="0" rtlCol="0" anchor="ctr" anchorCtr="0">
            <a:noAutofit/>
          </a:bodyPr>
          <a:lstStyle/>
          <a:p>
            <a:pPr lvl="0" algn="l">
              <a:lnSpc>
                <a:spcPct val="120000"/>
              </a:lnSpc>
              <a:buClrTx/>
              <a:buSzTx/>
              <a:buFontTx/>
            </a:pPr>
            <a:r>
              <a:rPr b="1" kern="0" spc="50" dirty="0">
                <a:solidFill>
                  <a:schemeClr val="accent5">
                    <a:lumMod val="75000"/>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医疗费用垫付模型</a:t>
            </a:r>
            <a:endParaRPr lang="zh-CN" altLang="en-US" b="1" kern="0" spc="50" dirty="0">
              <a:solidFill>
                <a:schemeClr val="accent5">
                  <a:lumMod val="75000"/>
                  <a:alpha val="100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cxnSp>
        <p:nvCxnSpPr>
          <p:cNvPr id="14" name="直接连接符 13"/>
          <p:cNvCxnSpPr/>
          <p:nvPr>
            <p:custDataLst>
              <p:tags r:id="rId11"/>
            </p:custDataLst>
          </p:nvPr>
        </p:nvCxnSpPr>
        <p:spPr>
          <a:xfrm>
            <a:off x="8410565" y="2595563"/>
            <a:ext cx="2786400" cy="0"/>
          </a:xfrm>
          <a:prstGeom prst="line">
            <a:avLst/>
          </a:prstGeom>
          <a:ln>
            <a:gradFill>
              <a:gsLst>
                <a:gs pos="0">
                  <a:schemeClr val="accent1">
                    <a:alpha val="10000"/>
                  </a:schemeClr>
                </a:gs>
                <a:gs pos="100000">
                  <a:schemeClr val="accent1">
                    <a:alpha val="80000"/>
                  </a:schemeClr>
                </a:gs>
              </a:gsLst>
              <a:lin ang="10800000" scaled="1"/>
            </a:gradFill>
            <a:headEnd type="oval"/>
            <a:tailEnd type="none"/>
          </a:ln>
        </p:spPr>
        <p:style>
          <a:lnRef idx="2">
            <a:schemeClr val="accent1"/>
          </a:lnRef>
          <a:fillRef idx="0">
            <a:srgbClr val="FFFFFF"/>
          </a:fillRef>
          <a:effectRef idx="0">
            <a:srgbClr val="FFFFFF"/>
          </a:effectRef>
          <a:fontRef idx="minor">
            <a:schemeClr val="tx1"/>
          </a:fontRef>
        </p:style>
      </p:cxnSp>
      <p:sp>
        <p:nvSpPr>
          <p:cNvPr id="15" name="文本框 14"/>
          <p:cNvSpPr txBox="1"/>
          <p:nvPr>
            <p:custDataLst>
              <p:tags r:id="rId12"/>
            </p:custDataLst>
          </p:nvPr>
        </p:nvSpPr>
        <p:spPr>
          <a:xfrm>
            <a:off x="8378165" y="2704148"/>
            <a:ext cx="2851200" cy="3107055"/>
          </a:xfrm>
          <a:prstGeom prst="rect">
            <a:avLst/>
          </a:prstGeom>
          <a:noFill/>
        </p:spPr>
        <p:txBody>
          <a:bodyPr wrap="square" lIns="0" tIns="0" rIns="0" bIns="0" rtlCol="0">
            <a:noAutofit/>
          </a:bodyPr>
          <a:lstStyle/>
          <a:p>
            <a:pPr indent="0" fontAlgn="auto">
              <a:lnSpc>
                <a:spcPct val="150000"/>
              </a:lnSpc>
            </a:pPr>
            <a:r>
              <a:rPr sz="1400" kern="0" spc="5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评估医疗费用</a:t>
            </a:r>
            <a:r>
              <a:rPr sz="1400" kern="0" spc="-25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5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kern="0" spc="-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5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为客户垫付住院医疗费</a:t>
            </a:r>
            <a:r>
              <a:rPr sz="1400" kern="0" spc="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用</a:t>
            </a:r>
            <a:r>
              <a:rPr sz="1400" kern="0" spc="-2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，住院期间客户可申请多次垫付。</a:t>
            </a:r>
            <a:endParaRPr lang="zh-CN" altLang="en-US" sz="1400" kern="0" dirty="0">
              <a:ln>
                <a:noFill/>
                <a:prstDash val="sysDot"/>
              </a:ln>
              <a:solidFill>
                <a:schemeClr val="tx1">
                  <a:lumMod val="85000"/>
                  <a:lumOff val="15000"/>
                </a:schemeClr>
              </a:solidFill>
              <a:latin typeface="+mn-ea"/>
              <a:sym typeface="+mn-ea"/>
            </a:endParaRPr>
          </a:p>
        </p:txBody>
      </p:sp>
      <p:sp>
        <p:nvSpPr>
          <p:cNvPr id="2" name="标题 16"/>
          <p:cNvSpPr>
            <a:spLocks noGrp="1"/>
          </p:cNvSpPr>
          <p:nvPr>
            <p:custDataLst>
              <p:tags r:id="rId13"/>
            </p:custDataLst>
          </p:nvPr>
        </p:nvSpPr>
        <p:spPr>
          <a:xfrm>
            <a:off x="236220" y="208280"/>
            <a:ext cx="9181465" cy="437515"/>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sz="2400" b="1" smtClean="0">
                <a:solidFill>
                  <a:srgbClr val="C00000"/>
                </a:solidFill>
                <a:latin typeface="微软雅黑" panose="020B0503020204020204" pitchFamily="34" charset="-122"/>
                <a:ea typeface="微软雅黑" panose="020B0503020204020204" pitchFamily="34" charset="-122"/>
                <a:cs typeface="+mn-cs"/>
                <a:sym typeface="+mn-ea"/>
              </a:rPr>
              <a:t>数据产品</a:t>
            </a:r>
            <a:r>
              <a:rPr lang="en-US" altLang="zh-CN" sz="2400" b="1" smtClean="0">
                <a:solidFill>
                  <a:srgbClr val="C00000"/>
                </a:solidFill>
                <a:latin typeface="微软雅黑" panose="020B0503020204020204" pitchFamily="34" charset="-122"/>
                <a:ea typeface="微软雅黑" panose="020B0503020204020204" pitchFamily="34" charset="-122"/>
                <a:cs typeface="+mn-cs"/>
                <a:sym typeface="+mn-ea"/>
              </a:rPr>
              <a:t>4</a:t>
            </a: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a:t>
            </a:r>
            <a:r>
              <a:rPr lang="en-US" altLang="zh-CN" sz="2400" b="1" smtClean="0">
                <a:solidFill>
                  <a:srgbClr val="C00000"/>
                </a:solidFill>
                <a:latin typeface="微软雅黑" panose="020B0503020204020204" pitchFamily="34" charset="-122"/>
                <a:ea typeface="微软雅黑" panose="020B0503020204020204" pitchFamily="34" charset="-122"/>
                <a:cs typeface="+mn-cs"/>
                <a:sym typeface="+mn-ea"/>
              </a:rPr>
              <a:t>“</a:t>
            </a: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智易赔</a:t>
            </a:r>
            <a:r>
              <a:rPr lang="en-US" altLang="zh-CN" sz="2400" b="1" smtClean="0">
                <a:solidFill>
                  <a:srgbClr val="C00000"/>
                </a:solidFill>
                <a:latin typeface="微软雅黑" panose="020B0503020204020204" pitchFamily="34" charset="-122"/>
                <a:ea typeface="微软雅黑" panose="020B0503020204020204" pitchFamily="34" charset="-122"/>
                <a:cs typeface="+mn-cs"/>
                <a:sym typeface="+mn-ea"/>
              </a:rPr>
              <a:t>”</a:t>
            </a: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主动理赔风控模型</a:t>
            </a:r>
            <a:endPar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endParaRPr>
          </a:p>
        </p:txBody>
      </p:sp>
      <p:sp>
        <p:nvSpPr>
          <p:cNvPr id="10" name="文本框 9"/>
          <p:cNvSpPr txBox="1"/>
          <p:nvPr/>
        </p:nvSpPr>
        <p:spPr>
          <a:xfrm>
            <a:off x="532765" y="763270"/>
            <a:ext cx="10942320" cy="922020"/>
          </a:xfrm>
          <a:prstGeom prst="rect">
            <a:avLst/>
          </a:prstGeom>
          <a:noFill/>
        </p:spPr>
        <p:txBody>
          <a:bodyPr wrap="square" rtlCol="0" anchor="t">
            <a:spAutoFit/>
          </a:bodyPr>
          <a:p>
            <a:pPr marL="74295" algn="l" rtl="0" eaLnBrk="0">
              <a:lnSpc>
                <a:spcPct val="150000"/>
              </a:lnSpc>
              <a:spcBef>
                <a:spcPts val="550"/>
              </a:spcBef>
            </a:pP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以医疗大数据模型驱动</a:t>
            </a:r>
            <a:r>
              <a:rPr kern="0" spc="-25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kern="0" spc="-43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可实现理赔预警-理赔风控-理赔理算全流程智能化</a:t>
            </a:r>
            <a:r>
              <a:rPr kern="0" spc="-25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kern="0" spc="-3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“理赔找客户”，</a:t>
            </a:r>
            <a:r>
              <a:rPr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有效优化客户出险到理赔款支付周期、</a:t>
            </a:r>
            <a:r>
              <a:rPr kern="0" spc="-3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大幅提升客户理赔服务体验。</a:t>
            </a:r>
            <a:endParaRPr lang="zh-CN" altLang="en-US"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 name="文本框 15"/>
          <p:cNvSpPr txBox="1"/>
          <p:nvPr/>
        </p:nvSpPr>
        <p:spPr>
          <a:xfrm>
            <a:off x="758190" y="5245735"/>
            <a:ext cx="6096000" cy="1332865"/>
          </a:xfrm>
          <a:prstGeom prst="rect">
            <a:avLst/>
          </a:prstGeom>
          <a:noFill/>
        </p:spPr>
        <p:txBody>
          <a:bodyPr wrap="square" rtlCol="0" anchor="t">
            <a:spAutoFit/>
          </a:bodyPr>
          <a:p>
            <a:pPr marL="190500" algn="l" rtl="0" eaLnBrk="0">
              <a:lnSpc>
                <a:spcPct val="88000"/>
              </a:lnSpc>
              <a:spcBef>
                <a:spcPts val="430"/>
              </a:spcBef>
            </a:pPr>
            <a:r>
              <a:rPr sz="1400" b="1"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数据需求</a:t>
            </a:r>
            <a:endParaRPr sz="1400" dirty="0">
              <a:latin typeface="微软雅黑" panose="020B0503020204020204" pitchFamily="34" charset="-122"/>
              <a:ea typeface="微软雅黑" panose="020B0503020204020204" pitchFamily="34" charset="-122"/>
              <a:cs typeface="微软雅黑" panose="020B0503020204020204" pitchFamily="34" charset="-122"/>
            </a:endParaRPr>
          </a:p>
          <a:p>
            <a:pPr marL="202565" algn="l" rtl="0" eaLnBrk="0">
              <a:lnSpc>
                <a:spcPts val="1815"/>
              </a:lnSpc>
              <a:spcBef>
                <a:spcPts val="275"/>
              </a:spcBef>
            </a:pPr>
            <a:r>
              <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(a)数据类型：卫健、</a:t>
            </a:r>
            <a:r>
              <a:rPr sz="1400" kern="0" spc="-25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医保、药店等涉及个人就诊记录的数据。</a:t>
            </a:r>
            <a:endPar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02565" algn="l" rtl="0" eaLnBrk="0">
              <a:lnSpc>
                <a:spcPts val="1815"/>
              </a:lnSpc>
              <a:spcBef>
                <a:spcPts val="275"/>
              </a:spcBef>
            </a:pPr>
            <a:r>
              <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(b)覆盖时间：至少能覆盖近2年的数据</a:t>
            </a:r>
            <a:endParaRPr sz="1400" dirty="0">
              <a:latin typeface="微软雅黑" panose="020B0503020204020204" pitchFamily="34" charset="-122"/>
              <a:ea typeface="微软雅黑" panose="020B0503020204020204" pitchFamily="34" charset="-122"/>
              <a:cs typeface="微软雅黑" panose="020B0503020204020204" pitchFamily="34" charset="-122"/>
            </a:endParaRPr>
          </a:p>
          <a:p>
            <a:pPr marL="202565" algn="l" rtl="0" eaLnBrk="0">
              <a:lnSpc>
                <a:spcPts val="1815"/>
              </a:lnSpc>
              <a:spcBef>
                <a:spcPts val="200"/>
              </a:spcBef>
            </a:pPr>
            <a:r>
              <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(c)更新时效：至少每月更新</a:t>
            </a:r>
            <a:endPar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02565" algn="l" rtl="0" eaLnBrk="0">
              <a:lnSpc>
                <a:spcPts val="1815"/>
              </a:lnSpc>
              <a:spcBef>
                <a:spcPts val="200"/>
              </a:spcBef>
            </a:pPr>
            <a:endParaRPr lang="zh-CN" altLang="en-US"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8" name="文本框 17"/>
          <p:cNvSpPr txBox="1"/>
          <p:nvPr/>
        </p:nvSpPr>
        <p:spPr>
          <a:xfrm>
            <a:off x="6196965" y="5494655"/>
            <a:ext cx="5561330" cy="789305"/>
          </a:xfrm>
          <a:prstGeom prst="rect">
            <a:avLst/>
          </a:prstGeom>
          <a:noFill/>
        </p:spPr>
        <p:txBody>
          <a:bodyPr wrap="square" rtlCol="0" anchor="t">
            <a:spAutoFit/>
          </a:bodyPr>
          <a:p>
            <a:pPr marL="202565" algn="l" rtl="0" eaLnBrk="0">
              <a:lnSpc>
                <a:spcPts val="1815"/>
              </a:lnSpc>
              <a:spcBef>
                <a:spcPts val="200"/>
              </a:spcBef>
            </a:pPr>
            <a:r>
              <a:rPr sz="1400" kern="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(d)数据字段：至少覆盖就诊时间、就诊方式、</a:t>
            </a:r>
            <a:r>
              <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入院时间、</a:t>
            </a:r>
            <a:r>
              <a:rPr sz="1400" kern="0" spc="-29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出院时间、</a:t>
            </a:r>
            <a:r>
              <a:rPr sz="1400" kern="0" spc="-29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医院名称、诊断名称、诊断编码（ICD）、就诊金额。额外需</a:t>
            </a:r>
            <a:r>
              <a:rPr sz="1400" kern="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要提供费用结算明细（医保报销和自费支付金额、费用科目</a:t>
            </a:r>
            <a:r>
              <a:rPr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明细）</a:t>
            </a:r>
            <a:endParaRPr lang="zh-CN" altLang="en-US"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9" name="圆角矩形 18"/>
          <p:cNvSpPr/>
          <p:nvPr/>
        </p:nvSpPr>
        <p:spPr>
          <a:xfrm>
            <a:off x="727075" y="5154930"/>
            <a:ext cx="10959465" cy="1343660"/>
          </a:xfrm>
          <a:prstGeom prst="roundRect">
            <a:avLst/>
          </a:prstGeom>
          <a:noFill/>
          <a:ln>
            <a:solidFill>
              <a:srgbClr val="C00000"/>
            </a:solidFill>
            <a:prstDash val="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ustDataLst>
      <p:tags r:id="rId14"/>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6"/>
          <p:cNvSpPr>
            <a:spLocks noGrp="1"/>
          </p:cNvSpPr>
          <p:nvPr>
            <p:custDataLst>
              <p:tags r:id="rId1"/>
            </p:custDataLst>
          </p:nvPr>
        </p:nvSpPr>
        <p:spPr>
          <a:xfrm>
            <a:off x="236220" y="208280"/>
            <a:ext cx="9181465" cy="437515"/>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数据产品</a:t>
            </a:r>
            <a:r>
              <a:rPr lang="en-US" altLang="zh-CN" sz="2400" b="1" smtClean="0">
                <a:solidFill>
                  <a:srgbClr val="C00000"/>
                </a:solidFill>
                <a:latin typeface="微软雅黑" panose="020B0503020204020204" pitchFamily="34" charset="-122"/>
                <a:ea typeface="微软雅黑" panose="020B0503020204020204" pitchFamily="34" charset="-122"/>
                <a:cs typeface="+mn-cs"/>
                <a:sym typeface="+mn-ea"/>
              </a:rPr>
              <a:t>5</a:t>
            </a:r>
            <a:r>
              <a:rPr lang="zh-CN" altLang="en-US" sz="2400" b="1" smtClean="0">
                <a:solidFill>
                  <a:srgbClr val="C00000"/>
                </a:solidFill>
                <a:latin typeface="微软雅黑" panose="020B0503020204020204" pitchFamily="34" charset="-122"/>
                <a:ea typeface="微软雅黑" panose="020B0503020204020204" pitchFamily="34" charset="-122"/>
                <a:cs typeface="+mn-cs"/>
                <a:sym typeface="+mn-ea"/>
              </a:rPr>
              <a:t>：主动健管风险管理服务预警模型</a:t>
            </a:r>
            <a:endParaRPr lang="en-US" altLang="zh-CN" sz="2400" b="1" smtClean="0">
              <a:solidFill>
                <a:srgbClr val="C00000"/>
              </a:solidFill>
              <a:latin typeface="微软雅黑" panose="020B0503020204020204" pitchFamily="34" charset="-122"/>
              <a:ea typeface="微软雅黑" panose="020B0503020204020204" pitchFamily="34" charset="-122"/>
              <a:cs typeface="+mn-cs"/>
              <a:sym typeface="+mn-ea"/>
            </a:endParaRPr>
          </a:p>
        </p:txBody>
      </p:sp>
      <p:sp>
        <p:nvSpPr>
          <p:cNvPr id="10" name="文本框 9"/>
          <p:cNvSpPr txBox="1"/>
          <p:nvPr/>
        </p:nvSpPr>
        <p:spPr>
          <a:xfrm>
            <a:off x="532765" y="1144270"/>
            <a:ext cx="10942320" cy="1753235"/>
          </a:xfrm>
          <a:prstGeom prst="rect">
            <a:avLst/>
          </a:prstGeom>
          <a:noFill/>
        </p:spPr>
        <p:txBody>
          <a:bodyPr wrap="square" rtlCol="0" anchor="t">
            <a:spAutoFit/>
          </a:bodyPr>
          <a:p>
            <a:pPr marL="14605" algn="l" rtl="0" eaLnBrk="0">
              <a:lnSpc>
                <a:spcPct val="150000"/>
              </a:lnSpc>
              <a:spcBef>
                <a:spcPts val="600"/>
              </a:spcBef>
            </a:pP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以医疗大数据模型为支撑</a:t>
            </a:r>
            <a:r>
              <a:rPr kern="0" spc="-16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，对客户做持续动态风险识别</a:t>
            </a:r>
            <a:r>
              <a:rPr kern="0" spc="-2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，每月可以识别出5%-10%的健康风险事件客户</a:t>
            </a:r>
            <a:r>
              <a:rPr kern="0" spc="1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（合适的时点</a:t>
            </a:r>
            <a:r>
              <a:rPr kern="0" spc="-23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1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，客户</a:t>
            </a:r>
            <a:r>
              <a:rPr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有风险漏出时</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kern="0" spc="-13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针对不同的风险事件特征为客户提供及时高效的健管管理服务</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（合适的服务</a:t>
            </a:r>
            <a:r>
              <a:rPr kern="0" spc="-22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，客户用得上</a:t>
            </a:r>
            <a:r>
              <a:rPr kern="0" spc="-13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4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主动健康服务提醒、</a:t>
            </a:r>
            <a:r>
              <a:rPr kern="0" spc="-2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引</a:t>
            </a:r>
            <a:r>
              <a:rPr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导客户使用、</a:t>
            </a:r>
            <a:r>
              <a:rPr kern="0" spc="-3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有效健康干预</a:t>
            </a:r>
            <a:r>
              <a:rPr kern="0" spc="-23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kern="0" spc="-41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实现保单全生命周</a:t>
            </a:r>
            <a:r>
              <a:rPr kern="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期的主动健管风险管理。</a:t>
            </a:r>
            <a:endParaRPr lang="zh-CN" altLang="en-US"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6" name="文本框 15"/>
          <p:cNvSpPr txBox="1"/>
          <p:nvPr/>
        </p:nvSpPr>
        <p:spPr>
          <a:xfrm>
            <a:off x="758190" y="5245735"/>
            <a:ext cx="6096000" cy="1118235"/>
          </a:xfrm>
          <a:prstGeom prst="rect">
            <a:avLst/>
          </a:prstGeom>
          <a:noFill/>
        </p:spPr>
        <p:txBody>
          <a:bodyPr wrap="square" rtlCol="0" anchor="t">
            <a:spAutoFit/>
          </a:bodyPr>
          <a:p>
            <a:pPr marL="190500" algn="l" rtl="0" eaLnBrk="0">
              <a:lnSpc>
                <a:spcPct val="100000"/>
              </a:lnSpc>
              <a:spcBef>
                <a:spcPts val="430"/>
              </a:spcBef>
            </a:pPr>
            <a:r>
              <a:rPr sz="1400" b="1"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数据需求</a:t>
            </a:r>
            <a:endParaRPr sz="1400" b="1"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190500" algn="l" rtl="0" eaLnBrk="0">
              <a:lnSpc>
                <a:spcPct val="100000"/>
              </a:lnSpc>
              <a:spcBef>
                <a:spcPts val="430"/>
              </a:spcBef>
            </a:pP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(a)数据类型：</a:t>
            </a:r>
            <a:r>
              <a:rPr sz="1400" kern="0" spc="-3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卫健、</a:t>
            </a:r>
            <a:r>
              <a:rPr sz="1400" kern="0" spc="-24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医</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保、</a:t>
            </a:r>
            <a:r>
              <a:rPr sz="1400" kern="0" spc="-25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医院等涉及个人就诊记录的数据。</a:t>
            </a:r>
            <a:endPar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190500" algn="l" rtl="0" eaLnBrk="0">
              <a:lnSpc>
                <a:spcPct val="100000"/>
              </a:lnSpc>
              <a:spcBef>
                <a:spcPts val="430"/>
              </a:spcBef>
            </a:pP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(b)覆盖时间：</a:t>
            </a:r>
            <a:r>
              <a:rPr sz="1400" kern="0" spc="-35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至少能覆盖近2</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年的数据</a:t>
            </a:r>
            <a:endPar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190500" algn="l" rtl="0" eaLnBrk="0">
              <a:lnSpc>
                <a:spcPct val="100000"/>
              </a:lnSpc>
              <a:spcBef>
                <a:spcPts val="430"/>
              </a:spcBef>
            </a:pPr>
            <a:r>
              <a:rPr lang="en-US" sz="1400" kern="0" spc="-19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kern="0" spc="-19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c）更新时效：</a:t>
            </a:r>
            <a:r>
              <a:rPr sz="1400" kern="0" spc="-40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至少一个季度更新一次</a:t>
            </a:r>
            <a:endParaRPr lang="zh-CN" altLang="en-US"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8" name="文本框 17"/>
          <p:cNvSpPr txBox="1"/>
          <p:nvPr/>
        </p:nvSpPr>
        <p:spPr>
          <a:xfrm>
            <a:off x="6196965" y="5494655"/>
            <a:ext cx="5147310" cy="737235"/>
          </a:xfrm>
          <a:prstGeom prst="rect">
            <a:avLst/>
          </a:prstGeom>
          <a:noFill/>
        </p:spPr>
        <p:txBody>
          <a:bodyPr wrap="square" rtlCol="0" anchor="t">
            <a:spAutoFit/>
          </a:bodyPr>
          <a:p>
            <a:pPr algn="l" rtl="0" eaLnBrk="0">
              <a:lnSpc>
                <a:spcPct val="100000"/>
              </a:lnSpc>
              <a:spcBef>
                <a:spcPts val="265"/>
              </a:spcBef>
            </a:pP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(d)数据字段：</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数据字段：</a:t>
            </a:r>
            <a:r>
              <a:rPr sz="1400" kern="0" spc="-4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至少覆盖就诊时间、</a:t>
            </a:r>
            <a:r>
              <a:rPr sz="1400" kern="0" spc="-3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就诊方式、</a:t>
            </a:r>
            <a:r>
              <a:rPr sz="1400" kern="0" spc="-38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入院时间、</a:t>
            </a:r>
            <a:r>
              <a:rPr sz="1400" kern="0" spc="-24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出院时间、</a:t>
            </a:r>
            <a:r>
              <a:rPr sz="1400" kern="0" spc="-24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医院名称、</a:t>
            </a:r>
            <a:r>
              <a:rPr sz="1400" kern="0" spc="-38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7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诊</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断名称、</a:t>
            </a:r>
            <a:r>
              <a:rPr sz="1400" kern="0" spc="-38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诊断编</a:t>
            </a:r>
            <a:r>
              <a:rPr sz="1400" kern="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码（</a:t>
            </a:r>
            <a:r>
              <a:rPr sz="1400" kern="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ICD</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kern="0" spc="-22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400" kern="0" spc="-40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kern="0" spc="6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就诊金额。</a:t>
            </a:r>
            <a:endParaRPr lang="zh-CN" altLang="en-US" sz="1400" kern="0" spc="-10" dirty="0">
              <a:solidFill>
                <a:srgbClr val="FF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9" name="圆角矩形 18"/>
          <p:cNvSpPr/>
          <p:nvPr/>
        </p:nvSpPr>
        <p:spPr>
          <a:xfrm>
            <a:off x="727075" y="5154930"/>
            <a:ext cx="10959465" cy="1343660"/>
          </a:xfrm>
          <a:prstGeom prst="roundRect">
            <a:avLst/>
          </a:prstGeom>
          <a:noFill/>
          <a:ln>
            <a:solidFill>
              <a:srgbClr val="C00000"/>
            </a:solidFill>
            <a:prstDash val="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文本框 2"/>
          <p:cNvSpPr txBox="1"/>
          <p:nvPr/>
        </p:nvSpPr>
        <p:spPr>
          <a:xfrm>
            <a:off x="727075" y="3110865"/>
            <a:ext cx="10459085" cy="1268095"/>
          </a:xfrm>
          <a:prstGeom prst="rect">
            <a:avLst/>
          </a:prstGeom>
          <a:noFill/>
        </p:spPr>
        <p:txBody>
          <a:bodyPr wrap="square" rtlCol="0" anchor="t">
            <a:spAutoFit/>
          </a:bodyPr>
          <a:p>
            <a:pPr marL="22860" algn="l" rtl="0" eaLnBrk="0">
              <a:lnSpc>
                <a:spcPct val="150000"/>
              </a:lnSpc>
              <a:spcBef>
                <a:spcPts val="515"/>
              </a:spcBef>
            </a:pPr>
            <a:r>
              <a:rPr sz="1700" b="1"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主动服务预警模型：</a:t>
            </a:r>
            <a:r>
              <a:rPr sz="1700" b="1" kern="0" spc="-3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700"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每个月申请调用一次医疗数据</a:t>
            </a:r>
            <a:r>
              <a:rPr sz="1700" kern="0" spc="-23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700" kern="0" spc="9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，针对有新增就医客户基于保</a:t>
            </a:r>
            <a:r>
              <a:rPr sz="17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险责任评估是否触发服务需求</a:t>
            </a:r>
            <a:r>
              <a:rPr sz="1700" kern="0" spc="-2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7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，对于触发服务预警客户下发服务线索给到保司</a:t>
            </a:r>
            <a:r>
              <a:rPr sz="1700" kern="0" spc="-23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700" kern="0" spc="8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700"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保司安排客服人员做主动服务提醒</a:t>
            </a:r>
            <a:r>
              <a:rPr sz="1700" kern="0" spc="-24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700"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700" kern="0" spc="-30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700"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引导</a:t>
            </a:r>
            <a:r>
              <a:rPr sz="1700" kern="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700"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rPr>
              <a:t>服务激活报案。</a:t>
            </a:r>
            <a:endParaRPr lang="zh-CN" altLang="en-US" sz="1700" kern="0" spc="70" dirty="0">
              <a:solidFill>
                <a:srgbClr val="000000">
                  <a:alpha val="100000"/>
                </a:srgb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2"/>
    </p:custDataLst>
  </p:cSld>
  <p:clrMapOvr>
    <a:masterClrMapping/>
  </p:clrMapOvr>
</p:sld>
</file>

<file path=ppt/tags/tag1.xml><?xml version="1.0" encoding="utf-8"?>
<p:tagLst xmlns:p="http://schemas.openxmlformats.org/presentationml/2006/main">
  <p:tag name="KSO_WM_DIAGRAM_VIRTUALLY_FRAME" val="{&quot;height&quot;:274.5496062992126,&quot;left&quot;:186.80874015748032,&quot;top&quot;:-10.047244094488201,&quot;width&quot;:714.8333858267717}"/>
</p:tagLst>
</file>

<file path=ppt/tags/tag10.xml><?xml version="1.0" encoding="utf-8"?>
<p:tagLst xmlns:p="http://schemas.openxmlformats.org/presentationml/2006/main">
  <p:tag name="TABLE_ENDDRAG_ORIGIN_RECT" val="404*73"/>
  <p:tag name="TABLE_ENDDRAG_RECT" val="528*118*404*73"/>
</p:tagLst>
</file>

<file path=ppt/tags/tag11.xml><?xml version="1.0" encoding="utf-8"?>
<p:tagLst xmlns:p="http://schemas.openxmlformats.org/presentationml/2006/main">
  <p:tag name="TABLE_ENDDRAG_ORIGIN_RECT" val="404*121"/>
  <p:tag name="TABLE_ENDDRAG_RECT" val="529*287*404*121"/>
</p:tagLst>
</file>

<file path=ppt/tags/tag12.xml><?xml version="1.0" encoding="utf-8"?>
<p:tagLst xmlns:p="http://schemas.openxmlformats.org/presentationml/2006/main">
  <p:tag name="KSO_WM_SLIDE_ID" val="diagram20233199_4"/>
  <p:tag name="KSO_WM_TEMPLATE_SUBCATEGORY" val="0"/>
  <p:tag name="KSO_WM_TEMPLATE_MASTER_TYPE" val="0"/>
  <p:tag name="KSO_WM_TEMPLATE_COLOR_TYPE" val="0"/>
  <p:tag name="KSO_WM_SLIDE_ITEM_CNT" val="5"/>
  <p:tag name="KSO_WM_SLIDE_INDEX" val="4"/>
  <p:tag name="KSO_WM_TAG_VERSION" val="3.0"/>
  <p:tag name="KSO_WM_BEAUTIFY_FLAG" val="#wm#"/>
  <p:tag name="KSO_WM_TEMPLATE_CATEGORY" val="custom"/>
  <p:tag name="KSO_WM_TEMPLATE_INDEX" val="20235946"/>
  <p:tag name="KSO_WM_SLIDE_TYPE" val="text"/>
  <p:tag name="KSO_WM_SLIDE_SUBTYPE" val="diag"/>
  <p:tag name="KSO_WM_SLIDE_SIZE" val="850.602*352.416"/>
  <p:tag name="KSO_WM_SLIDE_POSITION" val="54.8*138.464"/>
  <p:tag name="KSO_WM_SLIDE_LAYOUT" val="a_m"/>
  <p:tag name="KSO_WM_SLIDE_LAYOUT_CNT" val="1_1"/>
  <p:tag name="KSO_WM_SPECIAL_SOURCE" val="bdnull"/>
  <p:tag name="KSO_WM_DIAGRAM_GROUP_CODE" val="m1-1"/>
  <p:tag name="KSO_WM_SLIDE_DIAGTYPE" val="m"/>
  <p:tag name="RESOURCE_RECORD_KEY" val="{&quot;65&quot;:[20235946],&quot;70&quot;:[3314408]}"/>
</p:tagLst>
</file>

<file path=ppt/tags/tag13.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33199_4*a*1"/>
  <p:tag name="KSO_WM_TEMPLATE_CATEGORY" val="diagram"/>
  <p:tag name="KSO_WM_TEMPLATE_INDEX" val="20233199"/>
  <p:tag name="KSO_WM_UNIT_LAYERLEVEL" val="1"/>
  <p:tag name="KSO_WM_TAG_VERSION" val="3.0"/>
  <p:tag name="KSO_WM_BEAUTIFY_FLAG" val="#wm#"/>
  <p:tag name="KSO_WM_DIAGRAM_GROUP_CODE" val="m1-1"/>
  <p:tag name="KSO_WM_UNIT_PRESET_TEXT" val="单击此处添加标题"/>
  <p:tag name="KSO_WM_UNIT_TEXT_FILL_FORE_SCHEMECOLOR_INDEX" val="15"/>
  <p:tag name="KSO_WM_UNIT_TEXT_FILL_TYPE" val="1"/>
  <p:tag name="KSO_WM_UNIT_USESOURCEFORMAT_APPLY" val="0"/>
</p:tagLst>
</file>

<file path=ppt/tags/tag14.xml><?xml version="1.0" encoding="utf-8"?>
<p:tagLst xmlns:p="http://schemas.openxmlformats.org/presentationml/2006/main">
  <p:tag name="TABLE_ENDDRAG_ORIGIN_RECT" val="461*236"/>
  <p:tag name="TABLE_ENDDRAG_RECT" val="18*95*461*236"/>
</p:tagLst>
</file>

<file path=ppt/tags/tag15.xml><?xml version="1.0" encoding="utf-8"?>
<p:tagLst xmlns:p="http://schemas.openxmlformats.org/presentationml/2006/main">
  <p:tag name="TABLE_ENDDRAG_ORIGIN_RECT" val="404*73"/>
  <p:tag name="TABLE_ENDDRAG_RECT" val="528*118*404*73"/>
</p:tagLst>
</file>

<file path=ppt/tags/tag16.xml><?xml version="1.0" encoding="utf-8"?>
<p:tagLst xmlns:p="http://schemas.openxmlformats.org/presentationml/2006/main">
  <p:tag name="TABLE_ENDDRAG_ORIGIN_RECT" val="418*271"/>
  <p:tag name="TABLE_ENDDRAG_RECT" val="514*246*418*271"/>
</p:tagLst>
</file>

<file path=ppt/tags/tag17.xml><?xml version="1.0" encoding="utf-8"?>
<p:tagLst xmlns:p="http://schemas.openxmlformats.org/presentationml/2006/main">
  <p:tag name="KSO_WM_SLIDE_ID" val="diagram20233199_4"/>
  <p:tag name="KSO_WM_TEMPLATE_SUBCATEGORY" val="0"/>
  <p:tag name="KSO_WM_TEMPLATE_MASTER_TYPE" val="0"/>
  <p:tag name="KSO_WM_TEMPLATE_COLOR_TYPE" val="0"/>
  <p:tag name="KSO_WM_SLIDE_ITEM_CNT" val="5"/>
  <p:tag name="KSO_WM_SLIDE_INDEX" val="4"/>
  <p:tag name="KSO_WM_TAG_VERSION" val="3.0"/>
  <p:tag name="KSO_WM_BEAUTIFY_FLAG" val="#wm#"/>
  <p:tag name="KSO_WM_TEMPLATE_CATEGORY" val="custom"/>
  <p:tag name="KSO_WM_TEMPLATE_INDEX" val="20235946"/>
  <p:tag name="KSO_WM_SLIDE_TYPE" val="text"/>
  <p:tag name="KSO_WM_SLIDE_SUBTYPE" val="diag"/>
  <p:tag name="KSO_WM_SLIDE_SIZE" val="850.602*352.416"/>
  <p:tag name="KSO_WM_SLIDE_POSITION" val="54.8*138.464"/>
  <p:tag name="KSO_WM_SLIDE_LAYOUT" val="a_m"/>
  <p:tag name="KSO_WM_SLIDE_LAYOUT_CNT" val="1_1"/>
  <p:tag name="KSO_WM_SPECIAL_SOURCE" val="bdnull"/>
  <p:tag name="KSO_WM_DIAGRAM_GROUP_CODE" val="m1-1"/>
  <p:tag name="KSO_WM_SLIDE_DIAGTYPE" val="m"/>
  <p:tag name="RESOURCE_RECORD_KEY" val="{&quot;65&quot;:[20235946],&quot;70&quot;:[3314408]}"/>
</p:tagLst>
</file>

<file path=ppt/tags/tag18.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33199_4*a*1"/>
  <p:tag name="KSO_WM_TEMPLATE_CATEGORY" val="diagram"/>
  <p:tag name="KSO_WM_TEMPLATE_INDEX" val="20233199"/>
  <p:tag name="KSO_WM_UNIT_LAYERLEVEL" val="1"/>
  <p:tag name="KSO_WM_TAG_VERSION" val="3.0"/>
  <p:tag name="KSO_WM_BEAUTIFY_FLAG" val="#wm#"/>
  <p:tag name="KSO_WM_DIAGRAM_GROUP_CODE" val="m1-1"/>
  <p:tag name="KSO_WM_UNIT_PRESET_TEXT" val="单击此处添加标题"/>
  <p:tag name="KSO_WM_UNIT_TEXT_FILL_FORE_SCHEMECOLOR_INDEX" val="15"/>
  <p:tag name="KSO_WM_UNIT_TEXT_FILL_TYPE" val="1"/>
  <p:tag name="KSO_WM_UNIT_USESOURCEFORMAT_APPLY" val="0"/>
</p:tagLst>
</file>

<file path=ppt/tags/tag19.xml><?xml version="1.0" encoding="utf-8"?>
<p:tagLst xmlns:p="http://schemas.openxmlformats.org/presentationml/2006/main">
  <p:tag name="KSO_WM_SLIDE_ID" val="diagram20231861_2"/>
  <p:tag name="KSO_WM_TEMPLATE_SUBCATEGORY" val="0"/>
  <p:tag name="KSO_WM_TEMPLATE_MASTER_TYPE" val="0"/>
  <p:tag name="KSO_WM_TEMPLATE_COLOR_TYPE" val="0"/>
  <p:tag name="KSO_WM_SLIDE_ITEM_CNT" val="3"/>
  <p:tag name="KSO_WM_SLIDE_INDEX" val="2"/>
  <p:tag name="KSO_WM_TAG_VERSION" val="3.0"/>
  <p:tag name="KSO_WM_BEAUTIFY_FLAG" val="#wm#"/>
  <p:tag name="KSO_WM_TEMPLATE_CATEGORY" val="diagram"/>
  <p:tag name="KSO_WM_TEMPLATE_INDEX" val="20231861"/>
  <p:tag name="KSO_WM_DIAGRAM_GROUP_CODE" val="l1-1"/>
  <p:tag name="KSO_WM_SLIDE_DIAGTYPE" val="l"/>
  <p:tag name="KSO_WM_SLIDE_LAYOUT" val="a_l"/>
  <p:tag name="KSO_WM_SLIDE_LAYOUT_CNT" val="1_1"/>
  <p:tag name="KSO_WM_SLIDE_TYPE" val="text"/>
  <p:tag name="KSO_WM_SLIDE_SUBTYPE" val="diag"/>
  <p:tag name="KSO_WM_SLIDE_SIZE" val="843.8*356.15"/>
  <p:tag name="KSO_WM_SLIDE_POSITION" val="59.7*128.9"/>
</p:tagLst>
</file>

<file path=ppt/tags/tag2.xml><?xml version="1.0" encoding="utf-8"?>
<p:tagLst xmlns:p="http://schemas.openxmlformats.org/presentationml/2006/main">
  <p:tag name="KSO_WM_DIAGRAM_VIRTUALLY_FRAME" val="{&quot;height&quot;:274.5496062992126,&quot;left&quot;:186.80874015748032,&quot;top&quot;:-10.047244094488201,&quot;width&quot;:714.8333858267717}"/>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i*1_1_2"/>
  <p:tag name="KSO_WM_TEMPLATE_CATEGORY" val="diagram"/>
  <p:tag name="KSO_WM_TEMPLATE_INDEX" val="20231861"/>
  <p:tag name="KSO_WM_UNIT_LAYERLEVEL" val="1_1_1"/>
  <p:tag name="KSO_WM_TAG_VERSION" val="3.0"/>
  <p:tag name="KSO_WM_DIAGRAM_GROUP_CODE" val="l1-1"/>
  <p:tag name="KSO_WM_UNIT_TYPE" val="l_h_i"/>
  <p:tag name="KSO_WM_UNIT_INDEX" val="1_1_2"/>
  <p:tag name="KSO_WM_DIAGRAM_VERSION" val="3"/>
  <p:tag name="KSO_WM_DIAGRAM_COLOR_TRICK" val="1"/>
  <p:tag name="KSO_WM_DIAGRAM_COLOR_TEXT_CAN_REMOVE" val="n"/>
  <p:tag name="KSO_WM_DIAGRAM_MAX_ITEMCNT" val="3"/>
  <p:tag name="KSO_WM_DIAGRAM_MIN_ITEMCNT" val="2"/>
  <p:tag name="KSO_WM_DIAGRAM_VIRTUALLY_FRAME" val="{&quot;height&quot;:371.9,&quot;left&quot;:59.7,&quot;top&quot;:128.9,&quot;width&quot;:843.8}"/>
  <p:tag name="KSO_WM_DIAGRAM_COLOR_MATCH_VALUE" val="{&quot;shape&quot;:{&quot;fill&quot;:{&quot;gradient&quot;:[{&quot;brightness&quot;:0,&quot;colorType&quot;:1,&quot;foreColorIndex&quot;:5,&quot;pos&quot;:1,&quot;transparency&quot;:1},{&quot;brightness&quot;:0,&quot;colorType&quot;:1,&quot;foreColorIndex&quot;:5,&quot;pos&quot;:1,&quot;transparency&quot;:0},{&quot;brightness&quot;:0.800000011920929,&quot;colorType&quot;:1,&quot;foreColorIndex&quot;:5,&quot;pos&quot;:0,&quot;transparency&quot;:0.8999999761581421}],&quot;type&quot;:3},&quot;glow&quot;:{&quot;colorType&quot;:0},&quot;line&quot;:{&quot;gradient&quot;:[{&quot;brightness&quot;:0,&quot;colorType&quot;:1,&quot;foreColorIndex&quot;:5,&quot;pos&quot;:0.20000000298023224,&quot;transparency&quot;:1},{&quot;brightness&quot;:0.4000000059604645,&quot;colorType&quot;:1,&quot;foreColorIndex&quot;:5,&quot;pos&quot;:1,&quot;transparency&quot;:0}],&quot;type&quot;:2},&quot;shadow&quot;:{&quot;brightness&quot;:-0.25,&quot;colorType&quot;:1,&quot;foreColorIndex&quot;:5,&quot;transparency&quot;:0.9300000071525574},&quot;threeD&quot;:{&quot;curvedSurface&quot;:{&quot;brightness&quot;:0,&quot;colorType&quot;:2,&quot;rgb&quot;:&quot;#000000&quot;},&quot;depth&quot;:{&quot;colorType&quot;:0}}},&quot;text&quot;:{&quot;fill&quot;:{&quot;solid&quot;:{&quot;brightness&quot;:0,&quot;colorType&quot;:2,&quot;rgb&quot;:&quot;#292929&quot;,&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BEAUTIFY_FLAG" val="#wm#"/>
  <p:tag name="KSO_WM_UNIT_FILL_TYPE" val="3"/>
  <p:tag name="KSO_WM_UNIT_LINE_FORE_SCHEMECOLOR_INDEX" val="5"/>
  <p:tag name="KSO_WM_UNIT_SHADOW_SCHEMECOLOR_INDEX" val="5"/>
  <p:tag name="KSO_WM_UNIT_USESOURCEFORMAT_APPLY"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a*1_1_1"/>
  <p:tag name="KSO_WM_TEMPLATE_CATEGORY" val="diagram"/>
  <p:tag name="KSO_WM_TEMPLATE_INDEX" val="20231861"/>
  <p:tag name="KSO_WM_UNIT_LAYERLEVEL" val="1_1_1"/>
  <p:tag name="KSO_WM_TAG_VERSION" val="3.0"/>
  <p:tag name="KSO_WM_UNIT_ISCONTENTSTITLE" val="0"/>
  <p:tag name="KSO_WM_UNIT_ISNUMDGMTITLE" val="0"/>
  <p:tag name="KSO_WM_UNIT_NOCLEAR" val="0"/>
  <p:tag name="KSO_WM_DIAGRAM_GROUP_CODE" val="l1-1"/>
  <p:tag name="KSO_WM_UNIT_TYPE" val="l_h_a"/>
  <p:tag name="KSO_WM_UNIT_INDEX" val="1_1_1"/>
  <p:tag name="KSO_WM_DIAGRAM_VERSION" val="3"/>
  <p:tag name="KSO_WM_DIAGRAM_COLOR_TRICK" val="1"/>
  <p:tag name="KSO_WM_DIAGRAM_COLOR_TEXT_CAN_REMOVE" val="n"/>
  <p:tag name="KSO_WM_UNIT_VALUE" val="10"/>
  <p:tag name="KSO_WM_UNIT_TEXT_TYPE" val="1"/>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BEAUTIFY_FLAG" val="#wm#"/>
  <p:tag name="KSO_WM_UNIT_PRESET_TEXT" val="添加标题内容"/>
  <p:tag name="KSO_WM_UNIT_TEXT_FILL_FORE_SCHEMECOLOR_INDEX" val="1"/>
  <p:tag name="KSO_WM_UNIT_TEXT_FILL_TYPE" val="1"/>
  <p:tag name="KSO_WM_UNIT_USESOURCEFORMAT_APPLY"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i*1_1_1"/>
  <p:tag name="KSO_WM_TEMPLATE_CATEGORY" val="diagram"/>
  <p:tag name="KSO_WM_TEMPLATE_INDEX" val="20231861"/>
  <p:tag name="KSO_WM_UNIT_LAYERLEVEL" val="1_1_1"/>
  <p:tag name="KSO_WM_TAG_VERSION" val="3.0"/>
  <p:tag name="KSO_WM_DIAGRAM_GROUP_CODE" val="l1-1"/>
  <p:tag name="KSO_WM_UNIT_TYPE" val="l_h_i"/>
  <p:tag name="KSO_WM_UNIT_INDEX" val="1_1_1"/>
  <p:tag name="KSO_WM_DIAGRAM_VERSION" val="3"/>
  <p:tag name="KSO_WM_DIAGRAM_COLOR_TRICK" val="1"/>
  <p:tag name="KSO_WM_DIAGRAM_COLOR_TEXT_CAN_REMOVE" val="n"/>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gradient&quot;:[{&quot;brightness&quot;:0,&quot;colorType&quot;:1,&quot;foreColorIndex&quot;:5,&quot;pos&quot;:0,&quot;transparency&quot;:0.8999999761581421},{&quot;brightness&quot;:0,&quot;colorType&quot;:1,&quot;foreColorIndex&quot;:5,&quot;pos&quot;:1,&quot;transparency&quot;:0.20000000298023224}],&quot;type&quot;:2},&quot;shadow&quot;:{&quot;colorType&quot;:0},&quot;threeD&quot;:{&quot;curvedSurface&quot;:{&quot;brightness&quot;:0,&quot;colorType&quot;:2,&quot;rgb&quot;:&quot;#000000&quot;},&quot;depth&quot;:{&quot;colorType&quot;:0}}},&quot;text&quot;:{&quot;fill&quot;:{},&quot;glow&quot;:{},&quot;line&quot;:{},&quot;shadow&quot;:{},&quot;threeD&quot;:{}}}"/>
  <p:tag name="KSO_WM_DIAGRAM_USE_COLOR_VALUE" val="{&quot;color_scheme&quot;:1,&quot;color_type&quot;:1,&quot;theme_color_indexes&quot;:[5,6,5,6,5,6]}"/>
  <p:tag name="KSO_WM_BEAUTIFY_FLAG" val="#wm#"/>
  <p:tag name="KSO_WM_UNIT_LINE_FORE_SCHEMECOLOR_INDEX" val="5"/>
  <p:tag name="KSO_WM_UNIT_USESOURCEFORMAT_APPLY"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f*1_1_1"/>
  <p:tag name="KSO_WM_TEMPLATE_CATEGORY" val="diagram"/>
  <p:tag name="KSO_WM_TEMPLATE_INDEX" val="20231861"/>
  <p:tag name="KSO_WM_UNIT_LAYERLEVEL" val="1_1_1"/>
  <p:tag name="KSO_WM_TAG_VERSION" val="3.0"/>
  <p:tag name="KSO_WM_UNIT_SUBTYPE" val="a"/>
  <p:tag name="KSO_WM_UNIT_NOCLEAR" val="0"/>
  <p:tag name="KSO_WM_DIAGRAM_GROUP_CODE" val="l1-1"/>
  <p:tag name="KSO_WM_UNIT_TYPE" val="l_h_f"/>
  <p:tag name="KSO_WM_UNIT_INDEX" val="1_1_1"/>
  <p:tag name="KSO_WM_DIAGRAM_VERSION" val="3"/>
  <p:tag name="KSO_WM_DIAGRAM_COLOR_TRICK" val="1"/>
  <p:tag name="KSO_WM_DIAGRAM_COLOR_TEXT_CAN_REMOVE" val="n"/>
  <p:tag name="KSO_WM_UNIT_VALUE" val="96"/>
  <p:tag name="KSO_WM_UNIT_TEXT_TYPE" val="1"/>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UNIT_TEXT_LAYER_COUNT" val="1"/>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
  <p:tag name="KSO_WM_UNIT_TEXT_FILL_FORE_SCHEMECOLOR_INDEX" val="1"/>
  <p:tag name="KSO_WM_UNIT_TEXT_FILL_TYPE" val="1"/>
  <p:tag name="KSO_WM_UNIT_USESOURCEFORMAT_APPLY"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i*1_2_2"/>
  <p:tag name="KSO_WM_TEMPLATE_CATEGORY" val="diagram"/>
  <p:tag name="KSO_WM_TEMPLATE_INDEX" val="20231861"/>
  <p:tag name="KSO_WM_UNIT_LAYERLEVEL" val="1_1_1"/>
  <p:tag name="KSO_WM_TAG_VERSION" val="3.0"/>
  <p:tag name="KSO_WM_DIAGRAM_GROUP_CODE" val="l1-1"/>
  <p:tag name="KSO_WM_UNIT_TYPE" val="l_h_i"/>
  <p:tag name="KSO_WM_UNIT_INDEX" val="1_2_2"/>
  <p:tag name="KSO_WM_DIAGRAM_VERSION" val="3"/>
  <p:tag name="KSO_WM_DIAGRAM_COLOR_TRICK" val="1"/>
  <p:tag name="KSO_WM_DIAGRAM_COLOR_TEXT_CAN_REMOVE" val="n"/>
  <p:tag name="KSO_WM_DIAGRAM_MAX_ITEMCNT" val="3"/>
  <p:tag name="KSO_WM_DIAGRAM_MIN_ITEMCNT" val="2"/>
  <p:tag name="KSO_WM_DIAGRAM_VIRTUALLY_FRAME" val="{&quot;height&quot;:371.9,&quot;left&quot;:59.7,&quot;top&quot;:128.9,&quot;width&quot;:843.8}"/>
  <p:tag name="KSO_WM_DIAGRAM_COLOR_MATCH_VALUE" val="{&quot;shape&quot;:{&quot;fill&quot;:{&quot;gradient&quot;:[{&quot;brightness&quot;:0,&quot;colorType&quot;:1,&quot;foreColorIndex&quot;:5,&quot;pos&quot;:1,&quot;transparency&quot;:1},{&quot;brightness&quot;:0,&quot;colorType&quot;:1,&quot;foreColorIndex&quot;:5,&quot;pos&quot;:1,&quot;transparency&quot;:0},{&quot;brightness&quot;:0.800000011920929,&quot;colorType&quot;:1,&quot;foreColorIndex&quot;:5,&quot;pos&quot;:0,&quot;transparency&quot;:0.8999999761581421}],&quot;type&quot;:3},&quot;glow&quot;:{&quot;colorType&quot;:0},&quot;line&quot;:{&quot;gradient&quot;:[{&quot;brightness&quot;:0,&quot;colorType&quot;:1,&quot;foreColorIndex&quot;:5,&quot;pos&quot;:0.20000000298023224,&quot;transparency&quot;:1},{&quot;brightness&quot;:0.4000000059604645,&quot;colorType&quot;:1,&quot;foreColorIndex&quot;:5,&quot;pos&quot;:1,&quot;transparency&quot;:0}],&quot;type&quot;:2},&quot;shadow&quot;:{&quot;brightness&quot;:-0.25,&quot;colorType&quot;:1,&quot;foreColorIndex&quot;:5,&quot;transparency&quot;:0.9300000071525574},&quot;threeD&quot;:{&quot;curvedSurface&quot;:{&quot;brightness&quot;:0,&quot;colorType&quot;:2,&quot;rgb&quot;:&quot;#000000&quot;},&quot;depth&quot;:{&quot;colorType&quot;:0}}},&quot;text&quot;:{&quot;fill&quot;:{&quot;solid&quot;:{&quot;brightness&quot;:0,&quot;colorType&quot;:2,&quot;rgb&quot;:&quot;#292929&quot;,&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BEAUTIFY_FLAG" val="#wm#"/>
  <p:tag name="KSO_WM_UNIT_FILL_TYPE" val="3"/>
  <p:tag name="KSO_WM_UNIT_LINE_FORE_SCHEMECOLOR_INDEX" val="6"/>
  <p:tag name="KSO_WM_UNIT_SHADOW_SCHEMECOLOR_INDEX" val="6"/>
  <p:tag name="KSO_WM_UNIT_USESOURCEFORMAT_APPLY"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i*1_3_2"/>
  <p:tag name="KSO_WM_TEMPLATE_CATEGORY" val="diagram"/>
  <p:tag name="KSO_WM_TEMPLATE_INDEX" val="20231861"/>
  <p:tag name="KSO_WM_UNIT_LAYERLEVEL" val="1_1_1"/>
  <p:tag name="KSO_WM_TAG_VERSION" val="3.0"/>
  <p:tag name="KSO_WM_DIAGRAM_GROUP_CODE" val="l1-1"/>
  <p:tag name="KSO_WM_UNIT_TYPE" val="l_h_i"/>
  <p:tag name="KSO_WM_UNIT_INDEX" val="1_3_2"/>
  <p:tag name="KSO_WM_DIAGRAM_VERSION" val="3"/>
  <p:tag name="KSO_WM_DIAGRAM_COLOR_TRICK" val="1"/>
  <p:tag name="KSO_WM_DIAGRAM_COLOR_TEXT_CAN_REMOVE" val="n"/>
  <p:tag name="KSO_WM_DIAGRAM_MAX_ITEMCNT" val="3"/>
  <p:tag name="KSO_WM_DIAGRAM_MIN_ITEMCNT" val="2"/>
  <p:tag name="KSO_WM_DIAGRAM_VIRTUALLY_FRAME" val="{&quot;height&quot;:371.9,&quot;left&quot;:59.7,&quot;top&quot;:128.9,&quot;width&quot;:843.8}"/>
  <p:tag name="KSO_WM_DIAGRAM_COLOR_MATCH_VALUE" val="{&quot;shape&quot;:{&quot;fill&quot;:{&quot;gradient&quot;:[{&quot;brightness&quot;:0,&quot;colorType&quot;:1,&quot;foreColorIndex&quot;:5,&quot;pos&quot;:1,&quot;transparency&quot;:1},{&quot;brightness&quot;:0,&quot;colorType&quot;:1,&quot;foreColorIndex&quot;:5,&quot;pos&quot;:1,&quot;transparency&quot;:0},{&quot;brightness&quot;:0.800000011920929,&quot;colorType&quot;:1,&quot;foreColorIndex&quot;:5,&quot;pos&quot;:0,&quot;transparency&quot;:0.8999999761581421}],&quot;type&quot;:3},&quot;glow&quot;:{&quot;colorType&quot;:0},&quot;line&quot;:{&quot;gradient&quot;:[{&quot;brightness&quot;:0,&quot;colorType&quot;:1,&quot;foreColorIndex&quot;:5,&quot;pos&quot;:0.20000000298023224,&quot;transparency&quot;:1},{&quot;brightness&quot;:0.4000000059604645,&quot;colorType&quot;:1,&quot;foreColorIndex&quot;:5,&quot;pos&quot;:1,&quot;transparency&quot;:0}],&quot;type&quot;:2},&quot;shadow&quot;:{&quot;brightness&quot;:-0.25,&quot;colorType&quot;:1,&quot;foreColorIndex&quot;:5,&quot;transparency&quot;:0.9300000071525574},&quot;threeD&quot;:{&quot;curvedSurface&quot;:{&quot;brightness&quot;:0,&quot;colorType&quot;:2,&quot;rgb&quot;:&quot;#000000&quot;},&quot;depth&quot;:{&quot;colorType&quot;:0}}},&quot;text&quot;:{&quot;fill&quot;:{&quot;solid&quot;:{&quot;brightness&quot;:0,&quot;colorType&quot;:2,&quot;rgb&quot;:&quot;#292929&quot;,&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BEAUTIFY_FLAG" val="#wm#"/>
  <p:tag name="KSO_WM_UNIT_FILL_TYPE" val="3"/>
  <p:tag name="KSO_WM_UNIT_LINE_FORE_SCHEMECOLOR_INDEX" val="5"/>
  <p:tag name="KSO_WM_UNIT_SHADOW_SCHEMECOLOR_INDEX" val="5"/>
  <p:tag name="KSO_WM_UNIT_USESOURCEFORMAT_APPLY"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a*1_2_1"/>
  <p:tag name="KSO_WM_TEMPLATE_CATEGORY" val="diagram"/>
  <p:tag name="KSO_WM_TEMPLATE_INDEX" val="20231861"/>
  <p:tag name="KSO_WM_UNIT_LAYERLEVEL" val="1_1_1"/>
  <p:tag name="KSO_WM_TAG_VERSION" val="3.0"/>
  <p:tag name="KSO_WM_UNIT_ISCONTENTSTITLE" val="0"/>
  <p:tag name="KSO_WM_UNIT_ISNUMDGMTITLE" val="0"/>
  <p:tag name="KSO_WM_UNIT_NOCLEAR" val="0"/>
  <p:tag name="KSO_WM_DIAGRAM_GROUP_CODE" val="l1-1"/>
  <p:tag name="KSO_WM_UNIT_TYPE" val="l_h_a"/>
  <p:tag name="KSO_WM_UNIT_INDEX" val="1_2_1"/>
  <p:tag name="KSO_WM_DIAGRAM_VERSION" val="3"/>
  <p:tag name="KSO_WM_DIAGRAM_COLOR_TRICK" val="1"/>
  <p:tag name="KSO_WM_DIAGRAM_COLOR_TEXT_CAN_REMOVE" val="n"/>
  <p:tag name="KSO_WM_UNIT_VALUE" val="10"/>
  <p:tag name="KSO_WM_UNIT_TEXT_TYPE" val="1"/>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BEAUTIFY_FLAG" val="#wm#"/>
  <p:tag name="KSO_WM_UNIT_PRESET_TEXT" val="添加标题内容"/>
  <p:tag name="KSO_WM_UNIT_TEXT_FILL_FORE_SCHEMECOLOR_INDEX" val="1"/>
  <p:tag name="KSO_WM_UNIT_TEXT_FILL_TYPE" val="1"/>
  <p:tag name="KSO_WM_UNIT_USESOURCEFORMAT_APPLY"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i*1_2_1"/>
  <p:tag name="KSO_WM_TEMPLATE_CATEGORY" val="diagram"/>
  <p:tag name="KSO_WM_TEMPLATE_INDEX" val="20231861"/>
  <p:tag name="KSO_WM_UNIT_LAYERLEVEL" val="1_1_1"/>
  <p:tag name="KSO_WM_TAG_VERSION" val="3.0"/>
  <p:tag name="KSO_WM_DIAGRAM_GROUP_CODE" val="l1-1"/>
  <p:tag name="KSO_WM_UNIT_TYPE" val="l_h_i"/>
  <p:tag name="KSO_WM_UNIT_INDEX" val="1_2_1"/>
  <p:tag name="KSO_WM_DIAGRAM_VERSION" val="3"/>
  <p:tag name="KSO_WM_DIAGRAM_COLOR_TRICK" val="1"/>
  <p:tag name="KSO_WM_DIAGRAM_COLOR_TEXT_CAN_REMOVE" val="n"/>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gradient&quot;:[{&quot;brightness&quot;:0,&quot;colorType&quot;:1,&quot;foreColorIndex&quot;:5,&quot;pos&quot;:0,&quot;transparency&quot;:0.8999999761581421},{&quot;brightness&quot;:0,&quot;colorType&quot;:1,&quot;foreColorIndex&quot;:5,&quot;pos&quot;:1,&quot;transparency&quot;:0.20000000298023224}],&quot;type&quot;:2},&quot;shadow&quot;:{&quot;colorType&quot;:0},&quot;threeD&quot;:{&quot;curvedSurface&quot;:{&quot;brightness&quot;:0,&quot;colorType&quot;:2,&quot;rgb&quot;:&quot;#000000&quot;},&quot;depth&quot;:{&quot;colorType&quot;:0}}},&quot;text&quot;:{&quot;fill&quot;:{},&quot;glow&quot;:{},&quot;line&quot;:{},&quot;shadow&quot;:{},&quot;threeD&quot;:{}}}"/>
  <p:tag name="KSO_WM_DIAGRAM_USE_COLOR_VALUE" val="{&quot;color_scheme&quot;:1,&quot;color_type&quot;:1,&quot;theme_color_indexes&quot;:[5,6,5,6,5,6]}"/>
  <p:tag name="KSO_WM_BEAUTIFY_FLAG" val="#wm#"/>
  <p:tag name="KSO_WM_UNIT_LINE_FORE_SCHEMECOLOR_INDEX" val="6"/>
  <p:tag name="KSO_WM_UNIT_USESOURCEFORMAT_APPLY"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f*1_2_1"/>
  <p:tag name="KSO_WM_TEMPLATE_CATEGORY" val="diagram"/>
  <p:tag name="KSO_WM_TEMPLATE_INDEX" val="20231861"/>
  <p:tag name="KSO_WM_UNIT_LAYERLEVEL" val="1_1_1"/>
  <p:tag name="KSO_WM_TAG_VERSION" val="3.0"/>
  <p:tag name="KSO_WM_UNIT_SUBTYPE" val="a"/>
  <p:tag name="KSO_WM_UNIT_NOCLEAR" val="0"/>
  <p:tag name="KSO_WM_DIAGRAM_GROUP_CODE" val="l1-1"/>
  <p:tag name="KSO_WM_UNIT_TYPE" val="l_h_f"/>
  <p:tag name="KSO_WM_UNIT_INDEX" val="1_2_1"/>
  <p:tag name="KSO_WM_DIAGRAM_VERSION" val="3"/>
  <p:tag name="KSO_WM_DIAGRAM_COLOR_TRICK" val="1"/>
  <p:tag name="KSO_WM_DIAGRAM_COLOR_TEXT_CAN_REMOVE" val="n"/>
  <p:tag name="KSO_WM_UNIT_VALUE" val="96"/>
  <p:tag name="KSO_WM_UNIT_TEXT_TYPE" val="1"/>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UNIT_TEXT_LAYER_COUNT" val="1"/>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
  <p:tag name="KSO_WM_UNIT_TEXT_FILL_FORE_SCHEMECOLOR_INDEX" val="1"/>
  <p:tag name="KSO_WM_UNIT_TEXT_FILL_TYPE" val="1"/>
  <p:tag name="KSO_WM_UNIT_USESOURCEFORMAT_APPLY"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a*1_3_1"/>
  <p:tag name="KSO_WM_TEMPLATE_CATEGORY" val="diagram"/>
  <p:tag name="KSO_WM_TEMPLATE_INDEX" val="20231861"/>
  <p:tag name="KSO_WM_UNIT_LAYERLEVEL" val="1_1_1"/>
  <p:tag name="KSO_WM_TAG_VERSION" val="3.0"/>
  <p:tag name="KSO_WM_UNIT_ISCONTENTSTITLE" val="0"/>
  <p:tag name="KSO_WM_UNIT_ISNUMDGMTITLE" val="0"/>
  <p:tag name="KSO_WM_UNIT_NOCLEAR" val="0"/>
  <p:tag name="KSO_WM_DIAGRAM_GROUP_CODE" val="l1-1"/>
  <p:tag name="KSO_WM_UNIT_TYPE" val="l_h_a"/>
  <p:tag name="KSO_WM_UNIT_INDEX" val="1_3_1"/>
  <p:tag name="KSO_WM_DIAGRAM_VERSION" val="3"/>
  <p:tag name="KSO_WM_DIAGRAM_COLOR_TRICK" val="1"/>
  <p:tag name="KSO_WM_DIAGRAM_COLOR_TEXT_CAN_REMOVE" val="n"/>
  <p:tag name="KSO_WM_UNIT_VALUE" val="10"/>
  <p:tag name="KSO_WM_UNIT_TEXT_TYPE" val="1"/>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BEAUTIFY_FLAG" val="#wm#"/>
  <p:tag name="KSO_WM_UNIT_PRESET_TEXT" val="添加标题内容"/>
  <p:tag name="KSO_WM_UNIT_TEXT_FILL_FORE_SCHEMECOLOR_INDEX" val="1"/>
  <p:tag name="KSO_WM_UNIT_TEXT_FILL_TYPE" val="1"/>
  <p:tag name="KSO_WM_UNIT_USESOURCEFORMAT_APPLY" val="1"/>
</p:tagLst>
</file>

<file path=ppt/tags/tag3.xml><?xml version="1.0" encoding="utf-8"?>
<p:tagLst xmlns:p="http://schemas.openxmlformats.org/presentationml/2006/main">
  <p:tag name="KSO_WM_DIAGRAM_VIRTUALLY_FRAME" val="{&quot;height&quot;:274.5496062992126,&quot;left&quot;:186.80874015748032,&quot;top&quot;:-10.047244094488201,&quot;width&quot;:714.8333858267717}"/>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i*1_3_1"/>
  <p:tag name="KSO_WM_TEMPLATE_CATEGORY" val="diagram"/>
  <p:tag name="KSO_WM_TEMPLATE_INDEX" val="20231861"/>
  <p:tag name="KSO_WM_UNIT_LAYERLEVEL" val="1_1_1"/>
  <p:tag name="KSO_WM_TAG_VERSION" val="3.0"/>
  <p:tag name="KSO_WM_DIAGRAM_GROUP_CODE" val="l1-1"/>
  <p:tag name="KSO_WM_UNIT_TYPE" val="l_h_i"/>
  <p:tag name="KSO_WM_UNIT_INDEX" val="1_3_1"/>
  <p:tag name="KSO_WM_DIAGRAM_VERSION" val="3"/>
  <p:tag name="KSO_WM_DIAGRAM_COLOR_TRICK" val="1"/>
  <p:tag name="KSO_WM_DIAGRAM_COLOR_TEXT_CAN_REMOVE" val="n"/>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gradient&quot;:[{&quot;brightness&quot;:0,&quot;colorType&quot;:1,&quot;foreColorIndex&quot;:5,&quot;pos&quot;:0,&quot;transparency&quot;:0.8999999761581421},{&quot;brightness&quot;:0,&quot;colorType&quot;:1,&quot;foreColorIndex&quot;:5,&quot;pos&quot;:1,&quot;transparency&quot;:0.20000000298023224}],&quot;type&quot;:2},&quot;shadow&quot;:{&quot;colorType&quot;:0},&quot;threeD&quot;:{&quot;curvedSurface&quot;:{&quot;brightness&quot;:0,&quot;colorType&quot;:2,&quot;rgb&quot;:&quot;#000000&quot;},&quot;depth&quot;:{&quot;colorType&quot;:0}}},&quot;text&quot;:{&quot;fill&quot;:{},&quot;glow&quot;:{},&quot;line&quot;:{},&quot;shadow&quot;:{},&quot;threeD&quot;:{}}}"/>
  <p:tag name="KSO_WM_DIAGRAM_USE_COLOR_VALUE" val="{&quot;color_scheme&quot;:1,&quot;color_type&quot;:1,&quot;theme_color_indexes&quot;:[5,6,5,6,5,6]}"/>
  <p:tag name="KSO_WM_BEAUTIFY_FLAG" val="#wm#"/>
  <p:tag name="KSO_WM_UNIT_LINE_FORE_SCHEMECOLOR_INDEX" val="5"/>
  <p:tag name="KSO_WM_UNIT_USESOURCEFORMAT_APPLY"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861_2*l_h_f*1_3_1"/>
  <p:tag name="KSO_WM_TEMPLATE_CATEGORY" val="diagram"/>
  <p:tag name="KSO_WM_TEMPLATE_INDEX" val="20231861"/>
  <p:tag name="KSO_WM_UNIT_LAYERLEVEL" val="1_1_1"/>
  <p:tag name="KSO_WM_TAG_VERSION" val="3.0"/>
  <p:tag name="KSO_WM_UNIT_SUBTYPE" val="a"/>
  <p:tag name="KSO_WM_UNIT_NOCLEAR" val="0"/>
  <p:tag name="KSO_WM_DIAGRAM_GROUP_CODE" val="l1-1"/>
  <p:tag name="KSO_WM_UNIT_TYPE" val="l_h_f"/>
  <p:tag name="KSO_WM_UNIT_INDEX" val="1_3_1"/>
  <p:tag name="KSO_WM_DIAGRAM_VERSION" val="3"/>
  <p:tag name="KSO_WM_DIAGRAM_COLOR_TRICK" val="1"/>
  <p:tag name="KSO_WM_DIAGRAM_COLOR_TEXT_CAN_REMOVE" val="n"/>
  <p:tag name="KSO_WM_UNIT_VALUE" val="96"/>
  <p:tag name="KSO_WM_UNIT_TEXT_TYPE" val="1"/>
  <p:tag name="KSO_WM_DIAGRAM_MAX_ITEMCNT" val="3"/>
  <p:tag name="KSO_WM_DIAGRAM_MIN_ITEMCNT" val="2"/>
  <p:tag name="KSO_WM_DIAGRAM_VIRTUALLY_FRAME" val="{&quot;height&quot;:371.9,&quot;left&quot;:59.7,&quot;top&quot;:128.9,&quot;width&quot;:843.8}"/>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5,6,5,6,5,6]}"/>
  <p:tag name="KSO_WM_UNIT_TEXT_LAYER_COUNT" val="1"/>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
  <p:tag name="KSO_WM_UNIT_TEXT_FILL_FORE_SCHEMECOLOR_INDEX" val="1"/>
  <p:tag name="KSO_WM_UNIT_TEXT_FILL_TYPE" val="1"/>
  <p:tag name="KSO_WM_UNIT_USESOURCEFORMAT_APPLY" val="1"/>
</p:tagLst>
</file>

<file path=ppt/tags/tag32.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33199_4*a*1"/>
  <p:tag name="KSO_WM_TEMPLATE_CATEGORY" val="diagram"/>
  <p:tag name="KSO_WM_TEMPLATE_INDEX" val="20233199"/>
  <p:tag name="KSO_WM_UNIT_LAYERLEVEL" val="1"/>
  <p:tag name="KSO_WM_TAG_VERSION" val="3.0"/>
  <p:tag name="KSO_WM_BEAUTIFY_FLAG" val="#wm#"/>
  <p:tag name="KSO_WM_DIAGRAM_GROUP_CODE" val="m1-1"/>
  <p:tag name="KSO_WM_UNIT_PRESET_TEXT" val="单击此处添加标题"/>
  <p:tag name="KSO_WM_UNIT_TEXT_FILL_FORE_SCHEMECOLOR_INDEX" val="15"/>
  <p:tag name="KSO_WM_UNIT_TEXT_FILL_TYPE" val="1"/>
  <p:tag name="KSO_WM_UNIT_USESOURCEFORMAT_APPLY" val="0"/>
</p:tagLst>
</file>

<file path=ppt/tags/tag33.xml><?xml version="1.0" encoding="utf-8"?>
<p:tagLst xmlns:p="http://schemas.openxmlformats.org/presentationml/2006/main">
  <p:tag name="KSO_WM_SLIDE_ID" val="diagram20231861_2"/>
  <p:tag name="KSO_WM_TEMPLATE_SUBCATEGORY" val="0"/>
  <p:tag name="KSO_WM_TEMPLATE_MASTER_TYPE" val="0"/>
  <p:tag name="KSO_WM_TEMPLATE_COLOR_TYPE" val="0"/>
  <p:tag name="KSO_WM_SLIDE_ITEM_CNT" val="3"/>
  <p:tag name="KSO_WM_SLIDE_INDEX" val="2"/>
  <p:tag name="KSO_WM_TAG_VERSION" val="3.0"/>
  <p:tag name="KSO_WM_BEAUTIFY_FLAG" val="#wm#"/>
  <p:tag name="KSO_WM_TEMPLATE_CATEGORY" val="diagram"/>
  <p:tag name="KSO_WM_TEMPLATE_INDEX" val="20231861"/>
  <p:tag name="KSO_WM_DIAGRAM_GROUP_CODE" val="l1-1"/>
  <p:tag name="KSO_WM_SLIDE_DIAGTYPE" val="l"/>
  <p:tag name="KSO_WM_SLIDE_LAYOUT" val="a_l"/>
  <p:tag name="KSO_WM_SLIDE_LAYOUT_CNT" val="1_1"/>
  <p:tag name="KSO_WM_SLIDE_TYPE" val="text"/>
  <p:tag name="KSO_WM_SLIDE_SUBTYPE" val="diag"/>
  <p:tag name="KSO_WM_SLIDE_SIZE" val="843.8*356.15"/>
  <p:tag name="KSO_WM_SLIDE_POSITION" val="59.7*128.9"/>
</p:tagLst>
</file>

<file path=ppt/tags/tag34.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33199_4*a*1"/>
  <p:tag name="KSO_WM_TEMPLATE_CATEGORY" val="diagram"/>
  <p:tag name="KSO_WM_TEMPLATE_INDEX" val="20233199"/>
  <p:tag name="KSO_WM_UNIT_LAYERLEVEL" val="1"/>
  <p:tag name="KSO_WM_TAG_VERSION" val="3.0"/>
  <p:tag name="KSO_WM_BEAUTIFY_FLAG" val="#wm#"/>
  <p:tag name="KSO_WM_DIAGRAM_GROUP_CODE" val="m1-1"/>
  <p:tag name="KSO_WM_UNIT_PRESET_TEXT" val="单击此处添加标题"/>
  <p:tag name="KSO_WM_UNIT_TEXT_FILL_FORE_SCHEMECOLOR_INDEX" val="15"/>
  <p:tag name="KSO_WM_UNIT_TEXT_FILL_TYPE" val="1"/>
  <p:tag name="KSO_WM_UNIT_USESOURCEFORMAT_APPLY" val="0"/>
</p:tagLst>
</file>

<file path=ppt/tags/tag35.xml><?xml version="1.0" encoding="utf-8"?>
<p:tagLst xmlns:p="http://schemas.openxmlformats.org/presentationml/2006/main">
  <p:tag name="KSO_WM_SLIDE_ID" val="diagram20231861_2"/>
  <p:tag name="KSO_WM_TEMPLATE_SUBCATEGORY" val="0"/>
  <p:tag name="KSO_WM_TEMPLATE_MASTER_TYPE" val="0"/>
  <p:tag name="KSO_WM_TEMPLATE_COLOR_TYPE" val="0"/>
  <p:tag name="KSO_WM_SLIDE_ITEM_CNT" val="3"/>
  <p:tag name="KSO_WM_SLIDE_INDEX" val="2"/>
  <p:tag name="KSO_WM_TAG_VERSION" val="3.0"/>
  <p:tag name="KSO_WM_BEAUTIFY_FLAG" val="#wm#"/>
  <p:tag name="KSO_WM_TEMPLATE_CATEGORY" val="diagram"/>
  <p:tag name="KSO_WM_TEMPLATE_INDEX" val="20231861"/>
  <p:tag name="KSO_WM_DIAGRAM_GROUP_CODE" val="l1-1"/>
  <p:tag name="KSO_WM_SLIDE_DIAGTYPE" val="l"/>
  <p:tag name="KSO_WM_SLIDE_LAYOUT" val="a_l"/>
  <p:tag name="KSO_WM_SLIDE_LAYOUT_CNT" val="1_1"/>
  <p:tag name="KSO_WM_SLIDE_TYPE" val="text"/>
  <p:tag name="KSO_WM_SLIDE_SUBTYPE" val="diag"/>
  <p:tag name="KSO_WM_SLIDE_SIZE" val="843.8*356.15"/>
  <p:tag name="KSO_WM_SLIDE_POSITION" val="59.7*128.9"/>
</p:tagLst>
</file>

<file path=ppt/tags/tag4.xml><?xml version="1.0" encoding="utf-8"?>
<p:tagLst xmlns:p="http://schemas.openxmlformats.org/presentationml/2006/main">
  <p:tag name="KSO_WM_DIAGRAM_VIRTUALLY_FRAME" val="{&quot;height&quot;:274.5496062992126,&quot;left&quot;:186.80874015748032,&quot;top&quot;:-10.047244094488201,&quot;width&quot;:714.8333858267717}"/>
</p:tagLst>
</file>

<file path=ppt/tags/tag5.xml><?xml version="1.0" encoding="utf-8"?>
<p:tagLst xmlns:p="http://schemas.openxmlformats.org/presentationml/2006/main">
  <p:tag name="KSO_WM_DIAGRAM_VIRTUALLY_FRAME" val="{&quot;height&quot;:274.5496062992126,&quot;left&quot;:186.80874015748032,&quot;top&quot;:-10.047244094488201,&quot;width&quot;:714.8333858267717}"/>
</p:tagLst>
</file>

<file path=ppt/tags/tag6.xml><?xml version="1.0" encoding="utf-8"?>
<p:tagLst xmlns:p="http://schemas.openxmlformats.org/presentationml/2006/main">
  <p:tag name="KSO_WM_DIAGRAM_VIRTUALLY_FRAME" val="{&quot;height&quot;:274.5496062992126,&quot;left&quot;:186.80874015748032,&quot;top&quot;:-10.047244094488201,&quot;width&quot;:714.8333858267717}"/>
</p:tagLst>
</file>

<file path=ppt/tags/tag7.xml><?xml version="1.0" encoding="utf-8"?>
<p:tagLst xmlns:p="http://schemas.openxmlformats.org/presentationml/2006/main">
  <p:tag name="KSO_WM_UNIT_ISCONTENTSTITLE" val="0"/>
  <p:tag name="KSO_WM_UNIT_ISNUMDGMTITLE" val="0"/>
  <p:tag name="KSO_WM_UNIT_NOCLEAR" val="0"/>
  <p:tag name="KSO_WM_UNIT_VALUE" val="29"/>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TEMPLATE_CATEGORY" val="custom"/>
  <p:tag name="KSO_WM_UNIT_LAYERLEVEL" val="1"/>
  <p:tag name="KSO_WM_TAG_VERSION" val="3.0"/>
  <p:tag name="KSO_WM_BEAUTIFY_FLAG" val="#wm#"/>
  <p:tag name="KSO_WM_UNIT_TEXT_FILL_FORE_SCHEMECOLOR_INDEX" val="13"/>
  <p:tag name="KSO_WM_UNIT_TEXT_FILL_TYPE" val="1"/>
  <p:tag name="KSO_WM_UNIT_USESOURCEFORMAT_APPLY" val="0"/>
  <p:tag name="KSO_WM_TEMPLATE_INDEX" val="20232404"/>
  <p:tag name="KSO_WM_UNIT_ID" val="custom20232404_1*a*1"/>
  <p:tag name="KSO_WM_UNIT_PRESET_TEXT" val="单击此处添加标题"/>
</p:tagLst>
</file>

<file path=ppt/tags/tag8.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33199_4*a*1"/>
  <p:tag name="KSO_WM_TEMPLATE_CATEGORY" val="diagram"/>
  <p:tag name="KSO_WM_TEMPLATE_INDEX" val="20233199"/>
  <p:tag name="KSO_WM_UNIT_LAYERLEVEL" val="1"/>
  <p:tag name="KSO_WM_TAG_VERSION" val="3.0"/>
  <p:tag name="KSO_WM_BEAUTIFY_FLAG" val="#wm#"/>
  <p:tag name="KSO_WM_DIAGRAM_GROUP_CODE" val="m1-1"/>
  <p:tag name="KSO_WM_UNIT_PRESET_TEXT" val="单击此处添加标题"/>
  <p:tag name="KSO_WM_UNIT_TEXT_FILL_FORE_SCHEMECOLOR_INDEX" val="15"/>
  <p:tag name="KSO_WM_UNIT_TEXT_FILL_TYPE" val="1"/>
  <p:tag name="KSO_WM_UNIT_USESOURCEFORMAT_APPLY" val="0"/>
</p:tagLst>
</file>

<file path=ppt/tags/tag9.xml><?xml version="1.0" encoding="utf-8"?>
<p:tagLst xmlns:p="http://schemas.openxmlformats.org/presentationml/2006/main">
  <p:tag name="TABLE_ENDDRAG_ORIGIN_RECT" val="461*236"/>
  <p:tag name="TABLE_ENDDRAG_RECT" val="18*95*461*23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3702</Words>
  <Application>WPS 演示</Application>
  <PresentationFormat>宽屏</PresentationFormat>
  <Paragraphs>580</Paragraphs>
  <Slides>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宋体</vt:lpstr>
      <vt:lpstr>Wingdings</vt:lpstr>
      <vt:lpstr>微软雅黑</vt:lpstr>
      <vt:lpstr>江城圆体 400W</vt:lpstr>
      <vt:lpstr>Wingdings</vt:lpstr>
      <vt:lpstr>Arial</vt:lpstr>
      <vt:lpstr>Arial Unicode MS</vt:lpstr>
      <vt:lpstr>等线 Light</vt:lpstr>
      <vt:lpstr>等线</vt:lpstr>
      <vt:lpstr>Calibri</vt:lpstr>
      <vt:lpstr>Office 主题​​</vt:lpstr>
      <vt:lpstr>PowerPoint 演示文稿</vt:lpstr>
      <vt:lpstr>PowerPoint 演示文稿</vt:lpstr>
      <vt:lpstr>数据要素×保险服务数据场景应用说明</vt:lpstr>
      <vt:lpstr>数据产品1：智能核保风控模型</vt:lpstr>
      <vt:lpstr>数据产品2：智能核赔风控模型</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zff</dc:creator>
  <cp:lastModifiedBy>马宽</cp:lastModifiedBy>
  <cp:revision>16</cp:revision>
  <dcterms:created xsi:type="dcterms:W3CDTF">2025-04-25T13:23:00Z</dcterms:created>
  <dcterms:modified xsi:type="dcterms:W3CDTF">2025-07-11T03:40:37Z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3A01193EF7944014B529F8790BAA7F13_13</vt:lpwstr>
  </property>
  <property fmtid="{D5CDD505-2E9C-101B-9397-08002B2CF9AE}" pid="3" name="KSOProductBuildVer">
    <vt:lpwstr>2052-12.1.0.21541</vt:lpwstr>
  </property>
</Properties>
</file>