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emf" ContentType="image/x-emf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49" r:id="rId3"/>
    <p:sldMasterId id="2147483654" r:id="rId4"/>
    <p:sldMasterId id="2147483656" r:id="rId5"/>
  </p:sldMasterIdLst>
  <p:notesMasterIdLst>
    <p:notesMasterId r:id="rId7"/>
  </p:notesMasterIdLst>
  <p:handoutMasterIdLst>
    <p:handoutMasterId r:id="rId13"/>
  </p:handoutMasterIdLst>
  <p:sldIdLst>
    <p:sldId id="16777019" r:id="rId6"/>
    <p:sldId id="16777011" r:id="rId8"/>
    <p:sldId id="16777028" r:id="rId9"/>
    <p:sldId id="16777030" r:id="rId10"/>
    <p:sldId id="16777029" r:id="rId11"/>
    <p:sldId id="16777032" r:id="rId12"/>
  </p:sldIdLst>
  <p:sldSz cx="12196445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ingru BR3 Wang" initials="BBW" lastIdx="12" clrIdx="0"/>
  <p:cmAuthor id="1" name="Microsoft Office User" initials="MOU" lastIdx="1" clrIdx="0"/>
  <p:cmAuthor id="2" name="作者" initials="作" lastIdx="0" clrIdx="1"/>
  <p:cmAuthor id="3" name="flora" initials="f" lastIdx="9" clrIdx="2"/>
  <p:cmAuthor id="4" name="Kwan Chakman" initials="K" lastIdx="1" clrIdx="2"/>
  <p:cmAuthor id="5" name="cwsun" initials="c" lastIdx="1" clrIdx="2"/>
  <p:cmAuthor id="6" name="koala" initials="k" lastIdx="1" clrIdx="5"/>
  <p:cmAuthor id="7" name="Mac" initials="M" lastIdx="1" clrIdx="6"/>
  <p:cmAuthor id="8" name="long" initials="l" lastIdx="2" clrIdx="7"/>
  <p:cmAuthor id="9" name="史令晓|shilingxiao" initials="A" lastIdx="1" clrIdx="4"/>
  <p:cmAuthor id="10" name="pc" initials="p" lastIdx="1" clrIdx="8"/>
  <p:cmAuthor id="11" name="未知用户1" initials="未知用户1" lastIdx="16" clrIdx="10"/>
  <p:cmAuthor id="12" name="10064906" initials="1" lastIdx="8" clrIdx="11"/>
  <p:cmAuthor id="13" name="马云飞10014438" initials="马" lastIdx="4" clrIdx="0"/>
  <p:cmAuthor id="14" name="10077969" initials="10077969" lastIdx="2" clrIdx="13"/>
  <p:cmAuthor id="15" name="10025093" initials="1" lastIdx="51" clrIdx="14"/>
  <p:cmAuthor id="16" name="10078380" initials="1" lastIdx="1" clrIdx="15"/>
  <p:cmAuthor id="17" name="00035181" initials="0" lastIdx="1" clrIdx="16"/>
  <p:cmAuthor id="18" name="张燕" initials="MSOffice" lastIdx="1" clrIdx="17"/>
  <p:cmAuthor id="20" name="00065088" initials="0" lastIdx="2" clrIdx="19"/>
  <p:cmAuthor id="21" name="10066351" initials="1" lastIdx="2" clrIdx="0"/>
  <p:cmAuthor id="22" name="蔡建楠" initials="caijianna" lastIdx="15" clrIdx="17"/>
  <p:cmAuthor id="2001" name="骆倩怡_Znauj26B" initials="authorId_382814100" lastIdx="0" clrIdx="0"/>
  <p:cmAuthor id="23" name="赵诚荣10027092" initials="赵" lastIdx="2" clrIdx="25"/>
  <p:cmAuthor id="24" name="李蕾00009994" initials="李" lastIdx="6" clrIdx="17"/>
  <p:cmAuthor id="25" name="wyz" initials="w" lastIdx="1" clrIdx="24"/>
  <p:cmAuthor id="26" name="10270945" initials="1" lastIdx="2" clrIdx="25"/>
  <p:cmAuthor id="27" name="10295142" initials="1" lastIdx="1" clrIdx="26"/>
  <p:cmAuthor id="28" name="Hou Yingfeng" initials="H" lastIdx="10" clrIdx="23"/>
  <p:cmAuthor id="31" name="Author" initials="A" lastIdx="0" clrIdx="30"/>
  <p:cmAuthor id="32" name="李楠10047711" initials="李楠10047711" lastIdx="2" clrIdx="31"/>
  <p:cmAuthor id="33" name="610007" initials="6" lastIdx="0" clrIdx="32"/>
  <p:cmAuthor id="34" name="taiji" initials="t" lastIdx="16" clrIdx="33"/>
  <p:cmAuthor id="78" name="Administrator" initials="N" lastIdx="1" clrIdx="2"/>
  <p:cmAuthor id="35" name="zsrj" initials="z" lastIdx="1" clrIdx="3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0000"/>
    <a:srgbClr val="F66F6A"/>
    <a:srgbClr val="F7A655"/>
    <a:srgbClr val="000000"/>
    <a:srgbClr val="E9002F"/>
    <a:srgbClr val="595757"/>
    <a:srgbClr val="221815"/>
    <a:srgbClr val="888888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72833802-FEF1-4C79-8D5D-14CF1EAF98D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4" autoAdjust="0"/>
    <p:restoredTop sz="96203" autoAdjust="0"/>
  </p:normalViewPr>
  <p:slideViewPr>
    <p:cSldViewPr snapToGrid="0" snapToObjects="1">
      <p:cViewPr varScale="1">
        <p:scale>
          <a:sx n="82" d="100"/>
          <a:sy n="82" d="100"/>
        </p:scale>
        <p:origin x="52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10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gs" Target="tags/tag170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F71B8-DF2A-2E41-BE66-2E18A767DA8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F0CC5-85BE-A64A-BD47-54C66F7E93E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60A27-BF12-6744-9E93-932A0E34D8B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26F3-4732-B74B-9C70-D0992466E49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83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43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6848" y="333380"/>
            <a:ext cx="11511778" cy="57467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25"/>
              </a:lnSpc>
              <a:spcBef>
                <a:spcPts val="0"/>
              </a:spcBef>
              <a:buNone/>
              <a:defRPr sz="2400" b="1" baseline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93090" indent="0" algn="ctr">
              <a:buNone/>
              <a:defRPr sz="2595"/>
            </a:lvl2pPr>
            <a:lvl3pPr marL="1186180" indent="0" algn="ctr">
              <a:buNone/>
              <a:defRPr sz="2335"/>
            </a:lvl3pPr>
            <a:lvl4pPr marL="1779905" indent="0" algn="ctr">
              <a:buNone/>
              <a:defRPr sz="2075"/>
            </a:lvl4pPr>
            <a:lvl5pPr marL="2372995" indent="0" algn="ctr">
              <a:buNone/>
              <a:defRPr sz="2075"/>
            </a:lvl5pPr>
            <a:lvl6pPr marL="2966085" indent="0" algn="ctr">
              <a:buNone/>
              <a:defRPr sz="2075"/>
            </a:lvl6pPr>
            <a:lvl7pPr marL="3559175" indent="0" algn="ctr">
              <a:buNone/>
              <a:defRPr sz="2075"/>
            </a:lvl7pPr>
            <a:lvl8pPr marL="4152900" indent="0" algn="ctr">
              <a:buNone/>
              <a:defRPr sz="2075"/>
            </a:lvl8pPr>
            <a:lvl9pPr marL="4745990" indent="0" algn="ctr">
              <a:buNone/>
              <a:defRPr sz="2075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glish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glish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24"/>
          <p:cNvSpPr>
            <a:spLocks noChangeArrowheads="1"/>
          </p:cNvSpPr>
          <p:nvPr/>
        </p:nvSpPr>
        <p:spPr bwMode="auto">
          <a:xfrm>
            <a:off x="695579" y="231775"/>
            <a:ext cx="76228" cy="358775"/>
          </a:xfrm>
          <a:prstGeom prst="rect">
            <a:avLst/>
          </a:prstGeom>
          <a:gradFill rotWithShape="0">
            <a:gsLst>
              <a:gs pos="0">
                <a:srgbClr val="104CC7">
                  <a:alpha val="0"/>
                </a:srgbClr>
              </a:gs>
              <a:gs pos="100000">
                <a:srgbClr val="104CC7"/>
              </a:gs>
            </a:gsLst>
            <a:lin ang="5400000"/>
          </a:gra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-13975" y="6505575"/>
            <a:ext cx="710189" cy="0"/>
          </a:xfrm>
          <a:prstGeom prst="line">
            <a:avLst/>
          </a:prstGeom>
          <a:ln>
            <a:gradFill>
              <a:gsLst>
                <a:gs pos="0">
                  <a:srgbClr val="104CC7">
                    <a:alpha val="0"/>
                  </a:srgbClr>
                </a:gs>
                <a:gs pos="100000">
                  <a:srgbClr val="104CC7"/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3384145" y="6510654"/>
            <a:ext cx="8812300" cy="3770"/>
          </a:xfrm>
          <a:prstGeom prst="line">
            <a:avLst/>
          </a:prstGeom>
          <a:ln>
            <a:gradFill>
              <a:gsLst>
                <a:gs pos="0">
                  <a:srgbClr val="104CC7">
                    <a:alpha val="0"/>
                  </a:srgbClr>
                </a:gs>
                <a:gs pos="100000">
                  <a:srgbClr val="104CC7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711785" y="6375400"/>
            <a:ext cx="2656205" cy="27559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04CC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ENVISION THE FUTURE WITH AI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104CC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913463" y="194945"/>
            <a:ext cx="4618133" cy="52006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104CC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11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10798936" y="236538"/>
            <a:ext cx="7892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pPr fontAlgn="base"/>
            <a:fld id="{9A0DB2DC-4C9A-4742-B13C-FB6460FD3503}" type="slidenum">
              <a:rPr lang="zh-CN" altLang="en-US" sz="1600" b="1" noProof="1" smtClean="0"/>
            </a:fld>
            <a:endParaRPr lang="zh-CN" altLang="en-US" sz="1600" b="1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506" y="6356350"/>
            <a:ext cx="274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pPr>
              <a:defRPr/>
            </a:pPr>
            <a:fld id="{15680D99-F626-4B11-A204-B3EF96E6FE94}" type="datetimeFigureOut">
              <a:rPr lang="zh-CN" altLang="en-US" smtClean="0">
                <a:cs typeface="微软雅黑" panose="020B0503020204020204" pitchFamily="34" charset="-122"/>
              </a:rPr>
            </a:fld>
            <a:endParaRPr lang="zh-CN" altLang="en-US" dirty="0">
              <a:cs typeface="微软雅黑" panose="020B0503020204020204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40072" y="6356350"/>
            <a:ext cx="4116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 userDrawn="1"/>
        </p:nvSpPr>
        <p:spPr>
          <a:xfrm>
            <a:off x="-108625" y="-103505"/>
            <a:ext cx="12414329" cy="7065010"/>
          </a:xfrm>
          <a:prstGeom prst="rect">
            <a:avLst/>
          </a:prstGeom>
          <a:gradFill>
            <a:gsLst>
              <a:gs pos="0">
                <a:srgbClr val="006098">
                  <a:alpha val="0"/>
                </a:srgbClr>
              </a:gs>
              <a:gs pos="99000">
                <a:srgbClr val="006098">
                  <a:alpha val="5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v</a:t>
            </a:r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探索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 形 6"/>
          <p:cNvSpPr/>
          <p:nvPr userDrawn="1"/>
        </p:nvSpPr>
        <p:spPr>
          <a:xfrm rot="5400000">
            <a:off x="7853942" y="2130562"/>
            <a:ext cx="701032" cy="717936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898996" y="907092"/>
            <a:ext cx="6559809" cy="690255"/>
          </a:xfrm>
          <a:prstGeom prst="rect">
            <a:avLst/>
          </a:prstGeom>
          <a:ln>
            <a:noFill/>
            <a:prstDash val="dash"/>
          </a:ln>
        </p:spPr>
        <p:txBody>
          <a:bodyPr lIns="0" tIns="0" rIns="0" bIns="0"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29260" y="1949372"/>
            <a:ext cx="6535842" cy="643926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13588" y="6227190"/>
            <a:ext cx="1617170" cy="32275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节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9175" y="456134"/>
            <a:ext cx="10740640" cy="42651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25"/>
              </a:lnSpc>
              <a:spcBef>
                <a:spcPts val="0"/>
              </a:spcBef>
              <a:buNone/>
              <a:defRPr sz="2795" baseline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93090" indent="0" algn="ctr">
              <a:buNone/>
              <a:defRPr sz="2595"/>
            </a:lvl2pPr>
            <a:lvl3pPr marL="1186180" indent="0" algn="ctr">
              <a:buNone/>
              <a:defRPr sz="2335"/>
            </a:lvl3pPr>
            <a:lvl4pPr marL="1779270" indent="0" algn="ctr">
              <a:buNone/>
              <a:defRPr sz="2075"/>
            </a:lvl4pPr>
            <a:lvl5pPr marL="2372995" indent="0" algn="ctr">
              <a:buNone/>
              <a:defRPr sz="2075"/>
            </a:lvl5pPr>
            <a:lvl6pPr marL="2966085" indent="0" algn="ctr">
              <a:buNone/>
              <a:defRPr sz="2075"/>
            </a:lvl6pPr>
            <a:lvl7pPr marL="3559175" indent="0" algn="ctr">
              <a:buNone/>
              <a:defRPr sz="2075"/>
            </a:lvl7pPr>
            <a:lvl8pPr marL="4152265" indent="0" algn="ctr">
              <a:buNone/>
              <a:defRPr sz="2075"/>
            </a:lvl8pPr>
            <a:lvl9pPr marL="4745355" indent="0" algn="ctr">
              <a:buNone/>
              <a:defRPr sz="2075"/>
            </a:lvl9pPr>
          </a:lstStyle>
          <a:p>
            <a:r>
              <a:rPr lang="zh-CN" altLang="en-US"/>
              <a:t>单击此处添加标题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394635" y="269517"/>
            <a:ext cx="11802127" cy="587141"/>
          </a:xfrm>
          <a:prstGeom prst="rect">
            <a:avLst/>
          </a:prstGeom>
        </p:spPr>
        <p:txBody>
          <a:bodyPr anchor="ctr" anchorCtr="0"/>
          <a:lstStyle>
            <a:lvl1pPr>
              <a:defRPr sz="2395" b="1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9807" y="370951"/>
            <a:ext cx="10519708" cy="46191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9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6" y="368302"/>
            <a:ext cx="11158538" cy="46166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单击添加标题文字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image" Target="../media/image4.png"/><Relationship Id="rId7" Type="http://schemas.openxmlformats.org/officeDocument/2006/relationships/image" Target="../media/image3.emf"/><Relationship Id="rId6" Type="http://schemas.openxmlformats.org/officeDocument/2006/relationships/oleObject" Target="../embeddings/oleObject1.bin"/><Relationship Id="rId5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image" Target="../media/image7.tiff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2382" y="0"/>
            <a:ext cx="12192000" cy="6858000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0318449" y="6170601"/>
            <a:ext cx="1362376" cy="2918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3765" rtl="0" eaLnBrk="1" latinLnBrk="0" hangingPunct="1">
        <a:lnSpc>
          <a:spcPts val="3440"/>
        </a:lnSpc>
        <a:spcBef>
          <a:spcPct val="0"/>
        </a:spcBef>
        <a:buNone/>
        <a:defRPr sz="3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0" indent="0" algn="l" defTabSz="913765" rtl="0" eaLnBrk="1" latinLnBrk="0" hangingPunct="1">
        <a:lnSpc>
          <a:spcPct val="100000"/>
        </a:lnSpc>
        <a:spcBef>
          <a:spcPts val="0"/>
        </a:spcBef>
        <a:buFontTx/>
        <a:buNone/>
        <a:defRPr sz="1000" kern="1200">
          <a:solidFill>
            <a:srgbClr val="1D1D1B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1pPr>
      <a:lvl2pPr marL="457200" indent="0" algn="l" defTabSz="913765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3765" indent="0" algn="l" defTabSz="913765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0965" indent="0" algn="l" defTabSz="913765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165" indent="0" algn="l" defTabSz="913765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33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4" hidden="1"/>
          <p:cNvGraphicFramePr>
            <a:graphicFrameLocks noChangeAspect="1"/>
          </p:cNvGraphicFramePr>
          <p:nvPr userDrawn="1">
            <p:custDataLst>
              <p:tags r:id="rId5"/>
            </p:custDataLst>
          </p:nvPr>
        </p:nvGraphicFramePr>
        <p:xfrm>
          <a:off x="1593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think-cell 幻灯片" r:id="rId6" imgW="5715" imgH="5715" progId="TCLayout.ActiveDocument.1">
                  <p:embed/>
                </p:oleObj>
              </mc:Choice>
              <mc:Fallback>
                <p:oleObj name="think-cell 幻灯片" r:id="rId6" imgW="5715" imgH="5715" progId="TCLayout.ActiveDocument.1">
                  <p:embed/>
                  <p:pic>
                    <p:nvPicPr>
                      <p:cNvPr id="0" name="对象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3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16140" y="260363"/>
            <a:ext cx="11164484" cy="539749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16140" y="908059"/>
            <a:ext cx="11164484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</p:txBody>
      </p:sp>
      <p:sp>
        <p:nvSpPr>
          <p:cNvPr id="11" name="TextBox 3"/>
          <p:cNvSpPr txBox="1"/>
          <p:nvPr userDrawn="1"/>
        </p:nvSpPr>
        <p:spPr>
          <a:xfrm>
            <a:off x="516078" y="6306796"/>
            <a:ext cx="142125" cy="55120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889000">
              <a:defRPr/>
            </a:pPr>
            <a:fld id="{C3837181-38C6-AD4F-B8BA-B444770388BB}" type="slidenum">
              <a:rPr lang="en-US" sz="975">
                <a:solidFill>
                  <a:srgbClr val="1D1D1B"/>
                </a:solidFill>
                <a:cs typeface="Arial" panose="020B0604020202020204" pitchFamily="34" charset="0"/>
              </a:rPr>
            </a:fld>
            <a:endParaRPr lang="en-US" sz="975" dirty="0">
              <a:solidFill>
                <a:srgbClr val="1D1D1B"/>
              </a:solidFill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413535" y="6443798"/>
            <a:ext cx="1267156" cy="27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</p:sldLayoutIdLst>
  <p:txStyles>
    <p:titleStyle>
      <a:lvl1pPr algn="l" defTabSz="912495" rtl="0" eaLnBrk="1" latinLnBrk="0" hangingPunct="1">
        <a:lnSpc>
          <a:spcPct val="100000"/>
        </a:lnSpc>
        <a:spcBef>
          <a:spcPct val="0"/>
        </a:spcBef>
        <a:buNone/>
        <a:defRPr sz="2795" b="1" kern="1200" spc="0" baseline="0">
          <a:solidFill>
            <a:schemeClr val="tx2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67970" indent="-267970" algn="l" defTabSz="912495" rtl="0" eaLnBrk="1" latinLnBrk="0" hangingPunct="1">
        <a:lnSpc>
          <a:spcPct val="130000"/>
        </a:lnSpc>
        <a:spcBef>
          <a:spcPts val="0"/>
        </a:spcBef>
        <a:spcAft>
          <a:spcPts val="400"/>
        </a:spcAft>
        <a:buClr>
          <a:schemeClr val="tx1">
            <a:lumMod val="50000"/>
            <a:lumOff val="50000"/>
          </a:schemeClr>
        </a:buClr>
        <a:buSzPct val="100000"/>
        <a:buFont typeface="Wingdings 2" panose="05020102010507070707" pitchFamily="18" charset="2"/>
        <a:buChar char="¡"/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43230" indent="-175895" algn="l" defTabSz="912495" rtl="0" eaLnBrk="1" latinLnBrk="0" hangingPunct="1">
        <a:lnSpc>
          <a:spcPct val="130000"/>
        </a:lnSpc>
        <a:spcBef>
          <a:spcPts val="0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微软雅黑" panose="020B0503020204020204" pitchFamily="34" charset="-122"/>
        <a:buChar char="›"/>
        <a:defRPr sz="1595" kern="1200">
          <a:solidFill>
            <a:schemeClr val="tx1"/>
          </a:solidFill>
          <a:latin typeface="+mn-lt"/>
          <a:ea typeface="+mn-ea"/>
          <a:cs typeface="+mn-cs"/>
        </a:defRPr>
      </a:lvl2pPr>
      <a:lvl3pPr marL="627380" indent="-183515" algn="l" defTabSz="912495" rtl="0" eaLnBrk="1" latinLnBrk="0" hangingPunct="1">
        <a:lnSpc>
          <a:spcPct val="130000"/>
        </a:lnSpc>
        <a:spcBef>
          <a:spcPts val="0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FrutigerNext LT Regular" panose="020B0503040504020204" pitchFamily="34" charset="0"/>
        <a:buChar char="»"/>
        <a:defRPr sz="1395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7965" algn="l" defTabSz="912495" rtl="0" eaLnBrk="1" latinLnBrk="0" hangingPunct="1">
        <a:lnSpc>
          <a:spcPct val="130000"/>
        </a:lnSpc>
        <a:spcBef>
          <a:spcPts val="500"/>
        </a:spcBef>
        <a:spcAft>
          <a:spcPts val="300"/>
        </a:spcAft>
        <a:buFont typeface="Wingdings" panose="05000000000000000000" pitchFamily="2" charset="2"/>
        <a:buChar char="n"/>
        <a:defRPr sz="179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2955" indent="-227965" algn="l" defTabSz="912495" rtl="0" eaLnBrk="1" latinLnBrk="0" hangingPunct="1">
        <a:lnSpc>
          <a:spcPct val="130000"/>
        </a:lnSpc>
        <a:spcBef>
          <a:spcPts val="500"/>
        </a:spcBef>
        <a:spcAft>
          <a:spcPts val="300"/>
        </a:spcAft>
        <a:buFont typeface="Wingdings" panose="05000000000000000000" pitchFamily="2" charset="2"/>
        <a:buChar char="n"/>
        <a:defRPr sz="179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09520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5450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2015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7945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49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249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495" algn="l" defTabSz="91249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425" algn="l" defTabSz="91249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990" algn="l" defTabSz="91249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920" algn="l" defTabSz="91249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7485" algn="l" defTabSz="91249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3415" algn="l" defTabSz="91249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9980" algn="l" defTabSz="91249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90903"/>
            <a:ext cx="12196763" cy="12670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63" y="6019184"/>
            <a:ext cx="1876548" cy="410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l" defTabSz="914400" rtl="0" eaLnBrk="1" latinLnBrk="0" hangingPunct="1">
        <a:lnSpc>
          <a:spcPts val="3440"/>
        </a:lnSpc>
        <a:spcBef>
          <a:spcPct val="0"/>
        </a:spcBef>
        <a:buNone/>
        <a:defRPr sz="3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000" kern="1200">
          <a:solidFill>
            <a:srgbClr val="1D1D1B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095470" y="6356939"/>
            <a:ext cx="35039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0" kern="1200" baseline="0" dirty="0">
                <a:solidFill>
                  <a:srgbClr val="1D1D1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Huawei Proprietary - Restricted Distribution</a:t>
            </a:r>
            <a:endParaRPr lang="en-US" sz="900" b="0" kern="1200" baseline="0" dirty="0">
              <a:solidFill>
                <a:srgbClr val="1D1D1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34134" y="6402812"/>
            <a:ext cx="4997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889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837181-38C6-AD4F-B8BA-B444770388BB}" type="slidenum">
              <a:rPr lang="en-US" sz="90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sz="900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Group 87"/>
          <p:cNvGrpSpPr>
            <a:grpSpLocks noChangeAspect="1"/>
          </p:cNvGrpSpPr>
          <p:nvPr userDrawn="1"/>
        </p:nvGrpSpPr>
        <p:grpSpPr>
          <a:xfrm>
            <a:off x="12290470" y="2625395"/>
            <a:ext cx="1967973" cy="4233515"/>
            <a:chOff x="5343885" y="-48857"/>
            <a:chExt cx="3271316" cy="7037279"/>
          </a:xfrm>
        </p:grpSpPr>
        <p:sp>
          <p:nvSpPr>
            <p:cNvPr id="89" name="矩形 13"/>
            <p:cNvSpPr/>
            <p:nvPr userDrawn="1"/>
          </p:nvSpPr>
          <p:spPr>
            <a:xfrm>
              <a:off x="5356401" y="1934171"/>
              <a:ext cx="791510" cy="664397"/>
            </a:xfrm>
            <a:prstGeom prst="rect">
              <a:avLst/>
            </a:prstGeom>
            <a:solidFill>
              <a:srgbClr val="C4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196/0/84</a:t>
              </a:r>
              <a:endParaRPr kumimoji="1" lang="en-US" altLang="zh-CN" sz="500" b="1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文本框 15"/>
            <p:cNvSpPr txBox="1"/>
            <p:nvPr userDrawn="1"/>
          </p:nvSpPr>
          <p:spPr>
            <a:xfrm>
              <a:off x="5352723" y="1694497"/>
              <a:ext cx="1052647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kumimoji="1" lang="zh-CN" altLang="en-US" sz="800" b="0" i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公司辅助色</a:t>
              </a:r>
              <a:endParaRPr kumimoji="1" lang="zh-CN" altLang="en-US" sz="800" b="0" i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矩形 13"/>
            <p:cNvSpPr/>
            <p:nvPr userDrawn="1"/>
          </p:nvSpPr>
          <p:spPr>
            <a:xfrm>
              <a:off x="6184680" y="1934171"/>
              <a:ext cx="791510" cy="664397"/>
            </a:xfrm>
            <a:prstGeom prst="rect">
              <a:avLst/>
            </a:prstGeom>
            <a:solidFill>
              <a:srgbClr val="CB3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203/55/120</a:t>
              </a:r>
              <a:endParaRPr kumimoji="1" lang="en-US" altLang="zh-CN" sz="5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矩形 13"/>
            <p:cNvSpPr/>
            <p:nvPr userDrawn="1"/>
          </p:nvSpPr>
          <p:spPr>
            <a:xfrm>
              <a:off x="5356401" y="3403061"/>
              <a:ext cx="791510" cy="664397"/>
            </a:xfrm>
            <a:prstGeom prst="rect">
              <a:avLst/>
            </a:prstGeom>
            <a:solidFill>
              <a:srgbClr val="ED6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237/109/0</a:t>
              </a:r>
              <a:endParaRPr kumimoji="1" lang="en-US" altLang="zh-CN" sz="5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矩形 13"/>
            <p:cNvSpPr/>
            <p:nvPr userDrawn="1"/>
          </p:nvSpPr>
          <p:spPr>
            <a:xfrm>
              <a:off x="6184680" y="2673360"/>
              <a:ext cx="791510" cy="664397"/>
            </a:xfrm>
            <a:prstGeom prst="rect">
              <a:avLst/>
            </a:prstGeom>
            <a:solidFill>
              <a:srgbClr val="99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3130" rtl="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153/54/54</a:t>
              </a:r>
              <a:endParaRPr kumimoji="1" lang="en-US" altLang="zh-CN" sz="5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矩形 13"/>
            <p:cNvSpPr/>
            <p:nvPr userDrawn="1"/>
          </p:nvSpPr>
          <p:spPr>
            <a:xfrm>
              <a:off x="5356401" y="4866463"/>
              <a:ext cx="791510" cy="664397"/>
            </a:xfrm>
            <a:prstGeom prst="rect">
              <a:avLst/>
            </a:prstGeom>
            <a:solidFill>
              <a:srgbClr val="62B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98/178/48</a:t>
              </a:r>
              <a:endParaRPr kumimoji="1" lang="en-US" altLang="zh-CN" sz="5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矩形 13"/>
            <p:cNvSpPr/>
            <p:nvPr userDrawn="1"/>
          </p:nvSpPr>
          <p:spPr>
            <a:xfrm>
              <a:off x="6184680" y="3415851"/>
              <a:ext cx="791510" cy="664397"/>
            </a:xfrm>
            <a:prstGeom prst="rect">
              <a:avLst/>
            </a:prstGeom>
            <a:solidFill>
              <a:srgbClr val="F2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242/137/68</a:t>
              </a:r>
              <a:endParaRPr kumimoji="1" lang="en-US" altLang="zh-CN" sz="5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矩形 13"/>
            <p:cNvSpPr/>
            <p:nvPr userDrawn="1"/>
          </p:nvSpPr>
          <p:spPr>
            <a:xfrm>
              <a:off x="5353240" y="184963"/>
              <a:ext cx="791510" cy="664397"/>
            </a:xfrm>
            <a:prstGeom prst="rect">
              <a:avLst/>
            </a:prstGeom>
            <a:solidFill>
              <a:srgbClr val="C700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185C</a:t>
              </a:r>
              <a:endParaRPr kumimoji="1" lang="en-US" altLang="zh-CN" sz="500" b="1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620"/>
                </a:lnSpc>
                <a:spcBef>
                  <a:spcPts val="0"/>
                </a:spcBef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199/0/11  </a:t>
              </a:r>
              <a:endParaRPr kumimoji="1" lang="en-US" altLang="zh-CN" sz="500" b="1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文本框 15"/>
            <p:cNvSpPr txBox="1"/>
            <p:nvPr userDrawn="1"/>
          </p:nvSpPr>
          <p:spPr>
            <a:xfrm>
              <a:off x="5343885" y="-48857"/>
              <a:ext cx="726488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kumimoji="1" lang="zh-CN" altLang="en-US" sz="800" b="0" i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公司色</a:t>
              </a:r>
              <a:endParaRPr kumimoji="1" lang="zh-CN" altLang="en-US" sz="800" b="0" i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矩形 13"/>
            <p:cNvSpPr/>
            <p:nvPr userDrawn="1"/>
          </p:nvSpPr>
          <p:spPr>
            <a:xfrm>
              <a:off x="5352600" y="918047"/>
              <a:ext cx="791510" cy="664397"/>
            </a:xfrm>
            <a:prstGeom prst="rect">
              <a:avLst/>
            </a:prstGeom>
            <a:solidFill>
              <a:srgbClr val="C81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PANTONE 186C</a:t>
              </a:r>
              <a:endParaRPr kumimoji="1" lang="en-US" altLang="zh-CN" sz="500" b="1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chemeClr val="tx2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200/16/46  </a:t>
              </a:r>
              <a:endParaRPr kumimoji="1" lang="en-US" altLang="zh-CN" sz="500" b="1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矩形 13"/>
            <p:cNvSpPr/>
            <p:nvPr userDrawn="1"/>
          </p:nvSpPr>
          <p:spPr>
            <a:xfrm>
              <a:off x="5354164" y="2665974"/>
              <a:ext cx="791510" cy="664397"/>
            </a:xfrm>
            <a:prstGeom prst="rect">
              <a:avLst/>
            </a:prstGeom>
            <a:solidFill>
              <a:srgbClr val="7F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127/0/1</a:t>
              </a:r>
              <a:endParaRPr kumimoji="1" lang="en-US" altLang="zh-CN" sz="5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矩形 13"/>
            <p:cNvSpPr/>
            <p:nvPr userDrawn="1"/>
          </p:nvSpPr>
          <p:spPr>
            <a:xfrm>
              <a:off x="5354164" y="4134866"/>
              <a:ext cx="791510" cy="664397"/>
            </a:xfrm>
            <a:prstGeom prst="rect">
              <a:avLst/>
            </a:prstGeom>
            <a:solidFill>
              <a:srgbClr val="FC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52/200/0</a:t>
              </a:r>
              <a:endParaRPr kumimoji="1" lang="en-US" altLang="zh-CN" sz="5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矩形 13"/>
            <p:cNvSpPr/>
            <p:nvPr userDrawn="1"/>
          </p:nvSpPr>
          <p:spPr>
            <a:xfrm>
              <a:off x="5354164" y="5596166"/>
              <a:ext cx="791510" cy="664397"/>
            </a:xfrm>
            <a:prstGeom prst="rect">
              <a:avLst/>
            </a:prstGeom>
            <a:solidFill>
              <a:srgbClr val="30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48/181/197</a:t>
              </a:r>
              <a:endParaRPr kumimoji="1" lang="en-US" altLang="zh-CN" sz="5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矩形 13"/>
            <p:cNvSpPr/>
            <p:nvPr userDrawn="1"/>
          </p:nvSpPr>
          <p:spPr>
            <a:xfrm>
              <a:off x="6184543" y="4866463"/>
              <a:ext cx="791510" cy="664398"/>
            </a:xfrm>
            <a:prstGeom prst="rect">
              <a:avLst/>
            </a:prstGeom>
            <a:solidFill>
              <a:srgbClr val="81C1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129/193/95</a:t>
              </a:r>
              <a:endParaRPr kumimoji="1" lang="en-US" altLang="zh-CN" sz="5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矩形 13"/>
            <p:cNvSpPr/>
            <p:nvPr userDrawn="1"/>
          </p:nvSpPr>
          <p:spPr>
            <a:xfrm>
              <a:off x="6182308" y="4134866"/>
              <a:ext cx="791510" cy="664398"/>
            </a:xfrm>
            <a:prstGeom prst="rect">
              <a:avLst/>
            </a:prstGeom>
            <a:solidFill>
              <a:srgbClr val="FDD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253/211/81</a:t>
              </a:r>
              <a:endParaRPr kumimoji="1" lang="en-US" altLang="zh-CN" sz="5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矩形 13"/>
            <p:cNvSpPr/>
            <p:nvPr userDrawn="1"/>
          </p:nvSpPr>
          <p:spPr>
            <a:xfrm>
              <a:off x="6177324" y="5596166"/>
              <a:ext cx="791510" cy="664398"/>
            </a:xfrm>
            <a:prstGeom prst="rect">
              <a:avLst/>
            </a:prstGeom>
            <a:solidFill>
              <a:srgbClr val="56C4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86/196/210</a:t>
              </a:r>
              <a:endParaRPr kumimoji="1" lang="en-US" altLang="zh-CN" sz="5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矩形 13"/>
            <p:cNvSpPr/>
            <p:nvPr/>
          </p:nvSpPr>
          <p:spPr>
            <a:xfrm>
              <a:off x="6186245" y="184963"/>
              <a:ext cx="791510" cy="664397"/>
            </a:xfrm>
            <a:prstGeom prst="rect">
              <a:avLst/>
            </a:prstGeom>
            <a:solidFill>
              <a:srgbClr val="D339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211/57/65</a:t>
              </a:r>
              <a:endParaRPr kumimoji="1" lang="en-US" altLang="zh-CN" sz="5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矩形 13"/>
            <p:cNvSpPr/>
            <p:nvPr/>
          </p:nvSpPr>
          <p:spPr>
            <a:xfrm>
              <a:off x="6185604" y="918047"/>
              <a:ext cx="791510" cy="664397"/>
            </a:xfrm>
            <a:prstGeom prst="rect">
              <a:avLst/>
            </a:prstGeom>
            <a:solidFill>
              <a:srgbClr val="D338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endParaRPr kumimoji="1" lang="en-US" altLang="zh-CN" sz="5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211/56/89</a:t>
              </a:r>
              <a:endParaRPr kumimoji="1" lang="en-US" altLang="zh-CN" sz="5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矩形 13"/>
            <p:cNvSpPr/>
            <p:nvPr/>
          </p:nvSpPr>
          <p:spPr>
            <a:xfrm>
              <a:off x="6996262" y="1934171"/>
              <a:ext cx="791510" cy="664397"/>
            </a:xfrm>
            <a:prstGeom prst="rect">
              <a:avLst/>
            </a:prstGeom>
            <a:solidFill>
              <a:srgbClr val="DD8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221/128/170</a:t>
              </a:r>
              <a:endParaRPr kumimoji="1" lang="en-US" altLang="zh-CN" sz="500" b="1" dirty="0">
                <a:solidFill>
                  <a:srgbClr val="59575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矩形 13"/>
            <p:cNvSpPr/>
            <p:nvPr/>
          </p:nvSpPr>
          <p:spPr>
            <a:xfrm>
              <a:off x="6996262" y="2673360"/>
              <a:ext cx="791510" cy="664397"/>
            </a:xfrm>
            <a:prstGeom prst="rect">
              <a:avLst/>
            </a:prstGeom>
            <a:solidFill>
              <a:srgbClr val="BF8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3130" rtl="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191/128/130</a:t>
              </a:r>
              <a:endParaRPr kumimoji="1" lang="en-US" altLang="zh-CN" sz="500" b="1" dirty="0">
                <a:solidFill>
                  <a:srgbClr val="59575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矩形 13"/>
            <p:cNvSpPr/>
            <p:nvPr/>
          </p:nvSpPr>
          <p:spPr>
            <a:xfrm>
              <a:off x="6996262" y="3415851"/>
              <a:ext cx="791510" cy="664397"/>
            </a:xfrm>
            <a:prstGeom prst="rect">
              <a:avLst/>
            </a:prstGeom>
            <a:solidFill>
              <a:srgbClr val="F6B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246/183/140</a:t>
              </a:r>
              <a:endParaRPr kumimoji="1" lang="en-US" altLang="zh-CN" sz="500" b="1" dirty="0">
                <a:solidFill>
                  <a:srgbClr val="59575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矩形 13"/>
            <p:cNvSpPr/>
            <p:nvPr/>
          </p:nvSpPr>
          <p:spPr>
            <a:xfrm>
              <a:off x="7006093" y="4866463"/>
              <a:ext cx="791510" cy="664397"/>
            </a:xfrm>
            <a:prstGeom prst="rect">
              <a:avLst/>
            </a:prstGeom>
            <a:solidFill>
              <a:srgbClr val="AFD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176/216/156</a:t>
              </a:r>
              <a:endParaRPr kumimoji="1" lang="en-US" altLang="zh-CN" sz="500" b="1" dirty="0">
                <a:solidFill>
                  <a:srgbClr val="59575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矩形 13"/>
            <p:cNvSpPr/>
            <p:nvPr/>
          </p:nvSpPr>
          <p:spPr>
            <a:xfrm>
              <a:off x="7003856" y="4134866"/>
              <a:ext cx="791510" cy="664397"/>
            </a:xfrm>
            <a:prstGeom prst="rect">
              <a:avLst/>
            </a:prstGeom>
            <a:solidFill>
              <a:srgbClr val="FDE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253/227/181</a:t>
              </a:r>
              <a:endParaRPr kumimoji="1" lang="en-US" altLang="zh-CN" sz="500" b="1" dirty="0">
                <a:solidFill>
                  <a:srgbClr val="59575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矩形 13"/>
            <p:cNvSpPr/>
            <p:nvPr/>
          </p:nvSpPr>
          <p:spPr>
            <a:xfrm>
              <a:off x="7003856" y="5596166"/>
              <a:ext cx="791510" cy="664397"/>
            </a:xfrm>
            <a:prstGeom prst="rect">
              <a:avLst/>
            </a:prstGeom>
            <a:solidFill>
              <a:srgbClr val="94D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148/218/226</a:t>
              </a:r>
              <a:endParaRPr kumimoji="1" lang="en-US" altLang="zh-CN" sz="500" b="1" dirty="0">
                <a:solidFill>
                  <a:srgbClr val="59575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矩形 13"/>
            <p:cNvSpPr/>
            <p:nvPr/>
          </p:nvSpPr>
          <p:spPr>
            <a:xfrm>
              <a:off x="6997826" y="184963"/>
              <a:ext cx="791510" cy="664397"/>
            </a:xfrm>
            <a:prstGeom prst="rect">
              <a:avLst/>
            </a:prstGeom>
            <a:solidFill>
              <a:srgbClr val="E281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226/129/137</a:t>
              </a:r>
              <a:endParaRPr kumimoji="1" lang="en-US" altLang="zh-CN" sz="500" b="1" dirty="0">
                <a:solidFill>
                  <a:srgbClr val="59575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矩形 13"/>
            <p:cNvSpPr/>
            <p:nvPr/>
          </p:nvSpPr>
          <p:spPr>
            <a:xfrm>
              <a:off x="6997185" y="918047"/>
              <a:ext cx="791510" cy="664397"/>
            </a:xfrm>
            <a:prstGeom prst="rect">
              <a:avLst/>
            </a:prstGeom>
            <a:solidFill>
              <a:srgbClr val="E28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226/129/152</a:t>
              </a:r>
              <a:endParaRPr kumimoji="1" lang="en-US" altLang="zh-CN" sz="500" b="1" dirty="0">
                <a:solidFill>
                  <a:srgbClr val="59575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矩形 13"/>
            <p:cNvSpPr/>
            <p:nvPr userDrawn="1"/>
          </p:nvSpPr>
          <p:spPr>
            <a:xfrm>
              <a:off x="7806130" y="1934171"/>
              <a:ext cx="791510" cy="664397"/>
            </a:xfrm>
            <a:prstGeom prst="rect">
              <a:avLst/>
            </a:prstGeom>
            <a:solidFill>
              <a:srgbClr val="EBB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235/179/204</a:t>
              </a:r>
              <a:endParaRPr kumimoji="1" lang="en-US" altLang="zh-CN" sz="500" b="1" dirty="0">
                <a:solidFill>
                  <a:srgbClr val="59575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矩形 13"/>
            <p:cNvSpPr/>
            <p:nvPr/>
          </p:nvSpPr>
          <p:spPr>
            <a:xfrm>
              <a:off x="7806130" y="2673360"/>
              <a:ext cx="791510" cy="664397"/>
            </a:xfrm>
            <a:prstGeom prst="rect">
              <a:avLst/>
            </a:prstGeom>
            <a:solidFill>
              <a:srgbClr val="D8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3130" rtl="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216/179/179</a:t>
              </a:r>
              <a:endParaRPr kumimoji="1" lang="en-US" altLang="zh-CN" sz="500" b="1" dirty="0">
                <a:solidFill>
                  <a:srgbClr val="59575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矩形 13"/>
            <p:cNvSpPr/>
            <p:nvPr/>
          </p:nvSpPr>
          <p:spPr>
            <a:xfrm>
              <a:off x="7811114" y="3415851"/>
              <a:ext cx="791510" cy="664398"/>
            </a:xfrm>
            <a:prstGeom prst="rect">
              <a:avLst/>
            </a:prstGeom>
            <a:solidFill>
              <a:srgbClr val="FAD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250/211/187</a:t>
              </a:r>
              <a:endParaRPr kumimoji="1" lang="en-US" altLang="zh-CN" sz="500" b="1" dirty="0">
                <a:solidFill>
                  <a:srgbClr val="59575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矩形 13"/>
            <p:cNvSpPr/>
            <p:nvPr/>
          </p:nvSpPr>
          <p:spPr>
            <a:xfrm>
              <a:off x="7820945" y="4866463"/>
              <a:ext cx="791510" cy="664398"/>
            </a:xfrm>
            <a:prstGeom prst="rect">
              <a:avLst/>
            </a:prstGeom>
            <a:solidFill>
              <a:srgbClr val="D0E8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208/232/196</a:t>
              </a:r>
              <a:endParaRPr kumimoji="1" lang="en-US" altLang="zh-CN" sz="500" b="1" dirty="0">
                <a:solidFill>
                  <a:srgbClr val="59575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矩形 13"/>
            <p:cNvSpPr/>
            <p:nvPr/>
          </p:nvSpPr>
          <p:spPr>
            <a:xfrm>
              <a:off x="7818707" y="4134866"/>
              <a:ext cx="791510" cy="664398"/>
            </a:xfrm>
            <a:prstGeom prst="rect">
              <a:avLst/>
            </a:prstGeom>
            <a:solidFill>
              <a:srgbClr val="FEE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254/238/193</a:t>
              </a:r>
              <a:endParaRPr kumimoji="1" lang="en-US" altLang="zh-CN" sz="500" b="1" dirty="0">
                <a:solidFill>
                  <a:srgbClr val="59575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矩形 13"/>
            <p:cNvSpPr/>
            <p:nvPr/>
          </p:nvSpPr>
          <p:spPr>
            <a:xfrm>
              <a:off x="7823691" y="5596166"/>
              <a:ext cx="791510" cy="664398"/>
            </a:xfrm>
            <a:prstGeom prst="rect">
              <a:avLst/>
            </a:prstGeom>
            <a:solidFill>
              <a:srgbClr val="BE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190/233/238</a:t>
              </a:r>
              <a:endParaRPr kumimoji="1" lang="en-US" altLang="zh-CN" sz="500" b="1" dirty="0">
                <a:solidFill>
                  <a:srgbClr val="59575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矩形 13"/>
            <p:cNvSpPr/>
            <p:nvPr/>
          </p:nvSpPr>
          <p:spPr>
            <a:xfrm>
              <a:off x="7807694" y="184963"/>
              <a:ext cx="791510" cy="664397"/>
            </a:xfrm>
            <a:prstGeom prst="rect">
              <a:avLst/>
            </a:prstGeom>
            <a:solidFill>
              <a:srgbClr val="EEB3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239/178/184</a:t>
              </a:r>
              <a:endParaRPr kumimoji="1" lang="en-US" altLang="zh-CN" sz="500" b="1" dirty="0">
                <a:solidFill>
                  <a:srgbClr val="59575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矩形 13"/>
            <p:cNvSpPr/>
            <p:nvPr/>
          </p:nvSpPr>
          <p:spPr>
            <a:xfrm>
              <a:off x="7807054" y="918047"/>
              <a:ext cx="791510" cy="664397"/>
            </a:xfrm>
            <a:prstGeom prst="rect">
              <a:avLst/>
            </a:prstGeom>
            <a:solidFill>
              <a:srgbClr val="EEB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238/179/193</a:t>
              </a:r>
              <a:endParaRPr kumimoji="1" lang="en-US" altLang="zh-CN" sz="500" b="1" dirty="0">
                <a:solidFill>
                  <a:srgbClr val="59575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矩形 13"/>
            <p:cNvSpPr/>
            <p:nvPr userDrawn="1"/>
          </p:nvSpPr>
          <p:spPr>
            <a:xfrm>
              <a:off x="5354169" y="6324025"/>
              <a:ext cx="513579" cy="664397"/>
            </a:xfrm>
            <a:prstGeom prst="rect">
              <a:avLst/>
            </a:prstGeom>
            <a:solidFill>
              <a:srgbClr val="221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0/0/0</a:t>
              </a:r>
              <a:endParaRPr kumimoji="1" lang="en-US" altLang="zh-CN" sz="5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矩形 13"/>
            <p:cNvSpPr/>
            <p:nvPr userDrawn="1"/>
          </p:nvSpPr>
          <p:spPr>
            <a:xfrm>
              <a:off x="5900626" y="6324025"/>
              <a:ext cx="513579" cy="664397"/>
            </a:xfrm>
            <a:prstGeom prst="rect">
              <a:avLst/>
            </a:prstGeom>
            <a:solidFill>
              <a:srgbClr val="59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</a:t>
              </a:r>
              <a:endParaRPr kumimoji="1" lang="en-US" altLang="zh-CN" sz="5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89/87/87</a:t>
              </a:r>
              <a:endParaRPr kumimoji="1" lang="en-US" altLang="zh-CN" sz="5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矩形 13"/>
            <p:cNvSpPr/>
            <p:nvPr userDrawn="1"/>
          </p:nvSpPr>
          <p:spPr>
            <a:xfrm>
              <a:off x="6445335" y="6324024"/>
              <a:ext cx="513579" cy="664398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endParaRPr kumimoji="1" lang="en-US" altLang="zh-CN" sz="5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137/137/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137</a:t>
              </a:r>
              <a:endParaRPr kumimoji="1" lang="en-US" altLang="zh-CN" sz="5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矩形 13"/>
            <p:cNvSpPr/>
            <p:nvPr userDrawn="1"/>
          </p:nvSpPr>
          <p:spPr>
            <a:xfrm>
              <a:off x="7003279" y="6324024"/>
              <a:ext cx="513579" cy="664398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endParaRPr kumimoji="1" lang="en-US" altLang="zh-CN" sz="5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181/181/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181</a:t>
              </a:r>
              <a:endParaRPr kumimoji="1" lang="en-US" altLang="zh-CN" sz="5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矩形 13"/>
            <p:cNvSpPr/>
            <p:nvPr userDrawn="1"/>
          </p:nvSpPr>
          <p:spPr>
            <a:xfrm>
              <a:off x="7551547" y="6324024"/>
              <a:ext cx="513579" cy="664398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 221/221/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221</a:t>
              </a:r>
              <a:endParaRPr kumimoji="1" lang="en-US" altLang="zh-CN" sz="500" b="1" dirty="0">
                <a:solidFill>
                  <a:srgbClr val="59575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矩形 13"/>
            <p:cNvSpPr/>
            <p:nvPr userDrawn="1"/>
          </p:nvSpPr>
          <p:spPr>
            <a:xfrm>
              <a:off x="8098559" y="6324024"/>
              <a:ext cx="513579" cy="66439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B5B5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RGB</a:t>
              </a:r>
              <a:endParaRPr kumimoji="1" lang="en-US" altLang="zh-CN" sz="500" b="1" dirty="0">
                <a:solidFill>
                  <a:srgbClr val="59575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255/255/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255</a:t>
              </a:r>
              <a:endParaRPr kumimoji="1" lang="en-US" altLang="zh-CN" sz="500" b="1" dirty="0">
                <a:solidFill>
                  <a:srgbClr val="59575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176" y="6323416"/>
            <a:ext cx="1270800" cy="275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hf hdr="0" ftr="0" dt="0"/>
  <p:txStyles>
    <p:titleStyle>
      <a:lvl1pPr algn="l" defTabSz="1186180" rtl="0" eaLnBrk="1" latinLnBrk="0" hangingPunct="1">
        <a:lnSpc>
          <a:spcPct val="90000"/>
        </a:lnSpc>
        <a:spcBef>
          <a:spcPct val="0"/>
        </a:spcBef>
        <a:buNone/>
        <a:defRPr sz="57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6545" indent="-296545" algn="l" defTabSz="1186180" rtl="0" eaLnBrk="1" latinLnBrk="0" hangingPunct="1">
        <a:lnSpc>
          <a:spcPct val="90000"/>
        </a:lnSpc>
        <a:spcBef>
          <a:spcPts val="1295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1pPr>
      <a:lvl2pPr marL="889635" indent="-296545" algn="l" defTabSz="118618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15" kern="1200">
          <a:solidFill>
            <a:schemeClr val="tx1"/>
          </a:solidFill>
          <a:latin typeface="+mn-lt"/>
          <a:ea typeface="+mn-ea"/>
          <a:cs typeface="+mn-cs"/>
        </a:defRPr>
      </a:lvl2pPr>
      <a:lvl3pPr marL="1482725" indent="-296545" algn="l" defTabSz="118618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595" kern="1200">
          <a:solidFill>
            <a:schemeClr val="tx1"/>
          </a:solidFill>
          <a:latin typeface="+mn-lt"/>
          <a:ea typeface="+mn-ea"/>
          <a:cs typeface="+mn-cs"/>
        </a:defRPr>
      </a:lvl3pPr>
      <a:lvl4pPr marL="2076450" indent="-296545" algn="l" defTabSz="118618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4pPr>
      <a:lvl5pPr marL="2669540" indent="-296545" algn="l" defTabSz="118618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5pPr>
      <a:lvl6pPr marL="3262630" indent="-296545" algn="l" defTabSz="118618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6pPr>
      <a:lvl7pPr marL="3855720" indent="-296545" algn="l" defTabSz="118618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7pPr>
      <a:lvl8pPr marL="4448810" indent="-296545" algn="l" defTabSz="118618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8pPr>
      <a:lvl9pPr marL="5041900" indent="-296545" algn="l" defTabSz="118618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618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1pPr>
      <a:lvl2pPr marL="593090" algn="l" defTabSz="118618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2pPr>
      <a:lvl3pPr marL="1186180" algn="l" defTabSz="118618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3pPr>
      <a:lvl4pPr marL="1779270" algn="l" defTabSz="118618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4pPr>
      <a:lvl5pPr marL="2372995" algn="l" defTabSz="118618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5pPr>
      <a:lvl6pPr marL="2966085" algn="l" defTabSz="118618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6pPr>
      <a:lvl7pPr marL="3559175" algn="l" defTabSz="118618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7pPr>
      <a:lvl8pPr marL="4152265" algn="l" defTabSz="118618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8pPr>
      <a:lvl9pPr marL="4745355" algn="l" defTabSz="118618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2" Type="http://schemas.openxmlformats.org/officeDocument/2006/relationships/notesSlide" Target="../notesSlides/notesSlide1.xml"/><Relationship Id="rId51" Type="http://schemas.openxmlformats.org/officeDocument/2006/relationships/slideLayout" Target="../slideLayouts/slideLayout2.xml"/><Relationship Id="rId50" Type="http://schemas.openxmlformats.org/officeDocument/2006/relationships/tags" Target="../tags/tag49.xml"/><Relationship Id="rId5" Type="http://schemas.openxmlformats.org/officeDocument/2006/relationships/tags" Target="../tags/tag6.xml"/><Relationship Id="rId49" Type="http://schemas.openxmlformats.org/officeDocument/2006/relationships/tags" Target="../tags/tag48.xml"/><Relationship Id="rId48" Type="http://schemas.openxmlformats.org/officeDocument/2006/relationships/tags" Target="../tags/tag47.xml"/><Relationship Id="rId47" Type="http://schemas.openxmlformats.org/officeDocument/2006/relationships/tags" Target="../tags/tag46.xml"/><Relationship Id="rId46" Type="http://schemas.openxmlformats.org/officeDocument/2006/relationships/tags" Target="../tags/tag45.xml"/><Relationship Id="rId45" Type="http://schemas.openxmlformats.org/officeDocument/2006/relationships/tags" Target="../tags/tag44.xml"/><Relationship Id="rId44" Type="http://schemas.openxmlformats.org/officeDocument/2006/relationships/tags" Target="../tags/tag43.xml"/><Relationship Id="rId43" Type="http://schemas.openxmlformats.org/officeDocument/2006/relationships/tags" Target="../tags/tag42.xml"/><Relationship Id="rId42" Type="http://schemas.openxmlformats.org/officeDocument/2006/relationships/tags" Target="../tags/tag41.xml"/><Relationship Id="rId41" Type="http://schemas.openxmlformats.org/officeDocument/2006/relationships/tags" Target="../tags/tag40.xml"/><Relationship Id="rId40" Type="http://schemas.openxmlformats.org/officeDocument/2006/relationships/tags" Target="../tags/tag39.xml"/><Relationship Id="rId4" Type="http://schemas.openxmlformats.org/officeDocument/2006/relationships/tags" Target="../tags/tag5.xml"/><Relationship Id="rId39" Type="http://schemas.openxmlformats.org/officeDocument/2006/relationships/tags" Target="../tags/tag38.xml"/><Relationship Id="rId38" Type="http://schemas.openxmlformats.org/officeDocument/2006/relationships/tags" Target="../tags/tag37.xml"/><Relationship Id="rId37" Type="http://schemas.openxmlformats.org/officeDocument/2006/relationships/tags" Target="../tags/tag36.xml"/><Relationship Id="rId36" Type="http://schemas.openxmlformats.org/officeDocument/2006/relationships/tags" Target="../tags/tag35.xml"/><Relationship Id="rId35" Type="http://schemas.openxmlformats.org/officeDocument/2006/relationships/tags" Target="../tags/tag34.xml"/><Relationship Id="rId34" Type="http://schemas.openxmlformats.org/officeDocument/2006/relationships/tags" Target="../tags/tag33.xml"/><Relationship Id="rId33" Type="http://schemas.openxmlformats.org/officeDocument/2006/relationships/tags" Target="../tags/tag32.xml"/><Relationship Id="rId32" Type="http://schemas.openxmlformats.org/officeDocument/2006/relationships/tags" Target="../tags/tag31.xml"/><Relationship Id="rId31" Type="http://schemas.openxmlformats.org/officeDocument/2006/relationships/tags" Target="../tags/tag30.xml"/><Relationship Id="rId30" Type="http://schemas.openxmlformats.org/officeDocument/2006/relationships/tags" Target="../tags/tag29.xml"/><Relationship Id="rId3" Type="http://schemas.openxmlformats.org/officeDocument/2006/relationships/tags" Target="../tags/tag4.xml"/><Relationship Id="rId29" Type="http://schemas.openxmlformats.org/officeDocument/2006/relationships/tags" Target="../tags/tag28.xml"/><Relationship Id="rId28" Type="http://schemas.openxmlformats.org/officeDocument/2006/relationships/tags" Target="../tags/tag27.xml"/><Relationship Id="rId27" Type="http://schemas.openxmlformats.org/officeDocument/2006/relationships/tags" Target="../tags/tag26.xml"/><Relationship Id="rId26" Type="http://schemas.openxmlformats.org/officeDocument/2006/relationships/tags" Target="../tags/tag25.xml"/><Relationship Id="rId25" Type="http://schemas.openxmlformats.org/officeDocument/2006/relationships/tags" Target="../tags/tag24.xml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image" Target="../media/image9.png"/><Relationship Id="rId2" Type="http://schemas.openxmlformats.org/officeDocument/2006/relationships/tags" Target="../tags/tag3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image" Target="../media/image8.png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55.xml"/><Relationship Id="rId7" Type="http://schemas.openxmlformats.org/officeDocument/2006/relationships/image" Target="../media/image11.png"/><Relationship Id="rId6" Type="http://schemas.openxmlformats.org/officeDocument/2006/relationships/tags" Target="../tags/tag54.xml"/><Relationship Id="rId5" Type="http://schemas.openxmlformats.org/officeDocument/2006/relationships/image" Target="../media/image10.png"/><Relationship Id="rId4" Type="http://schemas.openxmlformats.org/officeDocument/2006/relationships/tags" Target="../tags/tag53.xml"/><Relationship Id="rId37" Type="http://schemas.openxmlformats.org/officeDocument/2006/relationships/notesSlide" Target="../notesSlides/notesSlide2.xml"/><Relationship Id="rId36" Type="http://schemas.openxmlformats.org/officeDocument/2006/relationships/slideLayout" Target="../slideLayouts/slideLayout2.xml"/><Relationship Id="rId35" Type="http://schemas.openxmlformats.org/officeDocument/2006/relationships/tags" Target="../tags/tag76.xml"/><Relationship Id="rId34" Type="http://schemas.openxmlformats.org/officeDocument/2006/relationships/tags" Target="../tags/tag75.xml"/><Relationship Id="rId33" Type="http://schemas.openxmlformats.org/officeDocument/2006/relationships/tags" Target="../tags/tag74.xml"/><Relationship Id="rId32" Type="http://schemas.openxmlformats.org/officeDocument/2006/relationships/image" Target="../media/image17.png"/><Relationship Id="rId31" Type="http://schemas.openxmlformats.org/officeDocument/2006/relationships/tags" Target="../tags/tag73.xml"/><Relationship Id="rId30" Type="http://schemas.openxmlformats.org/officeDocument/2006/relationships/tags" Target="../tags/tag72.xml"/><Relationship Id="rId3" Type="http://schemas.openxmlformats.org/officeDocument/2006/relationships/tags" Target="../tags/tag52.xml"/><Relationship Id="rId29" Type="http://schemas.openxmlformats.org/officeDocument/2006/relationships/tags" Target="../tags/tag71.xml"/><Relationship Id="rId28" Type="http://schemas.openxmlformats.org/officeDocument/2006/relationships/tags" Target="../tags/tag70.xml"/><Relationship Id="rId27" Type="http://schemas.openxmlformats.org/officeDocument/2006/relationships/tags" Target="../tags/tag69.xml"/><Relationship Id="rId26" Type="http://schemas.openxmlformats.org/officeDocument/2006/relationships/tags" Target="../tags/tag68.xml"/><Relationship Id="rId25" Type="http://schemas.openxmlformats.org/officeDocument/2006/relationships/tags" Target="../tags/tag67.xml"/><Relationship Id="rId24" Type="http://schemas.openxmlformats.org/officeDocument/2006/relationships/tags" Target="../tags/tag66.xml"/><Relationship Id="rId23" Type="http://schemas.openxmlformats.org/officeDocument/2006/relationships/tags" Target="../tags/tag65.xml"/><Relationship Id="rId22" Type="http://schemas.openxmlformats.org/officeDocument/2006/relationships/tags" Target="../tags/tag64.xml"/><Relationship Id="rId21" Type="http://schemas.openxmlformats.org/officeDocument/2006/relationships/tags" Target="../tags/tag63.xml"/><Relationship Id="rId20" Type="http://schemas.openxmlformats.org/officeDocument/2006/relationships/tags" Target="../tags/tag62.xml"/><Relationship Id="rId2" Type="http://schemas.openxmlformats.org/officeDocument/2006/relationships/tags" Target="../tags/tag51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image" Target="../media/image16.png"/><Relationship Id="rId14" Type="http://schemas.openxmlformats.org/officeDocument/2006/relationships/image" Target="../media/image15.png"/><Relationship Id="rId13" Type="http://schemas.openxmlformats.org/officeDocument/2006/relationships/tags" Target="../tags/tag57.xml"/><Relationship Id="rId12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tags" Target="../tags/tag56.xml"/><Relationship Id="rId1" Type="http://schemas.openxmlformats.org/officeDocument/2006/relationships/tags" Target="../tags/tag50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image" Target="../media/image20.png"/><Relationship Id="rId7" Type="http://schemas.openxmlformats.org/officeDocument/2006/relationships/tags" Target="../tags/tag81.xml"/><Relationship Id="rId6" Type="http://schemas.openxmlformats.org/officeDocument/2006/relationships/image" Target="../media/image19.png"/><Relationship Id="rId5" Type="http://schemas.openxmlformats.org/officeDocument/2006/relationships/tags" Target="../tags/tag80.xml"/><Relationship Id="rId41" Type="http://schemas.openxmlformats.org/officeDocument/2006/relationships/notesSlide" Target="../notesSlides/notesSlide3.xml"/><Relationship Id="rId40" Type="http://schemas.openxmlformats.org/officeDocument/2006/relationships/slideLayout" Target="../slideLayouts/slideLayout2.xml"/><Relationship Id="rId4" Type="http://schemas.openxmlformats.org/officeDocument/2006/relationships/tags" Target="../tags/tag79.xml"/><Relationship Id="rId39" Type="http://schemas.openxmlformats.org/officeDocument/2006/relationships/image" Target="../media/image12.png"/><Relationship Id="rId38" Type="http://schemas.openxmlformats.org/officeDocument/2006/relationships/tags" Target="../tags/tag109.xml"/><Relationship Id="rId37" Type="http://schemas.openxmlformats.org/officeDocument/2006/relationships/tags" Target="../tags/tag108.xml"/><Relationship Id="rId36" Type="http://schemas.openxmlformats.org/officeDocument/2006/relationships/tags" Target="../tags/tag107.xml"/><Relationship Id="rId35" Type="http://schemas.openxmlformats.org/officeDocument/2006/relationships/tags" Target="../tags/tag106.xml"/><Relationship Id="rId34" Type="http://schemas.openxmlformats.org/officeDocument/2006/relationships/tags" Target="../tags/tag105.xml"/><Relationship Id="rId33" Type="http://schemas.openxmlformats.org/officeDocument/2006/relationships/tags" Target="../tags/tag104.xml"/><Relationship Id="rId32" Type="http://schemas.openxmlformats.org/officeDocument/2006/relationships/tags" Target="../tags/tag103.xml"/><Relationship Id="rId31" Type="http://schemas.openxmlformats.org/officeDocument/2006/relationships/tags" Target="../tags/tag102.xml"/><Relationship Id="rId30" Type="http://schemas.openxmlformats.org/officeDocument/2006/relationships/tags" Target="../tags/tag101.xml"/><Relationship Id="rId3" Type="http://schemas.openxmlformats.org/officeDocument/2006/relationships/tags" Target="../tags/tag78.xml"/><Relationship Id="rId29" Type="http://schemas.openxmlformats.org/officeDocument/2006/relationships/tags" Target="../tags/tag100.xml"/><Relationship Id="rId28" Type="http://schemas.openxmlformats.org/officeDocument/2006/relationships/image" Target="../media/image22.png"/><Relationship Id="rId27" Type="http://schemas.openxmlformats.org/officeDocument/2006/relationships/tags" Target="../tags/tag99.xml"/><Relationship Id="rId26" Type="http://schemas.openxmlformats.org/officeDocument/2006/relationships/tags" Target="../tags/tag98.xml"/><Relationship Id="rId25" Type="http://schemas.openxmlformats.org/officeDocument/2006/relationships/tags" Target="../tags/tag97.xml"/><Relationship Id="rId24" Type="http://schemas.openxmlformats.org/officeDocument/2006/relationships/tags" Target="../tags/tag96.xml"/><Relationship Id="rId23" Type="http://schemas.openxmlformats.org/officeDocument/2006/relationships/tags" Target="../tags/tag95.xml"/><Relationship Id="rId22" Type="http://schemas.openxmlformats.org/officeDocument/2006/relationships/tags" Target="../tags/tag94.xml"/><Relationship Id="rId21" Type="http://schemas.openxmlformats.org/officeDocument/2006/relationships/tags" Target="../tags/tag93.xml"/><Relationship Id="rId20" Type="http://schemas.openxmlformats.org/officeDocument/2006/relationships/tags" Target="../tags/tag92.xml"/><Relationship Id="rId2" Type="http://schemas.openxmlformats.org/officeDocument/2006/relationships/tags" Target="../tags/tag77.xml"/><Relationship Id="rId19" Type="http://schemas.openxmlformats.org/officeDocument/2006/relationships/tags" Target="../tags/tag91.xml"/><Relationship Id="rId18" Type="http://schemas.openxmlformats.org/officeDocument/2006/relationships/tags" Target="../tags/tag90.xml"/><Relationship Id="rId17" Type="http://schemas.openxmlformats.org/officeDocument/2006/relationships/tags" Target="../tags/tag89.xml"/><Relationship Id="rId16" Type="http://schemas.openxmlformats.org/officeDocument/2006/relationships/tags" Target="../tags/tag88.xml"/><Relationship Id="rId15" Type="http://schemas.openxmlformats.org/officeDocument/2006/relationships/tags" Target="../tags/tag87.xml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image" Target="../media/image21.png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133.xml"/><Relationship Id="rId23" Type="http://schemas.openxmlformats.org/officeDocument/2006/relationships/tags" Target="../tags/tag132.xml"/><Relationship Id="rId22" Type="http://schemas.openxmlformats.org/officeDocument/2006/relationships/tags" Target="../tags/tag131.xml"/><Relationship Id="rId21" Type="http://schemas.openxmlformats.org/officeDocument/2006/relationships/tags" Target="../tags/tag130.xml"/><Relationship Id="rId20" Type="http://schemas.openxmlformats.org/officeDocument/2006/relationships/tags" Target="../tags/tag129.xml"/><Relationship Id="rId2" Type="http://schemas.openxmlformats.org/officeDocument/2006/relationships/tags" Target="../tags/tag111.xml"/><Relationship Id="rId19" Type="http://schemas.openxmlformats.org/officeDocument/2006/relationships/tags" Target="../tags/tag128.xml"/><Relationship Id="rId18" Type="http://schemas.openxmlformats.org/officeDocument/2006/relationships/tags" Target="../tags/tag127.xml"/><Relationship Id="rId17" Type="http://schemas.openxmlformats.org/officeDocument/2006/relationships/tags" Target="../tags/tag126.xml"/><Relationship Id="rId16" Type="http://schemas.openxmlformats.org/officeDocument/2006/relationships/tags" Target="../tags/tag125.xml"/><Relationship Id="rId15" Type="http://schemas.openxmlformats.org/officeDocument/2006/relationships/tags" Target="../tags/tag124.xml"/><Relationship Id="rId14" Type="http://schemas.openxmlformats.org/officeDocument/2006/relationships/tags" Target="../tags/tag123.xml"/><Relationship Id="rId13" Type="http://schemas.openxmlformats.org/officeDocument/2006/relationships/tags" Target="../tags/tag122.xml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tags" Target="../tags/tag11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image" Target="../media/image23.png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4" Type="http://schemas.openxmlformats.org/officeDocument/2006/relationships/slideLayout" Target="../slideLayouts/slideLayout2.xml"/><Relationship Id="rId23" Type="http://schemas.openxmlformats.org/officeDocument/2006/relationships/tags" Target="../tags/tag154.xml"/><Relationship Id="rId22" Type="http://schemas.openxmlformats.org/officeDocument/2006/relationships/tags" Target="../tags/tag153.xml"/><Relationship Id="rId21" Type="http://schemas.openxmlformats.org/officeDocument/2006/relationships/tags" Target="../tags/tag152.xml"/><Relationship Id="rId20" Type="http://schemas.openxmlformats.org/officeDocument/2006/relationships/tags" Target="../tags/tag151.xml"/><Relationship Id="rId2" Type="http://schemas.openxmlformats.org/officeDocument/2006/relationships/tags" Target="../tags/tag135.xml"/><Relationship Id="rId19" Type="http://schemas.openxmlformats.org/officeDocument/2006/relationships/tags" Target="../tags/tag150.xml"/><Relationship Id="rId18" Type="http://schemas.openxmlformats.org/officeDocument/2006/relationships/tags" Target="../tags/tag149.xml"/><Relationship Id="rId17" Type="http://schemas.openxmlformats.org/officeDocument/2006/relationships/tags" Target="../tags/tag148.xml"/><Relationship Id="rId16" Type="http://schemas.openxmlformats.org/officeDocument/2006/relationships/tags" Target="../tags/tag147.xml"/><Relationship Id="rId15" Type="http://schemas.openxmlformats.org/officeDocument/2006/relationships/tags" Target="../tags/tag146.xml"/><Relationship Id="rId14" Type="http://schemas.openxmlformats.org/officeDocument/2006/relationships/tags" Target="../tags/tag145.xml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tags" Target="../tags/tag142.xml"/><Relationship Id="rId10" Type="http://schemas.openxmlformats.org/officeDocument/2006/relationships/image" Target="../media/image24.png"/><Relationship Id="rId1" Type="http://schemas.openxmlformats.org/officeDocument/2006/relationships/tags" Target="../tags/tag13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69.xml"/><Relationship Id="rId16" Type="http://schemas.openxmlformats.org/officeDocument/2006/relationships/tags" Target="../tags/tag168.xml"/><Relationship Id="rId15" Type="http://schemas.openxmlformats.org/officeDocument/2006/relationships/tags" Target="../tags/tag167.xml"/><Relationship Id="rId14" Type="http://schemas.openxmlformats.org/officeDocument/2006/relationships/tags" Target="../tags/tag166.xml"/><Relationship Id="rId13" Type="http://schemas.openxmlformats.org/officeDocument/2006/relationships/tags" Target="../tags/tag165.xml"/><Relationship Id="rId12" Type="http://schemas.openxmlformats.org/officeDocument/2006/relationships/tags" Target="../tags/tag164.xml"/><Relationship Id="rId11" Type="http://schemas.openxmlformats.org/officeDocument/2006/relationships/image" Target="../media/image26.png"/><Relationship Id="rId10" Type="http://schemas.openxmlformats.org/officeDocument/2006/relationships/tags" Target="../tags/tag163.xml"/><Relationship Id="rId1" Type="http://schemas.openxmlformats.org/officeDocument/2006/relationships/tags" Target="../tags/tag1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>
          <a:xfrm>
            <a:off x="533436" y="390115"/>
            <a:ext cx="11198316" cy="462021"/>
          </a:xfrm>
          <a:prstGeom prst="rect">
            <a:avLst/>
          </a:prstGeom>
        </p:spPr>
        <p:txBody>
          <a:bodyPr anchor="t" anchorCtr="0"/>
          <a:lstStyle>
            <a:lvl1pPr algn="l" defTabSz="1186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95" b="1" kern="120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11861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门前四包监管</a:t>
            </a:r>
            <a:r>
              <a:rPr kumimoji="0" lang="zh-C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助手，大模型赋能精准识别、高效处置、</a:t>
            </a:r>
            <a:r>
              <a:rPr kumimoji="0" lang="zh-C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便捷交互，提升监管效率</a:t>
            </a:r>
            <a:endParaRPr kumimoji="0" lang="zh-CN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微软雅黑" panose="020B0503020204020204" pitchFamily="34" charset="-122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8248650" y="1390015"/>
            <a:ext cx="2540635" cy="4102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大小模型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协同精准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识别</a:t>
            </a:r>
            <a:endParaRPr lang="zh-CN" altLang="en-US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8235315" y="2726055"/>
            <a:ext cx="2540635" cy="4102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大模型协同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高效处置</a:t>
            </a:r>
            <a:endParaRPr lang="zh-CN" altLang="en-US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8243570" y="4048125"/>
            <a:ext cx="2540635" cy="4102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大模型分析灵活高效</a:t>
            </a:r>
            <a:endParaRPr lang="zh-CN" altLang="en-US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>
            <p:custDataLst>
              <p:tags r:id="rId1"/>
            </p:custDataLst>
          </p:nvPr>
        </p:nvSpPr>
        <p:spPr>
          <a:xfrm>
            <a:off x="481487" y="4238292"/>
            <a:ext cx="326001" cy="2098373"/>
          </a:xfrm>
          <a:prstGeom prst="rect">
            <a:avLst/>
          </a:prstGeom>
          <a:solidFill>
            <a:srgbClr val="FFEECD"/>
          </a:solidFill>
          <a:ln>
            <a:solidFill>
              <a:srgbClr val="FFEECD"/>
            </a:solidFill>
          </a:ln>
        </p:spPr>
        <p:txBody>
          <a:bodyPr vert="horz" wrap="square" lIns="0" tIns="0" rIns="0" bIns="0" anchor="ctr" anchorCtr="0">
            <a:noAutofit/>
          </a:bodyPr>
          <a:lstStyle/>
          <a:p>
            <a:pPr algn="ctr" defTabSz="913130">
              <a:defRPr/>
            </a:pPr>
            <a:r>
              <a:rPr lang="en-US" altLang="zh-CN" sz="9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AI</a:t>
            </a:r>
            <a:r>
              <a:rPr lang="zh-CN" altLang="en-US" sz="9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底座</a:t>
            </a:r>
            <a:endParaRPr lang="zh-CN" altLang="en-US" sz="9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82" name="矩形 81"/>
          <p:cNvSpPr/>
          <p:nvPr>
            <p:custDataLst>
              <p:tags r:id="rId2"/>
            </p:custDataLst>
          </p:nvPr>
        </p:nvSpPr>
        <p:spPr>
          <a:xfrm>
            <a:off x="481487" y="1905799"/>
            <a:ext cx="326001" cy="2243451"/>
          </a:xfrm>
          <a:prstGeom prst="rect">
            <a:avLst/>
          </a:prstGeom>
          <a:solidFill>
            <a:srgbClr val="FFEECD"/>
          </a:solidFill>
          <a:ln>
            <a:solidFill>
              <a:srgbClr val="FFEECD"/>
            </a:solidFill>
          </a:ln>
        </p:spPr>
        <p:txBody>
          <a:bodyPr vert="horz" wrap="square" lIns="0" tIns="0" rIns="0" bIns="0" anchor="ctr" anchorCtr="0">
            <a:noAutofit/>
          </a:bodyPr>
          <a:lstStyle/>
          <a:p>
            <a:pPr algn="ctr" defTabSz="913765">
              <a:defRPr/>
            </a:pPr>
            <a:r>
              <a:rPr sz="900" b="1" dirty="0">
                <a:solidFill>
                  <a:srgbClr val="1D1D1A">
                    <a:lumMod val="90000"/>
                    <a:lumOff val="1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智能分析中枢</a:t>
            </a:r>
            <a:endParaRPr sz="900" b="1" dirty="0">
              <a:solidFill>
                <a:srgbClr val="1D1D1A">
                  <a:lumMod val="90000"/>
                  <a:lumOff val="1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481487" y="1315629"/>
            <a:ext cx="326001" cy="501127"/>
          </a:xfrm>
          <a:prstGeom prst="rect">
            <a:avLst/>
          </a:prstGeom>
          <a:solidFill>
            <a:srgbClr val="FFEECD"/>
          </a:solidFill>
          <a:ln>
            <a:solidFill>
              <a:srgbClr val="FFEECD"/>
            </a:solidFill>
          </a:ln>
        </p:spPr>
        <p:txBody>
          <a:bodyPr vert="horz" wrap="square" lIns="0" tIns="0" rIns="0" bIns="0" anchor="ctr" anchorCtr="0">
            <a:noAutofit/>
          </a:bodyPr>
          <a:lstStyle/>
          <a:p>
            <a:pPr algn="ctr" defTabSz="913130">
              <a:defRPr/>
            </a:pPr>
            <a:r>
              <a:rPr lang="zh-CN" altLang="en-US" sz="9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前端应用</a:t>
            </a:r>
            <a:endParaRPr lang="zh-CN" altLang="en-US" sz="9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80" name="矩形 79"/>
          <p:cNvSpPr/>
          <p:nvPr>
            <p:custDataLst>
              <p:tags r:id="rId4"/>
            </p:custDataLst>
          </p:nvPr>
        </p:nvSpPr>
        <p:spPr>
          <a:xfrm>
            <a:off x="918129" y="4820339"/>
            <a:ext cx="6674578" cy="459608"/>
          </a:xfrm>
          <a:prstGeom prst="rect">
            <a:avLst/>
          </a:prstGeom>
          <a:noFill/>
          <a:ln w="12700" cap="flat" cmpd="sng" algn="ctr">
            <a:solidFill>
              <a:srgbClr val="1D1D1A">
                <a:lumMod val="50000"/>
                <a:lumOff val="50000"/>
              </a:srgbClr>
            </a:solidFill>
            <a:prstDash val="solid"/>
            <a:miter lim="800000"/>
          </a:ln>
          <a:effectLst/>
        </p:spPr>
        <p:txBody>
          <a:bodyPr vert="horz" wrap="square" lIns="35978" rtlCol="0" anchor="ctr" anchorCtr="0">
            <a:noAutofit/>
          </a:bodyPr>
          <a:lstStyle/>
          <a:p>
            <a:pPr defTabSz="913765">
              <a:defRPr/>
            </a:pPr>
            <a:r>
              <a:rPr lang="en-US" altLang="zh-CN" sz="8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微软雅黑" panose="020B0503020204020204" pitchFamily="34" charset="-122"/>
              </a:rPr>
              <a:t>AI</a:t>
            </a:r>
            <a:r>
              <a:rPr lang="zh-CN" altLang="en-US" sz="8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微软雅黑" panose="020B0503020204020204" pitchFamily="34" charset="-122"/>
              </a:rPr>
              <a:t>平台</a:t>
            </a:r>
            <a:endParaRPr lang="zh-CN" altLang="en-US" sz="8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微软雅黑" panose="020B0503020204020204" pitchFamily="34" charset="-122"/>
            </a:endParaRPr>
          </a:p>
        </p:txBody>
      </p:sp>
      <p:sp>
        <p:nvSpPr>
          <p:cNvPr id="81" name="文本框 80"/>
          <p:cNvSpPr txBox="1"/>
          <p:nvPr>
            <p:custDataLst>
              <p:tags r:id="rId5"/>
            </p:custDataLst>
          </p:nvPr>
        </p:nvSpPr>
        <p:spPr>
          <a:xfrm>
            <a:off x="924911" y="5331724"/>
            <a:ext cx="6667795" cy="385942"/>
          </a:xfrm>
          <a:prstGeom prst="rect">
            <a:avLst/>
          </a:prstGeom>
          <a:noFill/>
          <a:ln w="12700" cap="flat" cmpd="sng" algn="ctr">
            <a:solidFill>
              <a:srgbClr val="1D1D1A">
                <a:lumMod val="50000"/>
                <a:lumOff val="50000"/>
              </a:srgbClr>
            </a:solidFill>
            <a:prstDash val="solid"/>
            <a:miter lim="800000"/>
          </a:ln>
          <a:effectLst/>
        </p:spPr>
        <p:txBody>
          <a:bodyPr vert="horz" wrap="square" lIns="35978" rtlCol="0" anchor="ctr" anchorCtr="0">
            <a:noAutofit/>
          </a:bodyPr>
          <a:lstStyle>
            <a:defPPr>
              <a:defRPr lang="zh-CN"/>
            </a:defPPr>
            <a:lvl1pPr defTabSz="913765">
              <a:defRPr sz="1100" b="1" ker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defRPr>
            </a:lvl1pPr>
          </a:lstStyle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云服务</a:t>
            </a:r>
            <a:endParaRPr kumimoji="0" lang="zh-CN" altLang="en-US" sz="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3" name="矩形 82"/>
          <p:cNvSpPr/>
          <p:nvPr>
            <p:custDataLst>
              <p:tags r:id="rId6"/>
            </p:custDataLst>
          </p:nvPr>
        </p:nvSpPr>
        <p:spPr>
          <a:xfrm>
            <a:off x="1702777" y="5380452"/>
            <a:ext cx="5816829" cy="283193"/>
          </a:xfrm>
          <a:prstGeom prst="rect">
            <a:avLst/>
          </a:prstGeom>
          <a:solidFill>
            <a:srgbClr val="F2F2F2"/>
          </a:solidFill>
          <a:ln>
            <a:solidFill>
              <a:srgbClr val="C7C7C7"/>
            </a:solidFill>
          </a:ln>
        </p:spPr>
        <p:txBody>
          <a:bodyPr wrap="square" lIns="0" tIns="35978" rIns="0" bIns="35978" anchor="ctr" anchorCtr="0">
            <a:noAutofit/>
          </a:bodyPr>
          <a:lstStyle/>
          <a:p>
            <a:pPr algn="ctr" defTabSz="913130">
              <a:defRPr/>
            </a:pPr>
            <a:r>
              <a:rPr lang="en-US" altLang="zh-CN" sz="8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HCS/HCSO</a:t>
            </a:r>
            <a:r>
              <a:rPr lang="zh-CN" altLang="en-US" sz="8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</a:t>
            </a:r>
            <a:r>
              <a:rPr lang="en-US" altLang="zh-CN" sz="800" kern="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IaaS</a:t>
            </a:r>
            <a:r>
              <a:rPr lang="zh-CN" altLang="en-US" sz="8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及高阶云服务）</a:t>
            </a:r>
            <a:endParaRPr lang="zh-CN" altLang="en-US" sz="8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924913" y="4244737"/>
            <a:ext cx="6674577" cy="526188"/>
          </a:xfrm>
          <a:prstGeom prst="rect">
            <a:avLst/>
          </a:prstGeom>
          <a:noFill/>
          <a:ln w="12700" cap="flat" cmpd="sng" algn="ctr">
            <a:solidFill>
              <a:srgbClr val="1D1D1A">
                <a:lumMod val="50000"/>
                <a:lumOff val="50000"/>
              </a:srgbClr>
            </a:solidFill>
            <a:prstDash val="solid"/>
            <a:miter lim="800000"/>
          </a:ln>
          <a:effectLst/>
        </p:spPr>
        <p:txBody>
          <a:bodyPr vert="horz" wrap="square" lIns="35978" rtlCol="0" anchor="ctr" anchorCtr="0">
            <a:noAutofit/>
          </a:bodyPr>
          <a:lstStyle/>
          <a:p>
            <a:pPr defTabSz="913765">
              <a:defRPr/>
            </a:pPr>
            <a:r>
              <a:rPr lang="zh-CN" altLang="en-US" sz="8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微软雅黑" panose="020B0503020204020204" pitchFamily="34" charset="-122"/>
              </a:rPr>
              <a:t>工具</a:t>
            </a:r>
            <a:endParaRPr lang="en-US" altLang="zh-CN" sz="8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微软雅黑" panose="020B0503020204020204" pitchFamily="34" charset="-122"/>
            </a:endParaRPr>
          </a:p>
          <a:p>
            <a:pPr defTabSz="913765">
              <a:defRPr/>
            </a:pPr>
            <a:r>
              <a:rPr lang="zh-CN" altLang="en-US" sz="8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微软雅黑" panose="020B0503020204020204" pitchFamily="34" charset="-122"/>
              </a:rPr>
              <a:t>套件</a:t>
            </a:r>
            <a:endParaRPr lang="en-US" altLang="zh-CN" sz="8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微软雅黑" panose="020B0503020204020204" pitchFamily="34" charset="-122"/>
            </a:endParaRPr>
          </a:p>
        </p:txBody>
      </p:sp>
      <p:sp>
        <p:nvSpPr>
          <p:cNvPr id="96" name="矩形 95"/>
          <p:cNvSpPr/>
          <p:nvPr>
            <p:custDataLst>
              <p:tags r:id="rId8"/>
            </p:custDataLst>
          </p:nvPr>
        </p:nvSpPr>
        <p:spPr>
          <a:xfrm>
            <a:off x="948523" y="3786587"/>
            <a:ext cx="6654221" cy="369108"/>
          </a:xfrm>
          <a:prstGeom prst="rect">
            <a:avLst/>
          </a:prstGeom>
          <a:solidFill>
            <a:srgbClr val="F2F2F2"/>
          </a:solidFill>
          <a:ln>
            <a:solidFill>
              <a:srgbClr val="C7C7C7"/>
            </a:solidFill>
          </a:ln>
        </p:spPr>
        <p:txBody>
          <a:bodyPr wrap="square" lIns="0" tIns="35978" rIns="0" bIns="35978" anchor="ctr" anchorCtr="0">
            <a:noAutofit/>
          </a:bodyPr>
          <a:lstStyle/>
          <a:p>
            <a:pPr algn="ctr" defTabSz="913130">
              <a:defRPr/>
            </a:pPr>
            <a:r>
              <a:rPr lang="zh-CN" altLang="en-US" sz="9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悠然城市</a:t>
            </a:r>
            <a:r>
              <a:rPr lang="zh-CN" altLang="en-US" sz="9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治理大模型</a:t>
            </a:r>
            <a:r>
              <a:rPr lang="en-US" altLang="zh-CN" sz="9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-L1</a:t>
            </a:r>
            <a:endParaRPr lang="en-US" altLang="zh-CN" sz="9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 algn="ctr" defTabSz="913130">
              <a:defRPr/>
            </a:pPr>
            <a:r>
              <a:rPr lang="zh-CN" altLang="en-US" sz="8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（治理知识搜索 治理通用问答  治理智能问数  城市事件感知  城市</a:t>
            </a:r>
            <a:r>
              <a:rPr lang="zh-CN" altLang="en-US" sz="8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事件理解）</a:t>
            </a:r>
            <a:endParaRPr lang="zh-CN" altLang="en-US" sz="9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97" name="矩形 96"/>
          <p:cNvSpPr/>
          <p:nvPr>
            <p:custDataLst>
              <p:tags r:id="rId9"/>
            </p:custDataLst>
          </p:nvPr>
        </p:nvSpPr>
        <p:spPr>
          <a:xfrm>
            <a:off x="911314" y="1919522"/>
            <a:ext cx="6691432" cy="1782005"/>
          </a:xfrm>
          <a:prstGeom prst="rect">
            <a:avLst/>
          </a:prstGeom>
          <a:noFill/>
          <a:ln w="12700" cap="flat" cmpd="sng" algn="ctr">
            <a:solidFill>
              <a:srgbClr val="DDDDDD">
                <a:lumMod val="75000"/>
              </a:srgbClr>
            </a:solidFill>
            <a:prstDash val="solid"/>
            <a:miter lim="800000"/>
          </a:ln>
          <a:effectLst/>
        </p:spPr>
        <p:txBody>
          <a:bodyPr vert="horz" wrap="square" lIns="107933" rtlCol="0" anchor="ctr" anchorCtr="0">
            <a:noAutofit/>
          </a:bodyPr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微软雅黑" panose="020B0503020204020204" pitchFamily="34" charset="-122"/>
            </a:endParaRPr>
          </a:p>
        </p:txBody>
      </p:sp>
      <p:sp>
        <p:nvSpPr>
          <p:cNvPr id="98" name="矩形 97"/>
          <p:cNvSpPr/>
          <p:nvPr>
            <p:custDataLst>
              <p:tags r:id="rId10"/>
            </p:custDataLst>
          </p:nvPr>
        </p:nvSpPr>
        <p:spPr>
          <a:xfrm>
            <a:off x="3922652" y="1925967"/>
            <a:ext cx="995680" cy="213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765">
              <a:defRPr/>
            </a:pPr>
            <a:r>
              <a:rPr lang="zh-CN" altLang="en-US" sz="800" b="1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门前四包监管</a:t>
            </a:r>
            <a:r>
              <a:rPr lang="zh-CN" altLang="en-US" sz="800" b="1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助手</a:t>
            </a:r>
            <a:endParaRPr lang="zh-CN" altLang="en-US" sz="800" b="1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矩形 121"/>
          <p:cNvSpPr/>
          <p:nvPr>
            <p:custDataLst>
              <p:tags r:id="rId11"/>
            </p:custDataLst>
          </p:nvPr>
        </p:nvSpPr>
        <p:spPr>
          <a:xfrm>
            <a:off x="1694014" y="4891332"/>
            <a:ext cx="2780026" cy="313265"/>
          </a:xfrm>
          <a:prstGeom prst="rect">
            <a:avLst/>
          </a:prstGeom>
          <a:solidFill>
            <a:srgbClr val="F2F2F2"/>
          </a:solidFill>
          <a:ln>
            <a:solidFill>
              <a:srgbClr val="C7C7C7"/>
            </a:solidFill>
          </a:ln>
        </p:spPr>
        <p:txBody>
          <a:bodyPr wrap="square" lIns="0" tIns="35978" rIns="0" bIns="35978" anchor="ctr" anchorCtr="0">
            <a:noAutofit/>
          </a:bodyPr>
          <a:lstStyle/>
          <a:p>
            <a:pPr algn="ctr" defTabSz="913130">
              <a:defRPr/>
            </a:pPr>
            <a:r>
              <a:rPr lang="en-US" altLang="zh-CN" sz="8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AI</a:t>
            </a:r>
            <a:r>
              <a:rPr lang="zh-CN" altLang="en-US" sz="8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训练平台</a:t>
            </a:r>
            <a:endParaRPr lang="zh-CN" altLang="en-US" sz="8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123" name="矩形 122"/>
          <p:cNvSpPr/>
          <p:nvPr>
            <p:custDataLst>
              <p:tags r:id="rId12"/>
            </p:custDataLst>
          </p:nvPr>
        </p:nvSpPr>
        <p:spPr>
          <a:xfrm>
            <a:off x="4739582" y="4891332"/>
            <a:ext cx="2780026" cy="313265"/>
          </a:xfrm>
          <a:prstGeom prst="rect">
            <a:avLst/>
          </a:prstGeom>
          <a:solidFill>
            <a:srgbClr val="F2F2F2"/>
          </a:solidFill>
          <a:ln>
            <a:solidFill>
              <a:srgbClr val="C7C7C7"/>
            </a:solidFill>
          </a:ln>
        </p:spPr>
        <p:txBody>
          <a:bodyPr wrap="square" lIns="0" tIns="35978" rIns="0" bIns="35978" anchor="ctr" anchorCtr="0">
            <a:noAutofit/>
          </a:bodyPr>
          <a:lstStyle/>
          <a:p>
            <a:pPr algn="ctr" defTabSz="913130">
              <a:defRPr/>
            </a:pPr>
            <a:r>
              <a:rPr lang="en-US" altLang="zh-CN" sz="8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AI</a:t>
            </a:r>
            <a:r>
              <a:rPr lang="zh-CN" altLang="en-US" sz="8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推理平台</a:t>
            </a:r>
            <a:endParaRPr lang="zh-CN" altLang="en-US" sz="8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grpSp>
        <p:nvGrpSpPr>
          <p:cNvPr id="124" name="组合 123"/>
          <p:cNvGrpSpPr/>
          <p:nvPr/>
        </p:nvGrpSpPr>
        <p:grpSpPr>
          <a:xfrm>
            <a:off x="1702777" y="4380593"/>
            <a:ext cx="5816831" cy="323451"/>
            <a:chOff x="-411889" y="4529928"/>
            <a:chExt cx="3002126" cy="185853"/>
          </a:xfrm>
        </p:grpSpPr>
        <p:sp>
          <p:nvSpPr>
            <p:cNvPr id="125" name="智能终端"/>
            <p:cNvSpPr txBox="1"/>
            <p:nvPr>
              <p:custDataLst>
                <p:tags r:id="rId13"/>
              </p:custDataLst>
            </p:nvPr>
          </p:nvSpPr>
          <p:spPr>
            <a:xfrm>
              <a:off x="-411889" y="4531200"/>
              <a:ext cx="936000" cy="180000"/>
            </a:xfrm>
            <a:prstGeom prst="roundRect">
              <a:avLst>
                <a:gd name="adj" fmla="val 0"/>
              </a:avLst>
            </a:prstGeom>
            <a:solidFill>
              <a:srgbClr val="F2F2F2"/>
            </a:solidFill>
            <a:ln>
              <a:solidFill>
                <a:srgbClr val="C7C7C7"/>
              </a:solidFill>
            </a:ln>
          </p:spPr>
          <p:txBody>
            <a:bodyPr wrap="square" lIns="0" tIns="35978" rIns="0" bIns="35978" anchor="ctr" anchorCtr="0">
              <a:noAutofit/>
            </a:bodyPr>
            <a:lstStyle>
              <a:defPPr>
                <a:defRPr lang="zh-CN"/>
              </a:defPPr>
              <a:lvl1pPr algn="ctr" defTabSz="913130">
                <a:defRPr sz="800" kern="0">
                  <a:solidFill>
                    <a:prstClr val="black"/>
                  </a:solidFill>
                  <a:latin typeface="微软雅黑" panose="020B0503020204020204" pitchFamily="34" charset="-122"/>
                  <a:cs typeface="Calibri" panose="020F050202020403020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dirty="0">
                  <a:ea typeface="微软雅黑" panose="020B0503020204020204" pitchFamily="34" charset="-122"/>
                  <a:sym typeface="Arial" panose="020B0604020202020204" pitchFamily="34" charset="0"/>
                </a:rPr>
                <a:t>数据开发套件</a:t>
              </a:r>
              <a:endParaRPr lang="zh-CN" altLang="en-US" dirty="0"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智能终端"/>
            <p:cNvSpPr txBox="1"/>
            <p:nvPr>
              <p:custDataLst>
                <p:tags r:id="rId14"/>
              </p:custDataLst>
            </p:nvPr>
          </p:nvSpPr>
          <p:spPr>
            <a:xfrm>
              <a:off x="621174" y="4535781"/>
              <a:ext cx="936000" cy="180000"/>
            </a:xfrm>
            <a:prstGeom prst="roundRect">
              <a:avLst>
                <a:gd name="adj" fmla="val 0"/>
              </a:avLst>
            </a:prstGeom>
            <a:solidFill>
              <a:srgbClr val="F2F2F2"/>
            </a:solidFill>
            <a:ln>
              <a:solidFill>
                <a:srgbClr val="C7C7C7"/>
              </a:solidFill>
            </a:ln>
          </p:spPr>
          <p:txBody>
            <a:bodyPr wrap="square" lIns="0" tIns="35978" rIns="0" bIns="35978" anchor="ctr" anchorCtr="0">
              <a:noAutofit/>
            </a:bodyPr>
            <a:lstStyle>
              <a:defPPr>
                <a:defRPr lang="zh-CN"/>
              </a:defPPr>
              <a:lvl1pPr algn="ctr" defTabSz="913130">
                <a:defRPr sz="800" kern="0">
                  <a:solidFill>
                    <a:prstClr val="black"/>
                  </a:solidFill>
                  <a:latin typeface="微软雅黑" panose="020B0503020204020204" pitchFamily="34" charset="-122"/>
                  <a:cs typeface="Calibri" panose="020F050202020403020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dirty="0">
                  <a:ea typeface="微软雅黑" panose="020B0503020204020204" pitchFamily="34" charset="-122"/>
                  <a:sym typeface="Arial" panose="020B0604020202020204" pitchFamily="34" charset="0"/>
                </a:rPr>
                <a:t>模型开发套件</a:t>
              </a:r>
              <a:endParaRPr lang="zh-CN" altLang="en-US" dirty="0"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智能终端"/>
            <p:cNvSpPr txBox="1"/>
            <p:nvPr>
              <p:custDataLst>
                <p:tags r:id="rId15"/>
              </p:custDataLst>
            </p:nvPr>
          </p:nvSpPr>
          <p:spPr>
            <a:xfrm>
              <a:off x="1654237" y="4529928"/>
              <a:ext cx="936000" cy="180000"/>
            </a:xfrm>
            <a:prstGeom prst="roundRect">
              <a:avLst>
                <a:gd name="adj" fmla="val 0"/>
              </a:avLst>
            </a:prstGeom>
            <a:solidFill>
              <a:srgbClr val="F2F2F2"/>
            </a:solidFill>
            <a:ln>
              <a:solidFill>
                <a:srgbClr val="C7C7C7"/>
              </a:solidFill>
            </a:ln>
          </p:spPr>
          <p:txBody>
            <a:bodyPr wrap="square" lIns="0" tIns="35978" rIns="0" bIns="35978" anchor="ctr" anchorCtr="0">
              <a:noAutofit/>
            </a:bodyPr>
            <a:lstStyle>
              <a:defPPr>
                <a:defRPr lang="zh-CN"/>
              </a:defPPr>
              <a:lvl1pPr algn="ctr" defTabSz="913130">
                <a:defRPr sz="800" kern="0">
                  <a:solidFill>
                    <a:prstClr val="black"/>
                  </a:solidFill>
                  <a:latin typeface="微软雅黑" panose="020B0503020204020204" pitchFamily="34" charset="-122"/>
                  <a:cs typeface="Calibri" panose="020F050202020403020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dirty="0">
                  <a:ea typeface="微软雅黑" panose="020B0503020204020204" pitchFamily="34" charset="-122"/>
                  <a:sym typeface="Arial" panose="020B0604020202020204" pitchFamily="34" charset="0"/>
                </a:rPr>
                <a:t>应用开发套件</a:t>
              </a:r>
              <a:endParaRPr lang="zh-CN" altLang="en-US" dirty="0"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17" cstate="screen"/>
          <a:srcRect/>
          <a:stretch>
            <a:fillRect/>
          </a:stretch>
        </p:blipFill>
        <p:spPr>
          <a:xfrm>
            <a:off x="1761138" y="5824936"/>
            <a:ext cx="834265" cy="409955"/>
          </a:xfrm>
          <a:prstGeom prst="roundRect">
            <a:avLst>
              <a:gd name="adj" fmla="val 2437"/>
            </a:avLst>
          </a:prstGeom>
        </p:spPr>
      </p:pic>
      <p:sp>
        <p:nvSpPr>
          <p:cNvPr id="14" name="文本框 13"/>
          <p:cNvSpPr txBox="1"/>
          <p:nvPr>
            <p:custDataLst>
              <p:tags r:id="rId18"/>
            </p:custDataLst>
          </p:nvPr>
        </p:nvSpPr>
        <p:spPr>
          <a:xfrm>
            <a:off x="2433053" y="5811100"/>
            <a:ext cx="1400113" cy="48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3130">
              <a:defRPr b="1" kern="0">
                <a:solidFill>
                  <a:srgbClr val="C00000"/>
                </a:solidFill>
                <a:latin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zh-CN" altLang="en-US" sz="105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鲲鹏</a:t>
            </a:r>
            <a:endParaRPr lang="en-US" altLang="zh-CN" sz="105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05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处理器</a:t>
            </a:r>
            <a:endParaRPr lang="zh-CN" altLang="en-US" sz="105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0" name="图片 129"/>
          <p:cNvPicPr>
            <a:picLocks noChangeAspect="1"/>
          </p:cNvPicPr>
          <p:nvPr>
            <p:custDataLst>
              <p:tags r:id="rId19"/>
            </p:custDataLst>
          </p:nvPr>
        </p:nvPicPr>
        <p:blipFill rotWithShape="1">
          <a:blip r:embed="rId20" cstate="screen"/>
          <a:srcRect/>
          <a:stretch>
            <a:fillRect/>
          </a:stretch>
        </p:blipFill>
        <p:spPr>
          <a:xfrm>
            <a:off x="4690720" y="5795068"/>
            <a:ext cx="923246" cy="47064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21"/>
            </p:custDataLst>
          </p:nvPr>
        </p:nvSpPr>
        <p:spPr>
          <a:xfrm>
            <a:off x="5366432" y="5808695"/>
            <a:ext cx="1619387" cy="48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3130">
              <a:defRPr b="1" kern="0">
                <a:solidFill>
                  <a:srgbClr val="C00000"/>
                </a:solidFill>
                <a:latin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zh-CN" altLang="en-US" sz="105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昇腾</a:t>
            </a:r>
            <a:endParaRPr lang="en-US" altLang="zh-CN" sz="105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05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处理器</a:t>
            </a:r>
            <a:endParaRPr lang="zh-CN" altLang="en-US" sz="105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22"/>
            </p:custDataLst>
          </p:nvPr>
        </p:nvSpPr>
        <p:spPr>
          <a:xfrm>
            <a:off x="905620" y="5767577"/>
            <a:ext cx="6667795" cy="575533"/>
          </a:xfrm>
          <a:prstGeom prst="rect">
            <a:avLst/>
          </a:prstGeom>
          <a:noFill/>
          <a:ln w="12700" cap="flat" cmpd="sng" algn="ctr">
            <a:solidFill>
              <a:srgbClr val="1D1D1A">
                <a:lumMod val="50000"/>
                <a:lumOff val="50000"/>
              </a:srgbClr>
            </a:solidFill>
            <a:prstDash val="solid"/>
            <a:miter lim="800000"/>
          </a:ln>
          <a:effectLst/>
        </p:spPr>
        <p:txBody>
          <a:bodyPr vert="horz" wrap="square" lIns="35978" rtlCol="0" anchor="ctr" anchorCtr="0">
            <a:noAutofit/>
          </a:bodyPr>
          <a:lstStyle>
            <a:defPPr>
              <a:defRPr lang="zh-CN"/>
            </a:defPPr>
            <a:lvl1pPr defTabSz="913765">
              <a:defRPr sz="1100" b="1" ker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defRPr>
            </a:lvl1pPr>
          </a:lstStyle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00" dirty="0">
                <a:solidFill>
                  <a:prstClr val="black"/>
                </a:solidFill>
              </a:rPr>
              <a:t>算力</a:t>
            </a:r>
            <a:endParaRPr kumimoji="0" lang="zh-CN" altLang="en-US" sz="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智能终端"/>
          <p:cNvSpPr txBox="1"/>
          <p:nvPr>
            <p:custDataLst>
              <p:tags r:id="rId23"/>
            </p:custDataLst>
          </p:nvPr>
        </p:nvSpPr>
        <p:spPr>
          <a:xfrm>
            <a:off x="3269685" y="1324810"/>
            <a:ext cx="1979930" cy="542725"/>
          </a:xfrm>
          <a:prstGeom prst="rect">
            <a:avLst/>
          </a:prstGeom>
          <a:noFill/>
          <a:ln w="3175" cap="flat">
            <a:solidFill>
              <a:srgbClr val="6F6F6F"/>
            </a:solidFill>
            <a:miter lim="400000"/>
          </a:ln>
          <a:effectLst/>
        </p:spPr>
        <p:txBody>
          <a:bodyPr wrap="square" lIns="45637" tIns="45637" rIns="45637" bIns="45637" numCol="1" anchor="ctr">
            <a:noAutofit/>
          </a:bodyPr>
          <a:lstStyle>
            <a:defPPr>
              <a:defRPr lang="en-US"/>
            </a:defPPr>
            <a:lvl1pPr algn="ctr" defTabSz="913765" hangingPunct="0">
              <a:defRPr sz="1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defTabSz="913130">
              <a:defRPr/>
            </a:pPr>
            <a:r>
              <a:rPr sz="900" dirty="0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rPr>
              <a:t>中屏-业务管理</a:t>
            </a:r>
            <a:endParaRPr sz="900" dirty="0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sp>
        <p:nvSpPr>
          <p:cNvPr id="19" name="智能终端"/>
          <p:cNvSpPr txBox="1"/>
          <p:nvPr>
            <p:custDataLst>
              <p:tags r:id="rId24"/>
            </p:custDataLst>
          </p:nvPr>
        </p:nvSpPr>
        <p:spPr>
          <a:xfrm>
            <a:off x="5629980" y="1324810"/>
            <a:ext cx="1979930" cy="542725"/>
          </a:xfrm>
          <a:prstGeom prst="rect">
            <a:avLst/>
          </a:prstGeom>
          <a:noFill/>
          <a:ln w="3175" cap="flat">
            <a:solidFill>
              <a:srgbClr val="6F6F6F"/>
            </a:solidFill>
            <a:miter lim="400000"/>
          </a:ln>
          <a:effectLst/>
        </p:spPr>
        <p:txBody>
          <a:bodyPr wrap="square" lIns="45637" tIns="45637" rIns="45637" bIns="45637" numCol="1" anchor="ctr">
            <a:noAutofit/>
          </a:bodyPr>
          <a:lstStyle>
            <a:defPPr>
              <a:defRPr lang="en-US"/>
            </a:defPPr>
            <a:lvl1pPr algn="ctr" defTabSz="913765" hangingPunct="0">
              <a:defRPr sz="1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defTabSz="913130">
              <a:defRPr/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rPr>
              <a:t>小屏-事件处置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sp>
        <p:nvSpPr>
          <p:cNvPr id="142" name="智能终端"/>
          <p:cNvSpPr txBox="1"/>
          <p:nvPr>
            <p:custDataLst>
              <p:tags r:id="rId25"/>
            </p:custDataLst>
          </p:nvPr>
        </p:nvSpPr>
        <p:spPr>
          <a:xfrm>
            <a:off x="909320" y="1324610"/>
            <a:ext cx="1980000" cy="542925"/>
          </a:xfrm>
          <a:prstGeom prst="rect">
            <a:avLst/>
          </a:prstGeom>
          <a:noFill/>
          <a:ln w="3175" cap="flat">
            <a:solidFill>
              <a:srgbClr val="6F6F6F"/>
            </a:solidFill>
            <a:miter lim="400000"/>
          </a:ln>
          <a:effectLst/>
        </p:spPr>
        <p:txBody>
          <a:bodyPr wrap="square" lIns="45637" tIns="45637" rIns="45637" bIns="45637" numCol="1" anchor="ctr">
            <a:noAutofit/>
          </a:bodyPr>
          <a:lstStyle>
            <a:defPPr>
              <a:defRPr lang="en-US"/>
            </a:defPPr>
            <a:lvl1pPr algn="ctr" defTabSz="913765" hangingPunct="0">
              <a:defRPr sz="1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defTabSz="913130">
              <a:defRPr/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rPr>
              <a:t>大屏-领导驾驶舱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sp>
        <p:nvSpPr>
          <p:cNvPr id="24" name="矩形 23"/>
          <p:cNvSpPr/>
          <p:nvPr>
            <p:custDataLst>
              <p:tags r:id="rId26"/>
            </p:custDataLst>
          </p:nvPr>
        </p:nvSpPr>
        <p:spPr>
          <a:xfrm>
            <a:off x="1165860" y="2106930"/>
            <a:ext cx="2035810" cy="1458595"/>
          </a:xfrm>
          <a:prstGeom prst="rect">
            <a:avLst/>
          </a:prstGeom>
          <a:noFill/>
          <a:ln w="6350" cap="flat" cmpd="sng" algn="ctr">
            <a:solidFill>
              <a:srgbClr val="6F6F6F"/>
            </a:solidFill>
            <a:prstDash val="solid"/>
            <a:miter lim="800000"/>
          </a:ln>
          <a:effectLst/>
        </p:spPr>
        <p:txBody>
          <a:bodyPr vert="horz" wrap="square" lIns="0" tIns="35978" rIns="0" bIns="35978" rtlCol="0" anchor="ctr" anchorCtr="0">
            <a:noAutofit/>
          </a:bodyPr>
          <a:lstStyle/>
          <a:p>
            <a:pPr algn="ctr" defTabSz="913130">
              <a:defRPr/>
            </a:pPr>
            <a:endParaRPr lang="zh-CN" altLang="en-US" sz="100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智能终端"/>
          <p:cNvSpPr txBox="1"/>
          <p:nvPr>
            <p:custDataLst>
              <p:tags r:id="rId27"/>
            </p:custDataLst>
          </p:nvPr>
        </p:nvSpPr>
        <p:spPr>
          <a:xfrm>
            <a:off x="1686560" y="2156460"/>
            <a:ext cx="992505" cy="341630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>
            <a:defPPr>
              <a:defRPr lang="zh-CN"/>
            </a:defPPr>
            <a:lvl1pPr marR="0" lvl="0" indent="0" algn="ctr" defTabSz="48006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6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uawei San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4794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门前</a:t>
            </a:r>
            <a:r>
              <a: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四包事件</a:t>
            </a:r>
            <a:r>
              <a: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检测</a:t>
            </a:r>
            <a:endParaRPr kumimoji="0" lang="zh-CN" altLang="en-US" sz="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28"/>
            </p:custDataLst>
          </p:nvPr>
        </p:nvSpPr>
        <p:spPr>
          <a:xfrm>
            <a:off x="1297940" y="2631440"/>
            <a:ext cx="770890" cy="229235"/>
          </a:xfrm>
          <a:prstGeom prst="rect">
            <a:avLst/>
          </a:prstGeom>
          <a:solidFill>
            <a:srgbClr val="D4F1F5"/>
          </a:solidFill>
          <a:ln w="6350" cap="flat" cmpd="sng" algn="ctr">
            <a:solidFill>
              <a:srgbClr val="C7C7C7"/>
            </a:solidFill>
            <a:prstDash val="solid"/>
            <a:miter lim="800000"/>
          </a:ln>
          <a:effectLst/>
        </p:spPr>
        <p:txBody>
          <a:bodyPr vert="horz" wrap="square" lIns="0" tIns="35978" rIns="0" bIns="35978" rtlCol="0" anchor="ctr" anchorCtr="0">
            <a:noAutofit/>
          </a:bodyPr>
          <a:lstStyle>
            <a:defPPr>
              <a:defRPr lang="en-US"/>
            </a:defPPr>
            <a:lvl1pPr marR="0" lvl="0" indent="0" algn="ctr" defTabSz="9137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Arial" panose="020B0604020202020204" pitchFamily="34" charset="0"/>
              </a:rPr>
              <a:t>垃圾暴露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29"/>
            </p:custDataLst>
          </p:nvPr>
        </p:nvSpPr>
        <p:spPr>
          <a:xfrm>
            <a:off x="1297940" y="2901315"/>
            <a:ext cx="771525" cy="257175"/>
          </a:xfrm>
          <a:prstGeom prst="rect">
            <a:avLst/>
          </a:prstGeom>
          <a:solidFill>
            <a:srgbClr val="D4F1F5"/>
          </a:solidFill>
          <a:ln w="6350" cap="flat" cmpd="sng" algn="ctr">
            <a:solidFill>
              <a:srgbClr val="C7C7C7"/>
            </a:solidFill>
            <a:prstDash val="solid"/>
            <a:miter lim="800000"/>
          </a:ln>
          <a:effectLst/>
        </p:spPr>
        <p:txBody>
          <a:bodyPr vert="horz" wrap="square" lIns="0" tIns="35978" rIns="0" bIns="35978" rtlCol="0" anchor="ctr" anchorCtr="0">
            <a:noAutofit/>
          </a:bodyPr>
          <a:lstStyle>
            <a:defPPr>
              <a:defRPr lang="en-US"/>
            </a:defPPr>
            <a:lvl1pPr marR="0" lvl="0" indent="0" algn="ctr" defTabSz="9137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Arial" panose="020B0604020202020204" pitchFamily="34" charset="0"/>
              </a:rPr>
              <a:t>店外经营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30"/>
            </p:custDataLst>
          </p:nvPr>
        </p:nvSpPr>
        <p:spPr>
          <a:xfrm>
            <a:off x="1303655" y="3247390"/>
            <a:ext cx="765810" cy="259715"/>
          </a:xfrm>
          <a:prstGeom prst="rect">
            <a:avLst/>
          </a:prstGeom>
          <a:solidFill>
            <a:srgbClr val="D4F1F5"/>
          </a:solidFill>
          <a:ln w="6350" cap="flat" cmpd="sng" algn="ctr">
            <a:solidFill>
              <a:srgbClr val="C7C7C7"/>
            </a:solidFill>
            <a:prstDash val="solid"/>
            <a:miter lim="800000"/>
          </a:ln>
          <a:effectLst/>
        </p:spPr>
        <p:txBody>
          <a:bodyPr vert="horz" wrap="square" lIns="0" tIns="35978" rIns="0" bIns="35978" rtlCol="0" anchor="ctr" anchorCtr="0">
            <a:noAutofit/>
          </a:bodyPr>
          <a:lstStyle>
            <a:defPPr>
              <a:defRPr lang="en-US"/>
            </a:defPPr>
            <a:lvl1pPr marR="0" lvl="0" indent="0" algn="ctr" defTabSz="9137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Arial" panose="020B0604020202020204" pitchFamily="34" charset="0"/>
              </a:rPr>
              <a:t>游商摊贩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  <p:sp>
        <p:nvSpPr>
          <p:cNvPr id="29" name="矩形 28"/>
          <p:cNvSpPr/>
          <p:nvPr>
            <p:custDataLst>
              <p:tags r:id="rId31"/>
            </p:custDataLst>
          </p:nvPr>
        </p:nvSpPr>
        <p:spPr>
          <a:xfrm>
            <a:off x="3477377" y="2106916"/>
            <a:ext cx="1586577" cy="1458721"/>
          </a:xfrm>
          <a:prstGeom prst="rect">
            <a:avLst/>
          </a:prstGeom>
          <a:noFill/>
          <a:ln w="6350" cap="flat" cmpd="sng" algn="ctr">
            <a:solidFill>
              <a:srgbClr val="6F6F6F"/>
            </a:solidFill>
            <a:prstDash val="solid"/>
            <a:miter lim="800000"/>
          </a:ln>
          <a:effectLst/>
        </p:spPr>
        <p:txBody>
          <a:bodyPr vert="horz" wrap="square" lIns="0" tIns="35978" rIns="0" bIns="35978" rtlCol="0" anchor="ctr" anchorCtr="0">
            <a:noAutofit/>
          </a:bodyPr>
          <a:lstStyle/>
          <a:p>
            <a:pPr algn="ctr" defTabSz="913130">
              <a:defRPr/>
            </a:pPr>
            <a:endParaRPr lang="zh-CN" altLang="en-US" sz="100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智能终端"/>
          <p:cNvSpPr txBox="1"/>
          <p:nvPr>
            <p:custDataLst>
              <p:tags r:id="rId32"/>
            </p:custDataLst>
          </p:nvPr>
        </p:nvSpPr>
        <p:spPr>
          <a:xfrm>
            <a:off x="3516411" y="2141067"/>
            <a:ext cx="1641593" cy="295696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>
            <a:defPPr>
              <a:defRPr lang="zh-CN"/>
            </a:defPPr>
            <a:lvl1pPr marR="0" lvl="0" indent="0" algn="ctr" defTabSz="48006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6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uawei San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4794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大模型赋能</a:t>
            </a:r>
            <a:endParaRPr kumimoji="0" lang="zh-CN" altLang="en-US" sz="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33"/>
            </p:custDataLst>
          </p:nvPr>
        </p:nvSpPr>
        <p:spPr>
          <a:xfrm>
            <a:off x="3609340" y="2631440"/>
            <a:ext cx="658495" cy="229235"/>
          </a:xfrm>
          <a:prstGeom prst="rect">
            <a:avLst/>
          </a:prstGeom>
          <a:solidFill>
            <a:srgbClr val="D4F1F5"/>
          </a:solidFill>
          <a:ln w="6350" cap="flat" cmpd="sng" algn="ctr">
            <a:solidFill>
              <a:srgbClr val="C7C7C7"/>
            </a:solidFill>
            <a:prstDash val="solid"/>
            <a:miter lim="800000"/>
          </a:ln>
          <a:effectLst/>
        </p:spPr>
        <p:txBody>
          <a:bodyPr vert="horz" wrap="square" lIns="0" tIns="35978" rIns="0" bIns="35978" rtlCol="0" anchor="ctr" anchorCtr="0">
            <a:noAutofit/>
          </a:bodyPr>
          <a:lstStyle>
            <a:defPPr>
              <a:defRPr lang="en-US"/>
            </a:defPPr>
            <a:lvl1pPr marR="0" lvl="0" indent="0" algn="ctr" defTabSz="9137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Arial" panose="020B0604020202020204" pitchFamily="34" charset="0"/>
              </a:rPr>
              <a:t>事件智能审核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34"/>
            </p:custDataLst>
          </p:nvPr>
        </p:nvSpPr>
        <p:spPr>
          <a:xfrm>
            <a:off x="3609340" y="2901315"/>
            <a:ext cx="658495" cy="281940"/>
          </a:xfrm>
          <a:prstGeom prst="rect">
            <a:avLst/>
          </a:prstGeom>
          <a:solidFill>
            <a:srgbClr val="D4F1F5"/>
          </a:solidFill>
          <a:ln w="6350" cap="flat" cmpd="sng" algn="ctr">
            <a:solidFill>
              <a:srgbClr val="C7C7C7"/>
            </a:solidFill>
            <a:prstDash val="solid"/>
            <a:miter lim="800000"/>
          </a:ln>
          <a:effectLst/>
        </p:spPr>
        <p:txBody>
          <a:bodyPr vert="horz" wrap="square" lIns="0" tIns="35978" rIns="0" bIns="35978" rtlCol="0" anchor="ctr" anchorCtr="0">
            <a:noAutofit/>
          </a:bodyPr>
          <a:lstStyle>
            <a:defPPr>
              <a:defRPr lang="en-US"/>
            </a:defPPr>
            <a:lvl1pPr marR="0" lvl="0" indent="0" algn="ctr" defTabSz="9137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Arial" panose="020B0604020202020204" pitchFamily="34" charset="0"/>
              </a:rPr>
              <a:t>报告生成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35"/>
            </p:custDataLst>
          </p:nvPr>
        </p:nvSpPr>
        <p:spPr>
          <a:xfrm>
            <a:off x="3615340" y="3247581"/>
            <a:ext cx="1376466" cy="259554"/>
          </a:xfrm>
          <a:prstGeom prst="rect">
            <a:avLst/>
          </a:prstGeom>
          <a:solidFill>
            <a:srgbClr val="D4F1F5"/>
          </a:solidFill>
          <a:ln w="6350" cap="flat" cmpd="sng" algn="ctr">
            <a:solidFill>
              <a:srgbClr val="C7C7C7"/>
            </a:solidFill>
            <a:prstDash val="solid"/>
            <a:miter lim="800000"/>
          </a:ln>
          <a:effectLst/>
        </p:spPr>
        <p:txBody>
          <a:bodyPr vert="horz" wrap="square" lIns="0" tIns="35978" rIns="0" bIns="35978" rtlCol="0" anchor="ctr" anchorCtr="0">
            <a:noAutofit/>
          </a:bodyPr>
          <a:lstStyle>
            <a:defPPr>
              <a:defRPr lang="en-US"/>
            </a:defPPr>
            <a:lvl1pPr marR="0" lvl="0" indent="0" algn="ctr" defTabSz="9137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Arial" panose="020B0604020202020204" pitchFamily="34" charset="0"/>
              </a:rPr>
              <a:t>业务咨询</a:t>
            </a:r>
            <a:endParaRPr kumimoji="0" lang="zh-CN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  <p:sp>
        <p:nvSpPr>
          <p:cNvPr id="34" name="矩形 33"/>
          <p:cNvSpPr/>
          <p:nvPr>
            <p:custDataLst>
              <p:tags r:id="rId36"/>
            </p:custDataLst>
          </p:nvPr>
        </p:nvSpPr>
        <p:spPr>
          <a:xfrm>
            <a:off x="5614152" y="2106916"/>
            <a:ext cx="1586577" cy="1458721"/>
          </a:xfrm>
          <a:prstGeom prst="rect">
            <a:avLst/>
          </a:prstGeom>
          <a:noFill/>
          <a:ln w="6350" cap="flat" cmpd="sng" algn="ctr">
            <a:solidFill>
              <a:srgbClr val="6F6F6F"/>
            </a:solidFill>
            <a:prstDash val="solid"/>
            <a:miter lim="800000"/>
          </a:ln>
          <a:effectLst/>
        </p:spPr>
        <p:txBody>
          <a:bodyPr vert="horz" wrap="square" lIns="0" tIns="35978" rIns="0" bIns="35978" rtlCol="0" anchor="ctr" anchorCtr="0">
            <a:noAutofit/>
          </a:bodyPr>
          <a:lstStyle/>
          <a:p>
            <a:pPr algn="ctr" defTabSz="913130">
              <a:defRPr/>
            </a:pPr>
            <a:endParaRPr lang="zh-CN" altLang="en-US" sz="100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智能终端"/>
          <p:cNvSpPr txBox="1"/>
          <p:nvPr>
            <p:custDataLst>
              <p:tags r:id="rId37"/>
            </p:custDataLst>
          </p:nvPr>
        </p:nvSpPr>
        <p:spPr>
          <a:xfrm>
            <a:off x="5706110" y="2141220"/>
            <a:ext cx="1453515" cy="295910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>
            <a:defPPr>
              <a:defRPr lang="zh-CN"/>
            </a:defPPr>
            <a:lvl1pPr marR="0" lvl="0" indent="0" algn="ctr" defTabSz="48006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6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uawei San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4794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事件处置</a:t>
            </a:r>
            <a:r>
              <a: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分析</a:t>
            </a:r>
            <a:endParaRPr kumimoji="0" lang="zh-CN" altLang="en-US" sz="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文本框 35"/>
          <p:cNvSpPr txBox="1"/>
          <p:nvPr>
            <p:custDataLst>
              <p:tags r:id="rId38"/>
            </p:custDataLst>
          </p:nvPr>
        </p:nvSpPr>
        <p:spPr>
          <a:xfrm>
            <a:off x="5746012" y="2631565"/>
            <a:ext cx="1376465" cy="229197"/>
          </a:xfrm>
          <a:prstGeom prst="rect">
            <a:avLst/>
          </a:prstGeom>
          <a:solidFill>
            <a:srgbClr val="D4F1F5"/>
          </a:solidFill>
          <a:ln w="6350" cap="flat" cmpd="sng" algn="ctr">
            <a:solidFill>
              <a:srgbClr val="C7C7C7"/>
            </a:solidFill>
            <a:prstDash val="solid"/>
            <a:miter lim="800000"/>
          </a:ln>
          <a:effectLst/>
        </p:spPr>
        <p:txBody>
          <a:bodyPr vert="horz" wrap="square" lIns="0" tIns="35978" rIns="0" bIns="35978" rtlCol="0" anchor="ctr" anchorCtr="0">
            <a:noAutofit/>
          </a:bodyPr>
          <a:lstStyle>
            <a:defPPr>
              <a:defRPr lang="en-US"/>
            </a:defPPr>
            <a:lvl1pPr marR="0" lvl="0" indent="0" algn="ctr" defTabSz="9137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altLang="en-US" sz="800" dirty="0" smtClean="0">
                <a:cs typeface="+mn-ea"/>
                <a:sym typeface="+mn-ea"/>
              </a:rPr>
              <a:t>视频监控</a:t>
            </a:r>
            <a:endParaRPr kumimoji="0" lang="en-US" altLang="zh-CN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>
            <p:custDataLst>
              <p:tags r:id="rId39"/>
            </p:custDataLst>
          </p:nvPr>
        </p:nvSpPr>
        <p:spPr>
          <a:xfrm>
            <a:off x="5746012" y="2901447"/>
            <a:ext cx="1376465" cy="281906"/>
          </a:xfrm>
          <a:prstGeom prst="rect">
            <a:avLst/>
          </a:prstGeom>
          <a:solidFill>
            <a:srgbClr val="D4F1F5"/>
          </a:solidFill>
          <a:ln w="6350" cap="flat" cmpd="sng" algn="ctr">
            <a:solidFill>
              <a:srgbClr val="C7C7C7"/>
            </a:solidFill>
            <a:prstDash val="solid"/>
            <a:miter lim="800000"/>
          </a:ln>
          <a:effectLst/>
        </p:spPr>
        <p:txBody>
          <a:bodyPr vert="horz" wrap="square" lIns="0" tIns="35978" rIns="0" bIns="35978" rtlCol="0" anchor="ctr" anchorCtr="0">
            <a:noAutofit/>
          </a:bodyPr>
          <a:lstStyle>
            <a:defPPr>
              <a:defRPr lang="en-US"/>
            </a:defPPr>
            <a:lvl1pPr marR="0" lvl="0" indent="0" algn="ctr" defTabSz="9137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altLang="en-US" sz="800" dirty="0" smtClean="0">
                <a:cs typeface="+mn-ea"/>
                <a:sym typeface="+mn-ea"/>
              </a:rPr>
              <a:t>事件中心</a:t>
            </a:r>
            <a:endParaRPr kumimoji="0" lang="en-US" altLang="zh-CN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>
            <p:custDataLst>
              <p:tags r:id="rId40"/>
            </p:custDataLst>
          </p:nvPr>
        </p:nvSpPr>
        <p:spPr>
          <a:xfrm>
            <a:off x="5752115" y="3247581"/>
            <a:ext cx="1376466" cy="259554"/>
          </a:xfrm>
          <a:prstGeom prst="rect">
            <a:avLst/>
          </a:prstGeom>
          <a:solidFill>
            <a:srgbClr val="D4F1F5"/>
          </a:solidFill>
          <a:ln w="6350" cap="flat" cmpd="sng" algn="ctr">
            <a:solidFill>
              <a:srgbClr val="C7C7C7"/>
            </a:solidFill>
            <a:prstDash val="solid"/>
            <a:miter lim="800000"/>
          </a:ln>
          <a:effectLst/>
        </p:spPr>
        <p:txBody>
          <a:bodyPr vert="horz" wrap="square" lIns="0" tIns="35978" rIns="0" bIns="35978" rtlCol="0" anchor="ctr" anchorCtr="0">
            <a:noAutofit/>
          </a:bodyPr>
          <a:lstStyle>
            <a:defPPr>
              <a:defRPr lang="en-US"/>
            </a:defPPr>
            <a:lvl1pPr marR="0" lvl="0" indent="0" algn="ctr" defTabSz="9137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Arial" panose="020B0604020202020204" pitchFamily="34" charset="0"/>
              </a:rPr>
              <a:t>商户</a:t>
            </a: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Arial" panose="020B0604020202020204" pitchFamily="34" charset="0"/>
              </a:rPr>
              <a:t>管理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41"/>
            </p:custDataLst>
          </p:nvPr>
        </p:nvSpPr>
        <p:spPr>
          <a:xfrm>
            <a:off x="2240915" y="2631440"/>
            <a:ext cx="770890" cy="229235"/>
          </a:xfrm>
          <a:prstGeom prst="rect">
            <a:avLst/>
          </a:prstGeom>
          <a:solidFill>
            <a:srgbClr val="D4F1F5"/>
          </a:solidFill>
          <a:ln w="6350" cap="flat" cmpd="sng" algn="ctr">
            <a:solidFill>
              <a:srgbClr val="C7C7C7"/>
            </a:solidFill>
            <a:prstDash val="solid"/>
            <a:miter lim="800000"/>
          </a:ln>
          <a:effectLst/>
        </p:spPr>
        <p:txBody>
          <a:bodyPr vert="horz" wrap="square" lIns="0" tIns="35978" rIns="0" bIns="35978" rtlCol="0" anchor="ctr" anchorCtr="0">
            <a:noAutofit/>
          </a:bodyPr>
          <a:lstStyle>
            <a:defPPr>
              <a:defRPr lang="en-US"/>
            </a:defPPr>
            <a:lvl1pPr marR="0" lvl="0" indent="0" algn="ctr" defTabSz="9137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Arial" panose="020B0604020202020204" pitchFamily="34" charset="0"/>
              </a:rPr>
              <a:t>乱停乱放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42"/>
            </p:custDataLst>
          </p:nvPr>
        </p:nvSpPr>
        <p:spPr>
          <a:xfrm>
            <a:off x="2240915" y="2901315"/>
            <a:ext cx="771525" cy="257175"/>
          </a:xfrm>
          <a:prstGeom prst="rect">
            <a:avLst/>
          </a:prstGeom>
          <a:solidFill>
            <a:srgbClr val="D4F1F5"/>
          </a:solidFill>
          <a:ln w="6350" cap="flat" cmpd="sng" algn="ctr">
            <a:solidFill>
              <a:srgbClr val="C7C7C7"/>
            </a:solidFill>
            <a:prstDash val="solid"/>
            <a:miter lim="800000"/>
          </a:ln>
          <a:effectLst/>
        </p:spPr>
        <p:txBody>
          <a:bodyPr vert="horz" wrap="square" lIns="0" tIns="35978" rIns="0" bIns="35978" rtlCol="0" anchor="ctr" anchorCtr="0">
            <a:noAutofit/>
          </a:bodyPr>
          <a:lstStyle>
            <a:defPPr>
              <a:defRPr lang="en-US"/>
            </a:defPPr>
            <a:lvl1pPr marR="0" lvl="0" indent="0" algn="ctr" defTabSz="9137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Arial" panose="020B0604020202020204" pitchFamily="34" charset="0"/>
              </a:rPr>
              <a:t>乱堆物料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43"/>
            </p:custDataLst>
          </p:nvPr>
        </p:nvSpPr>
        <p:spPr>
          <a:xfrm>
            <a:off x="2246630" y="3247390"/>
            <a:ext cx="765810" cy="259715"/>
          </a:xfrm>
          <a:prstGeom prst="rect">
            <a:avLst/>
          </a:prstGeom>
          <a:solidFill>
            <a:srgbClr val="D4F1F5"/>
          </a:solidFill>
          <a:ln w="6350" cap="flat" cmpd="sng" algn="ctr">
            <a:solidFill>
              <a:srgbClr val="C7C7C7"/>
            </a:solidFill>
            <a:prstDash val="solid"/>
            <a:miter lim="800000"/>
          </a:ln>
          <a:effectLst/>
        </p:spPr>
        <p:txBody>
          <a:bodyPr vert="horz" wrap="square" lIns="0" tIns="35978" rIns="0" bIns="35978" rtlCol="0" anchor="ctr" anchorCtr="0">
            <a:noAutofit/>
          </a:bodyPr>
          <a:lstStyle>
            <a:defPPr>
              <a:defRPr lang="en-US"/>
            </a:defPPr>
            <a:lvl1pPr marR="0" lvl="0" indent="0" algn="ctr" defTabSz="9137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Arial" panose="020B0604020202020204" pitchFamily="34" charset="0"/>
              </a:rPr>
              <a:t>……</a:t>
            </a:r>
            <a:endParaRPr kumimoji="0" lang="en-US" altLang="zh-CN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44"/>
            </p:custDataLst>
          </p:nvPr>
        </p:nvSpPr>
        <p:spPr>
          <a:xfrm>
            <a:off x="8261350" y="1798955"/>
            <a:ext cx="3162935" cy="941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171450" indent="-171450" defTabSz="91376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00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大小模型协同，依托小模型事件快速检测，大模型二次核验，</a:t>
            </a:r>
            <a:r>
              <a:rPr lang="zh-CN" altLang="en-US" sz="100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大小模型结合提升事件</a:t>
            </a:r>
            <a:r>
              <a:rPr lang="zh-CN" altLang="en-US" sz="100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平均识别准确率达到</a:t>
            </a:r>
            <a:r>
              <a:rPr lang="en-US" altLang="zh-CN" sz="1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95%</a:t>
            </a:r>
            <a:r>
              <a:rPr lang="zh-CN" altLang="en-US" sz="1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以上。</a:t>
            </a:r>
            <a:endParaRPr lang="zh-CN" altLang="en-US" sz="100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45"/>
            </p:custDataLst>
          </p:nvPr>
        </p:nvSpPr>
        <p:spPr>
          <a:xfrm>
            <a:off x="8261350" y="3124835"/>
            <a:ext cx="3162935" cy="941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171450" indent="-171450" defTabSz="91376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00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基于大模型审核事件类型进行自动智能分拨下方处置，及处置结果智能复核归档，实现事件研判、处置、审核全流程智能</a:t>
            </a:r>
            <a:r>
              <a:rPr lang="zh-CN" altLang="en-US" sz="100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化。</a:t>
            </a:r>
            <a:endParaRPr lang="zh-CN" altLang="en-US" sz="100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>
            <p:custDataLst>
              <p:tags r:id="rId46"/>
            </p:custDataLst>
          </p:nvPr>
        </p:nvSpPr>
        <p:spPr>
          <a:xfrm>
            <a:off x="8263890" y="5401945"/>
            <a:ext cx="2540635" cy="4102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自然语言操作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轻松交互</a:t>
            </a:r>
            <a:endParaRPr lang="zh-CN" altLang="en-US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47"/>
            </p:custDataLst>
          </p:nvPr>
        </p:nvSpPr>
        <p:spPr>
          <a:xfrm>
            <a:off x="8261350" y="4465320"/>
            <a:ext cx="3162935" cy="941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171450" indent="-171450" defTabSz="91376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00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在传统</a:t>
            </a:r>
            <a:r>
              <a:rPr lang="zh-CN" altLang="en-US" sz="100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固定报表基础上，</a:t>
            </a:r>
            <a:r>
              <a:rPr lang="zh-CN" altLang="en-US" sz="100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依托大模型实现事件数据智能问答、智能分析及报告生成，灵活满足各种临时性数据分析需要和</a:t>
            </a:r>
            <a:r>
              <a:rPr lang="zh-CN" altLang="en-US" sz="100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图文报告</a:t>
            </a:r>
            <a:r>
              <a:rPr lang="zh-CN" altLang="en-US" sz="100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生成。</a:t>
            </a:r>
            <a:endParaRPr lang="zh-CN" altLang="en-US" sz="100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48"/>
            </p:custDataLst>
          </p:nvPr>
        </p:nvSpPr>
        <p:spPr>
          <a:xfrm>
            <a:off x="8261350" y="5805805"/>
            <a:ext cx="3162935" cy="5772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171450" indent="-171450" defTabSz="91376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00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支持自然语言对话式交互，实现大屏数据更新及各种界面操作，快速洞察定位事件发生</a:t>
            </a:r>
            <a:r>
              <a:rPr lang="zh-CN" altLang="en-US" sz="100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情况。</a:t>
            </a:r>
            <a:endParaRPr lang="zh-CN" altLang="en-US" sz="100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49"/>
            </p:custDataLst>
          </p:nvPr>
        </p:nvSpPr>
        <p:spPr>
          <a:xfrm>
            <a:off x="4333240" y="2631440"/>
            <a:ext cx="658495" cy="229235"/>
          </a:xfrm>
          <a:prstGeom prst="rect">
            <a:avLst/>
          </a:prstGeom>
          <a:solidFill>
            <a:srgbClr val="D4F1F5"/>
          </a:solidFill>
          <a:ln w="6350" cap="flat" cmpd="sng" algn="ctr">
            <a:solidFill>
              <a:srgbClr val="C7C7C7"/>
            </a:solidFill>
            <a:prstDash val="solid"/>
            <a:miter lim="800000"/>
          </a:ln>
          <a:effectLst/>
        </p:spPr>
        <p:txBody>
          <a:bodyPr vert="horz" wrap="square" lIns="0" tIns="35978" rIns="0" bIns="35978" rtlCol="0" anchor="ctr" anchorCtr="0">
            <a:noAutofit/>
          </a:bodyPr>
          <a:lstStyle>
            <a:defPPr>
              <a:defRPr lang="en-US"/>
            </a:defPPr>
            <a:lvl1pPr marR="0" lvl="0" indent="0" algn="ctr" defTabSz="9137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Arial" panose="020B0604020202020204" pitchFamily="34" charset="0"/>
              </a:rPr>
              <a:t>处置效果评估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50"/>
            </p:custDataLst>
          </p:nvPr>
        </p:nvSpPr>
        <p:spPr>
          <a:xfrm>
            <a:off x="4333240" y="2901315"/>
            <a:ext cx="681990" cy="281940"/>
          </a:xfrm>
          <a:prstGeom prst="rect">
            <a:avLst/>
          </a:prstGeom>
          <a:solidFill>
            <a:srgbClr val="D4F1F5"/>
          </a:solidFill>
          <a:ln w="6350" cap="flat" cmpd="sng" algn="ctr">
            <a:solidFill>
              <a:srgbClr val="C7C7C7"/>
            </a:solidFill>
            <a:prstDash val="solid"/>
            <a:miter lim="800000"/>
          </a:ln>
          <a:effectLst/>
        </p:spPr>
        <p:txBody>
          <a:bodyPr vert="horz" wrap="square" lIns="0" tIns="35978" rIns="0" bIns="35978" rtlCol="0" anchor="ctr" anchorCtr="0">
            <a:noAutofit/>
          </a:bodyPr>
          <a:lstStyle>
            <a:defPPr>
              <a:defRPr lang="en-US"/>
            </a:defPPr>
            <a:lvl1pPr marR="0" lvl="0" indent="0" algn="ctr" defTabSz="9137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Arial" panose="020B0604020202020204" pitchFamily="34" charset="0"/>
              </a:rPr>
              <a:t>动态大屏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任意多边形 181"/>
          <p:cNvSpPr/>
          <p:nvPr/>
        </p:nvSpPr>
        <p:spPr>
          <a:xfrm rot="13500000">
            <a:off x="3669665" y="2725420"/>
            <a:ext cx="6240780" cy="6259195"/>
          </a:xfrm>
          <a:custGeom>
            <a:avLst/>
            <a:gdLst>
              <a:gd name="connsiteX0" fmla="*/ 0 w 1038"/>
              <a:gd name="connsiteY0" fmla="*/ 986 h 986"/>
              <a:gd name="connsiteX1" fmla="*/ 307 w 1038"/>
              <a:gd name="connsiteY1" fmla="*/ 0 h 986"/>
              <a:gd name="connsiteX2" fmla="*/ 1038 w 1038"/>
              <a:gd name="connsiteY2" fmla="*/ 731 h 986"/>
              <a:gd name="connsiteX3" fmla="*/ 0 w 1038"/>
              <a:gd name="connsiteY3" fmla="*/ 986 h 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72" h="11153">
                <a:moveTo>
                  <a:pt x="0" y="11153"/>
                </a:moveTo>
                <a:lnTo>
                  <a:pt x="226" y="10426"/>
                </a:lnTo>
                <a:lnTo>
                  <a:pt x="371" y="10571"/>
                </a:lnTo>
                <a:lnTo>
                  <a:pt x="10942" y="0"/>
                </a:lnTo>
                <a:lnTo>
                  <a:pt x="11172" y="229"/>
                </a:lnTo>
                <a:lnTo>
                  <a:pt x="600" y="10800"/>
                </a:lnTo>
                <a:lnTo>
                  <a:pt x="765" y="10965"/>
                </a:lnTo>
                <a:lnTo>
                  <a:pt x="0" y="1115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533436" y="390115"/>
            <a:ext cx="11198316" cy="462021"/>
          </a:xfrm>
          <a:prstGeom prst="rect">
            <a:avLst/>
          </a:prstGeom>
        </p:spPr>
        <p:txBody>
          <a:bodyPr anchor="t" anchorCtr="0"/>
          <a:lstStyle>
            <a:lvl1pPr algn="l" defTabSz="1186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95" b="1" kern="120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11861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门前四包监管</a:t>
            </a:r>
            <a:r>
              <a:rPr kumimoji="0" lang="zh-C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助手，大模型赋能全流程业务闭环</a:t>
            </a:r>
            <a:endParaRPr kumimoji="0" lang="zh-CN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微软雅黑" panose="020B0503020204020204" pitchFamily="34" charset="-122"/>
            </a:endParaRPr>
          </a:p>
        </p:txBody>
      </p:sp>
      <p:sp>
        <p:nvSpPr>
          <p:cNvPr id="175" name="任意多边形 174"/>
          <p:cNvSpPr/>
          <p:nvPr/>
        </p:nvSpPr>
        <p:spPr>
          <a:xfrm flipH="1">
            <a:off x="1731010" y="3662680"/>
            <a:ext cx="756920" cy="21539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03" h="4231">
                <a:moveTo>
                  <a:pt x="0" y="6"/>
                </a:moveTo>
                <a:lnTo>
                  <a:pt x="35" y="3"/>
                </a:lnTo>
                <a:lnTo>
                  <a:pt x="86" y="1"/>
                </a:lnTo>
                <a:lnTo>
                  <a:pt x="136" y="0"/>
                </a:lnTo>
                <a:lnTo>
                  <a:pt x="187" y="1"/>
                </a:lnTo>
                <a:lnTo>
                  <a:pt x="243" y="0"/>
                </a:lnTo>
                <a:cubicBezTo>
                  <a:pt x="1404" y="-34"/>
                  <a:pt x="2329" y="1134"/>
                  <a:pt x="2302" y="2064"/>
                </a:cubicBezTo>
                <a:lnTo>
                  <a:pt x="2301" y="2115"/>
                </a:lnTo>
                <a:lnTo>
                  <a:pt x="2302" y="2171"/>
                </a:lnTo>
                <a:cubicBezTo>
                  <a:pt x="2336" y="3332"/>
                  <a:pt x="1168" y="4257"/>
                  <a:pt x="238" y="4230"/>
                </a:cubicBezTo>
                <a:lnTo>
                  <a:pt x="187" y="4229"/>
                </a:lnTo>
                <a:lnTo>
                  <a:pt x="131" y="4230"/>
                </a:lnTo>
                <a:lnTo>
                  <a:pt x="75" y="4229"/>
                </a:lnTo>
                <a:lnTo>
                  <a:pt x="19" y="4227"/>
                </a:lnTo>
                <a:lnTo>
                  <a:pt x="0" y="4225"/>
                </a:lnTo>
                <a:lnTo>
                  <a:pt x="0" y="3919"/>
                </a:lnTo>
                <a:lnTo>
                  <a:pt x="43" y="3922"/>
                </a:lnTo>
                <a:lnTo>
                  <a:pt x="91" y="3924"/>
                </a:lnTo>
                <a:lnTo>
                  <a:pt x="139" y="3925"/>
                </a:lnTo>
                <a:lnTo>
                  <a:pt x="187" y="3924"/>
                </a:lnTo>
                <a:lnTo>
                  <a:pt x="230" y="3925"/>
                </a:lnTo>
                <a:cubicBezTo>
                  <a:pt x="1127" y="3954"/>
                  <a:pt x="2026" y="3051"/>
                  <a:pt x="1997" y="2163"/>
                </a:cubicBezTo>
                <a:lnTo>
                  <a:pt x="1996" y="2115"/>
                </a:lnTo>
                <a:lnTo>
                  <a:pt x="1997" y="2072"/>
                </a:lnTo>
                <a:cubicBezTo>
                  <a:pt x="2027" y="1175"/>
                  <a:pt x="1123" y="276"/>
                  <a:pt x="235" y="305"/>
                </a:cubicBezTo>
                <a:lnTo>
                  <a:pt x="187" y="306"/>
                </a:lnTo>
                <a:lnTo>
                  <a:pt x="144" y="305"/>
                </a:lnTo>
                <a:lnTo>
                  <a:pt x="100" y="306"/>
                </a:lnTo>
                <a:lnTo>
                  <a:pt x="57" y="308"/>
                </a:lnTo>
                <a:lnTo>
                  <a:pt x="14" y="311"/>
                </a:lnTo>
                <a:lnTo>
                  <a:pt x="0" y="312"/>
                </a:lnTo>
                <a:lnTo>
                  <a:pt x="0" y="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6" name="圆角矩形 175"/>
          <p:cNvSpPr/>
          <p:nvPr/>
        </p:nvSpPr>
        <p:spPr>
          <a:xfrm>
            <a:off x="2182495" y="2750185"/>
            <a:ext cx="8655050" cy="1609090"/>
          </a:xfrm>
          <a:prstGeom prst="roundRect">
            <a:avLst>
              <a:gd name="adj" fmla="val 3974"/>
            </a:avLst>
          </a:prstGeom>
          <a:noFill/>
          <a:ln w="12700" cmpd="sng">
            <a:solidFill>
              <a:schemeClr val="accent1"/>
            </a:solidFill>
            <a:prstDash val="dash"/>
          </a:ln>
          <a:effectLst>
            <a:outerShdw blurRad="406400" dist="76200" dir="5400000" algn="t" rotWithShape="0">
              <a:srgbClr val="C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fontAlgn="t"/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7" name="任意多边形 176"/>
          <p:cNvSpPr/>
          <p:nvPr/>
        </p:nvSpPr>
        <p:spPr>
          <a:xfrm>
            <a:off x="10201275" y="1755140"/>
            <a:ext cx="1008380" cy="210566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03" h="4231">
                <a:moveTo>
                  <a:pt x="0" y="6"/>
                </a:moveTo>
                <a:lnTo>
                  <a:pt x="35" y="3"/>
                </a:lnTo>
                <a:lnTo>
                  <a:pt x="86" y="1"/>
                </a:lnTo>
                <a:lnTo>
                  <a:pt x="136" y="0"/>
                </a:lnTo>
                <a:lnTo>
                  <a:pt x="187" y="1"/>
                </a:lnTo>
                <a:lnTo>
                  <a:pt x="243" y="0"/>
                </a:lnTo>
                <a:cubicBezTo>
                  <a:pt x="1404" y="-34"/>
                  <a:pt x="2329" y="1134"/>
                  <a:pt x="2302" y="2064"/>
                </a:cubicBezTo>
                <a:lnTo>
                  <a:pt x="2301" y="2115"/>
                </a:lnTo>
                <a:lnTo>
                  <a:pt x="2302" y="2171"/>
                </a:lnTo>
                <a:cubicBezTo>
                  <a:pt x="2336" y="3332"/>
                  <a:pt x="1168" y="4257"/>
                  <a:pt x="238" y="4230"/>
                </a:cubicBezTo>
                <a:lnTo>
                  <a:pt x="187" y="4229"/>
                </a:lnTo>
                <a:lnTo>
                  <a:pt x="131" y="4230"/>
                </a:lnTo>
                <a:lnTo>
                  <a:pt x="75" y="4229"/>
                </a:lnTo>
                <a:lnTo>
                  <a:pt x="19" y="4227"/>
                </a:lnTo>
                <a:lnTo>
                  <a:pt x="0" y="4225"/>
                </a:lnTo>
                <a:lnTo>
                  <a:pt x="0" y="3919"/>
                </a:lnTo>
                <a:lnTo>
                  <a:pt x="43" y="3922"/>
                </a:lnTo>
                <a:lnTo>
                  <a:pt x="91" y="3924"/>
                </a:lnTo>
                <a:lnTo>
                  <a:pt x="139" y="3925"/>
                </a:lnTo>
                <a:lnTo>
                  <a:pt x="187" y="3924"/>
                </a:lnTo>
                <a:lnTo>
                  <a:pt x="230" y="3925"/>
                </a:lnTo>
                <a:cubicBezTo>
                  <a:pt x="1127" y="3954"/>
                  <a:pt x="2026" y="3051"/>
                  <a:pt x="1997" y="2163"/>
                </a:cubicBezTo>
                <a:lnTo>
                  <a:pt x="1996" y="2115"/>
                </a:lnTo>
                <a:lnTo>
                  <a:pt x="1997" y="2072"/>
                </a:lnTo>
                <a:cubicBezTo>
                  <a:pt x="2027" y="1175"/>
                  <a:pt x="1123" y="276"/>
                  <a:pt x="235" y="305"/>
                </a:cubicBezTo>
                <a:lnTo>
                  <a:pt x="187" y="306"/>
                </a:lnTo>
                <a:lnTo>
                  <a:pt x="144" y="305"/>
                </a:lnTo>
                <a:lnTo>
                  <a:pt x="100" y="306"/>
                </a:lnTo>
                <a:lnTo>
                  <a:pt x="57" y="308"/>
                </a:lnTo>
                <a:lnTo>
                  <a:pt x="14" y="311"/>
                </a:lnTo>
                <a:lnTo>
                  <a:pt x="0" y="312"/>
                </a:lnTo>
                <a:lnTo>
                  <a:pt x="0" y="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8" name="圆角矩形 177"/>
          <p:cNvSpPr/>
          <p:nvPr/>
        </p:nvSpPr>
        <p:spPr>
          <a:xfrm>
            <a:off x="2181860" y="4734560"/>
            <a:ext cx="8655685" cy="1551940"/>
          </a:xfrm>
          <a:prstGeom prst="roundRect">
            <a:avLst>
              <a:gd name="adj" fmla="val 3974"/>
            </a:avLst>
          </a:prstGeom>
          <a:solidFill>
            <a:srgbClr val="C00000">
              <a:alpha val="0"/>
            </a:srgbClr>
          </a:solidFill>
          <a:ln w="12700" cmpd="sng">
            <a:solidFill>
              <a:schemeClr val="accent1">
                <a:alpha val="70000"/>
              </a:schemeClr>
            </a:solidFill>
            <a:prstDash val="dash"/>
          </a:ln>
          <a:effectLst>
            <a:outerShdw blurRad="406400" dist="76200" dir="5400000" algn="t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fontAlgn="t"/>
            <a:endParaRPr lang="zh-CN" altLang="en-US">
              <a:ln>
                <a:solidFill>
                  <a:schemeClr val="accent1"/>
                </a:solidFill>
              </a:ln>
              <a:solidFill>
                <a:srgbClr val="C00000">
                  <a:alpha val="7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9" name="圆角矩形 178"/>
          <p:cNvSpPr/>
          <p:nvPr/>
        </p:nvSpPr>
        <p:spPr>
          <a:xfrm>
            <a:off x="2181860" y="920750"/>
            <a:ext cx="8656320" cy="1505585"/>
          </a:xfrm>
          <a:prstGeom prst="roundRect">
            <a:avLst>
              <a:gd name="adj" fmla="val 3974"/>
            </a:avLst>
          </a:prstGeom>
          <a:solidFill>
            <a:srgbClr val="C00000">
              <a:alpha val="0"/>
            </a:srgbClr>
          </a:solidFill>
          <a:ln w="12700" cmpd="sng">
            <a:solidFill>
              <a:schemeClr val="accent1">
                <a:alpha val="70000"/>
              </a:schemeClr>
            </a:solidFill>
            <a:prstDash val="dash"/>
          </a:ln>
          <a:effectLst>
            <a:outerShdw blurRad="406400" dist="76200" dir="5400000" algn="t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fontAlgn="t"/>
            <a:endParaRPr lang="zh-CN" altLang="en-US">
              <a:solidFill>
                <a:srgbClr val="C00000">
                  <a:alpha val="7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0" name="圆角矩形 179"/>
          <p:cNvSpPr/>
          <p:nvPr>
            <p:custDataLst>
              <p:tags r:id="rId1"/>
            </p:custDataLst>
          </p:nvPr>
        </p:nvSpPr>
        <p:spPr>
          <a:xfrm rot="10800000">
            <a:off x="1777365" y="1737360"/>
            <a:ext cx="8719185" cy="205740"/>
          </a:xfrm>
          <a:prstGeom prst="round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1" name="任意多边形 180"/>
          <p:cNvSpPr/>
          <p:nvPr>
            <p:custDataLst>
              <p:tags r:id="rId2"/>
            </p:custDataLst>
          </p:nvPr>
        </p:nvSpPr>
        <p:spPr>
          <a:xfrm rot="10800000">
            <a:off x="2289175" y="3662680"/>
            <a:ext cx="8208010" cy="20574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78" h="324">
                <a:moveTo>
                  <a:pt x="0" y="0"/>
                </a:moveTo>
                <a:lnTo>
                  <a:pt x="2878" y="0"/>
                </a:lnTo>
                <a:lnTo>
                  <a:pt x="2878" y="324"/>
                </a:lnTo>
                <a:lnTo>
                  <a:pt x="0" y="32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3" name="燕尾形 182"/>
          <p:cNvSpPr/>
          <p:nvPr/>
        </p:nvSpPr>
        <p:spPr>
          <a:xfrm>
            <a:off x="8642350" y="1755140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4" name="燕尾形 183"/>
          <p:cNvSpPr/>
          <p:nvPr/>
        </p:nvSpPr>
        <p:spPr>
          <a:xfrm>
            <a:off x="9083040" y="1755140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5" name="燕尾形 184"/>
          <p:cNvSpPr/>
          <p:nvPr/>
        </p:nvSpPr>
        <p:spPr>
          <a:xfrm>
            <a:off x="7169150" y="1755140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6" name="燕尾形 185"/>
          <p:cNvSpPr/>
          <p:nvPr/>
        </p:nvSpPr>
        <p:spPr>
          <a:xfrm>
            <a:off x="8348980" y="1788795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7" name="燕尾形 186"/>
          <p:cNvSpPr/>
          <p:nvPr/>
        </p:nvSpPr>
        <p:spPr>
          <a:xfrm>
            <a:off x="7080885" y="5427345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8" name="燕尾形 187"/>
          <p:cNvSpPr/>
          <p:nvPr/>
        </p:nvSpPr>
        <p:spPr>
          <a:xfrm>
            <a:off x="8234680" y="5405120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0" name="燕尾形 189"/>
          <p:cNvSpPr/>
          <p:nvPr/>
        </p:nvSpPr>
        <p:spPr>
          <a:xfrm>
            <a:off x="5227320" y="5413375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1" name="燕尾形 190"/>
          <p:cNvSpPr/>
          <p:nvPr/>
        </p:nvSpPr>
        <p:spPr>
          <a:xfrm>
            <a:off x="4010660" y="5481320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2" name="燕尾形 191"/>
          <p:cNvSpPr/>
          <p:nvPr/>
        </p:nvSpPr>
        <p:spPr>
          <a:xfrm>
            <a:off x="4389120" y="5467350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3" name="燕尾形 192"/>
          <p:cNvSpPr/>
          <p:nvPr/>
        </p:nvSpPr>
        <p:spPr>
          <a:xfrm>
            <a:off x="3649345" y="1755140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4" name="燕尾形 193"/>
          <p:cNvSpPr/>
          <p:nvPr/>
        </p:nvSpPr>
        <p:spPr>
          <a:xfrm>
            <a:off x="4381500" y="1755140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5" name="燕尾形 194"/>
          <p:cNvSpPr/>
          <p:nvPr/>
        </p:nvSpPr>
        <p:spPr>
          <a:xfrm>
            <a:off x="1200785" y="1755140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6" name="燕尾形 195"/>
          <p:cNvSpPr/>
          <p:nvPr/>
        </p:nvSpPr>
        <p:spPr>
          <a:xfrm>
            <a:off x="2090420" y="1755140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7" name="燕尾形 196"/>
          <p:cNvSpPr/>
          <p:nvPr/>
        </p:nvSpPr>
        <p:spPr>
          <a:xfrm>
            <a:off x="5335905" y="3740785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8" name="燕尾形 197"/>
          <p:cNvSpPr/>
          <p:nvPr/>
        </p:nvSpPr>
        <p:spPr>
          <a:xfrm>
            <a:off x="7000240" y="3739515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9" name="燕尾形 198"/>
          <p:cNvSpPr/>
          <p:nvPr/>
        </p:nvSpPr>
        <p:spPr>
          <a:xfrm>
            <a:off x="8299450" y="3694430"/>
            <a:ext cx="14922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3" name="燕尾形 202"/>
          <p:cNvSpPr/>
          <p:nvPr/>
        </p:nvSpPr>
        <p:spPr>
          <a:xfrm rot="2700000">
            <a:off x="11165205" y="1998980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4" name="燕尾形 203"/>
          <p:cNvSpPr/>
          <p:nvPr/>
        </p:nvSpPr>
        <p:spPr>
          <a:xfrm rot="8100000">
            <a:off x="11249025" y="3568065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5" name="燕尾形 204"/>
          <p:cNvSpPr/>
          <p:nvPr/>
        </p:nvSpPr>
        <p:spPr>
          <a:xfrm rot="5400000">
            <a:off x="1573530" y="4836795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6" name="燕尾形 205"/>
          <p:cNvSpPr/>
          <p:nvPr/>
        </p:nvSpPr>
        <p:spPr>
          <a:xfrm rot="2700000">
            <a:off x="2080260" y="5368290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207" name="直接连接符 206"/>
          <p:cNvCxnSpPr/>
          <p:nvPr>
            <p:custDataLst>
              <p:tags r:id="rId3"/>
            </p:custDataLst>
          </p:nvPr>
        </p:nvCxnSpPr>
        <p:spPr>
          <a:xfrm>
            <a:off x="2721610" y="3014345"/>
            <a:ext cx="0" cy="757555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contrasting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矩形: 剪去单角 39"/>
          <p:cNvSpPr/>
          <p:nvPr>
            <p:custDataLst>
              <p:tags r:id="rId4"/>
            </p:custDataLst>
          </p:nvPr>
        </p:nvSpPr>
        <p:spPr>
          <a:xfrm>
            <a:off x="2721610" y="2906395"/>
            <a:ext cx="1478280" cy="335915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  <a:scene3d>
            <a:camera prst="orthographicFront"/>
            <a:lightRig rig="contrasting" dir="t"/>
          </a:scene3d>
        </p:spPr>
        <p:txBody>
          <a:bodyPr vert="horz" wrap="square" lIns="0" tIns="45712" rIns="91425" bIns="45712" numCol="1" anchor="ctr" anchorCtr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大模型处置核查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9" name="燕尾形 208"/>
          <p:cNvSpPr/>
          <p:nvPr/>
        </p:nvSpPr>
        <p:spPr>
          <a:xfrm>
            <a:off x="3776345" y="3691890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10" name="图片 209" descr="C:/Users/王胜俊/Desktop/图片2.png图片2"/>
          <p:cNvPicPr>
            <a:picLocks noChangeAspect="1"/>
          </p:cNvPicPr>
          <p:nvPr/>
        </p:nvPicPr>
        <p:blipFill>
          <a:blip r:embed="rId5"/>
          <a:srcRect t="3291" b="3291"/>
          <a:stretch>
            <a:fillRect/>
          </a:stretch>
        </p:blipFill>
        <p:spPr>
          <a:xfrm>
            <a:off x="5623560" y="1530350"/>
            <a:ext cx="1457325" cy="765810"/>
          </a:xfrm>
          <a:prstGeom prst="roundRect">
            <a:avLst/>
          </a:prstGeom>
          <a:gradFill flip="none" rotWithShape="1">
            <a:gsLst>
              <a:gs pos="100000">
                <a:schemeClr val="bg1">
                  <a:alpha val="30000"/>
                </a:schemeClr>
              </a:gs>
              <a:gs pos="0">
                <a:srgbClr val="0070C0">
                  <a:alpha val="30000"/>
                </a:srgbClr>
              </a:gs>
            </a:gsLst>
            <a:lin ang="0" scaled="0"/>
          </a:grad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</p:pic>
      <p:sp>
        <p:nvSpPr>
          <p:cNvPr id="211" name="箭头: 五边形 85"/>
          <p:cNvSpPr/>
          <p:nvPr>
            <p:custDataLst>
              <p:tags r:id="rId6"/>
            </p:custDataLst>
          </p:nvPr>
        </p:nvSpPr>
        <p:spPr>
          <a:xfrm>
            <a:off x="5624195" y="1521460"/>
            <a:ext cx="1457325" cy="775335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任务设置</a:t>
            </a:r>
            <a:endParaRPr lang="zh-CN" altLang="en-US" sz="1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>
              <a:buClrTx/>
              <a:buSzTx/>
              <a:buFontTx/>
            </a:pPr>
            <a:r>
              <a:rPr lang="zh-CN" altLang="en-US" sz="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多模态意图理解</a:t>
            </a:r>
            <a:endParaRPr lang="zh-CN" altLang="en-US" sz="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自定义开放式任务</a:t>
            </a:r>
            <a:endParaRPr lang="zh-CN" altLang="en-US" sz="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pic>
        <p:nvPicPr>
          <p:cNvPr id="212" name="图片 211" descr="C:/Users/王胜俊/Desktop/图片1.png图片1"/>
          <p:cNvPicPr/>
          <p:nvPr/>
        </p:nvPicPr>
        <p:blipFill>
          <a:blip r:embed="rId7"/>
          <a:srcRect l="42" r="42"/>
          <a:stretch>
            <a:fillRect/>
          </a:stretch>
        </p:blipFill>
        <p:spPr>
          <a:xfrm>
            <a:off x="2715260" y="1482725"/>
            <a:ext cx="1483995" cy="75501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213" name="箭头: 五边形 85"/>
          <p:cNvSpPr/>
          <p:nvPr>
            <p:custDataLst>
              <p:tags r:id="rId8"/>
            </p:custDataLst>
          </p:nvPr>
        </p:nvSpPr>
        <p:spPr>
          <a:xfrm>
            <a:off x="2715260" y="1482725"/>
            <a:ext cx="1484630" cy="768350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固定视频接入</a:t>
            </a:r>
            <a:endParaRPr lang="zh-CN" altLang="en-US" sz="1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>
              <a:buClrTx/>
              <a:buSzTx/>
              <a:buFontTx/>
            </a:pPr>
            <a:r>
              <a: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移动视频接入</a:t>
            </a:r>
            <a:endParaRPr lang="zh-CN" altLang="en-US" sz="1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14" name="图片 213" descr="C:/Users/王胜俊/Desktop/图片3.png图片3"/>
          <p:cNvPicPr>
            <a:picLocks noChangeAspect="1"/>
          </p:cNvPicPr>
          <p:nvPr/>
        </p:nvPicPr>
        <p:blipFill>
          <a:blip r:embed="rId9"/>
          <a:srcRect t="10481" b="10481"/>
          <a:stretch>
            <a:fillRect/>
          </a:stretch>
        </p:blipFill>
        <p:spPr>
          <a:xfrm>
            <a:off x="8540115" y="1552575"/>
            <a:ext cx="1411605" cy="74358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5" name="箭头: 五边形 85"/>
          <p:cNvSpPr/>
          <p:nvPr>
            <p:custDataLst>
              <p:tags r:id="rId10"/>
            </p:custDataLst>
          </p:nvPr>
        </p:nvSpPr>
        <p:spPr>
          <a:xfrm>
            <a:off x="8540115" y="1530350"/>
            <a:ext cx="1412240" cy="765810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场景感知</a:t>
            </a:r>
            <a:endParaRPr lang="zh-CN" altLang="en-US" sz="1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>
              <a:buClrTx/>
              <a:buSzTx/>
              <a:buFontTx/>
            </a:pPr>
            <a:r>
              <a:rPr lang="zh-CN" altLang="en-US" sz="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全场景理解分析</a:t>
            </a:r>
            <a:endParaRPr lang="zh-CN" altLang="en-US" sz="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>
              <a:buClrTx/>
              <a:buSzTx/>
              <a:buFontTx/>
            </a:pPr>
            <a:r>
              <a:rPr lang="zh-CN" altLang="en-US" sz="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无需画框精准解读</a:t>
            </a:r>
            <a:endParaRPr lang="zh-CN" altLang="en-US" sz="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8" name="矩形 217"/>
          <p:cNvSpPr/>
          <p:nvPr/>
        </p:nvSpPr>
        <p:spPr>
          <a:xfrm>
            <a:off x="537210" y="1464310"/>
            <a:ext cx="760730" cy="807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感知识别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20" name="图片 219" descr="C:/Users/王胜俊/Desktop/图片4.png图片4"/>
          <p:cNvPicPr>
            <a:picLocks noChangeAspect="1"/>
          </p:cNvPicPr>
          <p:nvPr/>
        </p:nvPicPr>
        <p:blipFill>
          <a:blip r:embed="rId11"/>
          <a:srcRect t="1462" b="1462"/>
          <a:stretch>
            <a:fillRect/>
          </a:stretch>
        </p:blipFill>
        <p:spPr>
          <a:xfrm>
            <a:off x="8540115" y="3377565"/>
            <a:ext cx="1411605" cy="770890"/>
          </a:xfrm>
          <a:prstGeom prst="roundRect">
            <a:avLst/>
          </a:prstGeom>
          <a:blipFill rotWithShape="0">
            <a:blip r:embed="rId12"/>
            <a:stretch>
              <a:fillRect/>
            </a:stretch>
          </a:blip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</p:pic>
      <p:sp>
        <p:nvSpPr>
          <p:cNvPr id="221" name="箭头: 五边形 85"/>
          <p:cNvSpPr/>
          <p:nvPr>
            <p:custDataLst>
              <p:tags r:id="rId13"/>
            </p:custDataLst>
          </p:nvPr>
        </p:nvSpPr>
        <p:spPr>
          <a:xfrm>
            <a:off x="8540115" y="3362960"/>
            <a:ext cx="1411605" cy="786130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事件派发</a:t>
            </a:r>
            <a:endParaRPr lang="zh-CN" altLang="en-US" sz="1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>
              <a:buClrTx/>
              <a:buSzTx/>
              <a:buFontTx/>
            </a:pPr>
            <a:endParaRPr lang="zh-CN" altLang="en-US" sz="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>
              <a:buClrTx/>
              <a:buSzTx/>
              <a:buFontTx/>
            </a:pPr>
            <a:r>
              <a:rPr lang="zh-CN" altLang="en-US" sz="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商户关联事件推送</a:t>
            </a:r>
            <a:endParaRPr lang="zh-CN" altLang="en-US" sz="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5" name="燕尾形 224"/>
          <p:cNvSpPr/>
          <p:nvPr/>
        </p:nvSpPr>
        <p:spPr>
          <a:xfrm rot="5400000">
            <a:off x="5636895" y="4522470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6" name="燕尾形 225"/>
          <p:cNvSpPr/>
          <p:nvPr/>
        </p:nvSpPr>
        <p:spPr>
          <a:xfrm rot="6480000">
            <a:off x="1475740" y="4126865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7" name="燕尾形 226"/>
          <p:cNvSpPr/>
          <p:nvPr/>
        </p:nvSpPr>
        <p:spPr>
          <a:xfrm rot="4440000">
            <a:off x="1396365" y="5161915"/>
            <a:ext cx="144145" cy="170180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8" name="燕尾形 227"/>
          <p:cNvSpPr/>
          <p:nvPr/>
        </p:nvSpPr>
        <p:spPr>
          <a:xfrm>
            <a:off x="7275195" y="5561330"/>
            <a:ext cx="184785" cy="201295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0" name="燕尾形 229"/>
          <p:cNvSpPr/>
          <p:nvPr/>
        </p:nvSpPr>
        <p:spPr>
          <a:xfrm>
            <a:off x="4399915" y="5615305"/>
            <a:ext cx="184785" cy="201295"/>
          </a:xfrm>
          <a:prstGeom prst="chevron">
            <a:avLst/>
          </a:prstGeom>
          <a:gradFill>
            <a:gsLst>
              <a:gs pos="100000">
                <a:schemeClr val="bg1">
                  <a:lumMod val="95000"/>
                  <a:alpha val="14000"/>
                </a:schemeClr>
              </a:gs>
              <a:gs pos="0">
                <a:schemeClr val="bg1"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31" name="图片 230" descr="C:/Users/王胜俊/Desktop/图片3.png图片3"/>
          <p:cNvPicPr>
            <a:picLocks noChangeAspect="1"/>
          </p:cNvPicPr>
          <p:nvPr/>
        </p:nvPicPr>
        <p:blipFill>
          <a:blip r:embed="rId9"/>
          <a:srcRect t="11390" b="11390"/>
          <a:stretch>
            <a:fillRect/>
          </a:stretch>
        </p:blipFill>
        <p:spPr>
          <a:xfrm>
            <a:off x="5624195" y="3392805"/>
            <a:ext cx="1466215" cy="754380"/>
          </a:xfrm>
          <a:prstGeom prst="roundRect">
            <a:avLst/>
          </a:prstGeom>
          <a:blipFill rotWithShape="0">
            <a:blip r:embed="rId12"/>
            <a:stretch>
              <a:fillRect/>
            </a:stretch>
          </a:blip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</p:pic>
      <p:pic>
        <p:nvPicPr>
          <p:cNvPr id="232" name="图片 231" descr="C:/Users/王胜俊/Desktop/图片4.png图片4"/>
          <p:cNvPicPr>
            <a:picLocks noChangeAspect="1"/>
          </p:cNvPicPr>
          <p:nvPr/>
        </p:nvPicPr>
        <p:blipFill>
          <a:blip r:embed="rId11"/>
          <a:srcRect t="3174" b="3174"/>
          <a:stretch>
            <a:fillRect/>
          </a:stretch>
        </p:blipFill>
        <p:spPr>
          <a:xfrm>
            <a:off x="2775585" y="3331210"/>
            <a:ext cx="1430655" cy="753745"/>
          </a:xfrm>
          <a:prstGeom prst="roundRect">
            <a:avLst/>
          </a:prstGeom>
          <a:blipFill rotWithShape="0">
            <a:blip r:embed="rId12"/>
            <a:stretch>
              <a:fillRect/>
            </a:stretch>
          </a:blip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</p:pic>
      <p:pic>
        <p:nvPicPr>
          <p:cNvPr id="234" name="图片 233" descr="C:/Users/王胜俊/Desktop/f436f3e0b494e076ffb8d462e0f8784.pngf436f3e0b494e076ffb8d462e0f8784"/>
          <p:cNvPicPr>
            <a:picLocks noChangeAspect="1"/>
          </p:cNvPicPr>
          <p:nvPr/>
        </p:nvPicPr>
        <p:blipFill>
          <a:blip r:embed="rId14"/>
          <a:srcRect t="6179" b="6179"/>
          <a:stretch>
            <a:fillRect/>
          </a:stretch>
        </p:blipFill>
        <p:spPr>
          <a:xfrm>
            <a:off x="8549005" y="5271135"/>
            <a:ext cx="1402715" cy="761365"/>
          </a:xfrm>
          <a:prstGeom prst="roundRect">
            <a:avLst/>
          </a:prstGeom>
          <a:blipFill rotWithShape="0">
            <a:blip r:embed="rId12"/>
            <a:stretch>
              <a:fillRect/>
            </a:stretch>
          </a:blip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</p:pic>
      <p:pic>
        <p:nvPicPr>
          <p:cNvPr id="235" name="图片 234" descr="C:/Users/王胜俊/Desktop/图片6.png图片6"/>
          <p:cNvPicPr>
            <a:picLocks noChangeAspect="1"/>
          </p:cNvPicPr>
          <p:nvPr/>
        </p:nvPicPr>
        <p:blipFill>
          <a:blip r:embed="rId15"/>
          <a:srcRect l="2597" r="2597"/>
          <a:stretch>
            <a:fillRect/>
          </a:stretch>
        </p:blipFill>
        <p:spPr>
          <a:xfrm>
            <a:off x="5629910" y="5309235"/>
            <a:ext cx="1450975" cy="770255"/>
          </a:xfrm>
          <a:prstGeom prst="roundRect">
            <a:avLst/>
          </a:prstGeom>
          <a:blipFill rotWithShape="0">
            <a:blip r:embed="rId12"/>
            <a:stretch>
              <a:fillRect/>
            </a:stretch>
          </a:blip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</p:pic>
      <p:sp>
        <p:nvSpPr>
          <p:cNvPr id="238" name="箭头: 五边形 85"/>
          <p:cNvSpPr/>
          <p:nvPr>
            <p:custDataLst>
              <p:tags r:id="rId16"/>
            </p:custDataLst>
          </p:nvPr>
        </p:nvSpPr>
        <p:spPr>
          <a:xfrm>
            <a:off x="8549640" y="5255895"/>
            <a:ext cx="1402715" cy="794385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智能知识库</a:t>
            </a:r>
            <a:endParaRPr lang="zh-CN" altLang="en-US" sz="1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>
              <a:buClrTx/>
              <a:buSzTx/>
              <a:buFontTx/>
            </a:pPr>
            <a:r>
              <a:rPr lang="zh-CN" altLang="en-US" sz="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业务知识问答</a:t>
            </a:r>
            <a:endParaRPr lang="zh-CN" altLang="en-US" sz="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>
              <a:buClrTx/>
              <a:buSzTx/>
              <a:buFontTx/>
            </a:pPr>
            <a:r>
              <a:rPr lang="zh-CN" altLang="en-US" sz="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办事导引</a:t>
            </a:r>
            <a:endParaRPr lang="zh-CN" altLang="en-US" sz="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9" name="箭头: 五边形 85"/>
          <p:cNvSpPr/>
          <p:nvPr>
            <p:custDataLst>
              <p:tags r:id="rId17"/>
            </p:custDataLst>
          </p:nvPr>
        </p:nvSpPr>
        <p:spPr>
          <a:xfrm>
            <a:off x="5629275" y="5309235"/>
            <a:ext cx="1452245" cy="785495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动态大屏</a:t>
            </a:r>
            <a:endParaRPr lang="zh-CN" altLang="en-US" sz="1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>
              <a:buClrTx/>
              <a:buSzTx/>
              <a:buFontTx/>
            </a:pPr>
            <a:r>
              <a:rPr lang="zh-CN" altLang="en-US" sz="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随时问随时答</a:t>
            </a:r>
            <a:endParaRPr lang="zh-CN" altLang="en-US" sz="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>
              <a:buClrTx/>
              <a:buSzTx/>
              <a:buFontTx/>
            </a:pPr>
            <a:r>
              <a:rPr lang="zh-CN" altLang="en-US" sz="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灵活洞察、动态生</a:t>
            </a:r>
            <a:r>
              <a:rPr lang="zh-CN" altLang="en-US" sz="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成</a:t>
            </a:r>
            <a:endParaRPr lang="zh-CN" altLang="en-US" sz="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0" name="箭头: 五边形 85"/>
          <p:cNvSpPr/>
          <p:nvPr>
            <p:custDataLst>
              <p:tags r:id="rId18"/>
            </p:custDataLst>
          </p:nvPr>
        </p:nvSpPr>
        <p:spPr>
          <a:xfrm>
            <a:off x="5624195" y="3394075"/>
            <a:ext cx="1466850" cy="754380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事件处置</a:t>
            </a:r>
            <a:endParaRPr lang="zh-CN" altLang="en-US" sz="1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>
              <a:buClrTx/>
              <a:buSzTx/>
              <a:buFontTx/>
            </a:pPr>
            <a:r>
              <a:rPr lang="zh-CN" altLang="en-US" sz="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执法规范指导书</a:t>
            </a:r>
            <a:endParaRPr lang="zh-CN" altLang="en-US" sz="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>
              <a:buClrTx/>
              <a:buSzTx/>
              <a:buFontTx/>
            </a:pPr>
            <a:r>
              <a:rPr lang="zh-CN" altLang="en-US" sz="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辅助执法语音提示</a:t>
            </a:r>
            <a:endParaRPr lang="zh-CN" altLang="en-US" sz="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245" name="直接连接符 244"/>
          <p:cNvCxnSpPr/>
          <p:nvPr>
            <p:custDataLst>
              <p:tags r:id="rId19"/>
            </p:custDataLst>
          </p:nvPr>
        </p:nvCxnSpPr>
        <p:spPr>
          <a:xfrm>
            <a:off x="5550535" y="4977130"/>
            <a:ext cx="0" cy="757555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contrasting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矩形: 剪去单角 39"/>
          <p:cNvSpPr/>
          <p:nvPr>
            <p:custDataLst>
              <p:tags r:id="rId20"/>
            </p:custDataLst>
          </p:nvPr>
        </p:nvSpPr>
        <p:spPr>
          <a:xfrm>
            <a:off x="5550535" y="4869180"/>
            <a:ext cx="1478280" cy="335915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  <a:scene3d>
            <a:camera prst="orthographicFront"/>
            <a:lightRig rig="contrasting" dir="t"/>
          </a:scene3d>
        </p:spPr>
        <p:txBody>
          <a:bodyPr vert="horz" wrap="square" lIns="0" tIns="45712" rIns="91425" bIns="45712" numCol="1" anchor="ctr" anchorCtr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大模型动态大屏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247" name="直接连接符 246"/>
          <p:cNvCxnSpPr/>
          <p:nvPr>
            <p:custDataLst>
              <p:tags r:id="rId21"/>
            </p:custDataLst>
          </p:nvPr>
        </p:nvCxnSpPr>
        <p:spPr>
          <a:xfrm>
            <a:off x="5563235" y="3093720"/>
            <a:ext cx="0" cy="757555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contrasting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矩形: 剪去单角 39"/>
          <p:cNvSpPr/>
          <p:nvPr>
            <p:custDataLst>
              <p:tags r:id="rId22"/>
            </p:custDataLst>
          </p:nvPr>
        </p:nvSpPr>
        <p:spPr>
          <a:xfrm>
            <a:off x="5563235" y="2985770"/>
            <a:ext cx="1478280" cy="335915"/>
          </a:xfrm>
          <a:prstGeom prst="snip1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scene3d>
            <a:camera prst="orthographicFront"/>
            <a:lightRig rig="contrasting" dir="t"/>
          </a:scene3d>
        </p:spPr>
        <p:txBody>
          <a:bodyPr vert="horz" wrap="square" lIns="0" tIns="45712" rIns="91425" bIns="45712" numCol="1" anchor="ctr" anchorCtr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大模型处置指导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249" name="直接连接符 248"/>
          <p:cNvCxnSpPr/>
          <p:nvPr>
            <p:custDataLst>
              <p:tags r:id="rId23"/>
            </p:custDataLst>
          </p:nvPr>
        </p:nvCxnSpPr>
        <p:spPr>
          <a:xfrm>
            <a:off x="2739390" y="5027930"/>
            <a:ext cx="0" cy="757555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contrasting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矩形: 剪去单角 39"/>
          <p:cNvSpPr/>
          <p:nvPr>
            <p:custDataLst>
              <p:tags r:id="rId24"/>
            </p:custDataLst>
          </p:nvPr>
        </p:nvSpPr>
        <p:spPr>
          <a:xfrm>
            <a:off x="2739390" y="4914900"/>
            <a:ext cx="1478280" cy="340995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  <a:scene3d>
            <a:camera prst="orthographicFront"/>
            <a:lightRig rig="contrasting" dir="t"/>
          </a:scene3d>
        </p:spPr>
        <p:txBody>
          <a:bodyPr vert="horz" wrap="square" lIns="0" tIns="45712" rIns="91425" bIns="45712" numCol="1" anchor="ctr" anchorCtr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大模型报告生成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251" name="直接连接符 250"/>
          <p:cNvCxnSpPr/>
          <p:nvPr>
            <p:custDataLst>
              <p:tags r:id="rId25"/>
            </p:custDataLst>
          </p:nvPr>
        </p:nvCxnSpPr>
        <p:spPr>
          <a:xfrm>
            <a:off x="5562600" y="1202690"/>
            <a:ext cx="0" cy="757555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contrasting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矩形: 剪去单角 39"/>
          <p:cNvSpPr/>
          <p:nvPr>
            <p:custDataLst>
              <p:tags r:id="rId26"/>
            </p:custDataLst>
          </p:nvPr>
        </p:nvSpPr>
        <p:spPr>
          <a:xfrm>
            <a:off x="5562600" y="1113790"/>
            <a:ext cx="1478280" cy="316865"/>
          </a:xfrm>
          <a:prstGeom prst="snip1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scene3d>
            <a:camera prst="orthographicFront"/>
            <a:lightRig rig="contrasting" dir="t"/>
          </a:scene3d>
        </p:spPr>
        <p:txBody>
          <a:bodyPr vert="horz" wrap="square" lIns="0" tIns="45712" rIns="91425" bIns="45712" numCol="1" anchor="ctr" anchorCtr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大模型任务设置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257" name="直接连接符 256"/>
          <p:cNvCxnSpPr/>
          <p:nvPr>
            <p:custDataLst>
              <p:tags r:id="rId27"/>
            </p:custDataLst>
          </p:nvPr>
        </p:nvCxnSpPr>
        <p:spPr>
          <a:xfrm>
            <a:off x="8491220" y="4960620"/>
            <a:ext cx="0" cy="757555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contrasting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矩形: 剪去单角 39"/>
          <p:cNvSpPr/>
          <p:nvPr>
            <p:custDataLst>
              <p:tags r:id="rId28"/>
            </p:custDataLst>
          </p:nvPr>
        </p:nvSpPr>
        <p:spPr>
          <a:xfrm>
            <a:off x="8491220" y="4852670"/>
            <a:ext cx="1536065" cy="335915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  <a:scene3d>
            <a:camera prst="orthographicFront"/>
            <a:lightRig rig="contrasting" dir="t"/>
          </a:scene3d>
        </p:spPr>
        <p:txBody>
          <a:bodyPr vert="horz" wrap="square" lIns="0" tIns="45712" rIns="91425" bIns="45712" numCol="1" anchor="ctr" anchorCtr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大模型业务咨询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261" name="直接连接符 260"/>
          <p:cNvCxnSpPr/>
          <p:nvPr>
            <p:custDataLst>
              <p:tags r:id="rId29"/>
            </p:custDataLst>
          </p:nvPr>
        </p:nvCxnSpPr>
        <p:spPr>
          <a:xfrm>
            <a:off x="8493125" y="1236345"/>
            <a:ext cx="0" cy="757555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contrasting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矩形: 剪去单角 39"/>
          <p:cNvSpPr/>
          <p:nvPr>
            <p:custDataLst>
              <p:tags r:id="rId30"/>
            </p:custDataLst>
          </p:nvPr>
        </p:nvSpPr>
        <p:spPr>
          <a:xfrm>
            <a:off x="8493125" y="1113790"/>
            <a:ext cx="1478280" cy="350520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  <a:scene3d>
            <a:camera prst="orthographicFront"/>
            <a:lightRig rig="contrasting" dir="t"/>
          </a:scene3d>
        </p:spPr>
        <p:txBody>
          <a:bodyPr vert="horz" wrap="square" lIns="0" tIns="45712" rIns="91425" bIns="45712" numCol="1" anchor="ctr" anchorCtr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大模型事件审核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7210" y="3228975"/>
            <a:ext cx="760730" cy="807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分派处置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7210" y="5039360"/>
            <a:ext cx="760730" cy="807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决策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辅助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箭头: 五边形 85"/>
          <p:cNvSpPr/>
          <p:nvPr>
            <p:custDataLst>
              <p:tags r:id="rId31"/>
            </p:custDataLst>
          </p:nvPr>
        </p:nvSpPr>
        <p:spPr>
          <a:xfrm>
            <a:off x="2775585" y="3321685"/>
            <a:ext cx="1423670" cy="754380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事件复核</a:t>
            </a:r>
            <a:endParaRPr lang="zh-CN" altLang="en-US" sz="1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>
              <a:buClrTx/>
              <a:buSzTx/>
              <a:buFontTx/>
            </a:pPr>
            <a:r>
              <a:rPr lang="zh-CN" altLang="en-US" sz="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处置结果自动分类</a:t>
            </a:r>
            <a:endParaRPr lang="zh-CN" altLang="en-US" sz="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75585" y="5342255"/>
            <a:ext cx="1430655" cy="770255"/>
          </a:xfrm>
          <a:prstGeom prst="roundRect">
            <a:avLst/>
          </a:prstGeom>
          <a:blipFill rotWithShape="0">
            <a:blip r:embed="rId12"/>
            <a:stretch>
              <a:fillRect/>
            </a:stretch>
          </a:blip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</p:pic>
      <p:sp>
        <p:nvSpPr>
          <p:cNvPr id="11" name="箭头: 五边形 85"/>
          <p:cNvSpPr/>
          <p:nvPr>
            <p:custDataLst>
              <p:tags r:id="rId33"/>
            </p:custDataLst>
          </p:nvPr>
        </p:nvSpPr>
        <p:spPr>
          <a:xfrm>
            <a:off x="2775585" y="5341620"/>
            <a:ext cx="1423670" cy="779780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报告生成</a:t>
            </a:r>
            <a:endParaRPr lang="zh-CN" altLang="en-US" sz="1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>
              <a:buClrTx/>
              <a:buSzTx/>
              <a:buFontTx/>
            </a:pPr>
            <a:r>
              <a:rPr lang="zh-CN" altLang="en-US" sz="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日报、周报、月报</a:t>
            </a:r>
            <a:endParaRPr lang="zh-CN" altLang="en-US" sz="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>
              <a:buClrTx/>
              <a:buSzTx/>
              <a:buFontTx/>
            </a:pPr>
            <a:r>
              <a:rPr lang="zh-CN" altLang="en-US" sz="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图文报表、文档报告</a:t>
            </a:r>
            <a:endParaRPr lang="zh-CN" altLang="en-US" sz="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矩形: 剪去单角 39"/>
          <p:cNvSpPr/>
          <p:nvPr>
            <p:custDataLst>
              <p:tags r:id="rId34"/>
            </p:custDataLst>
          </p:nvPr>
        </p:nvSpPr>
        <p:spPr>
          <a:xfrm>
            <a:off x="4690745" y="6485890"/>
            <a:ext cx="1356995" cy="246380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  <a:scene3d>
            <a:camera prst="orthographicFront"/>
            <a:lightRig rig="contrasting" dir="t"/>
          </a:scene3d>
        </p:spPr>
        <p:txBody>
          <a:bodyPr vert="horz" wrap="square" lIns="0" tIns="45712" rIns="91425" bIns="45712" numCol="1" anchor="ctr" anchorCtr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现有能力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矩形: 剪去单角 39"/>
          <p:cNvSpPr/>
          <p:nvPr>
            <p:custDataLst>
              <p:tags r:id="rId35"/>
            </p:custDataLst>
          </p:nvPr>
        </p:nvSpPr>
        <p:spPr>
          <a:xfrm>
            <a:off x="6688455" y="6485890"/>
            <a:ext cx="1356995" cy="246380"/>
          </a:xfrm>
          <a:prstGeom prst="snip1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scene3d>
            <a:camera prst="orthographicFront"/>
            <a:lightRig rig="contrasting" dir="t"/>
          </a:scene3d>
        </p:spPr>
        <p:txBody>
          <a:bodyPr vert="horz" wrap="square" lIns="0" tIns="45712" rIns="91425" bIns="45712" numCol="1" anchor="ctr" anchorCtr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规划能力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图片 12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7155" y="4746625"/>
            <a:ext cx="4151630" cy="1298575"/>
          </a:xfrm>
          <a:prstGeom prst="rect">
            <a:avLst/>
          </a:prstGeom>
        </p:spPr>
      </p:pic>
      <p:sp>
        <p:nvSpPr>
          <p:cNvPr id="123" name="文本框 122"/>
          <p:cNvSpPr txBox="1"/>
          <p:nvPr/>
        </p:nvSpPr>
        <p:spPr>
          <a:xfrm>
            <a:off x="5207000" y="5521325"/>
            <a:ext cx="1409700" cy="3149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700" algn="ctr" rtl="0" eaLnBrk="0">
              <a:lnSpc>
                <a:spcPct val="91000"/>
              </a:lnSpc>
            </a:pPr>
            <a:r>
              <a:rPr lang="en-US" sz="16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VIT</a:t>
            </a:r>
            <a:r>
              <a:rPr sz="16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大模型</a:t>
            </a:r>
            <a:endParaRPr lang="zh-CN" altLang="en-US" sz="1600" b="1" kern="0" spc="-10" dirty="0">
              <a:solidFill>
                <a:srgbClr val="FFFFFF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533436" y="390115"/>
            <a:ext cx="10969716" cy="462021"/>
          </a:xfrm>
          <a:prstGeom prst="rect">
            <a:avLst/>
          </a:prstGeom>
        </p:spPr>
        <p:txBody>
          <a:bodyPr anchor="t" anchorCtr="0"/>
          <a:lstStyle>
            <a:lvl1pPr algn="l" defTabSz="1186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95" b="1" kern="120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11861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门前四包</a:t>
            </a:r>
            <a:r>
              <a:rPr kumimoji="0" lang="zh-C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监管助手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-</a:t>
            </a:r>
            <a:r>
              <a:rPr kumimoji="0" lang="zh-C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大模型事件审核</a:t>
            </a:r>
            <a:endParaRPr kumimoji="0" lang="zh-CN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2"/>
            </p:custDataLst>
          </p:nvPr>
        </p:nvSpPr>
        <p:spPr>
          <a:xfrm>
            <a:off x="1534795" y="848042"/>
            <a:ext cx="98793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采用小模型检测+大模型确认相结合的事件检测确认方式，小模型保证事件召回率，大模型提升识别准确率，将事件检测准确率从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80%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左右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提升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到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95%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以上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任意多边形: 形状 8"/>
          <p:cNvSpPr/>
          <p:nvPr>
            <p:custDataLst>
              <p:tags r:id="rId3"/>
            </p:custDataLst>
          </p:nvPr>
        </p:nvSpPr>
        <p:spPr>
          <a:xfrm flipH="1">
            <a:off x="436245" y="925732"/>
            <a:ext cx="952500" cy="399294"/>
          </a:xfrm>
          <a:custGeom>
            <a:avLst/>
            <a:gdLst>
              <a:gd name="connsiteX0" fmla="*/ 1689008 w 8437547"/>
              <a:gd name="connsiteY0" fmla="*/ 0 h 3537069"/>
              <a:gd name="connsiteX1" fmla="*/ 4150928 w 8437547"/>
              <a:gd name="connsiteY1" fmla="*/ 0 h 3537069"/>
              <a:gd name="connsiteX2" fmla="*/ 8437547 w 8437547"/>
              <a:gd name="connsiteY2" fmla="*/ 0 h 3537069"/>
              <a:gd name="connsiteX3" fmla="*/ 8437547 w 8437547"/>
              <a:gd name="connsiteY3" fmla="*/ 3537069 h 3537069"/>
              <a:gd name="connsiteX4" fmla="*/ 7055047 w 8437547"/>
              <a:gd name="connsiteY4" fmla="*/ 3537069 h 3537069"/>
              <a:gd name="connsiteX5" fmla="*/ 6272315 w 8437547"/>
              <a:gd name="connsiteY5" fmla="*/ 3537069 h 3537069"/>
              <a:gd name="connsiteX6" fmla="*/ 2883202 w 8437547"/>
              <a:gd name="connsiteY6" fmla="*/ 3537069 h 3537069"/>
              <a:gd name="connsiteX7" fmla="*/ 421283 w 8437547"/>
              <a:gd name="connsiteY7" fmla="*/ 3537069 h 3537069"/>
              <a:gd name="connsiteX8" fmla="*/ 421283 w 8437547"/>
              <a:gd name="connsiteY8" fmla="*/ 3533673 h 3537069"/>
              <a:gd name="connsiteX9" fmla="*/ 413139 w 8437547"/>
              <a:gd name="connsiteY9" fmla="*/ 3533466 h 3537069"/>
              <a:gd name="connsiteX10" fmla="*/ 236274 w 8437547"/>
              <a:gd name="connsiteY10" fmla="*/ 3467159 h 3537069"/>
              <a:gd name="connsiteX11" fmla="*/ 62068 w 8437547"/>
              <a:gd name="connsiteY11" fmla="*/ 2744080 h 3537069"/>
              <a:gd name="connsiteX12" fmla="*/ 79798 w 8437547"/>
              <a:gd name="connsiteY12" fmla="*/ 2717482 h 3537069"/>
              <a:gd name="connsiteX13" fmla="*/ 1301663 w 8437547"/>
              <a:gd name="connsiteY13" fmla="*/ 306939 h 3537069"/>
              <a:gd name="connsiteX14" fmla="*/ 1303806 w 8437547"/>
              <a:gd name="connsiteY14" fmla="*/ 300535 h 3537069"/>
              <a:gd name="connsiteX15" fmla="*/ 1318668 w 8437547"/>
              <a:gd name="connsiteY15" fmla="*/ 273392 h 3537069"/>
              <a:gd name="connsiteX16" fmla="*/ 1331778 w 8437547"/>
              <a:gd name="connsiteY16" fmla="*/ 247528 h 3537069"/>
              <a:gd name="connsiteX17" fmla="*/ 1332555 w 8437547"/>
              <a:gd name="connsiteY17" fmla="*/ 248030 h 3537069"/>
              <a:gd name="connsiteX18" fmla="*/ 1351500 w 8437547"/>
              <a:gd name="connsiteY18" fmla="*/ 213428 h 3537069"/>
              <a:gd name="connsiteX19" fmla="*/ 1491727 w 8437547"/>
              <a:gd name="connsiteY19" fmla="*/ 74839 h 3537069"/>
              <a:gd name="connsiteX20" fmla="*/ 1668593 w 8437547"/>
              <a:gd name="connsiteY20" fmla="*/ 8533 h 3537069"/>
              <a:gd name="connsiteX21" fmla="*/ 1676734 w 8437547"/>
              <a:gd name="connsiteY21" fmla="*/ 8325 h 3537069"/>
              <a:gd name="connsiteX22" fmla="*/ 1676734 w 8437547"/>
              <a:gd name="connsiteY22" fmla="*/ 4931 h 3537069"/>
              <a:gd name="connsiteX23" fmla="*/ 1689008 w 8437547"/>
              <a:gd name="connsiteY23" fmla="*/ 4931 h 3537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437547" h="3537069">
                <a:moveTo>
                  <a:pt x="1689008" y="0"/>
                </a:moveTo>
                <a:lnTo>
                  <a:pt x="4150928" y="0"/>
                </a:lnTo>
                <a:lnTo>
                  <a:pt x="8437547" y="0"/>
                </a:lnTo>
                <a:lnTo>
                  <a:pt x="8437547" y="3537069"/>
                </a:lnTo>
                <a:lnTo>
                  <a:pt x="7055047" y="3537069"/>
                </a:lnTo>
                <a:lnTo>
                  <a:pt x="6272315" y="3537069"/>
                </a:lnTo>
                <a:lnTo>
                  <a:pt x="2883202" y="3537069"/>
                </a:lnTo>
                <a:lnTo>
                  <a:pt x="421283" y="3537069"/>
                </a:lnTo>
                <a:lnTo>
                  <a:pt x="421283" y="3533673"/>
                </a:lnTo>
                <a:lnTo>
                  <a:pt x="413139" y="3533466"/>
                </a:lnTo>
                <a:cubicBezTo>
                  <a:pt x="352611" y="3525250"/>
                  <a:pt x="292512" y="3503500"/>
                  <a:pt x="236274" y="3467159"/>
                </a:cubicBezTo>
                <a:cubicBezTo>
                  <a:pt x="11320" y="3321801"/>
                  <a:pt x="-66675" y="2998068"/>
                  <a:pt x="62068" y="2744080"/>
                </a:cubicBezTo>
                <a:lnTo>
                  <a:pt x="79798" y="2717482"/>
                </a:lnTo>
                <a:lnTo>
                  <a:pt x="1301663" y="306939"/>
                </a:lnTo>
                <a:lnTo>
                  <a:pt x="1303806" y="300535"/>
                </a:lnTo>
                <a:lnTo>
                  <a:pt x="1318668" y="273392"/>
                </a:lnTo>
                <a:lnTo>
                  <a:pt x="1331778" y="247528"/>
                </a:lnTo>
                <a:lnTo>
                  <a:pt x="1332555" y="248030"/>
                </a:lnTo>
                <a:lnTo>
                  <a:pt x="1351500" y="213428"/>
                </a:lnTo>
                <a:cubicBezTo>
                  <a:pt x="1388435" y="158668"/>
                  <a:pt x="1435488" y="111180"/>
                  <a:pt x="1491727" y="74839"/>
                </a:cubicBezTo>
                <a:cubicBezTo>
                  <a:pt x="1547965" y="38500"/>
                  <a:pt x="1608064" y="16750"/>
                  <a:pt x="1668593" y="8533"/>
                </a:cubicBezTo>
                <a:lnTo>
                  <a:pt x="1676734" y="8325"/>
                </a:lnTo>
                <a:lnTo>
                  <a:pt x="1676734" y="4931"/>
                </a:lnTo>
                <a:lnTo>
                  <a:pt x="1689008" y="49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dist">
              <a:buClrTx/>
              <a:buSzTx/>
              <a:buFontTx/>
            </a:pPr>
            <a:endParaRPr lang="zh-CN" altLang="en-US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思源宋体 CN" panose="02020400000000000000" pitchFamily="18" charset="-122"/>
            </a:endParaRPr>
          </a:p>
        </p:txBody>
      </p:sp>
      <p:sp>
        <p:nvSpPr>
          <p:cNvPr id="29" name="Freeform 5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2814" y="1024866"/>
            <a:ext cx="192284" cy="201025"/>
          </a:xfrm>
          <a:custGeom>
            <a:avLst/>
            <a:gdLst>
              <a:gd name="T0" fmla="*/ 2147483646 w 581"/>
              <a:gd name="T1" fmla="*/ 2147483646 h 609"/>
              <a:gd name="T2" fmla="*/ 2147483646 w 581"/>
              <a:gd name="T3" fmla="*/ 2147483646 h 609"/>
              <a:gd name="T4" fmla="*/ 2147483646 w 581"/>
              <a:gd name="T5" fmla="*/ 2147483646 h 609"/>
              <a:gd name="T6" fmla="*/ 2147483646 w 581"/>
              <a:gd name="T7" fmla="*/ 2147483646 h 609"/>
              <a:gd name="T8" fmla="*/ 2147483646 w 581"/>
              <a:gd name="T9" fmla="*/ 2147483646 h 609"/>
              <a:gd name="T10" fmla="*/ 2147483646 w 581"/>
              <a:gd name="T11" fmla="*/ 2147483646 h 609"/>
              <a:gd name="T12" fmla="*/ 2147483646 w 581"/>
              <a:gd name="T13" fmla="*/ 2147483646 h 609"/>
              <a:gd name="T14" fmla="*/ 2147483646 w 581"/>
              <a:gd name="T15" fmla="*/ 2147483646 h 609"/>
              <a:gd name="T16" fmla="*/ 2147483646 w 581"/>
              <a:gd name="T17" fmla="*/ 2147483646 h 609"/>
              <a:gd name="T18" fmla="*/ 2147483646 w 581"/>
              <a:gd name="T19" fmla="*/ 2147483646 h 609"/>
              <a:gd name="T20" fmla="*/ 2147483646 w 581"/>
              <a:gd name="T21" fmla="*/ 2147483646 h 609"/>
              <a:gd name="T22" fmla="*/ 0 w 581"/>
              <a:gd name="T23" fmla="*/ 2147483646 h 609"/>
              <a:gd name="T24" fmla="*/ 2147483646 w 581"/>
              <a:gd name="T25" fmla="*/ 2147483646 h 609"/>
              <a:gd name="T26" fmla="*/ 2147483646 w 581"/>
              <a:gd name="T27" fmla="*/ 2147483646 h 609"/>
              <a:gd name="T28" fmla="*/ 2147483646 w 581"/>
              <a:gd name="T29" fmla="*/ 2147483646 h 609"/>
              <a:gd name="T30" fmla="*/ 2147483646 w 581"/>
              <a:gd name="T31" fmla="*/ 2147483646 h 609"/>
              <a:gd name="T32" fmla="*/ 2147483646 w 581"/>
              <a:gd name="T33" fmla="*/ 2147483646 h 609"/>
              <a:gd name="T34" fmla="*/ 2147483646 w 581"/>
              <a:gd name="T35" fmla="*/ 2147483646 h 609"/>
              <a:gd name="T36" fmla="*/ 2147483646 w 581"/>
              <a:gd name="T37" fmla="*/ 2147483646 h 609"/>
              <a:gd name="T38" fmla="*/ 2147483646 w 581"/>
              <a:gd name="T39" fmla="*/ 2147483646 h 609"/>
              <a:gd name="T40" fmla="*/ 2147483646 w 581"/>
              <a:gd name="T41" fmla="*/ 2147483646 h 609"/>
              <a:gd name="T42" fmla="*/ 2147483646 w 581"/>
              <a:gd name="T43" fmla="*/ 2147483646 h 609"/>
              <a:gd name="T44" fmla="*/ 2147483646 w 581"/>
              <a:gd name="T45" fmla="*/ 2147483646 h 609"/>
              <a:gd name="T46" fmla="*/ 2147483646 w 581"/>
              <a:gd name="T47" fmla="*/ 2147483646 h 609"/>
              <a:gd name="T48" fmla="*/ 2147483646 w 581"/>
              <a:gd name="T49" fmla="*/ 2147483646 h 609"/>
              <a:gd name="T50" fmla="*/ 2147483646 w 581"/>
              <a:gd name="T51" fmla="*/ 2147483646 h 609"/>
              <a:gd name="T52" fmla="*/ 2147483646 w 581"/>
              <a:gd name="T53" fmla="*/ 2147483646 h 609"/>
              <a:gd name="T54" fmla="*/ 2147483646 w 581"/>
              <a:gd name="T55" fmla="*/ 2147483646 h 609"/>
              <a:gd name="T56" fmla="*/ 2147483646 w 581"/>
              <a:gd name="T57" fmla="*/ 2147483646 h 609"/>
              <a:gd name="T58" fmla="*/ 2147483646 w 581"/>
              <a:gd name="T59" fmla="*/ 2147483646 h 609"/>
              <a:gd name="T60" fmla="*/ 2147483646 w 581"/>
              <a:gd name="T61" fmla="*/ 2147483646 h 609"/>
              <a:gd name="T62" fmla="*/ 2147483646 w 581"/>
              <a:gd name="T63" fmla="*/ 2147483646 h 609"/>
              <a:gd name="T64" fmla="*/ 2147483646 w 581"/>
              <a:gd name="T65" fmla="*/ 2147483646 h 609"/>
              <a:gd name="T66" fmla="*/ 2147483646 w 581"/>
              <a:gd name="T67" fmla="*/ 2147483646 h 609"/>
              <a:gd name="T68" fmla="*/ 2147483646 w 581"/>
              <a:gd name="T69" fmla="*/ 2147483646 h 609"/>
              <a:gd name="T70" fmla="*/ 2147483646 w 581"/>
              <a:gd name="T71" fmla="*/ 2147483646 h 609"/>
              <a:gd name="T72" fmla="*/ 2147483646 w 581"/>
              <a:gd name="T73" fmla="*/ 2147483646 h 609"/>
              <a:gd name="T74" fmla="*/ 2147483646 w 581"/>
              <a:gd name="T75" fmla="*/ 2147483646 h 609"/>
              <a:gd name="T76" fmla="*/ 2147483646 w 581"/>
              <a:gd name="T77" fmla="*/ 2147483646 h 609"/>
              <a:gd name="T78" fmla="*/ 2147483646 w 581"/>
              <a:gd name="T79" fmla="*/ 2147483646 h 609"/>
              <a:gd name="T80" fmla="*/ 2147483646 w 581"/>
              <a:gd name="T81" fmla="*/ 0 h 609"/>
              <a:gd name="T82" fmla="*/ 2147483646 w 581"/>
              <a:gd name="T83" fmla="*/ 2147483646 h 609"/>
              <a:gd name="T84" fmla="*/ 2147483646 w 581"/>
              <a:gd name="T85" fmla="*/ 2147483646 h 609"/>
              <a:gd name="T86" fmla="*/ 2147483646 w 581"/>
              <a:gd name="T87" fmla="*/ 2147483646 h 609"/>
              <a:gd name="T88" fmla="*/ 2147483646 w 581"/>
              <a:gd name="T89" fmla="*/ 0 h 609"/>
              <a:gd name="T90" fmla="*/ 2147483646 w 581"/>
              <a:gd name="T91" fmla="*/ 2147483646 h 609"/>
              <a:gd name="T92" fmla="*/ 2147483646 w 581"/>
              <a:gd name="T93" fmla="*/ 2147483646 h 609"/>
              <a:gd name="T94" fmla="*/ 2147483646 w 581"/>
              <a:gd name="T95" fmla="*/ 2147483646 h 609"/>
              <a:gd name="T96" fmla="*/ 2147483646 w 581"/>
              <a:gd name="T97" fmla="*/ 0 h 609"/>
              <a:gd name="T98" fmla="*/ 2147483646 w 581"/>
              <a:gd name="T99" fmla="*/ 2147483646 h 60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581" h="609">
                <a:moveTo>
                  <a:pt x="566" y="523"/>
                </a:moveTo>
                <a:lnTo>
                  <a:pt x="566" y="523"/>
                </a:lnTo>
                <a:cubicBezTo>
                  <a:pt x="495" y="594"/>
                  <a:pt x="495" y="594"/>
                  <a:pt x="495" y="594"/>
                </a:cubicBezTo>
                <a:cubicBezTo>
                  <a:pt x="488" y="601"/>
                  <a:pt x="481" y="608"/>
                  <a:pt x="474" y="608"/>
                </a:cubicBezTo>
                <a:cubicBezTo>
                  <a:pt x="467" y="608"/>
                  <a:pt x="460" y="601"/>
                  <a:pt x="453" y="594"/>
                </a:cubicBezTo>
                <a:cubicBezTo>
                  <a:pt x="417" y="558"/>
                  <a:pt x="417" y="558"/>
                  <a:pt x="417" y="558"/>
                </a:cubicBezTo>
                <a:cubicBezTo>
                  <a:pt x="410" y="551"/>
                  <a:pt x="410" y="544"/>
                  <a:pt x="410" y="537"/>
                </a:cubicBezTo>
                <a:cubicBezTo>
                  <a:pt x="410" y="523"/>
                  <a:pt x="417" y="509"/>
                  <a:pt x="439" y="509"/>
                </a:cubicBezTo>
                <a:cubicBezTo>
                  <a:pt x="446" y="509"/>
                  <a:pt x="453" y="516"/>
                  <a:pt x="453" y="523"/>
                </a:cubicBezTo>
                <a:cubicBezTo>
                  <a:pt x="474" y="537"/>
                  <a:pt x="474" y="537"/>
                  <a:pt x="474" y="537"/>
                </a:cubicBezTo>
                <a:cubicBezTo>
                  <a:pt x="530" y="481"/>
                  <a:pt x="530" y="481"/>
                  <a:pt x="530" y="481"/>
                </a:cubicBezTo>
                <a:cubicBezTo>
                  <a:pt x="537" y="474"/>
                  <a:pt x="545" y="474"/>
                  <a:pt x="552" y="474"/>
                </a:cubicBezTo>
                <a:cubicBezTo>
                  <a:pt x="566" y="474"/>
                  <a:pt x="580" y="488"/>
                  <a:pt x="580" y="502"/>
                </a:cubicBezTo>
                <a:cubicBezTo>
                  <a:pt x="580" y="509"/>
                  <a:pt x="573" y="516"/>
                  <a:pt x="566" y="523"/>
                </a:cubicBezTo>
                <a:close/>
                <a:moveTo>
                  <a:pt x="474" y="495"/>
                </a:moveTo>
                <a:lnTo>
                  <a:pt x="474" y="495"/>
                </a:lnTo>
                <a:cubicBezTo>
                  <a:pt x="467" y="488"/>
                  <a:pt x="453" y="481"/>
                  <a:pt x="439" y="481"/>
                </a:cubicBezTo>
                <a:cubicBezTo>
                  <a:pt x="403" y="481"/>
                  <a:pt x="382" y="509"/>
                  <a:pt x="382" y="537"/>
                </a:cubicBezTo>
                <a:cubicBezTo>
                  <a:pt x="382" y="558"/>
                  <a:pt x="389" y="573"/>
                  <a:pt x="396" y="580"/>
                </a:cubicBezTo>
                <a:cubicBezTo>
                  <a:pt x="424" y="608"/>
                  <a:pt x="424" y="608"/>
                  <a:pt x="424" y="608"/>
                </a:cubicBezTo>
                <a:cubicBezTo>
                  <a:pt x="29" y="608"/>
                  <a:pt x="29" y="608"/>
                  <a:pt x="29" y="608"/>
                </a:cubicBezTo>
                <a:cubicBezTo>
                  <a:pt x="15" y="608"/>
                  <a:pt x="0" y="594"/>
                  <a:pt x="0" y="580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1"/>
                  <a:pt x="15" y="56"/>
                  <a:pt x="29" y="56"/>
                </a:cubicBezTo>
                <a:cubicBezTo>
                  <a:pt x="78" y="56"/>
                  <a:pt x="78" y="56"/>
                  <a:pt x="78" y="56"/>
                </a:cubicBezTo>
                <a:cubicBezTo>
                  <a:pt x="78" y="85"/>
                  <a:pt x="78" y="85"/>
                  <a:pt x="78" y="85"/>
                </a:cubicBezTo>
                <a:cubicBezTo>
                  <a:pt x="78" y="120"/>
                  <a:pt x="106" y="141"/>
                  <a:pt x="135" y="141"/>
                </a:cubicBezTo>
                <a:cubicBezTo>
                  <a:pt x="163" y="141"/>
                  <a:pt x="191" y="120"/>
                  <a:pt x="191" y="85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219" y="56"/>
                  <a:pt x="219" y="56"/>
                  <a:pt x="219" y="56"/>
                </a:cubicBezTo>
                <a:cubicBezTo>
                  <a:pt x="219" y="85"/>
                  <a:pt x="219" y="85"/>
                  <a:pt x="219" y="85"/>
                </a:cubicBezTo>
                <a:cubicBezTo>
                  <a:pt x="219" y="120"/>
                  <a:pt x="248" y="141"/>
                  <a:pt x="276" y="141"/>
                </a:cubicBezTo>
                <a:cubicBezTo>
                  <a:pt x="304" y="141"/>
                  <a:pt x="333" y="120"/>
                  <a:pt x="333" y="85"/>
                </a:cubicBezTo>
                <a:cubicBezTo>
                  <a:pt x="333" y="56"/>
                  <a:pt x="333" y="56"/>
                  <a:pt x="333" y="56"/>
                </a:cubicBezTo>
                <a:cubicBezTo>
                  <a:pt x="361" y="56"/>
                  <a:pt x="361" y="56"/>
                  <a:pt x="361" y="56"/>
                </a:cubicBezTo>
                <a:cubicBezTo>
                  <a:pt x="361" y="85"/>
                  <a:pt x="361" y="85"/>
                  <a:pt x="361" y="85"/>
                </a:cubicBezTo>
                <a:cubicBezTo>
                  <a:pt x="361" y="120"/>
                  <a:pt x="389" y="141"/>
                  <a:pt x="417" y="141"/>
                </a:cubicBezTo>
                <a:cubicBezTo>
                  <a:pt x="446" y="141"/>
                  <a:pt x="474" y="120"/>
                  <a:pt x="474" y="85"/>
                </a:cubicBezTo>
                <a:cubicBezTo>
                  <a:pt x="474" y="56"/>
                  <a:pt x="474" y="56"/>
                  <a:pt x="474" y="56"/>
                </a:cubicBezTo>
                <a:cubicBezTo>
                  <a:pt x="523" y="56"/>
                  <a:pt x="523" y="56"/>
                  <a:pt x="523" y="56"/>
                </a:cubicBezTo>
                <a:cubicBezTo>
                  <a:pt x="537" y="56"/>
                  <a:pt x="552" y="71"/>
                  <a:pt x="552" y="85"/>
                </a:cubicBezTo>
                <a:cubicBezTo>
                  <a:pt x="552" y="445"/>
                  <a:pt x="552" y="445"/>
                  <a:pt x="552" y="445"/>
                </a:cubicBezTo>
                <a:cubicBezTo>
                  <a:pt x="530" y="445"/>
                  <a:pt x="516" y="452"/>
                  <a:pt x="509" y="460"/>
                </a:cubicBezTo>
                <a:lnTo>
                  <a:pt x="474" y="495"/>
                </a:lnTo>
                <a:close/>
                <a:moveTo>
                  <a:pt x="78" y="488"/>
                </a:moveTo>
                <a:lnTo>
                  <a:pt x="78" y="488"/>
                </a:lnTo>
                <a:cubicBezTo>
                  <a:pt x="78" y="502"/>
                  <a:pt x="85" y="509"/>
                  <a:pt x="99" y="509"/>
                </a:cubicBezTo>
                <a:cubicBezTo>
                  <a:pt x="283" y="509"/>
                  <a:pt x="283" y="509"/>
                  <a:pt x="283" y="509"/>
                </a:cubicBezTo>
                <a:cubicBezTo>
                  <a:pt x="297" y="509"/>
                  <a:pt x="304" y="502"/>
                  <a:pt x="304" y="488"/>
                </a:cubicBezTo>
                <a:cubicBezTo>
                  <a:pt x="304" y="474"/>
                  <a:pt x="297" y="467"/>
                  <a:pt x="283" y="467"/>
                </a:cubicBezTo>
                <a:cubicBezTo>
                  <a:pt x="99" y="467"/>
                  <a:pt x="99" y="467"/>
                  <a:pt x="99" y="467"/>
                </a:cubicBezTo>
                <a:cubicBezTo>
                  <a:pt x="85" y="467"/>
                  <a:pt x="78" y="474"/>
                  <a:pt x="78" y="488"/>
                </a:cubicBezTo>
                <a:close/>
                <a:moveTo>
                  <a:pt x="446" y="219"/>
                </a:moveTo>
                <a:lnTo>
                  <a:pt x="446" y="219"/>
                </a:lnTo>
                <a:cubicBezTo>
                  <a:pt x="106" y="219"/>
                  <a:pt x="106" y="219"/>
                  <a:pt x="106" y="219"/>
                </a:cubicBezTo>
                <a:cubicBezTo>
                  <a:pt x="92" y="219"/>
                  <a:pt x="78" y="233"/>
                  <a:pt x="78" y="247"/>
                </a:cubicBezTo>
                <a:cubicBezTo>
                  <a:pt x="78" y="262"/>
                  <a:pt x="92" y="276"/>
                  <a:pt x="106" y="276"/>
                </a:cubicBezTo>
                <a:cubicBezTo>
                  <a:pt x="446" y="276"/>
                  <a:pt x="446" y="276"/>
                  <a:pt x="446" y="276"/>
                </a:cubicBezTo>
                <a:cubicBezTo>
                  <a:pt x="460" y="276"/>
                  <a:pt x="474" y="262"/>
                  <a:pt x="474" y="247"/>
                </a:cubicBezTo>
                <a:cubicBezTo>
                  <a:pt x="474" y="233"/>
                  <a:pt x="460" y="219"/>
                  <a:pt x="446" y="219"/>
                </a:cubicBezTo>
                <a:close/>
                <a:moveTo>
                  <a:pt x="446" y="339"/>
                </a:moveTo>
                <a:lnTo>
                  <a:pt x="446" y="339"/>
                </a:lnTo>
                <a:cubicBezTo>
                  <a:pt x="276" y="339"/>
                  <a:pt x="276" y="339"/>
                  <a:pt x="276" y="339"/>
                </a:cubicBezTo>
                <a:cubicBezTo>
                  <a:pt x="226" y="339"/>
                  <a:pt x="226" y="339"/>
                  <a:pt x="226" y="339"/>
                </a:cubicBezTo>
                <a:cubicBezTo>
                  <a:pt x="106" y="339"/>
                  <a:pt x="106" y="339"/>
                  <a:pt x="106" y="339"/>
                </a:cubicBezTo>
                <a:cubicBezTo>
                  <a:pt x="92" y="339"/>
                  <a:pt x="78" y="353"/>
                  <a:pt x="78" y="367"/>
                </a:cubicBezTo>
                <a:cubicBezTo>
                  <a:pt x="78" y="389"/>
                  <a:pt x="92" y="396"/>
                  <a:pt x="106" y="396"/>
                </a:cubicBezTo>
                <a:cubicBezTo>
                  <a:pt x="226" y="396"/>
                  <a:pt x="226" y="396"/>
                  <a:pt x="226" y="396"/>
                </a:cubicBezTo>
                <a:cubicBezTo>
                  <a:pt x="276" y="396"/>
                  <a:pt x="276" y="396"/>
                  <a:pt x="276" y="396"/>
                </a:cubicBezTo>
                <a:cubicBezTo>
                  <a:pt x="446" y="396"/>
                  <a:pt x="446" y="396"/>
                  <a:pt x="446" y="396"/>
                </a:cubicBezTo>
                <a:cubicBezTo>
                  <a:pt x="460" y="396"/>
                  <a:pt x="474" y="389"/>
                  <a:pt x="474" y="367"/>
                </a:cubicBezTo>
                <a:cubicBezTo>
                  <a:pt x="474" y="353"/>
                  <a:pt x="460" y="339"/>
                  <a:pt x="446" y="339"/>
                </a:cubicBezTo>
                <a:close/>
                <a:moveTo>
                  <a:pt x="417" y="113"/>
                </a:moveTo>
                <a:lnTo>
                  <a:pt x="417" y="113"/>
                </a:lnTo>
                <a:cubicBezTo>
                  <a:pt x="403" y="113"/>
                  <a:pt x="389" y="106"/>
                  <a:pt x="389" y="85"/>
                </a:cubicBezTo>
                <a:cubicBezTo>
                  <a:pt x="389" y="28"/>
                  <a:pt x="389" y="28"/>
                  <a:pt x="389" y="28"/>
                </a:cubicBezTo>
                <a:cubicBezTo>
                  <a:pt x="389" y="14"/>
                  <a:pt x="403" y="0"/>
                  <a:pt x="417" y="0"/>
                </a:cubicBezTo>
                <a:cubicBezTo>
                  <a:pt x="431" y="0"/>
                  <a:pt x="446" y="14"/>
                  <a:pt x="446" y="28"/>
                </a:cubicBezTo>
                <a:cubicBezTo>
                  <a:pt x="446" y="85"/>
                  <a:pt x="446" y="85"/>
                  <a:pt x="446" y="85"/>
                </a:cubicBezTo>
                <a:cubicBezTo>
                  <a:pt x="446" y="106"/>
                  <a:pt x="431" y="113"/>
                  <a:pt x="417" y="113"/>
                </a:cubicBezTo>
                <a:close/>
                <a:moveTo>
                  <a:pt x="276" y="113"/>
                </a:moveTo>
                <a:lnTo>
                  <a:pt x="276" y="113"/>
                </a:lnTo>
                <a:cubicBezTo>
                  <a:pt x="262" y="113"/>
                  <a:pt x="248" y="106"/>
                  <a:pt x="248" y="85"/>
                </a:cubicBezTo>
                <a:cubicBezTo>
                  <a:pt x="248" y="28"/>
                  <a:pt x="248" y="28"/>
                  <a:pt x="248" y="28"/>
                </a:cubicBezTo>
                <a:cubicBezTo>
                  <a:pt x="248" y="14"/>
                  <a:pt x="262" y="0"/>
                  <a:pt x="276" y="0"/>
                </a:cubicBezTo>
                <a:cubicBezTo>
                  <a:pt x="290" y="0"/>
                  <a:pt x="304" y="14"/>
                  <a:pt x="304" y="28"/>
                </a:cubicBezTo>
                <a:cubicBezTo>
                  <a:pt x="304" y="85"/>
                  <a:pt x="304" y="85"/>
                  <a:pt x="304" y="85"/>
                </a:cubicBezTo>
                <a:cubicBezTo>
                  <a:pt x="304" y="106"/>
                  <a:pt x="290" y="113"/>
                  <a:pt x="276" y="113"/>
                </a:cubicBezTo>
                <a:close/>
                <a:moveTo>
                  <a:pt x="135" y="113"/>
                </a:moveTo>
                <a:lnTo>
                  <a:pt x="135" y="113"/>
                </a:lnTo>
                <a:cubicBezTo>
                  <a:pt x="121" y="113"/>
                  <a:pt x="106" y="106"/>
                  <a:pt x="106" y="85"/>
                </a:cubicBezTo>
                <a:cubicBezTo>
                  <a:pt x="106" y="28"/>
                  <a:pt x="106" y="28"/>
                  <a:pt x="106" y="28"/>
                </a:cubicBezTo>
                <a:cubicBezTo>
                  <a:pt x="106" y="14"/>
                  <a:pt x="121" y="0"/>
                  <a:pt x="135" y="0"/>
                </a:cubicBezTo>
                <a:cubicBezTo>
                  <a:pt x="149" y="0"/>
                  <a:pt x="163" y="14"/>
                  <a:pt x="163" y="28"/>
                </a:cubicBezTo>
                <a:cubicBezTo>
                  <a:pt x="163" y="85"/>
                  <a:pt x="163" y="85"/>
                  <a:pt x="163" y="85"/>
                </a:cubicBezTo>
                <a:cubicBezTo>
                  <a:pt x="163" y="106"/>
                  <a:pt x="149" y="113"/>
                  <a:pt x="135" y="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思源宋体 CN" panose="02020400000000000000" pitchFamily="18" charset="-122"/>
            </a:endParaRPr>
          </a:p>
        </p:txBody>
      </p:sp>
      <p:sp>
        <p:nvSpPr>
          <p:cNvPr id="46" name="任意多边形 182"/>
          <p:cNvSpPr/>
          <p:nvPr>
            <p:custDataLst>
              <p:tags r:id="rId5"/>
            </p:custDataLst>
          </p:nvPr>
        </p:nvSpPr>
        <p:spPr>
          <a:xfrm rot="16200000" flipV="1">
            <a:off x="6765925" y="3526790"/>
            <a:ext cx="3819525" cy="381635"/>
          </a:xfrm>
          <a:custGeom>
            <a:avLst/>
            <a:gdLst>
              <a:gd name="connsiteX0" fmla="*/ 2836201 w 2836201"/>
              <a:gd name="connsiteY0" fmla="*/ 3789428 h 3789428"/>
              <a:gd name="connsiteX1" fmla="*/ 2711787 w 2836201"/>
              <a:gd name="connsiteY1" fmla="*/ 3682142 h 3789428"/>
              <a:gd name="connsiteX2" fmla="*/ 1888961 w 2836201"/>
              <a:gd name="connsiteY2" fmla="*/ 1207373 h 3789428"/>
              <a:gd name="connsiteX3" fmla="*/ 1897078 w 2836201"/>
              <a:gd name="connsiteY3" fmla="*/ 919610 h 3789428"/>
              <a:gd name="connsiteX4" fmla="*/ 1902386 w 2836201"/>
              <a:gd name="connsiteY4" fmla="*/ 857358 h 3789428"/>
              <a:gd name="connsiteX5" fmla="*/ 2275459 w 2836201"/>
              <a:gd name="connsiteY5" fmla="*/ 857358 h 3789428"/>
              <a:gd name="connsiteX6" fmla="*/ 1418101 w 2836201"/>
              <a:gd name="connsiteY6" fmla="*/ 0 h 3789428"/>
              <a:gd name="connsiteX7" fmla="*/ 560743 w 2836201"/>
              <a:gd name="connsiteY7" fmla="*/ 857358 h 3789428"/>
              <a:gd name="connsiteX8" fmla="*/ 933815 w 2836201"/>
              <a:gd name="connsiteY8" fmla="*/ 857358 h 3789428"/>
              <a:gd name="connsiteX9" fmla="*/ 939123 w 2836201"/>
              <a:gd name="connsiteY9" fmla="*/ 919610 h 3789428"/>
              <a:gd name="connsiteX10" fmla="*/ 947240 w 2836201"/>
              <a:gd name="connsiteY10" fmla="*/ 1207373 h 3789428"/>
              <a:gd name="connsiteX11" fmla="*/ 124414 w 2836201"/>
              <a:gd name="connsiteY11" fmla="*/ 3682142 h 3789428"/>
              <a:gd name="connsiteX12" fmla="*/ 0 w 2836201"/>
              <a:gd name="connsiteY12" fmla="*/ 3789428 h 3789428"/>
              <a:gd name="connsiteX13" fmla="*/ 56160 w 2836201"/>
              <a:gd name="connsiteY13" fmla="*/ 3789428 h 3789428"/>
              <a:gd name="connsiteX14" fmla="*/ 2780041 w 2836201"/>
              <a:gd name="connsiteY14" fmla="*/ 3789428 h 3789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36201" h="3789428">
                <a:moveTo>
                  <a:pt x="2836201" y="3789428"/>
                </a:moveTo>
                <a:lnTo>
                  <a:pt x="2711787" y="3682142"/>
                </a:lnTo>
                <a:cubicBezTo>
                  <a:pt x="2221675" y="3205543"/>
                  <a:pt x="1888961" y="2276012"/>
                  <a:pt x="1888961" y="1207373"/>
                </a:cubicBezTo>
                <a:cubicBezTo>
                  <a:pt x="1888961" y="1110224"/>
                  <a:pt x="1891711" y="1014224"/>
                  <a:pt x="1897078" y="919610"/>
                </a:cubicBezTo>
                <a:lnTo>
                  <a:pt x="1902386" y="857358"/>
                </a:lnTo>
                <a:lnTo>
                  <a:pt x="2275459" y="857358"/>
                </a:lnTo>
                <a:lnTo>
                  <a:pt x="1418101" y="0"/>
                </a:lnTo>
                <a:lnTo>
                  <a:pt x="560743" y="857358"/>
                </a:lnTo>
                <a:lnTo>
                  <a:pt x="933815" y="857358"/>
                </a:lnTo>
                <a:lnTo>
                  <a:pt x="939123" y="919610"/>
                </a:lnTo>
                <a:cubicBezTo>
                  <a:pt x="944490" y="1014224"/>
                  <a:pt x="947240" y="1110224"/>
                  <a:pt x="947240" y="1207373"/>
                </a:cubicBezTo>
                <a:cubicBezTo>
                  <a:pt x="947240" y="2276012"/>
                  <a:pt x="614527" y="3205543"/>
                  <a:pt x="124414" y="3682142"/>
                </a:cubicBezTo>
                <a:lnTo>
                  <a:pt x="0" y="3789428"/>
                </a:lnTo>
                <a:lnTo>
                  <a:pt x="56160" y="3789428"/>
                </a:lnTo>
                <a:lnTo>
                  <a:pt x="2780041" y="3789428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rgbClr val="F4DF99"/>
              </a:gs>
              <a:gs pos="100000">
                <a:srgbClr val="F58D70"/>
              </a:gs>
            </a:gsLst>
            <a:lin ang="1926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algn="ctr"/>
            <a:r>
              <a:rPr lang="en-US" altLang="zh-CN" sz="1200">
                <a:latin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</a:t>
            </a:r>
            <a:endParaRPr lang="en-US" altLang="zh-CN" sz="1200">
              <a:latin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7093585" y="4140835"/>
            <a:ext cx="899160" cy="245110"/>
          </a:xfrm>
          <a:prstGeom prst="rect">
            <a:avLst/>
          </a:prstGeom>
          <a:gradFill flip="none" rotWithShape="1">
            <a:gsLst>
              <a:gs pos="52000">
                <a:srgbClr val="C00000"/>
              </a:gs>
              <a:gs pos="100000">
                <a:schemeClr val="accent6"/>
              </a:gs>
            </a:gsLst>
            <a:lin ang="270000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lvl="0" algn="ctr" ea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9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lt"/>
                <a:sym typeface="+mn-ea"/>
              </a:rPr>
              <a:t>垃圾箱溢满</a:t>
            </a:r>
            <a:endParaRPr lang="zh-CN" altLang="en-US" sz="9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lt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162550" y="5224780"/>
            <a:ext cx="1644650" cy="2901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ctr">
              <a:buClrTx/>
              <a:buSzTx/>
              <a:buFont typeface="Arial" panose="020B0604020202020204" pitchFamily="34" charset="0"/>
            </a:pPr>
            <a:r>
              <a:rPr 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城市治理事件预训练</a:t>
            </a:r>
            <a:endParaRPr 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9015" y="1662430"/>
            <a:ext cx="1649730" cy="3651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单一事件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检测</a:t>
            </a:r>
            <a:endParaRPr 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948055" y="4345940"/>
            <a:ext cx="1720850" cy="1525270"/>
            <a:chOff x="836" y="7253"/>
            <a:chExt cx="2710" cy="2402"/>
          </a:xfrm>
        </p:grpSpPr>
        <p:grpSp>
          <p:nvGrpSpPr>
            <p:cNvPr id="50" name="组合 49"/>
            <p:cNvGrpSpPr/>
            <p:nvPr/>
          </p:nvGrpSpPr>
          <p:grpSpPr>
            <a:xfrm>
              <a:off x="944" y="8513"/>
              <a:ext cx="2494" cy="1142"/>
              <a:chOff x="1076" y="8513"/>
              <a:chExt cx="2494" cy="1142"/>
            </a:xfrm>
          </p:grpSpPr>
          <p:pic>
            <p:nvPicPr>
              <p:cNvPr id="11" name="picture 1180"/>
              <p:cNvPicPr>
                <a:picLocks noChangeAspect="1"/>
              </p:cNvPicPr>
              <p:nvPr/>
            </p:nvPicPr>
            <p:blipFill>
              <a:blip r:embed="rId6">
                <a:grayscl/>
              </a:blip>
              <a:stretch>
                <a:fillRect/>
              </a:stretch>
            </p:blipFill>
            <p:spPr>
              <a:xfrm rot="21600000">
                <a:off x="1076" y="8513"/>
                <a:ext cx="2494" cy="1142"/>
              </a:xfrm>
              <a:prstGeom prst="rect">
                <a:avLst/>
              </a:prstGeom>
            </p:spPr>
          </p:pic>
          <p:sp>
            <p:nvSpPr>
              <p:cNvPr id="12" name="textbox 1234"/>
              <p:cNvSpPr/>
              <p:nvPr/>
            </p:nvSpPr>
            <p:spPr>
              <a:xfrm>
                <a:off x="1476" y="8980"/>
                <a:ext cx="1674" cy="291"/>
              </a:xfrm>
              <a:prstGeom prst="rect">
                <a:avLst/>
              </a:prstGeom>
              <a:noFill/>
              <a:ln w="0" cap="flat">
                <a:noFill/>
                <a:prstDash val="solid"/>
                <a:miter lim="0"/>
              </a:ln>
            </p:spPr>
            <p:txBody>
              <a:bodyPr vert="horz" wrap="square" lIns="0" tIns="0" rIns="0" bIns="0"/>
              <a:p>
                <a:pPr algn="l" rtl="0" eaLnBrk="0">
                  <a:lnSpc>
                    <a:spcPct val="79000"/>
                  </a:lnSpc>
                </a:pPr>
                <a:endParaRPr sz="100" dirty="0">
                  <a:latin typeface="Arial" panose="020B0604020202020204"/>
                  <a:ea typeface="Arial" panose="020B0604020202020204"/>
                  <a:cs typeface="Arial" panose="020B0604020202020204"/>
                </a:endParaRPr>
              </a:p>
              <a:p>
                <a:pPr marL="12700" algn="ctr" rtl="0" eaLnBrk="0">
                  <a:lnSpc>
                    <a:spcPct val="91000"/>
                  </a:lnSpc>
                </a:pPr>
                <a:r>
                  <a:rPr lang="zh-CN" sz="1200" b="1" kern="0" spc="-10" dirty="0">
                    <a:solidFill>
                      <a:srgbClr val="FFFFFF">
                        <a:alpha val="10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机动车乱停放</a:t>
                </a:r>
                <a:r>
                  <a:rPr lang="zh-CN" sz="1200" b="1" kern="0" spc="-10" dirty="0">
                    <a:solidFill>
                      <a:srgbClr val="FFFFFF">
                        <a:alpha val="10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检测算法</a:t>
                </a:r>
                <a:endParaRPr sz="1200" b="1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836" y="7253"/>
              <a:ext cx="2710" cy="1548"/>
              <a:chOff x="5287" y="4978"/>
              <a:chExt cx="4072" cy="2326"/>
            </a:xfrm>
          </p:grpSpPr>
          <p:sp>
            <p:nvSpPr>
              <p:cNvPr id="36" name="object 9"/>
              <p:cNvSpPr/>
              <p:nvPr>
                <p:custDataLst>
                  <p:tags r:id="rId7"/>
                </p:custDataLst>
              </p:nvPr>
            </p:nvSpPr>
            <p:spPr>
              <a:xfrm>
                <a:off x="5287" y="4978"/>
                <a:ext cx="4072" cy="2326"/>
              </a:xfrm>
              <a:prstGeom prst="rect">
                <a:avLst/>
              </a:prstGeom>
              <a:blipFill>
                <a:blip r:embed="rId8" cstate="screen"/>
                <a:stretch>
                  <a:fillRect/>
                </a:stretch>
              </a:blipFill>
              <a:ln>
                <a:solidFill>
                  <a:srgbClr val="43A2B7"/>
                </a:solidFill>
              </a:ln>
            </p:spPr>
            <p:txBody>
              <a:bodyPr wrap="square" lIns="0" tIns="0" rIns="0" bIns="0" rtlCol="0"/>
              <a:p>
                <a:endParaRPr sz="1000">
                  <a:solidFill>
                    <a:schemeClr val="bg1"/>
                  </a:solidFill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37" name="object 36"/>
              <p:cNvSpPr/>
              <p:nvPr>
                <p:custDataLst>
                  <p:tags r:id="rId9"/>
                </p:custDataLst>
              </p:nvPr>
            </p:nvSpPr>
            <p:spPr>
              <a:xfrm>
                <a:off x="7563" y="5938"/>
                <a:ext cx="1118" cy="679"/>
              </a:xfrm>
              <a:custGeom>
                <a:avLst/>
                <a:gdLst/>
                <a:ahLst/>
                <a:cxnLst/>
                <a:rect l="l" t="t" r="r" b="b"/>
                <a:pathLst>
                  <a:path w="891539" h="913129">
                    <a:moveTo>
                      <a:pt x="0" y="0"/>
                    </a:moveTo>
                    <a:lnTo>
                      <a:pt x="891308" y="0"/>
                    </a:lnTo>
                    <a:lnTo>
                      <a:pt x="891308" y="912679"/>
                    </a:lnTo>
                    <a:lnTo>
                      <a:pt x="0" y="91267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50000">
                    <a:srgbClr val="6AACFE">
                      <a:alpha val="0"/>
                    </a:srgbClr>
                  </a:gs>
                  <a:gs pos="100000">
                    <a:srgbClr val="6AACFE">
                      <a:alpha val="70000"/>
                    </a:srgbClr>
                  </a:gs>
                </a:gsLst>
                <a:lin ang="5400000" scaled="1"/>
              </a:gra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000">
                  <a:sym typeface="+mn-ea"/>
                </a:endParaRPr>
              </a:p>
            </p:txBody>
          </p:sp>
          <p:sp>
            <p:nvSpPr>
              <p:cNvPr id="38" name="矩形 37"/>
              <p:cNvSpPr/>
              <p:nvPr>
                <p:custDataLst>
                  <p:tags r:id="rId10"/>
                </p:custDataLst>
              </p:nvPr>
            </p:nvSpPr>
            <p:spPr>
              <a:xfrm>
                <a:off x="7064" y="4979"/>
                <a:ext cx="2295" cy="566"/>
              </a:xfrm>
              <a:prstGeom prst="rect">
                <a:avLst/>
              </a:prstGeom>
              <a:gradFill flip="none" rotWithShape="1">
                <a:gsLst>
                  <a:gs pos="52000">
                    <a:srgbClr val="C00000"/>
                  </a:gs>
                  <a:gs pos="100000">
                    <a:schemeClr val="accent6"/>
                  </a:gs>
                </a:gsLst>
                <a:lin ang="2700000" scaled="0"/>
              </a:gra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pPr lvl="0" algn="ctr" eaLnBrk="1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defRPr/>
                </a:pPr>
                <a:r>
                  <a:rPr lang="zh-CN" altLang="en-US" sz="900" b="1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lt"/>
                    <a:sym typeface="+mn-ea"/>
                  </a:rPr>
                  <a:t>机动车乱停放</a:t>
                </a:r>
                <a:endParaRPr lang="zh-CN" altLang="en-US" sz="900" b="1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lt"/>
                  <a:sym typeface="+mn-ea"/>
                </a:endParaRPr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948690" y="2271395"/>
            <a:ext cx="1720850" cy="1555115"/>
            <a:chOff x="861" y="3793"/>
            <a:chExt cx="2710" cy="2449"/>
          </a:xfrm>
        </p:grpSpPr>
        <p:grpSp>
          <p:nvGrpSpPr>
            <p:cNvPr id="51" name="组合 50"/>
            <p:cNvGrpSpPr/>
            <p:nvPr/>
          </p:nvGrpSpPr>
          <p:grpSpPr>
            <a:xfrm>
              <a:off x="969" y="5100"/>
              <a:ext cx="2494" cy="1142"/>
              <a:chOff x="931" y="5100"/>
              <a:chExt cx="2494" cy="1142"/>
            </a:xfrm>
          </p:grpSpPr>
          <p:pic>
            <p:nvPicPr>
              <p:cNvPr id="9" name="picture 1180"/>
              <p:cNvPicPr>
                <a:picLocks noChangeAspect="1"/>
              </p:cNvPicPr>
              <p:nvPr/>
            </p:nvPicPr>
            <p:blipFill>
              <a:blip r:embed="rId6">
                <a:grayscl/>
              </a:blip>
              <a:stretch>
                <a:fillRect/>
              </a:stretch>
            </p:blipFill>
            <p:spPr>
              <a:xfrm>
                <a:off x="931" y="5100"/>
                <a:ext cx="2494" cy="1142"/>
              </a:xfrm>
              <a:prstGeom prst="rect">
                <a:avLst/>
              </a:prstGeom>
            </p:spPr>
          </p:pic>
          <p:sp>
            <p:nvSpPr>
              <p:cNvPr id="10" name="textbox 1234"/>
              <p:cNvSpPr/>
              <p:nvPr/>
            </p:nvSpPr>
            <p:spPr>
              <a:xfrm>
                <a:off x="1616" y="5495"/>
                <a:ext cx="1124" cy="270"/>
              </a:xfrm>
              <a:prstGeom prst="rect">
                <a:avLst/>
              </a:prstGeom>
              <a:noFill/>
              <a:ln w="0" cap="flat">
                <a:noFill/>
                <a:prstDash val="solid"/>
                <a:miter lim="0"/>
              </a:ln>
            </p:spPr>
            <p:txBody>
              <a:bodyPr vert="horz" wrap="square" lIns="0" tIns="0" rIns="0" bIns="0"/>
              <a:p>
                <a:pPr algn="l" rtl="0" eaLnBrk="0">
                  <a:lnSpc>
                    <a:spcPct val="79000"/>
                  </a:lnSpc>
                </a:pPr>
                <a:endParaRPr sz="100" dirty="0">
                  <a:latin typeface="Arial" panose="020B0604020202020204"/>
                  <a:ea typeface="Arial" panose="020B0604020202020204"/>
                  <a:cs typeface="Arial" panose="020B0604020202020204"/>
                </a:endParaRPr>
              </a:p>
              <a:p>
                <a:pPr marL="12700" algn="ctr" rtl="0" eaLnBrk="0">
                  <a:lnSpc>
                    <a:spcPct val="91000"/>
                  </a:lnSpc>
                </a:pPr>
                <a:r>
                  <a:rPr lang="zh-CN" sz="1200" b="1" kern="0" spc="-10" dirty="0">
                    <a:solidFill>
                      <a:srgbClr val="FFFFFF">
                        <a:alpha val="10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店外经营检测</a:t>
                </a:r>
                <a:r>
                  <a:rPr lang="zh-CN" sz="1200" b="1" kern="0" spc="-10" dirty="0">
                    <a:solidFill>
                      <a:srgbClr val="FFFFFF">
                        <a:alpha val="10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算法</a:t>
                </a:r>
                <a:endParaRPr lang="zh-CN" sz="1200" b="1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 rot="0">
              <a:off x="861" y="3793"/>
              <a:ext cx="2710" cy="1548"/>
              <a:chOff x="5191" y="3339"/>
              <a:chExt cx="4074" cy="2324"/>
            </a:xfrm>
          </p:grpSpPr>
          <p:sp>
            <p:nvSpPr>
              <p:cNvPr id="41" name="object 3"/>
              <p:cNvSpPr>
                <a:spLocks noChangeAspec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5191" y="3339"/>
                <a:ext cx="4072" cy="2324"/>
              </a:xfrm>
              <a:prstGeom prst="rect">
                <a:avLst/>
              </a:prstGeom>
              <a:blipFill>
                <a:blip r:embed="rId12" cstate="screen"/>
                <a:stretch>
                  <a:fillRect/>
                </a:stretch>
              </a:blipFill>
              <a:ln w="9525">
                <a:solidFill>
                  <a:srgbClr val="43A2B7"/>
                </a:solidFill>
              </a:ln>
            </p:spPr>
            <p:txBody>
              <a:bodyPr wrap="square" lIns="0" tIns="0" rIns="0" bIns="0" rtlCol="0"/>
              <a:p>
                <a:endParaRPr sz="1000">
                  <a:ln>
                    <a:solidFill>
                      <a:srgbClr val="104CC7"/>
                    </a:solidFill>
                  </a:ln>
                  <a:solidFill>
                    <a:schemeClr val="bg1"/>
                  </a:solidFill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42" name="object 34"/>
              <p:cNvSpPr/>
              <p:nvPr>
                <p:custDataLst>
                  <p:tags r:id="rId13"/>
                </p:custDataLst>
              </p:nvPr>
            </p:nvSpPr>
            <p:spPr>
              <a:xfrm>
                <a:off x="6535" y="4238"/>
                <a:ext cx="1675" cy="1355"/>
              </a:xfrm>
              <a:custGeom>
                <a:avLst/>
                <a:gdLst/>
                <a:ahLst/>
                <a:cxnLst/>
                <a:rect l="l" t="t" r="r" b="b"/>
                <a:pathLst>
                  <a:path w="2138679" h="1307464">
                    <a:moveTo>
                      <a:pt x="0" y="0"/>
                    </a:moveTo>
                    <a:lnTo>
                      <a:pt x="2138386" y="0"/>
                    </a:lnTo>
                    <a:lnTo>
                      <a:pt x="2138386" y="1307420"/>
                    </a:lnTo>
                    <a:lnTo>
                      <a:pt x="0" y="130742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50000">
                    <a:srgbClr val="6AACFE">
                      <a:alpha val="0"/>
                    </a:srgbClr>
                  </a:gs>
                  <a:gs pos="100000">
                    <a:srgbClr val="6AACFE">
                      <a:alpha val="70000"/>
                    </a:srgbClr>
                  </a:gs>
                </a:gsLst>
                <a:lin ang="5400000" scaled="1"/>
              </a:gra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000">
                  <a:sym typeface="+mn-ea"/>
                </a:endParaRPr>
              </a:p>
            </p:txBody>
          </p:sp>
          <p:sp>
            <p:nvSpPr>
              <p:cNvPr id="43" name="矩形 42"/>
              <p:cNvSpPr/>
              <p:nvPr>
                <p:custDataLst>
                  <p:tags r:id="rId14"/>
                </p:custDataLst>
              </p:nvPr>
            </p:nvSpPr>
            <p:spPr>
              <a:xfrm>
                <a:off x="7539" y="3339"/>
                <a:ext cx="1726" cy="566"/>
              </a:xfrm>
              <a:prstGeom prst="rect">
                <a:avLst/>
              </a:prstGeom>
              <a:gradFill flip="none" rotWithShape="1">
                <a:gsLst>
                  <a:gs pos="52000">
                    <a:srgbClr val="C00000"/>
                  </a:gs>
                  <a:gs pos="100000">
                    <a:schemeClr val="accent6"/>
                  </a:gs>
                </a:gsLst>
                <a:lin ang="2700000" scaled="0"/>
              </a:gra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9pPr>
              </a:lstStyle>
              <a:p>
                <a:pPr lvl="0" algn="ctr" eaLnBrk="1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defRPr/>
                </a:pPr>
                <a:r>
                  <a:rPr lang="zh-CN" altLang="en-US" sz="900" b="1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lt"/>
                    <a:sym typeface="+mn-ea"/>
                  </a:rPr>
                  <a:t>店外经营</a:t>
                </a:r>
                <a:endParaRPr lang="zh-CN" altLang="en-US" sz="900" b="1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lt"/>
                  <a:sym typeface="+mn-ea"/>
                </a:endParaRPr>
              </a:p>
            </p:txBody>
          </p:sp>
        </p:grpSp>
      </p:grpSp>
      <p:sp>
        <p:nvSpPr>
          <p:cNvPr id="54" name="文本框 53"/>
          <p:cNvSpPr txBox="1"/>
          <p:nvPr>
            <p:custDataLst>
              <p:tags r:id="rId15"/>
            </p:custDataLst>
          </p:nvPr>
        </p:nvSpPr>
        <p:spPr>
          <a:xfrm>
            <a:off x="5083175" y="1662430"/>
            <a:ext cx="1649730" cy="3651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多事件检测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复核</a:t>
            </a:r>
            <a:endParaRPr 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3009265" y="2484120"/>
            <a:ext cx="469900" cy="985520"/>
            <a:chOff x="4106" y="4128"/>
            <a:chExt cx="740" cy="1552"/>
          </a:xfrm>
        </p:grpSpPr>
        <p:sp>
          <p:nvSpPr>
            <p:cNvPr id="26" name="任意多边形 182"/>
            <p:cNvSpPr/>
            <p:nvPr>
              <p:custDataLst>
                <p:tags r:id="rId16"/>
              </p:custDataLst>
            </p:nvPr>
          </p:nvSpPr>
          <p:spPr>
            <a:xfrm rot="16200000" flipV="1">
              <a:off x="3770" y="4604"/>
              <a:ext cx="1553" cy="601"/>
            </a:xfrm>
            <a:custGeom>
              <a:avLst/>
              <a:gdLst>
                <a:gd name="connsiteX0" fmla="*/ 2836201 w 2836201"/>
                <a:gd name="connsiteY0" fmla="*/ 3789428 h 3789428"/>
                <a:gd name="connsiteX1" fmla="*/ 2711787 w 2836201"/>
                <a:gd name="connsiteY1" fmla="*/ 3682142 h 3789428"/>
                <a:gd name="connsiteX2" fmla="*/ 1888961 w 2836201"/>
                <a:gd name="connsiteY2" fmla="*/ 1207373 h 3789428"/>
                <a:gd name="connsiteX3" fmla="*/ 1897078 w 2836201"/>
                <a:gd name="connsiteY3" fmla="*/ 919610 h 3789428"/>
                <a:gd name="connsiteX4" fmla="*/ 1902386 w 2836201"/>
                <a:gd name="connsiteY4" fmla="*/ 857358 h 3789428"/>
                <a:gd name="connsiteX5" fmla="*/ 2275459 w 2836201"/>
                <a:gd name="connsiteY5" fmla="*/ 857358 h 3789428"/>
                <a:gd name="connsiteX6" fmla="*/ 1418101 w 2836201"/>
                <a:gd name="connsiteY6" fmla="*/ 0 h 3789428"/>
                <a:gd name="connsiteX7" fmla="*/ 560743 w 2836201"/>
                <a:gd name="connsiteY7" fmla="*/ 857358 h 3789428"/>
                <a:gd name="connsiteX8" fmla="*/ 933815 w 2836201"/>
                <a:gd name="connsiteY8" fmla="*/ 857358 h 3789428"/>
                <a:gd name="connsiteX9" fmla="*/ 939123 w 2836201"/>
                <a:gd name="connsiteY9" fmla="*/ 919610 h 3789428"/>
                <a:gd name="connsiteX10" fmla="*/ 947240 w 2836201"/>
                <a:gd name="connsiteY10" fmla="*/ 1207373 h 3789428"/>
                <a:gd name="connsiteX11" fmla="*/ 124414 w 2836201"/>
                <a:gd name="connsiteY11" fmla="*/ 3682142 h 3789428"/>
                <a:gd name="connsiteX12" fmla="*/ 0 w 2836201"/>
                <a:gd name="connsiteY12" fmla="*/ 3789428 h 3789428"/>
                <a:gd name="connsiteX13" fmla="*/ 56160 w 2836201"/>
                <a:gd name="connsiteY13" fmla="*/ 3789428 h 3789428"/>
                <a:gd name="connsiteX14" fmla="*/ 2780041 w 2836201"/>
                <a:gd name="connsiteY14" fmla="*/ 3789428 h 3789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6201" h="3789428">
                  <a:moveTo>
                    <a:pt x="2836201" y="3789428"/>
                  </a:moveTo>
                  <a:lnTo>
                    <a:pt x="2711787" y="3682142"/>
                  </a:lnTo>
                  <a:cubicBezTo>
                    <a:pt x="2221675" y="3205543"/>
                    <a:pt x="1888961" y="2276012"/>
                    <a:pt x="1888961" y="1207373"/>
                  </a:cubicBezTo>
                  <a:cubicBezTo>
                    <a:pt x="1888961" y="1110224"/>
                    <a:pt x="1891711" y="1014224"/>
                    <a:pt x="1897078" y="919610"/>
                  </a:cubicBezTo>
                  <a:lnTo>
                    <a:pt x="1902386" y="857358"/>
                  </a:lnTo>
                  <a:lnTo>
                    <a:pt x="2275459" y="857358"/>
                  </a:lnTo>
                  <a:lnTo>
                    <a:pt x="1418101" y="0"/>
                  </a:lnTo>
                  <a:lnTo>
                    <a:pt x="560743" y="857358"/>
                  </a:lnTo>
                  <a:lnTo>
                    <a:pt x="933815" y="857358"/>
                  </a:lnTo>
                  <a:lnTo>
                    <a:pt x="939123" y="919610"/>
                  </a:lnTo>
                  <a:cubicBezTo>
                    <a:pt x="944490" y="1014224"/>
                    <a:pt x="947240" y="1110224"/>
                    <a:pt x="947240" y="1207373"/>
                  </a:cubicBezTo>
                  <a:cubicBezTo>
                    <a:pt x="947240" y="2276012"/>
                    <a:pt x="614527" y="3205543"/>
                    <a:pt x="124414" y="3682142"/>
                  </a:cubicBezTo>
                  <a:lnTo>
                    <a:pt x="0" y="3789428"/>
                  </a:lnTo>
                  <a:lnTo>
                    <a:pt x="56160" y="3789428"/>
                  </a:lnTo>
                  <a:lnTo>
                    <a:pt x="2780041" y="378942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2000">
                  <a:srgbClr val="F4DF99"/>
                </a:gs>
                <a:gs pos="100000">
                  <a:srgbClr val="F58D70"/>
                </a:gs>
              </a:gsLst>
              <a:lin ang="1926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pPr algn="ctr"/>
              <a:endParaRPr lang="zh-CN" altLang="en-US" sz="900">
                <a:latin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55" name="文本框 54"/>
            <p:cNvSpPr txBox="1"/>
            <p:nvPr>
              <p:custDataLst>
                <p:tags r:id="rId17"/>
              </p:custDataLst>
            </p:nvPr>
          </p:nvSpPr>
          <p:spPr>
            <a:xfrm>
              <a:off x="4106" y="4267"/>
              <a:ext cx="664" cy="127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ctr"/>
              <a:r>
                <a:rPr 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疑似事件</a:t>
              </a:r>
              <a:endPara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009265" y="4455795"/>
            <a:ext cx="434975" cy="985520"/>
            <a:chOff x="4186" y="7233"/>
            <a:chExt cx="685" cy="1552"/>
          </a:xfrm>
        </p:grpSpPr>
        <p:sp>
          <p:nvSpPr>
            <p:cNvPr id="13" name="任意多边形 182"/>
            <p:cNvSpPr/>
            <p:nvPr>
              <p:custDataLst>
                <p:tags r:id="rId18"/>
              </p:custDataLst>
            </p:nvPr>
          </p:nvSpPr>
          <p:spPr>
            <a:xfrm rot="16200000" flipV="1">
              <a:off x="3795" y="7709"/>
              <a:ext cx="1553" cy="601"/>
            </a:xfrm>
            <a:custGeom>
              <a:avLst/>
              <a:gdLst>
                <a:gd name="connsiteX0" fmla="*/ 2836201 w 2836201"/>
                <a:gd name="connsiteY0" fmla="*/ 3789428 h 3789428"/>
                <a:gd name="connsiteX1" fmla="*/ 2711787 w 2836201"/>
                <a:gd name="connsiteY1" fmla="*/ 3682142 h 3789428"/>
                <a:gd name="connsiteX2" fmla="*/ 1888961 w 2836201"/>
                <a:gd name="connsiteY2" fmla="*/ 1207373 h 3789428"/>
                <a:gd name="connsiteX3" fmla="*/ 1897078 w 2836201"/>
                <a:gd name="connsiteY3" fmla="*/ 919610 h 3789428"/>
                <a:gd name="connsiteX4" fmla="*/ 1902386 w 2836201"/>
                <a:gd name="connsiteY4" fmla="*/ 857358 h 3789428"/>
                <a:gd name="connsiteX5" fmla="*/ 2275459 w 2836201"/>
                <a:gd name="connsiteY5" fmla="*/ 857358 h 3789428"/>
                <a:gd name="connsiteX6" fmla="*/ 1418101 w 2836201"/>
                <a:gd name="connsiteY6" fmla="*/ 0 h 3789428"/>
                <a:gd name="connsiteX7" fmla="*/ 560743 w 2836201"/>
                <a:gd name="connsiteY7" fmla="*/ 857358 h 3789428"/>
                <a:gd name="connsiteX8" fmla="*/ 933815 w 2836201"/>
                <a:gd name="connsiteY8" fmla="*/ 857358 h 3789428"/>
                <a:gd name="connsiteX9" fmla="*/ 939123 w 2836201"/>
                <a:gd name="connsiteY9" fmla="*/ 919610 h 3789428"/>
                <a:gd name="connsiteX10" fmla="*/ 947240 w 2836201"/>
                <a:gd name="connsiteY10" fmla="*/ 1207373 h 3789428"/>
                <a:gd name="connsiteX11" fmla="*/ 124414 w 2836201"/>
                <a:gd name="connsiteY11" fmla="*/ 3682142 h 3789428"/>
                <a:gd name="connsiteX12" fmla="*/ 0 w 2836201"/>
                <a:gd name="connsiteY12" fmla="*/ 3789428 h 3789428"/>
                <a:gd name="connsiteX13" fmla="*/ 56160 w 2836201"/>
                <a:gd name="connsiteY13" fmla="*/ 3789428 h 3789428"/>
                <a:gd name="connsiteX14" fmla="*/ 2780041 w 2836201"/>
                <a:gd name="connsiteY14" fmla="*/ 3789428 h 3789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6201" h="3789428">
                  <a:moveTo>
                    <a:pt x="2836201" y="3789428"/>
                  </a:moveTo>
                  <a:lnTo>
                    <a:pt x="2711787" y="3682142"/>
                  </a:lnTo>
                  <a:cubicBezTo>
                    <a:pt x="2221675" y="3205543"/>
                    <a:pt x="1888961" y="2276012"/>
                    <a:pt x="1888961" y="1207373"/>
                  </a:cubicBezTo>
                  <a:cubicBezTo>
                    <a:pt x="1888961" y="1110224"/>
                    <a:pt x="1891711" y="1014224"/>
                    <a:pt x="1897078" y="919610"/>
                  </a:cubicBezTo>
                  <a:lnTo>
                    <a:pt x="1902386" y="857358"/>
                  </a:lnTo>
                  <a:lnTo>
                    <a:pt x="2275459" y="857358"/>
                  </a:lnTo>
                  <a:lnTo>
                    <a:pt x="1418101" y="0"/>
                  </a:lnTo>
                  <a:lnTo>
                    <a:pt x="560743" y="857358"/>
                  </a:lnTo>
                  <a:lnTo>
                    <a:pt x="933815" y="857358"/>
                  </a:lnTo>
                  <a:lnTo>
                    <a:pt x="939123" y="919610"/>
                  </a:lnTo>
                  <a:cubicBezTo>
                    <a:pt x="944490" y="1014224"/>
                    <a:pt x="947240" y="1110224"/>
                    <a:pt x="947240" y="1207373"/>
                  </a:cubicBezTo>
                  <a:cubicBezTo>
                    <a:pt x="947240" y="2276012"/>
                    <a:pt x="614527" y="3205543"/>
                    <a:pt x="124414" y="3682142"/>
                  </a:cubicBezTo>
                  <a:lnTo>
                    <a:pt x="0" y="3789428"/>
                  </a:lnTo>
                  <a:lnTo>
                    <a:pt x="56160" y="3789428"/>
                  </a:lnTo>
                  <a:lnTo>
                    <a:pt x="2780041" y="378942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2000">
                  <a:srgbClr val="F4DF99"/>
                </a:gs>
                <a:gs pos="100000">
                  <a:srgbClr val="F58D70"/>
                </a:gs>
              </a:gsLst>
              <a:lin ang="1926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pPr algn="ctr"/>
              <a:endParaRPr lang="zh-CN" altLang="en-US" sz="900">
                <a:latin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56" name="文本框 55"/>
            <p:cNvSpPr txBox="1"/>
            <p:nvPr>
              <p:custDataLst>
                <p:tags r:id="rId19"/>
              </p:custDataLst>
            </p:nvPr>
          </p:nvSpPr>
          <p:spPr>
            <a:xfrm>
              <a:off x="4186" y="7394"/>
              <a:ext cx="664" cy="127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ctr"/>
              <a:r>
                <a:rPr 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疑似事件</a:t>
              </a:r>
              <a:endPara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59" name="椭圆 58"/>
          <p:cNvSpPr/>
          <p:nvPr/>
        </p:nvSpPr>
        <p:spPr>
          <a:xfrm>
            <a:off x="4730115" y="2668905"/>
            <a:ext cx="2414905" cy="184785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0" name="矩形 59"/>
          <p:cNvSpPr/>
          <p:nvPr>
            <p:custDataLst>
              <p:tags r:id="rId20"/>
            </p:custDataLst>
          </p:nvPr>
        </p:nvSpPr>
        <p:spPr>
          <a:xfrm>
            <a:off x="4239895" y="2611120"/>
            <a:ext cx="674370" cy="247650"/>
          </a:xfrm>
          <a:prstGeom prst="rect">
            <a:avLst/>
          </a:prstGeom>
          <a:gradFill flip="none" rotWithShape="1">
            <a:gsLst>
              <a:gs pos="52000">
                <a:srgbClr val="C00000"/>
              </a:gs>
              <a:gs pos="100000">
                <a:schemeClr val="accent6"/>
              </a:gs>
            </a:gsLst>
            <a:lin ang="270000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lvl="0" algn="ctr" ea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9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lt"/>
                <a:sym typeface="+mn-ea"/>
              </a:rPr>
              <a:t>沿街晾挂</a:t>
            </a:r>
            <a:endParaRPr lang="zh-CN" altLang="en-US" sz="9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lt"/>
              <a:sym typeface="+mn-ea"/>
            </a:endParaRPr>
          </a:p>
        </p:txBody>
      </p:sp>
      <p:sp>
        <p:nvSpPr>
          <p:cNvPr id="62" name="矩形 61"/>
          <p:cNvSpPr/>
          <p:nvPr>
            <p:custDataLst>
              <p:tags r:id="rId21"/>
            </p:custDataLst>
          </p:nvPr>
        </p:nvSpPr>
        <p:spPr>
          <a:xfrm>
            <a:off x="5541645" y="2341880"/>
            <a:ext cx="674370" cy="247650"/>
          </a:xfrm>
          <a:prstGeom prst="rect">
            <a:avLst/>
          </a:prstGeom>
          <a:gradFill flip="none" rotWithShape="1">
            <a:gsLst>
              <a:gs pos="52000">
                <a:srgbClr val="C00000"/>
              </a:gs>
              <a:gs pos="100000">
                <a:schemeClr val="accent6"/>
              </a:gs>
            </a:gsLst>
            <a:lin ang="270000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lvl="0" algn="ctr" ea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9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lt"/>
                <a:sym typeface="+mn-ea"/>
              </a:rPr>
              <a:t>店外经营</a:t>
            </a:r>
            <a:endParaRPr lang="zh-CN" altLang="en-US" sz="9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lt"/>
              <a:sym typeface="+mn-ea"/>
            </a:endParaRPr>
          </a:p>
        </p:txBody>
      </p:sp>
      <p:sp>
        <p:nvSpPr>
          <p:cNvPr id="63" name="矩形 62"/>
          <p:cNvSpPr/>
          <p:nvPr>
            <p:custDataLst>
              <p:tags r:id="rId22"/>
            </p:custDataLst>
          </p:nvPr>
        </p:nvSpPr>
        <p:spPr>
          <a:xfrm>
            <a:off x="3991610" y="3434080"/>
            <a:ext cx="674370" cy="247650"/>
          </a:xfrm>
          <a:prstGeom prst="rect">
            <a:avLst/>
          </a:prstGeom>
          <a:gradFill flip="none" rotWithShape="1">
            <a:gsLst>
              <a:gs pos="52000">
                <a:srgbClr val="C00000"/>
              </a:gs>
              <a:gs pos="100000">
                <a:schemeClr val="accent6"/>
              </a:gs>
            </a:gsLst>
            <a:lin ang="270000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lvl="0" algn="ctr" ea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9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lt"/>
                <a:sym typeface="+mn-ea"/>
              </a:rPr>
              <a:t>占道经营</a:t>
            </a:r>
            <a:endParaRPr lang="zh-CN" altLang="en-US" sz="9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lt"/>
              <a:sym typeface="+mn-ea"/>
            </a:endParaRPr>
          </a:p>
        </p:txBody>
      </p:sp>
      <p:sp>
        <p:nvSpPr>
          <p:cNvPr id="64" name="矩形 63"/>
          <p:cNvSpPr/>
          <p:nvPr>
            <p:custDataLst>
              <p:tags r:id="rId23"/>
            </p:custDataLst>
          </p:nvPr>
        </p:nvSpPr>
        <p:spPr>
          <a:xfrm>
            <a:off x="6859270" y="2604770"/>
            <a:ext cx="674370" cy="247650"/>
          </a:xfrm>
          <a:prstGeom prst="rect">
            <a:avLst/>
          </a:prstGeom>
          <a:gradFill flip="none" rotWithShape="1">
            <a:gsLst>
              <a:gs pos="52000">
                <a:srgbClr val="C00000"/>
              </a:gs>
              <a:gs pos="100000">
                <a:schemeClr val="accent6"/>
              </a:gs>
            </a:gsLst>
            <a:lin ang="270000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lvl="0" algn="ctr" ea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9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lt"/>
                <a:sym typeface="+mn-ea"/>
              </a:rPr>
              <a:t>乱搭棚伞</a:t>
            </a:r>
            <a:endParaRPr lang="zh-CN" altLang="en-US" sz="9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lt"/>
              <a:sym typeface="+mn-ea"/>
            </a:endParaRPr>
          </a:p>
        </p:txBody>
      </p:sp>
      <p:sp>
        <p:nvSpPr>
          <p:cNvPr id="65" name="矩形 64"/>
          <p:cNvSpPr/>
          <p:nvPr>
            <p:custDataLst>
              <p:tags r:id="rId24"/>
            </p:custDataLst>
          </p:nvPr>
        </p:nvSpPr>
        <p:spPr>
          <a:xfrm>
            <a:off x="4084955" y="4244340"/>
            <a:ext cx="896620" cy="247650"/>
          </a:xfrm>
          <a:prstGeom prst="rect">
            <a:avLst/>
          </a:prstGeom>
          <a:gradFill flip="none" rotWithShape="1">
            <a:gsLst>
              <a:gs pos="52000">
                <a:srgbClr val="C00000"/>
              </a:gs>
              <a:gs pos="100000">
                <a:schemeClr val="accent6"/>
              </a:gs>
            </a:gsLst>
            <a:lin ang="270000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lvl="0" algn="ctr" ea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9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lt"/>
                <a:sym typeface="+mn-ea"/>
              </a:rPr>
              <a:t>机动车乱停放</a:t>
            </a:r>
            <a:endParaRPr lang="zh-CN" altLang="en-US" sz="9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lt"/>
              <a:sym typeface="+mn-ea"/>
            </a:endParaRPr>
          </a:p>
        </p:txBody>
      </p:sp>
      <p:sp>
        <p:nvSpPr>
          <p:cNvPr id="66" name="矩形 65"/>
          <p:cNvSpPr/>
          <p:nvPr>
            <p:custDataLst>
              <p:tags r:id="rId25"/>
            </p:custDataLst>
          </p:nvPr>
        </p:nvSpPr>
        <p:spPr>
          <a:xfrm>
            <a:off x="7252335" y="3419475"/>
            <a:ext cx="674370" cy="247650"/>
          </a:xfrm>
          <a:prstGeom prst="rect">
            <a:avLst/>
          </a:prstGeom>
          <a:gradFill flip="none" rotWithShape="1">
            <a:gsLst>
              <a:gs pos="52000">
                <a:srgbClr val="C00000"/>
              </a:gs>
              <a:gs pos="100000">
                <a:schemeClr val="accent6"/>
              </a:gs>
            </a:gsLst>
            <a:lin ang="270000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lvl="0" algn="ctr" ea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9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lt"/>
                <a:sym typeface="+mn-ea"/>
              </a:rPr>
              <a:t>乱堆物料</a:t>
            </a:r>
            <a:endParaRPr lang="zh-CN" altLang="en-US" sz="9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lt"/>
              <a:sym typeface="+mn-ea"/>
            </a:endParaRPr>
          </a:p>
        </p:txBody>
      </p:sp>
      <p:sp>
        <p:nvSpPr>
          <p:cNvPr id="67" name="矩形 66"/>
          <p:cNvSpPr/>
          <p:nvPr>
            <p:custDataLst>
              <p:tags r:id="rId26"/>
            </p:custDataLst>
          </p:nvPr>
        </p:nvSpPr>
        <p:spPr>
          <a:xfrm>
            <a:off x="5607050" y="4634865"/>
            <a:ext cx="674370" cy="247650"/>
          </a:xfrm>
          <a:prstGeom prst="rect">
            <a:avLst/>
          </a:prstGeom>
          <a:gradFill flip="none" rotWithShape="1">
            <a:gsLst>
              <a:gs pos="52000">
                <a:srgbClr val="C00000"/>
              </a:gs>
              <a:gs pos="100000">
                <a:schemeClr val="accent6"/>
              </a:gs>
            </a:gsLst>
            <a:lin ang="270000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lvl="0" algn="ctr" ea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9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lt"/>
                <a:sym typeface="+mn-ea"/>
              </a:rPr>
              <a:t>……</a:t>
            </a:r>
            <a:endParaRPr lang="en-US" altLang="zh-CN" sz="9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lt"/>
              <a:sym typeface="+mn-ea"/>
            </a:endParaRPr>
          </a:p>
        </p:txBody>
      </p:sp>
      <p:pic>
        <p:nvPicPr>
          <p:cNvPr id="68" name="图片 6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9196070" y="3858895"/>
            <a:ext cx="2604135" cy="1337310"/>
          </a:xfrm>
          <a:prstGeom prst="rect">
            <a:avLst/>
          </a:prstGeom>
        </p:spPr>
      </p:pic>
      <p:sp>
        <p:nvSpPr>
          <p:cNvPr id="69" name="文本框 68"/>
          <p:cNvSpPr txBox="1"/>
          <p:nvPr>
            <p:custDataLst>
              <p:tags r:id="rId29"/>
            </p:custDataLst>
          </p:nvPr>
        </p:nvSpPr>
        <p:spPr>
          <a:xfrm>
            <a:off x="5318125" y="4067175"/>
            <a:ext cx="1139190" cy="3651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迁移泛化</a:t>
            </a:r>
            <a:endParaRPr 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0" name="文本框 69"/>
          <p:cNvSpPr txBox="1"/>
          <p:nvPr>
            <p:custDataLst>
              <p:tags r:id="rId30"/>
            </p:custDataLst>
          </p:nvPr>
        </p:nvSpPr>
        <p:spPr>
          <a:xfrm>
            <a:off x="4538345" y="3427095"/>
            <a:ext cx="1277620" cy="3651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全图理解</a:t>
            </a:r>
            <a:endParaRPr 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1" name="文本框 70"/>
          <p:cNvSpPr txBox="1"/>
          <p:nvPr>
            <p:custDataLst>
              <p:tags r:id="rId31"/>
            </p:custDataLst>
          </p:nvPr>
        </p:nvSpPr>
        <p:spPr>
          <a:xfrm>
            <a:off x="5264785" y="2830830"/>
            <a:ext cx="1277620" cy="3651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多事件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检测</a:t>
            </a:r>
            <a:endParaRPr 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2" name="文本框 71"/>
          <p:cNvSpPr txBox="1"/>
          <p:nvPr>
            <p:custDataLst>
              <p:tags r:id="rId32"/>
            </p:custDataLst>
          </p:nvPr>
        </p:nvSpPr>
        <p:spPr>
          <a:xfrm>
            <a:off x="6015990" y="3431540"/>
            <a:ext cx="1277620" cy="3651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可解释性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可靠</a:t>
            </a:r>
            <a:endParaRPr 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5" name="文本框 74"/>
          <p:cNvSpPr txBox="1"/>
          <p:nvPr>
            <p:custDataLst>
              <p:tags r:id="rId33"/>
            </p:custDataLst>
          </p:nvPr>
        </p:nvSpPr>
        <p:spPr>
          <a:xfrm>
            <a:off x="2963545" y="3724275"/>
            <a:ext cx="561340" cy="2324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70%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6" name="文本框 75"/>
          <p:cNvSpPr txBox="1"/>
          <p:nvPr>
            <p:custDataLst>
              <p:tags r:id="rId34"/>
            </p:custDataLst>
          </p:nvPr>
        </p:nvSpPr>
        <p:spPr>
          <a:xfrm>
            <a:off x="8405495" y="3543935"/>
            <a:ext cx="561340" cy="2324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95%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7" name="文本框 76"/>
          <p:cNvSpPr txBox="1"/>
          <p:nvPr>
            <p:custDataLst>
              <p:tags r:id="rId35"/>
            </p:custDataLst>
          </p:nvPr>
        </p:nvSpPr>
        <p:spPr>
          <a:xfrm>
            <a:off x="9664700" y="1662430"/>
            <a:ext cx="1649730" cy="3651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事件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告警处置</a:t>
            </a:r>
            <a:endParaRPr 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8" name="文本框 77"/>
          <p:cNvSpPr txBox="1"/>
          <p:nvPr>
            <p:custDataLst>
              <p:tags r:id="rId36"/>
            </p:custDataLst>
          </p:nvPr>
        </p:nvSpPr>
        <p:spPr>
          <a:xfrm>
            <a:off x="509270" y="6062980"/>
            <a:ext cx="2657475" cy="3651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大量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视频秒级抽帧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实时检测</a:t>
            </a:r>
            <a:endParaRPr 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9" name="文本框 78"/>
          <p:cNvSpPr txBox="1"/>
          <p:nvPr>
            <p:custDataLst>
              <p:tags r:id="rId37"/>
            </p:custDataLst>
          </p:nvPr>
        </p:nvSpPr>
        <p:spPr>
          <a:xfrm>
            <a:off x="4667250" y="6062980"/>
            <a:ext cx="2563495" cy="3651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检测结果二次精准审核</a:t>
            </a:r>
            <a:endParaRPr 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0" name="图片 79"/>
          <p:cNvPicPr/>
          <p:nvPr>
            <p:custDataLst>
              <p:tags r:id="rId38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9196070" y="2426335"/>
            <a:ext cx="2602800" cy="133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0704" y="1360493"/>
            <a:ext cx="6098584" cy="497495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664271" y="1360493"/>
            <a:ext cx="5052447" cy="258821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664325" y="4275455"/>
            <a:ext cx="5052695" cy="205994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" name="标题 1"/>
          <p:cNvSpPr txBox="1"/>
          <p:nvPr>
            <p:custDataLst>
              <p:tags r:id="rId1"/>
            </p:custDataLst>
          </p:nvPr>
        </p:nvSpPr>
        <p:spPr>
          <a:xfrm>
            <a:off x="533436" y="390115"/>
            <a:ext cx="10969716" cy="462021"/>
          </a:xfrm>
          <a:prstGeom prst="rect">
            <a:avLst/>
          </a:prstGeom>
        </p:spPr>
        <p:txBody>
          <a:bodyPr anchor="t" anchorCtr="0"/>
          <a:lstStyle>
            <a:lvl1pPr algn="l" defTabSz="1186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95" b="1" kern="120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11861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门前四包</a:t>
            </a:r>
            <a:r>
              <a:rPr kumimoji="0" lang="zh-C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监管助手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-</a:t>
            </a:r>
            <a:r>
              <a:rPr kumimoji="0" lang="zh-C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大模型处置核查</a:t>
            </a:r>
            <a:endParaRPr kumimoji="0" lang="zh-CN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38810" y="1870710"/>
            <a:ext cx="5769610" cy="2187575"/>
            <a:chOff x="1006" y="2634"/>
            <a:chExt cx="10396" cy="3445"/>
          </a:xfrm>
        </p:grpSpPr>
        <p:sp>
          <p:nvSpPr>
            <p:cNvPr id="88" name="矩形 87"/>
            <p:cNvSpPr/>
            <p:nvPr>
              <p:custDataLst>
                <p:tags r:id="rId2"/>
              </p:custDataLst>
            </p:nvPr>
          </p:nvSpPr>
          <p:spPr>
            <a:xfrm>
              <a:off x="1006" y="2634"/>
              <a:ext cx="10396" cy="344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矩形 89"/>
            <p:cNvSpPr/>
            <p:nvPr>
              <p:custDataLst>
                <p:tags r:id="rId3"/>
              </p:custDataLst>
            </p:nvPr>
          </p:nvSpPr>
          <p:spPr>
            <a:xfrm>
              <a:off x="3177" y="3148"/>
              <a:ext cx="1161" cy="1512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事件处理情况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上报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95" name="矩形 94"/>
            <p:cNvSpPr/>
            <p:nvPr>
              <p:custDataLst>
                <p:tags r:id="rId4"/>
              </p:custDataLst>
            </p:nvPr>
          </p:nvSpPr>
          <p:spPr>
            <a:xfrm>
              <a:off x="5425" y="3148"/>
              <a:ext cx="3042" cy="25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t" anchorCtr="0"/>
            <a:p>
              <a:pPr algn="ctr"/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大模型复核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6" name="矩形 95"/>
            <p:cNvSpPr/>
            <p:nvPr>
              <p:custDataLst>
                <p:tags r:id="rId5"/>
              </p:custDataLst>
            </p:nvPr>
          </p:nvSpPr>
          <p:spPr>
            <a:xfrm>
              <a:off x="9745" y="3148"/>
              <a:ext cx="940" cy="2519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p>
              <a:pPr algn="ctr"/>
              <a:r>
                <a:rPr lang="zh-CN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事件归档</a:t>
              </a:r>
              <a:endParaRPr 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右箭头 98"/>
            <p:cNvSpPr/>
            <p:nvPr>
              <p:custDataLst>
                <p:tags r:id="rId6"/>
              </p:custDataLst>
            </p:nvPr>
          </p:nvSpPr>
          <p:spPr>
            <a:xfrm>
              <a:off x="2346" y="3721"/>
              <a:ext cx="680" cy="264"/>
            </a:xfrm>
            <a:prstGeom prst="rightArrow">
              <a:avLst/>
            </a:prstGeom>
            <a:solidFill>
              <a:srgbClr val="104C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右箭头 5"/>
            <p:cNvSpPr/>
            <p:nvPr>
              <p:custDataLst>
                <p:tags r:id="rId7"/>
              </p:custDataLst>
            </p:nvPr>
          </p:nvSpPr>
          <p:spPr>
            <a:xfrm>
              <a:off x="8153" y="4912"/>
              <a:ext cx="1398" cy="264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8"/>
              </p:custDataLst>
            </p:nvPr>
          </p:nvSpPr>
          <p:spPr>
            <a:xfrm>
              <a:off x="1256" y="3148"/>
              <a:ext cx="940" cy="2519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eaVert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事件派发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8" name="菱形 17"/>
            <p:cNvSpPr/>
            <p:nvPr>
              <p:custDataLst>
                <p:tags r:id="rId9"/>
              </p:custDataLst>
            </p:nvPr>
          </p:nvSpPr>
          <p:spPr>
            <a:xfrm>
              <a:off x="5829" y="4737"/>
              <a:ext cx="2233" cy="615"/>
            </a:xfrm>
            <a:prstGeom prst="diamond">
              <a:avLst/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是否完成</a:t>
              </a:r>
              <a:endParaRPr lang="zh-CN" altLang="en-US" sz="1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10"/>
              </p:custDataLst>
            </p:nvPr>
          </p:nvSpPr>
          <p:spPr>
            <a:xfrm>
              <a:off x="5815" y="3721"/>
              <a:ext cx="2231" cy="546"/>
            </a:xfrm>
            <a:prstGeom prst="rect">
              <a:avLst/>
            </a:prstGeom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二次检测</a:t>
              </a:r>
              <a:endPara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右箭头 20"/>
            <p:cNvSpPr/>
            <p:nvPr>
              <p:custDataLst>
                <p:tags r:id="rId11"/>
              </p:custDataLst>
            </p:nvPr>
          </p:nvSpPr>
          <p:spPr>
            <a:xfrm>
              <a:off x="4442" y="3862"/>
              <a:ext cx="1293" cy="264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sp>
          <p:nvSpPr>
            <p:cNvPr id="101" name="右箭头 100"/>
            <p:cNvSpPr/>
            <p:nvPr>
              <p:custDataLst>
                <p:tags r:id="rId12"/>
              </p:custDataLst>
            </p:nvPr>
          </p:nvSpPr>
          <p:spPr>
            <a:xfrm rot="5400000">
              <a:off x="6709" y="4399"/>
              <a:ext cx="448" cy="264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4113" y="3428"/>
              <a:ext cx="1873" cy="41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ctr"/>
              <a:r>
                <a:rPr 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规定时间后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5" name="右箭头 24"/>
            <p:cNvSpPr/>
            <p:nvPr>
              <p:custDataLst>
                <p:tags r:id="rId14"/>
              </p:custDataLst>
            </p:nvPr>
          </p:nvSpPr>
          <p:spPr>
            <a:xfrm rot="10800000">
              <a:off x="2258" y="4912"/>
              <a:ext cx="3566" cy="264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15"/>
              </p:custDataLst>
            </p:nvPr>
          </p:nvSpPr>
          <p:spPr>
            <a:xfrm>
              <a:off x="3176" y="5176"/>
              <a:ext cx="545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否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16"/>
              </p:custDataLst>
            </p:nvPr>
          </p:nvSpPr>
          <p:spPr>
            <a:xfrm>
              <a:off x="8720" y="5176"/>
              <a:ext cx="545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是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93" name="矩形 92"/>
          <p:cNvSpPr/>
          <p:nvPr>
            <p:custDataLst>
              <p:tags r:id="rId17"/>
            </p:custDataLst>
          </p:nvPr>
        </p:nvSpPr>
        <p:spPr>
          <a:xfrm>
            <a:off x="506730" y="1419225"/>
            <a:ext cx="1143000" cy="4102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实现逻辑</a:t>
            </a:r>
            <a:endParaRPr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>
            <p:custDataLst>
              <p:tags r:id="rId18"/>
            </p:custDataLst>
          </p:nvPr>
        </p:nvSpPr>
        <p:spPr>
          <a:xfrm>
            <a:off x="6746875" y="1469390"/>
            <a:ext cx="1368000" cy="4102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r>
              <a:rPr lang="zh-CN" altLang="en-US" dirty="0">
                <a:solidFill>
                  <a:srgbClr val="000000"/>
                </a:solidFill>
                <a:sym typeface="+mn-ea"/>
              </a:rPr>
              <a:t>解决的问题</a:t>
            </a:r>
            <a:endParaRPr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>
            <p:custDataLst>
              <p:tags r:id="rId19"/>
            </p:custDataLst>
          </p:nvPr>
        </p:nvSpPr>
        <p:spPr>
          <a:xfrm>
            <a:off x="6766560" y="4407535"/>
            <a:ext cx="1367790" cy="4102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r>
              <a:rPr lang="zh-CN" altLang="en-US" dirty="0">
                <a:solidFill>
                  <a:srgbClr val="000000"/>
                </a:solidFill>
                <a:sym typeface="+mn-ea"/>
              </a:rPr>
              <a:t>价值</a:t>
            </a:r>
            <a:r>
              <a:rPr lang="zh-CN" altLang="en-US" dirty="0">
                <a:solidFill>
                  <a:srgbClr val="000000"/>
                </a:solidFill>
                <a:sym typeface="+mn-ea"/>
              </a:rPr>
              <a:t>成效</a:t>
            </a:r>
            <a:endParaRPr lang="zh-CN" altLang="en-US" dirty="0">
              <a:solidFill>
                <a:srgbClr val="000000"/>
              </a:solidFill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20"/>
            </p:custDataLst>
          </p:nvPr>
        </p:nvSpPr>
        <p:spPr>
          <a:xfrm>
            <a:off x="1061720" y="4512310"/>
            <a:ext cx="398145" cy="1368425"/>
          </a:xfrm>
          <a:prstGeom prst="rect">
            <a:avLst/>
          </a:prstGeom>
          <a:gradFill flip="none" rotWithShape="1">
            <a:gsLst>
              <a:gs pos="52000">
                <a:srgbClr val="C00000"/>
              </a:gs>
              <a:gs pos="100000">
                <a:schemeClr val="accent6"/>
              </a:gs>
            </a:gsLst>
            <a:lin ang="270000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pPr lvl="0" algn="ctr" ea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lt"/>
                <a:sym typeface="+mn-ea"/>
              </a:rPr>
              <a:t>处置评估</a:t>
            </a:r>
            <a:endParaRPr lang="zh-CN" altLang="en-US" sz="14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lt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21"/>
            </p:custDataLst>
          </p:nvPr>
        </p:nvSpPr>
        <p:spPr>
          <a:xfrm>
            <a:off x="1590040" y="4602480"/>
            <a:ext cx="4399280" cy="1194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①：现场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处置人员的事件处置流程是符合规定要求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②：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现场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处置人员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上传的过程资料数据是否合规；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③：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现场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处置人员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处置时间节点是否满足要求。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22"/>
            </p:custDataLst>
          </p:nvPr>
        </p:nvSpPr>
        <p:spPr>
          <a:xfrm>
            <a:off x="6760210" y="2072005"/>
            <a:ext cx="4671060" cy="1194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①：事件处置虚假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上报；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②：事件处置流程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时限不合规；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③：人工审核工作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量大。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23"/>
            </p:custDataLst>
          </p:nvPr>
        </p:nvSpPr>
        <p:spPr>
          <a:xfrm>
            <a:off x="6798945" y="4902835"/>
            <a:ext cx="4682490" cy="1194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打造智能化的事件处置监督手段，形成事件发现、告警、分拨、处置、审核全流程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智能化闭环。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24"/>
            </p:custDataLst>
          </p:nvPr>
        </p:nvSpPr>
        <p:spPr>
          <a:xfrm>
            <a:off x="1365885" y="988060"/>
            <a:ext cx="9949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事件识别预警后，在规定时间内对事件进行大模型智能复核，自动核查事件处置情况，精准评估事件处置效果。</a:t>
            </a:r>
            <a:endParaRPr 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0704" y="1482413"/>
            <a:ext cx="6098584" cy="497495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664271" y="1482413"/>
            <a:ext cx="5052447" cy="258821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664325" y="4397375"/>
            <a:ext cx="5052695" cy="205994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" name="标题 1"/>
          <p:cNvSpPr txBox="1"/>
          <p:nvPr>
            <p:custDataLst>
              <p:tags r:id="rId1"/>
            </p:custDataLst>
          </p:nvPr>
        </p:nvSpPr>
        <p:spPr>
          <a:xfrm>
            <a:off x="533436" y="390115"/>
            <a:ext cx="10969716" cy="462021"/>
          </a:xfrm>
          <a:prstGeom prst="rect">
            <a:avLst/>
          </a:prstGeom>
        </p:spPr>
        <p:txBody>
          <a:bodyPr anchor="t" anchorCtr="0"/>
          <a:lstStyle>
            <a:lvl1pPr algn="l" defTabSz="1186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95" b="1" kern="120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11861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2400" i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sym typeface="微软雅黑" panose="020B0503020204020204" pitchFamily="34" charset="-122"/>
              </a:rPr>
              <a:t>门前四包</a:t>
            </a:r>
            <a:r>
              <a:rPr lang="zh-CN" altLang="en-US" sz="2400" i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sym typeface="微软雅黑" panose="020B0503020204020204" pitchFamily="34" charset="-122"/>
              </a:rPr>
              <a:t>监管助手</a:t>
            </a:r>
            <a:r>
              <a:rPr lang="en-US" altLang="zh-CN" sz="2400" i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sym typeface="微软雅黑" panose="020B0503020204020204" pitchFamily="34" charset="-122"/>
              </a:rPr>
              <a:t>-</a:t>
            </a:r>
            <a:r>
              <a:rPr lang="zh-CN" altLang="en-US" sz="2400" i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sym typeface="微软雅黑" panose="020B0503020204020204" pitchFamily="34" charset="-122"/>
              </a:rPr>
              <a:t>大模型动态大屏</a:t>
            </a:r>
            <a:endParaRPr kumimoji="0" lang="zh-CN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微软雅黑" panose="020B0503020204020204" pitchFamily="34" charset="-122"/>
            </a:endParaRPr>
          </a:p>
        </p:txBody>
      </p:sp>
      <p:sp>
        <p:nvSpPr>
          <p:cNvPr id="93" name="矩形 92"/>
          <p:cNvSpPr/>
          <p:nvPr>
            <p:custDataLst>
              <p:tags r:id="rId2"/>
            </p:custDataLst>
          </p:nvPr>
        </p:nvSpPr>
        <p:spPr>
          <a:xfrm>
            <a:off x="506730" y="1541145"/>
            <a:ext cx="1143000" cy="4102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实现逻辑</a:t>
            </a:r>
            <a:endParaRPr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6746875" y="1591310"/>
            <a:ext cx="1368000" cy="4102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r>
              <a:rPr lang="zh-CN" altLang="en-US" dirty="0">
                <a:solidFill>
                  <a:srgbClr val="000000"/>
                </a:solidFill>
                <a:sym typeface="+mn-ea"/>
              </a:rPr>
              <a:t>解决的问题</a:t>
            </a:r>
            <a:endParaRPr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6766560" y="4529455"/>
            <a:ext cx="1368000" cy="4102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r>
              <a:rPr lang="zh-CN" altLang="en-US" dirty="0">
                <a:solidFill>
                  <a:srgbClr val="000000"/>
                </a:solidFill>
                <a:sym typeface="+mn-ea"/>
              </a:rPr>
              <a:t>价值成效</a:t>
            </a:r>
            <a:endParaRPr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5"/>
            </p:custDataLst>
          </p:nvPr>
        </p:nvSpPr>
        <p:spPr>
          <a:xfrm>
            <a:off x="1365885" y="988060"/>
            <a:ext cx="9949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buFont typeface="Arial" panose="020B0604020202020204" pitchFamily="34" charset="0"/>
              <a:buNone/>
            </a:pPr>
            <a:r>
              <a:rPr sz="1600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依托大模型智能助手，让监测分析研判动态化，让固化的感知大屏变得可灵活洞察、动态生成。</a:t>
            </a:r>
            <a:endParaRPr 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>
            <a:grpSpLocks noChangeAspect="1"/>
          </p:cNvGrpSpPr>
          <p:nvPr/>
        </p:nvGrpSpPr>
        <p:grpSpPr>
          <a:xfrm>
            <a:off x="681355" y="2013585"/>
            <a:ext cx="3792855" cy="2820035"/>
            <a:chOff x="1057" y="1425"/>
            <a:chExt cx="12744" cy="7175"/>
          </a:xfrm>
        </p:grpSpPr>
        <p:sp>
          <p:nvSpPr>
            <p:cNvPr id="39" name="文本框 38"/>
            <p:cNvSpPr txBox="1"/>
            <p:nvPr>
              <p:custDataLst>
                <p:tags r:id="rId6"/>
              </p:custDataLst>
            </p:nvPr>
          </p:nvSpPr>
          <p:spPr>
            <a:xfrm>
              <a:off x="5445" y="1431"/>
              <a:ext cx="3968" cy="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b="1">
                  <a:solidFill>
                    <a:schemeClr val="bg1"/>
                  </a:solidFill>
                  <a:cs typeface="微软雅黑" panose="020B0503020204020204" pitchFamily="34" charset="-122"/>
                </a:rPr>
                <a:t>智慧治理视频智能分析系统</a:t>
              </a:r>
              <a:endParaRPr lang="zh-CN" altLang="en-US" sz="1400" b="1">
                <a:solidFill>
                  <a:schemeClr val="bg1"/>
                </a:solidFill>
                <a:cs typeface="微软雅黑" panose="020B0503020204020204" pitchFamily="34" charset="-122"/>
              </a:endParaRPr>
            </a:p>
          </p:txBody>
        </p:sp>
        <p:pic>
          <p:nvPicPr>
            <p:cNvPr id="22" name="图片 21" descr="C:/Users/小姜姜/AppData/Local/Temp/picturecompress_20210914182909/output_1.pngoutput_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057" y="1431"/>
              <a:ext cx="12744" cy="7169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5623" y="1444"/>
              <a:ext cx="3647" cy="464"/>
            </a:xfrm>
            <a:prstGeom prst="rect">
              <a:avLst/>
            </a:prstGeom>
          </p:spPr>
        </p:pic>
        <p:sp>
          <p:nvSpPr>
            <p:cNvPr id="24" name="文本框 23"/>
            <p:cNvSpPr txBox="1"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5598" y="1425"/>
              <a:ext cx="3661" cy="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900" b="1" dirty="0">
                  <a:solidFill>
                    <a:schemeClr val="bg1"/>
                  </a:solidFill>
                  <a:cs typeface="微软雅黑" panose="020B0503020204020204" pitchFamily="34" charset="-122"/>
                </a:rPr>
                <a:t>城市管理视频智能分析系统</a:t>
              </a:r>
              <a:endParaRPr lang="zh-CN" altLang="en-US" sz="900" b="1" dirty="0">
                <a:solidFill>
                  <a:schemeClr val="bg1"/>
                </a:solidFill>
                <a:cs typeface="微软雅黑" panose="020B0503020204020204" pitchFamily="34" charset="-122"/>
              </a:endParaRPr>
            </a:p>
          </p:txBody>
        </p:sp>
      </p:grpSp>
      <p:sp>
        <p:nvSpPr>
          <p:cNvPr id="40" name="矩形 39"/>
          <p:cNvSpPr/>
          <p:nvPr>
            <p:custDataLst>
              <p:tags r:id="rId12"/>
            </p:custDataLst>
          </p:nvPr>
        </p:nvSpPr>
        <p:spPr>
          <a:xfrm>
            <a:off x="760730" y="5201920"/>
            <a:ext cx="5593715" cy="1264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t" anchorCtr="0" forceAA="0" compatLnSpc="1">
            <a:no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利用大模型自然语言理解能力，通过构建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Agent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NL2SQL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与大屏交互指令相结合，将自然语言查询转换为可执行的SQL语句和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大屏操作指令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，实现数据库灵活按需查询和大屏数据动态更新、交互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操作。</a:t>
            </a:r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6779260" y="2072005"/>
            <a:ext cx="4652010" cy="1670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①：预制大屏分析指标分析时段、维度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固化；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②：数据下钻、事件定位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人工操作步骤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繁琐，难以快速获取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结果；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③：系统操作繁琐，业务人员使用培训周期长，不易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上手。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4"/>
            </p:custDataLst>
          </p:nvPr>
        </p:nvSpPr>
        <p:spPr>
          <a:xfrm>
            <a:off x="6750685" y="4963160"/>
            <a:ext cx="4683125" cy="1209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</a:t>
            </a:r>
            <a:r>
              <a:rPr lang="zh-CN" sz="1400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：数据分析</a:t>
            </a:r>
            <a:r>
              <a:rPr lang="zh-CN" sz="1400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展示灵活，</a:t>
            </a:r>
            <a:r>
              <a:rPr lang="zh-CN" sz="1400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“随时问、随时答”，</a:t>
            </a:r>
            <a:r>
              <a:rPr lang="zh-CN" sz="1400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快速响应多样化分析展示需要；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②：自然语言交互操作，便捷易用，快速获取操作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结果。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5" name="组合 14"/>
          <p:cNvGrpSpPr/>
          <p:nvPr>
            <p:custDataLst>
              <p:tags r:id="rId15"/>
            </p:custDataLst>
          </p:nvPr>
        </p:nvGrpSpPr>
        <p:grpSpPr>
          <a:xfrm>
            <a:off x="4574540" y="2032635"/>
            <a:ext cx="1766570" cy="2787015"/>
            <a:chOff x="13639" y="2330"/>
            <a:chExt cx="5092" cy="6006"/>
          </a:xfrm>
        </p:grpSpPr>
        <p:sp>
          <p:nvSpPr>
            <p:cNvPr id="16" name="圆角矩形 15"/>
            <p:cNvSpPr/>
            <p:nvPr>
              <p:custDataLst>
                <p:tags r:id="rId16"/>
              </p:custDataLst>
            </p:nvPr>
          </p:nvSpPr>
          <p:spPr>
            <a:xfrm>
              <a:off x="13640" y="3000"/>
              <a:ext cx="5091" cy="2251"/>
            </a:xfrm>
            <a:prstGeom prst="roundRect">
              <a:avLst>
                <a:gd name="adj" fmla="val 5945"/>
              </a:avLst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95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任意多边形 25"/>
            <p:cNvSpPr/>
            <p:nvPr>
              <p:custDataLst>
                <p:tags r:id="rId17"/>
              </p:custDataLst>
            </p:nvPr>
          </p:nvSpPr>
          <p:spPr>
            <a:xfrm>
              <a:off x="13904" y="4221"/>
              <a:ext cx="4544" cy="828"/>
            </a:xfrm>
            <a:custGeom>
              <a:avLst/>
              <a:gdLst>
                <a:gd name="connsiteX0" fmla="*/ 0 w 4325"/>
                <a:gd name="connsiteY0" fmla="*/ 100 h 767"/>
                <a:gd name="connsiteX1" fmla="*/ 91 w 4325"/>
                <a:gd name="connsiteY1" fmla="*/ 0 h 767"/>
                <a:gd name="connsiteX2" fmla="*/ 721 w 4325"/>
                <a:gd name="connsiteY2" fmla="*/ 0 h 767"/>
                <a:gd name="connsiteX3" fmla="*/ 721 w 4325"/>
                <a:gd name="connsiteY3" fmla="*/ 0 h 767"/>
                <a:gd name="connsiteX4" fmla="*/ 1802 w 4325"/>
                <a:gd name="connsiteY4" fmla="*/ 0 h 767"/>
                <a:gd name="connsiteX5" fmla="*/ 4234 w 4325"/>
                <a:gd name="connsiteY5" fmla="*/ 0 h 767"/>
                <a:gd name="connsiteX6" fmla="*/ 4325 w 4325"/>
                <a:gd name="connsiteY6" fmla="*/ 100 h 767"/>
                <a:gd name="connsiteX7" fmla="*/ 4325 w 4325"/>
                <a:gd name="connsiteY7" fmla="*/ 351 h 767"/>
                <a:gd name="connsiteX8" fmla="*/ 4325 w 4325"/>
                <a:gd name="connsiteY8" fmla="*/ 350 h 767"/>
                <a:gd name="connsiteX9" fmla="*/ 4325 w 4325"/>
                <a:gd name="connsiteY9" fmla="*/ 500 h 767"/>
                <a:gd name="connsiteX10" fmla="*/ 4325 w 4325"/>
                <a:gd name="connsiteY10" fmla="*/ 500 h 767"/>
                <a:gd name="connsiteX11" fmla="*/ 4234 w 4325"/>
                <a:gd name="connsiteY11" fmla="*/ 600 h 767"/>
                <a:gd name="connsiteX12" fmla="*/ 528 w 4325"/>
                <a:gd name="connsiteY12" fmla="*/ 608 h 767"/>
                <a:gd name="connsiteX13" fmla="*/ 244 w 4325"/>
                <a:gd name="connsiteY13" fmla="*/ 767 h 767"/>
                <a:gd name="connsiteX14" fmla="*/ 295 w 4325"/>
                <a:gd name="connsiteY14" fmla="*/ 608 h 767"/>
                <a:gd name="connsiteX15" fmla="*/ 91 w 4325"/>
                <a:gd name="connsiteY15" fmla="*/ 600 h 767"/>
                <a:gd name="connsiteX16" fmla="*/ 0 w 4325"/>
                <a:gd name="connsiteY16" fmla="*/ 500 h 767"/>
                <a:gd name="connsiteX17" fmla="*/ 0 w 4325"/>
                <a:gd name="connsiteY17" fmla="*/ 500 h 767"/>
                <a:gd name="connsiteX18" fmla="*/ 0 w 4325"/>
                <a:gd name="connsiteY18" fmla="*/ 351 h 767"/>
                <a:gd name="connsiteX19" fmla="*/ 0 w 4325"/>
                <a:gd name="connsiteY19" fmla="*/ 350 h 767"/>
                <a:gd name="connsiteX20" fmla="*/ 0 w 4325"/>
                <a:gd name="connsiteY20" fmla="*/ 100 h 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25" h="767">
                  <a:moveTo>
                    <a:pt x="0" y="100"/>
                  </a:moveTo>
                  <a:cubicBezTo>
                    <a:pt x="0" y="45"/>
                    <a:pt x="41" y="0"/>
                    <a:pt x="91" y="0"/>
                  </a:cubicBezTo>
                  <a:lnTo>
                    <a:pt x="721" y="0"/>
                  </a:lnTo>
                  <a:lnTo>
                    <a:pt x="721" y="0"/>
                  </a:lnTo>
                  <a:lnTo>
                    <a:pt x="1802" y="0"/>
                  </a:lnTo>
                  <a:lnTo>
                    <a:pt x="4234" y="0"/>
                  </a:lnTo>
                  <a:cubicBezTo>
                    <a:pt x="4284" y="0"/>
                    <a:pt x="4325" y="45"/>
                    <a:pt x="4325" y="100"/>
                  </a:cubicBezTo>
                  <a:lnTo>
                    <a:pt x="4325" y="351"/>
                  </a:lnTo>
                  <a:lnTo>
                    <a:pt x="4325" y="350"/>
                  </a:lnTo>
                  <a:lnTo>
                    <a:pt x="4325" y="500"/>
                  </a:lnTo>
                  <a:lnTo>
                    <a:pt x="4325" y="500"/>
                  </a:lnTo>
                  <a:cubicBezTo>
                    <a:pt x="4325" y="555"/>
                    <a:pt x="4284" y="600"/>
                    <a:pt x="4234" y="600"/>
                  </a:cubicBezTo>
                  <a:lnTo>
                    <a:pt x="528" y="608"/>
                  </a:lnTo>
                  <a:lnTo>
                    <a:pt x="244" y="767"/>
                  </a:lnTo>
                  <a:lnTo>
                    <a:pt x="295" y="608"/>
                  </a:lnTo>
                  <a:lnTo>
                    <a:pt x="91" y="600"/>
                  </a:lnTo>
                  <a:cubicBezTo>
                    <a:pt x="41" y="600"/>
                    <a:pt x="0" y="555"/>
                    <a:pt x="0" y="500"/>
                  </a:cubicBezTo>
                  <a:lnTo>
                    <a:pt x="0" y="500"/>
                  </a:lnTo>
                  <a:lnTo>
                    <a:pt x="0" y="351"/>
                  </a:lnTo>
                  <a:lnTo>
                    <a:pt x="0" y="35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t" anchorCtr="0"/>
            <a:p>
              <a:pPr algn="l"/>
              <a:r>
                <a:rPr sz="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大屏首页</a:t>
              </a:r>
              <a:r>
                <a:rPr lang="zh-CN" sz="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已为您</a:t>
              </a:r>
              <a:r>
                <a:rPr sz="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展示统计2024年</a:t>
              </a:r>
              <a:r>
                <a:rPr lang="en-US" sz="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</a:t>
              </a:r>
              <a:r>
                <a:rPr sz="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月1日至15日期间的秸秆焚烧告警及总体态势分析</a:t>
              </a:r>
              <a:r>
                <a:rPr lang="zh-CN" sz="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。</a:t>
              </a:r>
              <a:endParaRPr lang="zh-CN" sz="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" name="任意多边形 28"/>
            <p:cNvSpPr/>
            <p:nvPr>
              <p:custDataLst>
                <p:tags r:id="rId18"/>
              </p:custDataLst>
            </p:nvPr>
          </p:nvSpPr>
          <p:spPr>
            <a:xfrm flipH="1">
              <a:off x="13774" y="3324"/>
              <a:ext cx="4675" cy="525"/>
            </a:xfrm>
            <a:custGeom>
              <a:avLst/>
              <a:gdLst>
                <a:gd name="connsiteX0" fmla="*/ 0 w 2915"/>
                <a:gd name="connsiteY0" fmla="*/ 94 h 738"/>
                <a:gd name="connsiteX1" fmla="*/ 61 w 2915"/>
                <a:gd name="connsiteY1" fmla="*/ 0 h 738"/>
                <a:gd name="connsiteX2" fmla="*/ 486 w 2915"/>
                <a:gd name="connsiteY2" fmla="*/ 0 h 738"/>
                <a:gd name="connsiteX3" fmla="*/ 486 w 2915"/>
                <a:gd name="connsiteY3" fmla="*/ 0 h 738"/>
                <a:gd name="connsiteX4" fmla="*/ 1215 w 2915"/>
                <a:gd name="connsiteY4" fmla="*/ 0 h 738"/>
                <a:gd name="connsiteX5" fmla="*/ 2854 w 2915"/>
                <a:gd name="connsiteY5" fmla="*/ 0 h 738"/>
                <a:gd name="connsiteX6" fmla="*/ 2915 w 2915"/>
                <a:gd name="connsiteY6" fmla="*/ 94 h 738"/>
                <a:gd name="connsiteX7" fmla="*/ 2915 w 2915"/>
                <a:gd name="connsiteY7" fmla="*/ 328 h 738"/>
                <a:gd name="connsiteX8" fmla="*/ 2915 w 2915"/>
                <a:gd name="connsiteY8" fmla="*/ 327 h 738"/>
                <a:gd name="connsiteX9" fmla="*/ 2915 w 2915"/>
                <a:gd name="connsiteY9" fmla="*/ 468 h 738"/>
                <a:gd name="connsiteX10" fmla="*/ 2915 w 2915"/>
                <a:gd name="connsiteY10" fmla="*/ 468 h 738"/>
                <a:gd name="connsiteX11" fmla="*/ 2854 w 2915"/>
                <a:gd name="connsiteY11" fmla="*/ 561 h 738"/>
                <a:gd name="connsiteX12" fmla="*/ 356 w 2915"/>
                <a:gd name="connsiteY12" fmla="*/ 568 h 738"/>
                <a:gd name="connsiteX13" fmla="*/ 188 w 2915"/>
                <a:gd name="connsiteY13" fmla="*/ 738 h 738"/>
                <a:gd name="connsiteX14" fmla="*/ 199 w 2915"/>
                <a:gd name="connsiteY14" fmla="*/ 568 h 738"/>
                <a:gd name="connsiteX15" fmla="*/ 61 w 2915"/>
                <a:gd name="connsiteY15" fmla="*/ 561 h 738"/>
                <a:gd name="connsiteX16" fmla="*/ 0 w 2915"/>
                <a:gd name="connsiteY16" fmla="*/ 468 h 738"/>
                <a:gd name="connsiteX17" fmla="*/ 0 w 2915"/>
                <a:gd name="connsiteY17" fmla="*/ 468 h 738"/>
                <a:gd name="connsiteX18" fmla="*/ 0 w 2915"/>
                <a:gd name="connsiteY18" fmla="*/ 328 h 738"/>
                <a:gd name="connsiteX19" fmla="*/ 0 w 2915"/>
                <a:gd name="connsiteY19" fmla="*/ 327 h 738"/>
                <a:gd name="connsiteX20" fmla="*/ 0 w 2915"/>
                <a:gd name="connsiteY20" fmla="*/ 94 h 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15" h="738">
                  <a:moveTo>
                    <a:pt x="0" y="94"/>
                  </a:moveTo>
                  <a:cubicBezTo>
                    <a:pt x="0" y="42"/>
                    <a:pt x="28" y="0"/>
                    <a:pt x="61" y="0"/>
                  </a:cubicBezTo>
                  <a:lnTo>
                    <a:pt x="486" y="0"/>
                  </a:lnTo>
                  <a:lnTo>
                    <a:pt x="486" y="0"/>
                  </a:lnTo>
                  <a:lnTo>
                    <a:pt x="1215" y="0"/>
                  </a:lnTo>
                  <a:lnTo>
                    <a:pt x="2854" y="0"/>
                  </a:lnTo>
                  <a:cubicBezTo>
                    <a:pt x="2887" y="0"/>
                    <a:pt x="2915" y="42"/>
                    <a:pt x="2915" y="94"/>
                  </a:cubicBezTo>
                  <a:lnTo>
                    <a:pt x="2915" y="328"/>
                  </a:lnTo>
                  <a:lnTo>
                    <a:pt x="2915" y="327"/>
                  </a:lnTo>
                  <a:lnTo>
                    <a:pt x="2915" y="468"/>
                  </a:lnTo>
                  <a:lnTo>
                    <a:pt x="2915" y="468"/>
                  </a:lnTo>
                  <a:cubicBezTo>
                    <a:pt x="2915" y="519"/>
                    <a:pt x="2887" y="561"/>
                    <a:pt x="2854" y="561"/>
                  </a:cubicBezTo>
                  <a:lnTo>
                    <a:pt x="356" y="568"/>
                  </a:lnTo>
                  <a:lnTo>
                    <a:pt x="188" y="738"/>
                  </a:lnTo>
                  <a:lnTo>
                    <a:pt x="199" y="568"/>
                  </a:lnTo>
                  <a:lnTo>
                    <a:pt x="61" y="561"/>
                  </a:lnTo>
                  <a:cubicBezTo>
                    <a:pt x="28" y="561"/>
                    <a:pt x="0" y="519"/>
                    <a:pt x="0" y="468"/>
                  </a:cubicBezTo>
                  <a:lnTo>
                    <a:pt x="0" y="468"/>
                  </a:lnTo>
                  <a:lnTo>
                    <a:pt x="0" y="328"/>
                  </a:lnTo>
                  <a:lnTo>
                    <a:pt x="0" y="327"/>
                  </a:lnTo>
                  <a:lnTo>
                    <a:pt x="0" y="94"/>
                  </a:lnTo>
                  <a:close/>
                </a:path>
              </a:pathLst>
            </a:cu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t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帮我查询2024-0</a:t>
              </a:r>
              <a:r>
                <a:rPr lang="en-US" altLang="zh-CN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3</a:t>
              </a:r>
              <a:r>
                <a:rPr lang="zh-CN" alt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-01到2024-03-15的数据</a:t>
              </a:r>
              <a:r>
                <a:rPr lang="en-US" altLang="zh-CN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</a:t>
              </a:r>
              <a:endParaRPr lang="en-US" altLang="zh-CN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0" name="圆角矩形 29"/>
            <p:cNvSpPr/>
            <p:nvPr>
              <p:custDataLst>
                <p:tags r:id="rId19"/>
              </p:custDataLst>
            </p:nvPr>
          </p:nvSpPr>
          <p:spPr>
            <a:xfrm>
              <a:off x="13640" y="6194"/>
              <a:ext cx="5091" cy="2142"/>
            </a:xfrm>
            <a:prstGeom prst="roundRect">
              <a:avLst>
                <a:gd name="adj" fmla="val 5945"/>
              </a:avLst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95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任意多边形 31"/>
            <p:cNvSpPr/>
            <p:nvPr>
              <p:custDataLst>
                <p:tags r:id="rId20"/>
              </p:custDataLst>
            </p:nvPr>
          </p:nvSpPr>
          <p:spPr>
            <a:xfrm>
              <a:off x="14040" y="7299"/>
              <a:ext cx="4211" cy="767"/>
            </a:xfrm>
            <a:custGeom>
              <a:avLst/>
              <a:gdLst>
                <a:gd name="connsiteX0" fmla="*/ 0 w 4325"/>
                <a:gd name="connsiteY0" fmla="*/ 100 h 767"/>
                <a:gd name="connsiteX1" fmla="*/ 91 w 4325"/>
                <a:gd name="connsiteY1" fmla="*/ 0 h 767"/>
                <a:gd name="connsiteX2" fmla="*/ 721 w 4325"/>
                <a:gd name="connsiteY2" fmla="*/ 0 h 767"/>
                <a:gd name="connsiteX3" fmla="*/ 721 w 4325"/>
                <a:gd name="connsiteY3" fmla="*/ 0 h 767"/>
                <a:gd name="connsiteX4" fmla="*/ 1802 w 4325"/>
                <a:gd name="connsiteY4" fmla="*/ 0 h 767"/>
                <a:gd name="connsiteX5" fmla="*/ 4234 w 4325"/>
                <a:gd name="connsiteY5" fmla="*/ 0 h 767"/>
                <a:gd name="connsiteX6" fmla="*/ 4325 w 4325"/>
                <a:gd name="connsiteY6" fmla="*/ 100 h 767"/>
                <a:gd name="connsiteX7" fmla="*/ 4325 w 4325"/>
                <a:gd name="connsiteY7" fmla="*/ 351 h 767"/>
                <a:gd name="connsiteX8" fmla="*/ 4325 w 4325"/>
                <a:gd name="connsiteY8" fmla="*/ 350 h 767"/>
                <a:gd name="connsiteX9" fmla="*/ 4325 w 4325"/>
                <a:gd name="connsiteY9" fmla="*/ 500 h 767"/>
                <a:gd name="connsiteX10" fmla="*/ 4325 w 4325"/>
                <a:gd name="connsiteY10" fmla="*/ 500 h 767"/>
                <a:gd name="connsiteX11" fmla="*/ 4234 w 4325"/>
                <a:gd name="connsiteY11" fmla="*/ 600 h 767"/>
                <a:gd name="connsiteX12" fmla="*/ 528 w 4325"/>
                <a:gd name="connsiteY12" fmla="*/ 608 h 767"/>
                <a:gd name="connsiteX13" fmla="*/ 244 w 4325"/>
                <a:gd name="connsiteY13" fmla="*/ 767 h 767"/>
                <a:gd name="connsiteX14" fmla="*/ 295 w 4325"/>
                <a:gd name="connsiteY14" fmla="*/ 608 h 767"/>
                <a:gd name="connsiteX15" fmla="*/ 91 w 4325"/>
                <a:gd name="connsiteY15" fmla="*/ 600 h 767"/>
                <a:gd name="connsiteX16" fmla="*/ 0 w 4325"/>
                <a:gd name="connsiteY16" fmla="*/ 500 h 767"/>
                <a:gd name="connsiteX17" fmla="*/ 0 w 4325"/>
                <a:gd name="connsiteY17" fmla="*/ 500 h 767"/>
                <a:gd name="connsiteX18" fmla="*/ 0 w 4325"/>
                <a:gd name="connsiteY18" fmla="*/ 351 h 767"/>
                <a:gd name="connsiteX19" fmla="*/ 0 w 4325"/>
                <a:gd name="connsiteY19" fmla="*/ 350 h 767"/>
                <a:gd name="connsiteX20" fmla="*/ 0 w 4325"/>
                <a:gd name="connsiteY20" fmla="*/ 100 h 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25" h="767">
                  <a:moveTo>
                    <a:pt x="0" y="100"/>
                  </a:moveTo>
                  <a:cubicBezTo>
                    <a:pt x="0" y="45"/>
                    <a:pt x="41" y="0"/>
                    <a:pt x="91" y="0"/>
                  </a:cubicBezTo>
                  <a:lnTo>
                    <a:pt x="721" y="0"/>
                  </a:lnTo>
                  <a:lnTo>
                    <a:pt x="721" y="0"/>
                  </a:lnTo>
                  <a:lnTo>
                    <a:pt x="1802" y="0"/>
                  </a:lnTo>
                  <a:lnTo>
                    <a:pt x="4234" y="0"/>
                  </a:lnTo>
                  <a:cubicBezTo>
                    <a:pt x="4284" y="0"/>
                    <a:pt x="4325" y="45"/>
                    <a:pt x="4325" y="100"/>
                  </a:cubicBezTo>
                  <a:lnTo>
                    <a:pt x="4325" y="351"/>
                  </a:lnTo>
                  <a:lnTo>
                    <a:pt x="4325" y="350"/>
                  </a:lnTo>
                  <a:lnTo>
                    <a:pt x="4325" y="500"/>
                  </a:lnTo>
                  <a:lnTo>
                    <a:pt x="4325" y="500"/>
                  </a:lnTo>
                  <a:cubicBezTo>
                    <a:pt x="4325" y="555"/>
                    <a:pt x="4284" y="600"/>
                    <a:pt x="4234" y="600"/>
                  </a:cubicBezTo>
                  <a:lnTo>
                    <a:pt x="528" y="608"/>
                  </a:lnTo>
                  <a:lnTo>
                    <a:pt x="244" y="767"/>
                  </a:lnTo>
                  <a:lnTo>
                    <a:pt x="295" y="608"/>
                  </a:lnTo>
                  <a:lnTo>
                    <a:pt x="91" y="600"/>
                  </a:lnTo>
                  <a:cubicBezTo>
                    <a:pt x="41" y="600"/>
                    <a:pt x="0" y="555"/>
                    <a:pt x="0" y="500"/>
                  </a:cubicBezTo>
                  <a:lnTo>
                    <a:pt x="0" y="500"/>
                  </a:lnTo>
                  <a:lnTo>
                    <a:pt x="0" y="351"/>
                  </a:lnTo>
                  <a:lnTo>
                    <a:pt x="0" y="35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t" anchorCtr="0"/>
            <a:p>
              <a:pPr algn="l"/>
              <a:r>
                <a:rPr lang="zh-CN" sz="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以为你生成最近两月的是门前事件对比分析图表。</a:t>
              </a:r>
              <a:endParaRPr lang="zh-CN" sz="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3" name="任意多边形 32"/>
            <p:cNvSpPr/>
            <p:nvPr>
              <p:custDataLst>
                <p:tags r:id="rId21"/>
              </p:custDataLst>
            </p:nvPr>
          </p:nvSpPr>
          <p:spPr>
            <a:xfrm flipH="1">
              <a:off x="14440" y="6461"/>
              <a:ext cx="3811" cy="525"/>
            </a:xfrm>
            <a:custGeom>
              <a:avLst/>
              <a:gdLst>
                <a:gd name="connsiteX0" fmla="*/ 0 w 2915"/>
                <a:gd name="connsiteY0" fmla="*/ 94 h 738"/>
                <a:gd name="connsiteX1" fmla="*/ 61 w 2915"/>
                <a:gd name="connsiteY1" fmla="*/ 0 h 738"/>
                <a:gd name="connsiteX2" fmla="*/ 486 w 2915"/>
                <a:gd name="connsiteY2" fmla="*/ 0 h 738"/>
                <a:gd name="connsiteX3" fmla="*/ 486 w 2915"/>
                <a:gd name="connsiteY3" fmla="*/ 0 h 738"/>
                <a:gd name="connsiteX4" fmla="*/ 1215 w 2915"/>
                <a:gd name="connsiteY4" fmla="*/ 0 h 738"/>
                <a:gd name="connsiteX5" fmla="*/ 2854 w 2915"/>
                <a:gd name="connsiteY5" fmla="*/ 0 h 738"/>
                <a:gd name="connsiteX6" fmla="*/ 2915 w 2915"/>
                <a:gd name="connsiteY6" fmla="*/ 94 h 738"/>
                <a:gd name="connsiteX7" fmla="*/ 2915 w 2915"/>
                <a:gd name="connsiteY7" fmla="*/ 328 h 738"/>
                <a:gd name="connsiteX8" fmla="*/ 2915 w 2915"/>
                <a:gd name="connsiteY8" fmla="*/ 327 h 738"/>
                <a:gd name="connsiteX9" fmla="*/ 2915 w 2915"/>
                <a:gd name="connsiteY9" fmla="*/ 468 h 738"/>
                <a:gd name="connsiteX10" fmla="*/ 2915 w 2915"/>
                <a:gd name="connsiteY10" fmla="*/ 468 h 738"/>
                <a:gd name="connsiteX11" fmla="*/ 2854 w 2915"/>
                <a:gd name="connsiteY11" fmla="*/ 561 h 738"/>
                <a:gd name="connsiteX12" fmla="*/ 356 w 2915"/>
                <a:gd name="connsiteY12" fmla="*/ 568 h 738"/>
                <a:gd name="connsiteX13" fmla="*/ 188 w 2915"/>
                <a:gd name="connsiteY13" fmla="*/ 738 h 738"/>
                <a:gd name="connsiteX14" fmla="*/ 199 w 2915"/>
                <a:gd name="connsiteY14" fmla="*/ 568 h 738"/>
                <a:gd name="connsiteX15" fmla="*/ 61 w 2915"/>
                <a:gd name="connsiteY15" fmla="*/ 561 h 738"/>
                <a:gd name="connsiteX16" fmla="*/ 0 w 2915"/>
                <a:gd name="connsiteY16" fmla="*/ 468 h 738"/>
                <a:gd name="connsiteX17" fmla="*/ 0 w 2915"/>
                <a:gd name="connsiteY17" fmla="*/ 468 h 738"/>
                <a:gd name="connsiteX18" fmla="*/ 0 w 2915"/>
                <a:gd name="connsiteY18" fmla="*/ 328 h 738"/>
                <a:gd name="connsiteX19" fmla="*/ 0 w 2915"/>
                <a:gd name="connsiteY19" fmla="*/ 327 h 738"/>
                <a:gd name="connsiteX20" fmla="*/ 0 w 2915"/>
                <a:gd name="connsiteY20" fmla="*/ 94 h 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15" h="738">
                  <a:moveTo>
                    <a:pt x="0" y="94"/>
                  </a:moveTo>
                  <a:cubicBezTo>
                    <a:pt x="0" y="42"/>
                    <a:pt x="28" y="0"/>
                    <a:pt x="61" y="0"/>
                  </a:cubicBezTo>
                  <a:lnTo>
                    <a:pt x="486" y="0"/>
                  </a:lnTo>
                  <a:lnTo>
                    <a:pt x="486" y="0"/>
                  </a:lnTo>
                  <a:lnTo>
                    <a:pt x="1215" y="0"/>
                  </a:lnTo>
                  <a:lnTo>
                    <a:pt x="2854" y="0"/>
                  </a:lnTo>
                  <a:cubicBezTo>
                    <a:pt x="2887" y="0"/>
                    <a:pt x="2915" y="42"/>
                    <a:pt x="2915" y="94"/>
                  </a:cubicBezTo>
                  <a:lnTo>
                    <a:pt x="2915" y="328"/>
                  </a:lnTo>
                  <a:lnTo>
                    <a:pt x="2915" y="327"/>
                  </a:lnTo>
                  <a:lnTo>
                    <a:pt x="2915" y="468"/>
                  </a:lnTo>
                  <a:lnTo>
                    <a:pt x="2915" y="468"/>
                  </a:lnTo>
                  <a:cubicBezTo>
                    <a:pt x="2915" y="519"/>
                    <a:pt x="2887" y="561"/>
                    <a:pt x="2854" y="561"/>
                  </a:cubicBezTo>
                  <a:lnTo>
                    <a:pt x="356" y="568"/>
                  </a:lnTo>
                  <a:lnTo>
                    <a:pt x="188" y="738"/>
                  </a:lnTo>
                  <a:lnTo>
                    <a:pt x="199" y="568"/>
                  </a:lnTo>
                  <a:lnTo>
                    <a:pt x="61" y="561"/>
                  </a:lnTo>
                  <a:cubicBezTo>
                    <a:pt x="28" y="561"/>
                    <a:pt x="0" y="519"/>
                    <a:pt x="0" y="468"/>
                  </a:cubicBezTo>
                  <a:lnTo>
                    <a:pt x="0" y="468"/>
                  </a:lnTo>
                  <a:lnTo>
                    <a:pt x="0" y="328"/>
                  </a:lnTo>
                  <a:lnTo>
                    <a:pt x="0" y="327"/>
                  </a:lnTo>
                  <a:lnTo>
                    <a:pt x="0" y="94"/>
                  </a:lnTo>
                  <a:close/>
                </a:path>
              </a:pathLst>
            </a:cu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t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请对比显示最近两月的事件数据</a:t>
              </a:r>
              <a:endParaRPr lang="zh-CN" altLang="en-US" sz="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4" name="任意多边形: 形状 8"/>
            <p:cNvSpPr/>
            <p:nvPr>
              <p:custDataLst>
                <p:tags r:id="rId22"/>
              </p:custDataLst>
            </p:nvPr>
          </p:nvSpPr>
          <p:spPr>
            <a:xfrm flipH="1">
              <a:off x="13639" y="2330"/>
              <a:ext cx="5024" cy="630"/>
            </a:xfrm>
            <a:prstGeom prst="roundRect">
              <a:avLst/>
            </a:prstGeom>
            <a:gradFill flip="none" rotWithShape="1">
              <a:gsLst>
                <a:gs pos="52000">
                  <a:srgbClr val="C00000"/>
                </a:gs>
                <a:gs pos="100000">
                  <a:schemeClr val="accent6"/>
                </a:gs>
              </a:gsLst>
              <a:lin ang="2700000" scaled="0"/>
            </a:gra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pPr lvl="0" algn="ctr" eaLnBrk="1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900" b="1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lt"/>
                  <a:sym typeface="思源宋体 CN" panose="02020400000000000000" pitchFamily="18" charset="-122"/>
                </a:rPr>
                <a:t>动态生成相关指标统计</a:t>
              </a:r>
              <a:endParaRPr lang="zh-CN" altLang="en-US" sz="9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lt"/>
                <a:sym typeface="思源宋体 CN" panose="02020400000000000000" pitchFamily="18" charset="-122"/>
              </a:endParaRPr>
            </a:p>
          </p:txBody>
        </p:sp>
        <p:sp>
          <p:nvSpPr>
            <p:cNvPr id="35" name="任意多边形: 形状 8"/>
            <p:cNvSpPr/>
            <p:nvPr>
              <p:custDataLst>
                <p:tags r:id="rId23"/>
              </p:custDataLst>
            </p:nvPr>
          </p:nvSpPr>
          <p:spPr>
            <a:xfrm flipH="1">
              <a:off x="13639" y="5518"/>
              <a:ext cx="5024" cy="630"/>
            </a:xfrm>
            <a:prstGeom prst="roundRect">
              <a:avLst/>
            </a:prstGeom>
            <a:gradFill flip="none" rotWithShape="1">
              <a:gsLst>
                <a:gs pos="52000">
                  <a:srgbClr val="C00000"/>
                </a:gs>
                <a:gs pos="100000">
                  <a:schemeClr val="accent6"/>
                </a:gs>
              </a:gsLst>
              <a:lin ang="2700000" scaled="0"/>
            </a:gra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9pPr>
            </a:lstStyle>
            <a:p>
              <a:pPr lvl="0" algn="ctr" eaLnBrk="1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900" b="1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lt"/>
                  <a:sym typeface="思源宋体 CN" panose="02020400000000000000" pitchFamily="18" charset="-122"/>
                </a:rPr>
                <a:t>数据指标灵活对比分析</a:t>
              </a:r>
              <a:endParaRPr lang="zh-CN" altLang="en-US" sz="9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lt"/>
                <a:sym typeface="思源宋体 CN" panose="02020400000000000000" pitchFamily="18" charset="-122"/>
              </a:endParaRPr>
            </a:p>
          </p:txBody>
        </p:sp>
      </p:grp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419100" y="3804920"/>
            <a:ext cx="3215640" cy="2640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125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3302635" y="1478915"/>
            <a:ext cx="3215640" cy="27038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125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10704" y="1482413"/>
            <a:ext cx="6098584" cy="497495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664271" y="1482413"/>
            <a:ext cx="5052447" cy="258821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664325" y="4397375"/>
            <a:ext cx="5052695" cy="205994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533436" y="390115"/>
            <a:ext cx="10969716" cy="462021"/>
          </a:xfrm>
          <a:prstGeom prst="rect">
            <a:avLst/>
          </a:prstGeom>
        </p:spPr>
        <p:txBody>
          <a:bodyPr anchor="t" anchorCtr="0"/>
          <a:lstStyle>
            <a:lvl1pPr algn="l" defTabSz="1186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95" b="1" kern="120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11861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2400" i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sym typeface="微软雅黑" panose="020B0503020204020204" pitchFamily="34" charset="-122"/>
              </a:rPr>
              <a:t>门前四包监管助手-大模型报告生成&amp;业务问答</a:t>
            </a:r>
            <a:endParaRPr sz="2400" i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sym typeface="微软雅黑" panose="020B0503020204020204" pitchFamily="34" charset="-122"/>
            </a:endParaRPr>
          </a:p>
        </p:txBody>
      </p:sp>
      <p:sp>
        <p:nvSpPr>
          <p:cNvPr id="93" name="矩形 92"/>
          <p:cNvSpPr/>
          <p:nvPr>
            <p:custDataLst>
              <p:tags r:id="rId4"/>
            </p:custDataLst>
          </p:nvPr>
        </p:nvSpPr>
        <p:spPr>
          <a:xfrm>
            <a:off x="506730" y="1541145"/>
            <a:ext cx="1143000" cy="4102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实现逻辑</a:t>
            </a:r>
            <a:endParaRPr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6746875" y="1591310"/>
            <a:ext cx="1368000" cy="4102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r>
              <a:rPr lang="zh-CN" altLang="en-US" dirty="0">
                <a:solidFill>
                  <a:srgbClr val="000000"/>
                </a:solidFill>
                <a:sym typeface="+mn-ea"/>
              </a:rPr>
              <a:t>解决的问题</a:t>
            </a:r>
            <a:endParaRPr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6766560" y="4529455"/>
            <a:ext cx="1368000" cy="4102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r>
              <a:rPr lang="zh-CN" altLang="en-US" dirty="0">
                <a:solidFill>
                  <a:srgbClr val="000000"/>
                </a:solidFill>
                <a:sym typeface="+mn-ea"/>
              </a:rPr>
              <a:t>价值成效</a:t>
            </a:r>
            <a:endParaRPr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1365885" y="988060"/>
            <a:ext cx="9949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buFont typeface="Arial" panose="020B0604020202020204" pitchFamily="34" charset="0"/>
              <a:buNone/>
            </a:pPr>
            <a:r>
              <a:rPr sz="1600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提供专用的大模型BI和文档生成服务，可跟据用户输入快速生成每日巡检报告等各种图表、报表、文档等内容。</a:t>
            </a:r>
            <a:endParaRPr sz="1600" dirty="0" smtClean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793490" y="1616075"/>
            <a:ext cx="2239010" cy="242760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21970" y="4270375"/>
            <a:ext cx="2919730" cy="185991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0" name="矩形 39"/>
          <p:cNvSpPr/>
          <p:nvPr>
            <p:custDataLst>
              <p:tags r:id="rId12"/>
            </p:custDataLst>
          </p:nvPr>
        </p:nvSpPr>
        <p:spPr>
          <a:xfrm>
            <a:off x="412750" y="2374900"/>
            <a:ext cx="2874010" cy="1266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通过数据预处理与特征提取，将门前四包</a:t>
            </a:r>
            <a:r>
              <a: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事件数据转化为模型可理解形式；训练学习报告生成逻辑；模型根据数据和模板自动生成报告，实现高效、准确的报告生成。</a:t>
            </a:r>
            <a:endParaRPr lang="zh-CN" altLang="en-US" sz="12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5" name="矩形 34"/>
          <p:cNvSpPr/>
          <p:nvPr>
            <p:custDataLst>
              <p:tags r:id="rId13"/>
            </p:custDataLst>
          </p:nvPr>
        </p:nvSpPr>
        <p:spPr>
          <a:xfrm>
            <a:off x="3653155" y="4792345"/>
            <a:ext cx="2900045" cy="1266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通过预训练大模型理解自然语言问题，将问题转化为对知识库的查询，利用知识图谱中的实体、关系进行推理，快速检索并生成准确答案，实现高效智能问答。</a:t>
            </a:r>
            <a:endParaRPr lang="zh-CN" altLang="en-US" sz="12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9" name="文本框 68"/>
          <p:cNvSpPr txBox="1"/>
          <p:nvPr>
            <p:custDataLst>
              <p:tags r:id="rId14"/>
            </p:custDataLst>
          </p:nvPr>
        </p:nvSpPr>
        <p:spPr>
          <a:xfrm>
            <a:off x="419100" y="2042160"/>
            <a:ext cx="1778000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400">
                <a:gradFill flip="none" rotWithShape="1">
                  <a:gsLst>
                    <a:gs pos="100000">
                      <a:schemeClr val="accent2">
                        <a:lumMod val="68000"/>
                        <a:lumOff val="32000"/>
                      </a:schemeClr>
                    </a:gs>
                    <a:gs pos="50000">
                      <a:schemeClr val="accent1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智能报告生成：</a:t>
            </a:r>
            <a:endParaRPr lang="zh-CN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5"/>
            </p:custDataLst>
          </p:nvPr>
        </p:nvSpPr>
        <p:spPr>
          <a:xfrm>
            <a:off x="3663950" y="4457700"/>
            <a:ext cx="1778000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400">
                <a:gradFill flip="none" rotWithShape="1">
                  <a:gsLst>
                    <a:gs pos="100000">
                      <a:schemeClr val="accent2">
                        <a:lumMod val="68000"/>
                        <a:lumOff val="32000"/>
                      </a:schemeClr>
                    </a:gs>
                    <a:gs pos="50000">
                      <a:schemeClr val="accent1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业务知识问答</a:t>
            </a:r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6"/>
            </p:custDataLst>
          </p:nvPr>
        </p:nvSpPr>
        <p:spPr>
          <a:xfrm>
            <a:off x="6748145" y="2072005"/>
            <a:ext cx="4773930" cy="1194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①：传统人工收集数据、整理信息、编写报告，生成效率低、准确性差、人力成本高、难以满足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定制化需求；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②：业务知识问答需人工查找资料，传统问答系统预制问答对回答死板，缺乏复杂问题组织和回答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能力。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7"/>
            </p:custDataLst>
          </p:nvPr>
        </p:nvSpPr>
        <p:spPr>
          <a:xfrm>
            <a:off x="6752590" y="5010785"/>
            <a:ext cx="4909820" cy="1362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①：将原本需要几天乃至一周进行人工统计编制，转变为分钟级的自动生成，准确性高、一致性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好；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②：实现事件政策法规、处置流程、应急预案、总结报告等智能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组织、检索与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回答，快速指导事件处置与决策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指挥。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THINKCELLSHAPEDONOTDELETE" val="thinkcellActiveDocDoNotDelete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DIAGRAM_VIRTUALLY_FRAME" val="{&quot;height&quot;:349.1,&quot;left&quot;:730.25,&quot;top&quot;:116.5,&quot;width&quot;:206.29055118110227}"/>
</p:tagLst>
</file>

<file path=ppt/tags/tag147.xml><?xml version="1.0" encoding="utf-8"?>
<p:tagLst xmlns:p="http://schemas.openxmlformats.org/presentationml/2006/main">
  <p:tag name="KSO_WM_DIAGRAM_VIRTUALLY_FRAME" val="{&quot;height&quot;:349.1,&quot;left&quot;:730.25,&quot;top&quot;:116.5,&quot;width&quot;:206.29055118110227}"/>
  <p:tag name="KSO_WM_BEAUTIFY_FLAG" val=""/>
</p:tagLst>
</file>

<file path=ppt/tags/tag148.xml><?xml version="1.0" encoding="utf-8"?>
<p:tagLst xmlns:p="http://schemas.openxmlformats.org/presentationml/2006/main">
  <p:tag name="KSO_WM_DIAGRAM_VIRTUALLY_FRAME" val="{&quot;height&quot;:349.1,&quot;left&quot;:730.25,&quot;top&quot;:116.5,&quot;width&quot;:206.29055118110227}"/>
  <p:tag name="KSO_WM_BEAUTIFY_FLAG" val=""/>
</p:tagLst>
</file>

<file path=ppt/tags/tag149.xml><?xml version="1.0" encoding="utf-8"?>
<p:tagLst xmlns:p="http://schemas.openxmlformats.org/presentationml/2006/main">
  <p:tag name="KSO_WM_DIAGRAM_VIRTUALLY_FRAME" val="{&quot;height&quot;:349.1,&quot;left&quot;:730.25,&quot;top&quot;:116.5,&quot;width&quot;:206.29055118110227}"/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DIAGRAM_VIRTUALLY_FRAME" val="{&quot;height&quot;:349.1,&quot;left&quot;:730.25,&quot;top&quot;:116.5,&quot;width&quot;:206.29055118110227}"/>
  <p:tag name="KSO_WM_BEAUTIFY_FLAG" val=""/>
</p:tagLst>
</file>

<file path=ppt/tags/tag151.xml><?xml version="1.0" encoding="utf-8"?>
<p:tagLst xmlns:p="http://schemas.openxmlformats.org/presentationml/2006/main">
  <p:tag name="KSO_WM_DIAGRAM_VIRTUALLY_FRAME" val="{&quot;height&quot;:349.1,&quot;left&quot;:730.25,&quot;top&quot;:116.5,&quot;width&quot;:206.29055118110227}"/>
  <p:tag name="KSO_WM_BEAUTIFY_FLAG" val=""/>
</p:tagLst>
</file>

<file path=ppt/tags/tag152.xml><?xml version="1.0" encoding="utf-8"?>
<p:tagLst xmlns:p="http://schemas.openxmlformats.org/presentationml/2006/main">
  <p:tag name="KSO_WM_DIAGRAM_VIRTUALLY_FRAME" val="{&quot;height&quot;:349.1,&quot;left&quot;:730.25,&quot;top&quot;:116.5,&quot;width&quot;:206.29055118110227}"/>
  <p:tag name="KSO_WM_BEAUTIFY_FLAG" val=""/>
</p:tagLst>
</file>

<file path=ppt/tags/tag153.xml><?xml version="1.0" encoding="utf-8"?>
<p:tagLst xmlns:p="http://schemas.openxmlformats.org/presentationml/2006/main">
  <p:tag name="KSO_WM_DIAGRAM_VIRTUALLY_FRAME" val="{&quot;height&quot;:349.1,&quot;left&quot;:730.25,&quot;top&quot;:116.5,&quot;width&quot;:206.29055118110227}"/>
  <p:tag name="KSO_WM_BEAUTIFY_FLAG" val=""/>
</p:tagLst>
</file>

<file path=ppt/tags/tag154.xml><?xml version="1.0" encoding="utf-8"?>
<p:tagLst xmlns:p="http://schemas.openxmlformats.org/presentationml/2006/main">
  <p:tag name="KSO_WM_DIAGRAM_VIRTUALLY_FRAME" val="{&quot;height&quot;:349.1,&quot;left&quot;:730.25,&quot;top&quot;:116.5,&quot;width&quot;:206.29055118110227}"/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COMMONDATA" val="eyJoZGlkIjoiNWZhMGEzYzJjMWNkY2RiMTBhYjBlY2M5OTI5YmM1YWQifQ=="/>
  <p:tag name="RESOURCE_RECORD_KEY" val="{&quot;13&quot;:[4364954,20481652,19972048,4670873,4721902,4364957],&quot;29&quot;:[20426319]}"/>
  <p:tag name="commondata" val="eyJoZGlkIjoiMzEwNTM5NzYwMDRjMzkwZTVkZjY2ODkwMGIxNGU0OTUifQ==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65_2*m_h_i*1_3_2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1_3_2"/>
  <p:tag name="KSO_WM_UNIT_FILL_FORE_SCHEMECOLOR_INDEX" val="7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65_2*m_h_i*1_3_2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1_3_2"/>
  <p:tag name="KSO_WM_UNIT_FILL_FORE_SCHEMECOLOR_INDEX" val="7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2*m_h_i*1_1_1"/>
  <p:tag name="KSO_WM_TEMPLATE_CATEGORY" val="diagram"/>
  <p:tag name="KSO_WM_TEMPLATE_INDEX" val="20231554"/>
  <p:tag name="KSO_WM_UNIT_LAYERLEVEL" val="1_1_1"/>
  <p:tag name="KSO_WM_TAG_VERSION" val="3.0"/>
  <p:tag name="KSO_WM_BEAUTIFY_FLAG" val=""/>
  <p:tag name="KSO_WM_DIAGRAM_VERSION" val="3"/>
  <p:tag name="KSO_WM_DIAGRAM_GROUP_CODE" val="m1-1"/>
  <p:tag name="KSO_WM_UNIT_TYPE" val="m_h_i"/>
  <p:tag name="KSO_WM_UNIT_INDEX" val="1_1_1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00.69370078740155,&quot;width&quot;:856.2374015748031}"/>
  <p:tag name="KSO_WM_DIAGRAM_COLOR_MATCH_VALUE" val="{&quot;shape&quot;:{&quot;fill&quot;:{&quot;gradient&quot;:[{&quot;brightness&quot;:0,&quot;colorType&quot;:1,&quot;foreColorIndex&quot;:5,&quot;pos&quot;:1,&quot;transparency&quot;:0},{&quot;brightness&quot;:0,&quot;colorType&quot;:1,&quot;foreColorIndex&quot;:5,&quot;pos&quot;:0.409999996423721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2*m_h_i*1_1_1"/>
  <p:tag name="KSO_WM_TEMPLATE_CATEGORY" val="diagram"/>
  <p:tag name="KSO_WM_TEMPLATE_INDEX" val="20231554"/>
  <p:tag name="KSO_WM_UNIT_LAYERLEVEL" val="1_1_1"/>
  <p:tag name="KSO_WM_TAG_VERSION" val="3.0"/>
  <p:tag name="KSO_WM_BEAUTIFY_FLAG" val=""/>
  <p:tag name="KSO_WM_DIAGRAM_VERSION" val="3"/>
  <p:tag name="KSO_WM_DIAGRAM_GROUP_CODE" val="m1-1"/>
  <p:tag name="KSO_WM_UNIT_TYPE" val="m_h_i"/>
  <p:tag name="KSO_WM_UNIT_INDEX" val="1_1_1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00.69370078740155,&quot;width&quot;:856.2374015748031}"/>
  <p:tag name="KSO_WM_DIAGRAM_COLOR_MATCH_VALUE" val="{&quot;shape&quot;:{&quot;fill&quot;:{&quot;gradient&quot;:[{&quot;brightness&quot;:0,&quot;colorType&quot;:1,&quot;foreColorIndex&quot;:5,&quot;pos&quot;:1,&quot;transparency&quot;:0},{&quot;brightness&quot;:0,&quot;colorType&quot;:1,&quot;foreColorIndex&quot;:5,&quot;pos&quot;:0.409999996423721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2*m_h_i*1_1_1"/>
  <p:tag name="KSO_WM_TEMPLATE_CATEGORY" val="diagram"/>
  <p:tag name="KSO_WM_TEMPLATE_INDEX" val="20231554"/>
  <p:tag name="KSO_WM_UNIT_LAYERLEVEL" val="1_1_1"/>
  <p:tag name="KSO_WM_TAG_VERSION" val="3.0"/>
  <p:tag name="KSO_WM_BEAUTIFY_FLAG" val=""/>
  <p:tag name="KSO_WM_DIAGRAM_VERSION" val="3"/>
  <p:tag name="KSO_WM_DIAGRAM_GROUP_CODE" val="m1-1"/>
  <p:tag name="KSO_WM_UNIT_TYPE" val="m_h_i"/>
  <p:tag name="KSO_WM_UNIT_INDEX" val="1_1_1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00.69370078740155,&quot;width&quot;:856.2374015748031}"/>
  <p:tag name="KSO_WM_DIAGRAM_COLOR_MATCH_VALUE" val="{&quot;shape&quot;:{&quot;fill&quot;:{&quot;gradient&quot;:[{&quot;brightness&quot;:0,&quot;colorType&quot;:1,&quot;foreColorIndex&quot;:5,&quot;pos&quot;:1,&quot;transparency&quot;:0},{&quot;brightness&quot;:0,&quot;colorType&quot;:1,&quot;foreColorIndex&quot;:5,&quot;pos&quot;:0.409999996423721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2*m_h_i*1_1_1"/>
  <p:tag name="KSO_WM_TEMPLATE_CATEGORY" val="diagram"/>
  <p:tag name="KSO_WM_TEMPLATE_INDEX" val="20231554"/>
  <p:tag name="KSO_WM_UNIT_LAYERLEVEL" val="1_1_1"/>
  <p:tag name="KSO_WM_TAG_VERSION" val="3.0"/>
  <p:tag name="KSO_WM_BEAUTIFY_FLAG" val=""/>
  <p:tag name="KSO_WM_DIAGRAM_VERSION" val="3"/>
  <p:tag name="KSO_WM_DIAGRAM_GROUP_CODE" val="m1-1"/>
  <p:tag name="KSO_WM_UNIT_TYPE" val="m_h_i"/>
  <p:tag name="KSO_WM_UNIT_INDEX" val="1_1_1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00.69370078740155,&quot;width&quot;:856.2374015748031}"/>
  <p:tag name="KSO_WM_DIAGRAM_COLOR_MATCH_VALUE" val="{&quot;shape&quot;:{&quot;fill&quot;:{&quot;gradient&quot;:[{&quot;brightness&quot;:0,&quot;colorType&quot;:1,&quot;foreColorIndex&quot;:5,&quot;pos&quot;:1,&quot;transparency&quot;:0},{&quot;brightness&quot;:0,&quot;colorType&quot;:1,&quot;foreColorIndex&quot;:5,&quot;pos&quot;:0.409999996423721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2*m_h_i*1_1_1"/>
  <p:tag name="KSO_WM_TEMPLATE_CATEGORY" val="diagram"/>
  <p:tag name="KSO_WM_TEMPLATE_INDEX" val="20231554"/>
  <p:tag name="KSO_WM_UNIT_LAYERLEVEL" val="1_1_1"/>
  <p:tag name="KSO_WM_TAG_VERSION" val="3.0"/>
  <p:tag name="KSO_WM_BEAUTIFY_FLAG" val=""/>
  <p:tag name="KSO_WM_DIAGRAM_VERSION" val="3"/>
  <p:tag name="KSO_WM_DIAGRAM_GROUP_CODE" val="m1-1"/>
  <p:tag name="KSO_WM_UNIT_TYPE" val="m_h_i"/>
  <p:tag name="KSO_WM_UNIT_INDEX" val="1_1_1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00.69370078740155,&quot;width&quot;:856.2374015748031}"/>
  <p:tag name="KSO_WM_DIAGRAM_COLOR_MATCH_VALUE" val="{&quot;shape&quot;:{&quot;fill&quot;:{&quot;gradient&quot;:[{&quot;brightness&quot;:0,&quot;colorType&quot;:1,&quot;foreColorIndex&quot;:5,&quot;pos&quot;:1,&quot;transparency&quot;:0},{&quot;brightness&quot;:0,&quot;colorType&quot;:1,&quot;foreColorIndex&quot;:5,&quot;pos&quot;:0.409999996423721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2*m_h_i*1_1_1"/>
  <p:tag name="KSO_WM_TEMPLATE_CATEGORY" val="diagram"/>
  <p:tag name="KSO_WM_TEMPLATE_INDEX" val="20231554"/>
  <p:tag name="KSO_WM_UNIT_LAYERLEVEL" val="1_1_1"/>
  <p:tag name="KSO_WM_TAG_VERSION" val="3.0"/>
  <p:tag name="KSO_WM_BEAUTIFY_FLAG" val=""/>
  <p:tag name="KSO_WM_DIAGRAM_VERSION" val="3"/>
  <p:tag name="KSO_WM_DIAGRAM_GROUP_CODE" val="m1-1"/>
  <p:tag name="KSO_WM_UNIT_TYPE" val="m_h_i"/>
  <p:tag name="KSO_WM_UNIT_INDEX" val="1_1_1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00.69370078740155,&quot;width&quot;:856.2374015748031}"/>
  <p:tag name="KSO_WM_DIAGRAM_COLOR_MATCH_VALUE" val="{&quot;shape&quot;:{&quot;fill&quot;:{&quot;gradient&quot;:[{&quot;brightness&quot;:0,&quot;colorType&quot;:1,&quot;foreColorIndex&quot;:5,&quot;pos&quot;:1,&quot;transparency&quot;:0},{&quot;brightness&quot;:0,&quot;colorType&quot;:1,&quot;foreColorIndex&quot;:5,&quot;pos&quot;:0.409999996423721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2*m_h_i*1_1_1"/>
  <p:tag name="KSO_WM_TEMPLATE_CATEGORY" val="diagram"/>
  <p:tag name="KSO_WM_TEMPLATE_INDEX" val="20231554"/>
  <p:tag name="KSO_WM_UNIT_LAYERLEVEL" val="1_1_1"/>
  <p:tag name="KSO_WM_TAG_VERSION" val="3.0"/>
  <p:tag name="KSO_WM_BEAUTIFY_FLAG" val=""/>
  <p:tag name="KSO_WM_DIAGRAM_VERSION" val="3"/>
  <p:tag name="KSO_WM_DIAGRAM_GROUP_CODE" val="m1-1"/>
  <p:tag name="KSO_WM_UNIT_TYPE" val="m_h_i"/>
  <p:tag name="KSO_WM_UNIT_INDEX" val="1_1_1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00.69370078740155,&quot;width&quot;:856.2374015748031}"/>
  <p:tag name="KSO_WM_DIAGRAM_COLOR_MATCH_VALUE" val="{&quot;shape&quot;:{&quot;fill&quot;:{&quot;gradient&quot;:[{&quot;brightness&quot;:0,&quot;colorType&quot;:1,&quot;foreColorIndex&quot;:5,&quot;pos&quot;:1,&quot;transparency&quot;:0},{&quot;brightness&quot;:0,&quot;colorType&quot;:1,&quot;foreColorIndex&quot;:5,&quot;pos&quot;:0.409999996423721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2*m_h_i*1_1_1"/>
  <p:tag name="KSO_WM_TEMPLATE_CATEGORY" val="diagram"/>
  <p:tag name="KSO_WM_TEMPLATE_INDEX" val="20231554"/>
  <p:tag name="KSO_WM_UNIT_LAYERLEVEL" val="1_1_1"/>
  <p:tag name="KSO_WM_TAG_VERSION" val="3.0"/>
  <p:tag name="KSO_WM_BEAUTIFY_FLAG" val=""/>
  <p:tag name="KSO_WM_DIAGRAM_VERSION" val="3"/>
  <p:tag name="KSO_WM_DIAGRAM_GROUP_CODE" val="m1-1"/>
  <p:tag name="KSO_WM_UNIT_TYPE" val="m_h_i"/>
  <p:tag name="KSO_WM_UNIT_INDEX" val="1_1_1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00.69370078740155,&quot;width&quot;:856.2374015748031}"/>
  <p:tag name="KSO_WM_DIAGRAM_COLOR_MATCH_VALUE" val="{&quot;shape&quot;:{&quot;fill&quot;:{&quot;gradient&quot;:[{&quot;brightness&quot;:0,&quot;colorType&quot;:1,&quot;foreColorIndex&quot;:5,&quot;pos&quot;:1,&quot;transparency&quot;:0},{&quot;brightness&quot;:0,&quot;colorType&quot;:1,&quot;foreColorIndex&quot;:5,&quot;pos&quot;:0.409999996423721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2*m_h_i*1_1_1"/>
  <p:tag name="KSO_WM_TEMPLATE_CATEGORY" val="diagram"/>
  <p:tag name="KSO_WM_TEMPLATE_INDEX" val="20231554"/>
  <p:tag name="KSO_WM_UNIT_LAYERLEVEL" val="1_1_1"/>
  <p:tag name="KSO_WM_TAG_VERSION" val="3.0"/>
  <p:tag name="KSO_WM_BEAUTIFY_FLAG" val=""/>
  <p:tag name="KSO_WM_DIAGRAM_VERSION" val="3"/>
  <p:tag name="KSO_WM_DIAGRAM_GROUP_CODE" val="m1-1"/>
  <p:tag name="KSO_WM_UNIT_TYPE" val="m_h_i"/>
  <p:tag name="KSO_WM_UNIT_INDEX" val="1_1_1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00.69370078740155,&quot;width&quot;:856.2374015748031}"/>
  <p:tag name="KSO_WM_DIAGRAM_COLOR_MATCH_VALUE" val="{&quot;shape&quot;:{&quot;fill&quot;:{&quot;gradient&quot;:[{&quot;brightness&quot;:0,&quot;colorType&quot;:1,&quot;foreColorIndex&quot;:5,&quot;pos&quot;:1,&quot;transparency&quot;:0},{&quot;brightness&quot;:0,&quot;colorType&quot;:1,&quot;foreColorIndex&quot;:5,&quot;pos&quot;:0.409999996423721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2_Title Slide">
  <a:themeElements>
    <a:clrScheme name="2210">
      <a:dk1>
        <a:srgbClr val="1D1D1A"/>
      </a:dk1>
      <a:lt1>
        <a:srgbClr val="1D1D1A"/>
      </a:lt1>
      <a:dk2>
        <a:srgbClr val="FFFFFF"/>
      </a:dk2>
      <a:lt2>
        <a:srgbClr val="FFFFFF"/>
      </a:lt2>
      <a:accent1>
        <a:srgbClr val="C7000A"/>
      </a:accent1>
      <a:accent2>
        <a:srgbClr val="E9002F"/>
      </a:accent2>
      <a:accent3>
        <a:srgbClr val="F4A100"/>
      </a:accent3>
      <a:accent4>
        <a:srgbClr val="FFFF00"/>
      </a:accent4>
      <a:accent5>
        <a:srgbClr val="232323"/>
      </a:accent5>
      <a:accent6>
        <a:srgbClr val="666666"/>
      </a:accent6>
      <a:hlink>
        <a:srgbClr val="919191"/>
      </a:hlink>
      <a:folHlink>
        <a:srgbClr val="C4C4C4"/>
      </a:folHlink>
    </a:clrScheme>
    <a:fontScheme name="qipsaeux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kumimoji="1" sz="3200" dirty="0" smtClean="0">
            <a:solidFill>
              <a:srgbClr val="57575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主题">
  <a:themeElements>
    <a:clrScheme name="华为">
      <a:dk1>
        <a:srgbClr val="282828"/>
      </a:dk1>
      <a:lt1>
        <a:srgbClr val="FFFFFF"/>
      </a:lt1>
      <a:dk2>
        <a:srgbClr val="C7000B"/>
      </a:dk2>
      <a:lt2>
        <a:srgbClr val="777777"/>
      </a:lt2>
      <a:accent1>
        <a:srgbClr val="F66F6A"/>
      </a:accent1>
      <a:accent2>
        <a:srgbClr val="F7A655"/>
      </a:accent2>
      <a:accent3>
        <a:srgbClr val="FFDF4F"/>
      </a:accent3>
      <a:accent4>
        <a:srgbClr val="59C8D5"/>
      </a:accent4>
      <a:accent5>
        <a:srgbClr val="84D0A2"/>
      </a:accent5>
      <a:accent6>
        <a:srgbClr val="15B0E8"/>
      </a:accent6>
      <a:hlink>
        <a:srgbClr val="F7A655"/>
      </a:hlink>
      <a:folHlink>
        <a:srgbClr val="F66F6A"/>
      </a:folHlink>
    </a:clrScheme>
    <a:fontScheme name="华为">
      <a:majorFont>
        <a:latin typeface="Arial"/>
        <a:ea typeface="黑体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封面页_图片版 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sz="3200" dirty="0" smtClean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8_章节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c0dkh2u5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dirty="0" smtClean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2146</Words>
  <Application>WPS 演示</Application>
  <PresentationFormat>自定义</PresentationFormat>
  <Paragraphs>316</Paragraphs>
  <Slides>6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8" baseType="lpstr">
      <vt:lpstr>Arial</vt:lpstr>
      <vt:lpstr>宋体</vt:lpstr>
      <vt:lpstr>Wingdings</vt:lpstr>
      <vt:lpstr>微软雅黑</vt:lpstr>
      <vt:lpstr>Wingdings 2</vt:lpstr>
      <vt:lpstr>FrutigerNext LT Regular</vt:lpstr>
      <vt:lpstr>Calibri</vt:lpstr>
      <vt:lpstr>Verdana</vt:lpstr>
      <vt:lpstr>Arial</vt:lpstr>
      <vt:lpstr>Calibri</vt:lpstr>
      <vt:lpstr>Huawei Sans</vt:lpstr>
      <vt:lpstr>Segoe Print</vt:lpstr>
      <vt:lpstr>等线</vt:lpstr>
      <vt:lpstr>思源宋体 CN</vt:lpstr>
      <vt:lpstr>Sitka Subheading</vt:lpstr>
      <vt:lpstr>Arial Unicode MS</vt:lpstr>
      <vt:lpstr>黑体</vt:lpstr>
      <vt:lpstr>2_Title Slide</vt:lpstr>
      <vt:lpstr>12_Office 主题</vt:lpstr>
      <vt:lpstr>封面页_图片版 </vt:lpstr>
      <vt:lpstr>18_章节页</vt:lpstr>
      <vt:lpstr>TCLayout.ActiveDocument.1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Huawei Technologies Co.,Ltd.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Wangpeng (Beijing, SmartCity Solution)</dc:creator>
  <cp:lastModifiedBy>ρυσσ</cp:lastModifiedBy>
  <cp:revision>143</cp:revision>
  <dcterms:created xsi:type="dcterms:W3CDTF">2020-08-28T08:44:00Z</dcterms:created>
  <dcterms:modified xsi:type="dcterms:W3CDTF">2024-07-16T07:01:04Z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2015_ms_pID_725343">
    <vt:lpwstr>(3)P7+K3jtvhdB1SDGU0AYR1Mkkv1RebaR/HblTdYne2llqi8Jfomi0mCfOB9hoL6AXLJOdfRoL
rfiEwEhqvDRY/fLBaLsBB6tiD2tFAcgkVic84/W+WX4fn8BpNaNOZpGMci8TbhhuvcFqIQUj
Z2zfmn/tiDtkyRqDXWTWM1b24Qo5cHzTzU3oJULO8TiEshKL5wZLMIGNOYLDha8KQxC27lZB
UsacZ4OSBvp4/tFjcR</vt:lpwstr>
  </property>
  <property fmtid="{D5CDD505-2E9C-101B-9397-08002B2CF9AE}" pid="3" name="_2015_ms_pID_7253431">
    <vt:lpwstr>7TGRRug/8+rmDJVJUHTSEvqeJFp98eh+pTaSJbLk9972V2t2FYFSKP
4Pphwl7Nphf24qMyOkmMPIdOUgewuZaAbbsILGJHHkfrCgnqe+NypkYh4TZZTF41+43mdcMs
0D5QPFoYKK4morcCQBtEM7pijTq6RymvWcnaKXdsjeUiCIUQ7QDzGAKYu3IAs8nvXGthxlrA
gvDoJYN03DpHMLV6KF0ksAWhqm1uT11lsZtc</vt:lpwstr>
  </property>
  <property fmtid="{D5CDD505-2E9C-101B-9397-08002B2CF9AE}" pid="4" name="_2015_ms_pID_7253432">
    <vt:lpwstr>nQ==</vt:lpwstr>
  </property>
  <property fmtid="{D5CDD505-2E9C-101B-9397-08002B2CF9AE}" pid="5" name="_readonly">
    <vt:lpwstr/>
  </property>
  <property fmtid="{D5CDD505-2E9C-101B-9397-08002B2CF9AE}" pid="6" name="_change">
    <vt:lpwstr/>
  </property>
  <property fmtid="{D5CDD505-2E9C-101B-9397-08002B2CF9AE}" pid="7" name="_full-control">
    <vt:lpwstr/>
  </property>
  <property fmtid="{D5CDD505-2E9C-101B-9397-08002B2CF9AE}" pid="8" name="sflag">
    <vt:lpwstr>1598576536</vt:lpwstr>
  </property>
  <property fmtid="{D5CDD505-2E9C-101B-9397-08002B2CF9AE}" pid="9" name="ICV">
    <vt:lpwstr>567E89A5A386494EAD4F3FA37AA43A70_13</vt:lpwstr>
  </property>
  <property fmtid="{D5CDD505-2E9C-101B-9397-08002B2CF9AE}" pid="10" name="KSOProductBuildVer">
    <vt:lpwstr>2052-12.1.0.17147</vt:lpwstr>
  </property>
</Properties>
</file>