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3"/>
    <p:sldId id="269" r:id="rId4"/>
    <p:sldId id="258" r:id="rId5"/>
    <p:sldId id="344" r:id="rId6"/>
    <p:sldId id="348" r:id="rId7"/>
    <p:sldId id="349" r:id="rId8"/>
    <p:sldId id="350" r:id="rId9"/>
    <p:sldId id="259" r:id="rId10"/>
    <p:sldId id="270" r:id="rId11"/>
    <p:sldId id="260" r:id="rId12"/>
    <p:sldId id="261" r:id="rId13"/>
    <p:sldId id="317" r:id="rId14"/>
    <p:sldId id="262" r:id="rId15"/>
    <p:sldId id="263" r:id="rId16"/>
    <p:sldId id="264" r:id="rId17"/>
    <p:sldId id="318" r:id="rId18"/>
    <p:sldId id="266" r:id="rId19"/>
    <p:sldId id="267" r:id="rId20"/>
    <p:sldId id="268" r:id="rId21"/>
    <p:sldId id="271" r:id="rId22"/>
    <p:sldId id="272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7C3"/>
    <a:srgbClr val="EFD797"/>
    <a:srgbClr val="FCF5E9"/>
    <a:srgbClr val="F3DDB1"/>
    <a:srgbClr val="FFFFFF"/>
    <a:srgbClr val="F26B54"/>
    <a:srgbClr val="2094CE"/>
    <a:srgbClr val="CE961E"/>
    <a:srgbClr val="D6A435"/>
    <a:srgbClr val="D6A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9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资源 2"/>
          <p:cNvPicPr>
            <a:picLocks noChangeAspect="1"/>
          </p:cNvPicPr>
          <p:nvPr userDrawn="1"/>
        </p:nvPicPr>
        <p:blipFill>
          <a:blip r:embed="rId17"/>
          <a:srcRect b="1204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image" Target="../media/image3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13.png"/><Relationship Id="rId3" Type="http://schemas.openxmlformats.org/officeDocument/2006/relationships/tags" Target="../tags/tag77.xml"/><Relationship Id="rId2" Type="http://schemas.openxmlformats.org/officeDocument/2006/relationships/image" Target="../media/image12.png"/><Relationship Id="rId1" Type="http://schemas.openxmlformats.org/officeDocument/2006/relationships/tags" Target="../tags/tag7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image" Target="../media/image2.png"/><Relationship Id="rId3" Type="http://schemas.openxmlformats.org/officeDocument/2006/relationships/tags" Target="../tags/tag85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圆角矩形 10"/>
          <p:cNvSpPr/>
          <p:nvPr/>
        </p:nvSpPr>
        <p:spPr>
          <a:xfrm rot="16200000" flipH="1">
            <a:off x="2659380" y="1805940"/>
            <a:ext cx="76200" cy="3674110"/>
          </a:xfrm>
          <a:prstGeom prst="roundRect">
            <a:avLst/>
          </a:prstGeom>
          <a:solidFill>
            <a:srgbClr val="CE96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7090" y="595630"/>
            <a:ext cx="1523365" cy="35814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69620" y="2720340"/>
            <a:ext cx="4648835" cy="871855"/>
          </a:xfrm>
        </p:spPr>
        <p:txBody>
          <a:bodyPr>
            <a:normAutofit fontScale="90000"/>
          </a:bodyPr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spc="240">
                <a:solidFill>
                  <a:srgbClr val="CE961E"/>
                </a:solidFill>
              </a:rPr>
              <a:t>全面实现财税行业数智化转型</a:t>
            </a:r>
            <a:endParaRPr lang="zh-CN" altLang="en-US" sz="2000" spc="240">
              <a:solidFill>
                <a:srgbClr val="CE961E"/>
              </a:solidFill>
            </a:endParaRPr>
          </a:p>
          <a:p>
            <a:pPr marL="0"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spc="240">
                <a:solidFill>
                  <a:srgbClr val="CE961E"/>
                </a:solidFill>
              </a:rPr>
              <a:t>一个猪哥云就够了</a:t>
            </a:r>
            <a:endParaRPr lang="zh-CN" altLang="en-US" sz="2000" spc="240">
              <a:solidFill>
                <a:srgbClr val="CE961E"/>
              </a:solidFill>
            </a:endParaRPr>
          </a:p>
        </p:txBody>
      </p:sp>
      <p:sp>
        <p:nvSpPr>
          <p:cNvPr id="15" name="副标题 14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045" y="1765300"/>
            <a:ext cx="5935980" cy="498475"/>
          </a:xfrm>
          <a:noFill/>
          <a:effectLst>
            <a:reflection blurRad="12700" stA="55000" endA="300" endPos="87000" dist="101600" dir="5400000" sy="-100000" algn="bl" rotWithShape="0"/>
          </a:effectLst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pPr marL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zh-CN" sz="3600" b="1" spc="0" dirty="0">
                <a:gradFill>
                  <a:gsLst>
                    <a:gs pos="53000">
                      <a:srgbClr val="D5A856">
                        <a:lumMod val="78000"/>
                      </a:srgbClr>
                    </a:gs>
                    <a:gs pos="0">
                      <a:srgbClr val="B07311"/>
                    </a:gs>
                    <a:gs pos="100000">
                      <a:srgbClr val="624518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effectLst>
                  <a:reflection blurRad="6350" stA="53000" endA="300" endPos="35500" dir="5400000" sy="-90000" algn="bl" rotWithShape="0"/>
                </a:effectLst>
                <a:latin typeface="+mj-ea"/>
                <a:ea typeface="+mj-ea"/>
                <a:cs typeface="+mj-ea"/>
              </a:rPr>
              <a:t>猪哥云企业服务平台</a:t>
            </a:r>
            <a:endParaRPr lang="zh-CN" altLang="zh-CN" sz="3600" b="1" spc="0" dirty="0">
              <a:gradFill>
                <a:gsLst>
                  <a:gs pos="53000">
                    <a:srgbClr val="D5A856">
                      <a:lumMod val="78000"/>
                    </a:srgbClr>
                  </a:gs>
                  <a:gs pos="0">
                    <a:srgbClr val="B07311"/>
                  </a:gs>
                  <a:gs pos="100000">
                    <a:srgbClr val="624518"/>
                  </a:gs>
                </a:gsLst>
                <a:path path="rect">
                  <a:fillToRect l="100000" b="100000"/>
                </a:path>
                <a:tileRect t="-100000" r="-100000"/>
              </a:gradFill>
              <a:effectLst>
                <a:reflection blurRad="6350" stA="53000" endA="300" endPos="35500" dir="5400000" sy="-90000" algn="bl" rotWithShape="0"/>
              </a:effectLst>
              <a:latin typeface="+mj-ea"/>
              <a:ea typeface="+mj-ea"/>
              <a:cs typeface="+mj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80415" y="3931920"/>
            <a:ext cx="2952750" cy="381000"/>
          </a:xfrm>
        </p:spPr>
        <p:txBody>
          <a:bodyPr>
            <a:no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200" b="1" spc="160">
                <a:solidFill>
                  <a:schemeClr val="tx1">
                    <a:lumMod val="50000"/>
                    <a:lumOff val="50000"/>
                  </a:schemeClr>
                </a:solidFill>
              </a:rPr>
              <a:t>四川猪哥同行数字技术有限公司</a:t>
            </a:r>
            <a:endParaRPr lang="zh-CN" altLang="en-US" sz="1200" b="1" spc="16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740" y="1746250"/>
            <a:ext cx="4046855" cy="36899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27450"/>
            <a:ext cx="10969200" cy="705600"/>
          </a:xfrm>
        </p:spPr>
        <p:txBody>
          <a:bodyPr>
            <a:noAutofit/>
          </a:bodyPr>
          <a:p>
            <a:r>
              <a:rPr lang="zh-CN" altLang="en-US" sz="3200">
                <a:solidFill>
                  <a:srgbClr val="CE961E"/>
                </a:solidFill>
                <a:sym typeface="+mn-ea"/>
              </a:rPr>
              <a:t>客户管理 </a:t>
            </a:r>
            <a:r>
              <a:rPr lang="zh-CN" altLang="en-US" sz="2400">
                <a:solidFill>
                  <a:srgbClr val="F26B54"/>
                </a:solidFill>
                <a:sym typeface="+mn-ea"/>
              </a:rPr>
              <a:t>开发＆维护</a:t>
            </a:r>
            <a:br>
              <a:rPr lang="zh-CN" altLang="en-US" sz="2400">
                <a:solidFill>
                  <a:srgbClr val="F26B54"/>
                </a:solidFill>
              </a:rPr>
            </a:br>
            <a:endParaRPr lang="zh-CN" altLang="en-US" sz="2400">
              <a:solidFill>
                <a:srgbClr val="F26B5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63845" y="1790700"/>
            <a:ext cx="6540500" cy="3629025"/>
          </a:xfrm>
        </p:spPr>
        <p:txBody>
          <a:bodyPr>
            <a:noAutofit/>
          </a:bodyPr>
          <a:p>
            <a:pPr marL="0" indent="0">
              <a:lnSpc>
                <a:spcPct val="110000"/>
              </a:lnSpc>
              <a:buNone/>
            </a:pPr>
            <a:r>
              <a:rPr lang="zh-CN" altLang="en-US" b="1">
                <a:solidFill>
                  <a:schemeClr val="accent2">
                    <a:lumMod val="75000"/>
                  </a:schemeClr>
                </a:solidFill>
              </a:rPr>
              <a:t>客户资源开发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/>
              <a:t>建立4000w+企业信息资源库，为企业精准提供客户资源</a:t>
            </a:r>
            <a:endParaRPr lang="zh-CN" altLang="en-US" sz="1600"/>
          </a:p>
          <a:p>
            <a:pPr>
              <a:lnSpc>
                <a:spcPct val="110000"/>
              </a:lnSpc>
            </a:pPr>
            <a:r>
              <a:rPr lang="zh-CN" altLang="en-US" sz="1600"/>
              <a:t>全程管控客户交付并保障服务质量，维护客户后续收款及续费</a:t>
            </a:r>
            <a:endParaRPr lang="zh-CN" altLang="en-US" sz="1600"/>
          </a:p>
          <a:p>
            <a:pPr>
              <a:lnSpc>
                <a:spcPct val="110000"/>
              </a:lnSpc>
            </a:pPr>
            <a:r>
              <a:rPr lang="zh-CN" altLang="en-US" sz="1600"/>
              <a:t>针对成交客户进行二次开发及多维度画像分析</a:t>
            </a:r>
            <a:endParaRPr lang="zh-CN" altLang="en-US" sz="1600"/>
          </a:p>
          <a:p>
            <a:pPr>
              <a:lnSpc>
                <a:spcPct val="110000"/>
              </a:lnSpc>
            </a:pPr>
            <a:endParaRPr lang="zh-CN" altLang="en-US" sz="160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b="1">
                <a:solidFill>
                  <a:schemeClr val="accent2">
                    <a:lumMod val="75000"/>
                  </a:schemeClr>
                </a:solidFill>
              </a:rPr>
              <a:t>智推客户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/>
              <a:t>设置全公司资源推送规则，符合条件系统自动推送</a:t>
            </a:r>
            <a:endParaRPr lang="zh-CN" altLang="en-US" sz="1600"/>
          </a:p>
          <a:p>
            <a:pPr>
              <a:lnSpc>
                <a:spcPct val="110000"/>
              </a:lnSpc>
            </a:pPr>
            <a:r>
              <a:rPr lang="zh-CN" altLang="en-US" sz="1600"/>
              <a:t>利于不同行业针对性开发客户，以达到资源利用最大化</a:t>
            </a:r>
            <a:endParaRPr lang="zh-CN" altLang="en-US" sz="1600"/>
          </a:p>
        </p:txBody>
      </p:sp>
      <p:pic>
        <p:nvPicPr>
          <p:cNvPr id="5" name="图片 4" descr="C:/Users/Administrator/AppData/Local/Temp/picturecompress_20220428135517/output_1.pn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4905" y="2044700"/>
            <a:ext cx="3964305" cy="2320290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9305" y="3556635"/>
            <a:ext cx="2765425" cy="13157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0100" y="1230630"/>
            <a:ext cx="5819140" cy="320675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b="1">
                <a:solidFill>
                  <a:schemeClr val="accent2">
                    <a:lumMod val="75000"/>
                  </a:schemeClr>
                </a:solidFill>
              </a:rPr>
              <a:t>销售商机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600"/>
              <a:t>梳理意向客户资源并做深度分析</a:t>
            </a:r>
            <a:endParaRPr lang="zh-CN" altLang="en-US" sz="1600"/>
          </a:p>
          <a:p>
            <a:r>
              <a:rPr lang="zh-CN" altLang="en-US" sz="1600"/>
              <a:t>提前预判业绩，避免资源浪费</a:t>
            </a:r>
            <a:endParaRPr lang="zh-CN" altLang="en-US" sz="1600"/>
          </a:p>
          <a:p>
            <a:endParaRPr lang="zh-CN" altLang="en-US" sz="1600"/>
          </a:p>
          <a:p>
            <a:pPr marL="0" indent="0">
              <a:buNone/>
            </a:pPr>
            <a:r>
              <a:rPr lang="zh-CN" altLang="en-US" b="1">
                <a:solidFill>
                  <a:schemeClr val="accent2">
                    <a:lumMod val="75000"/>
                  </a:schemeClr>
                </a:solidFill>
              </a:rPr>
              <a:t>外呼中心</a:t>
            </a: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600"/>
              <a:t>针对系统资源和自有资源进行在线呼出</a:t>
            </a:r>
            <a:endParaRPr lang="zh-CN" altLang="en-US" sz="1600"/>
          </a:p>
          <a:p>
            <a:r>
              <a:rPr lang="zh-CN" altLang="en-US" sz="1600"/>
              <a:t>外呼系统可以实时查看销售人员的电话量和通话数据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2" name="图片 1" descr="销售商机"/>
          <p:cNvPicPr>
            <a:picLocks noChangeAspect="1"/>
          </p:cNvPicPr>
          <p:nvPr/>
        </p:nvPicPr>
        <p:blipFill>
          <a:blip r:embed="rId1"/>
          <a:srcRect r="3190"/>
          <a:stretch>
            <a:fillRect/>
          </a:stretch>
        </p:blipFill>
        <p:spPr>
          <a:xfrm>
            <a:off x="6140450" y="1680845"/>
            <a:ext cx="4355465" cy="1694180"/>
          </a:xfrm>
          <a:prstGeom prst="rect">
            <a:avLst/>
          </a:prstGeom>
          <a:effectLst>
            <a:outerShdw blurRad="63500" dir="300000" sx="103000" sy="103000" algn="ctr" rotWithShape="0">
              <a:prstClr val="black">
                <a:alpha val="18000"/>
              </a:prstClr>
            </a:outerShdw>
          </a:effectLst>
        </p:spPr>
      </p:pic>
      <p:pic>
        <p:nvPicPr>
          <p:cNvPr id="6" name="图片 5" descr="外呼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3088005"/>
            <a:ext cx="4088130" cy="192786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8000"/>
              </a:prstClr>
            </a:outerShdw>
          </a:effectLst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五边形 8"/>
          <p:cNvSpPr/>
          <p:nvPr/>
        </p:nvSpPr>
        <p:spPr>
          <a:xfrm>
            <a:off x="852170" y="1672590"/>
            <a:ext cx="2127885" cy="45021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887980" y="1669415"/>
            <a:ext cx="2164715" cy="455930"/>
          </a:xfrm>
          <a:custGeom>
            <a:avLst/>
            <a:gdLst>
              <a:gd name="connsiteX0" fmla="*/ 0 w 3409"/>
              <a:gd name="connsiteY0" fmla="*/ 0 h 718"/>
              <a:gd name="connsiteX1" fmla="*/ 3055 w 3409"/>
              <a:gd name="connsiteY1" fmla="*/ 5 h 718"/>
              <a:gd name="connsiteX2" fmla="*/ 3409 w 3409"/>
              <a:gd name="connsiteY2" fmla="*/ 360 h 718"/>
              <a:gd name="connsiteX3" fmla="*/ 3055 w 3409"/>
              <a:gd name="connsiteY3" fmla="*/ 714 h 718"/>
              <a:gd name="connsiteX4" fmla="*/ 0 w 3409"/>
              <a:gd name="connsiteY4" fmla="*/ 718 h 718"/>
              <a:gd name="connsiteX5" fmla="*/ 364 w 3409"/>
              <a:gd name="connsiteY5" fmla="*/ 359 h 718"/>
              <a:gd name="connsiteX6" fmla="*/ 0 w 3409"/>
              <a:gd name="connsiteY6" fmla="*/ 0 h 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9" h="718">
                <a:moveTo>
                  <a:pt x="0" y="0"/>
                </a:moveTo>
                <a:lnTo>
                  <a:pt x="3055" y="5"/>
                </a:lnTo>
                <a:lnTo>
                  <a:pt x="3409" y="360"/>
                </a:lnTo>
                <a:lnTo>
                  <a:pt x="3055" y="714"/>
                </a:lnTo>
                <a:lnTo>
                  <a:pt x="0" y="718"/>
                </a:lnTo>
                <a:lnTo>
                  <a:pt x="364" y="359"/>
                </a:lnTo>
                <a:lnTo>
                  <a:pt x="0" y="0"/>
                </a:lnTo>
                <a:close/>
              </a:path>
            </a:pathLst>
          </a:custGeom>
          <a:solidFill>
            <a:srgbClr val="D6A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960620" y="1672590"/>
            <a:ext cx="2164715" cy="455930"/>
          </a:xfrm>
          <a:custGeom>
            <a:avLst/>
            <a:gdLst>
              <a:gd name="connsiteX0" fmla="*/ 0 w 3409"/>
              <a:gd name="connsiteY0" fmla="*/ 0 h 718"/>
              <a:gd name="connsiteX1" fmla="*/ 3055 w 3409"/>
              <a:gd name="connsiteY1" fmla="*/ 5 h 718"/>
              <a:gd name="connsiteX2" fmla="*/ 3409 w 3409"/>
              <a:gd name="connsiteY2" fmla="*/ 360 h 718"/>
              <a:gd name="connsiteX3" fmla="*/ 3055 w 3409"/>
              <a:gd name="connsiteY3" fmla="*/ 714 h 718"/>
              <a:gd name="connsiteX4" fmla="*/ 0 w 3409"/>
              <a:gd name="connsiteY4" fmla="*/ 718 h 718"/>
              <a:gd name="connsiteX5" fmla="*/ 364 w 3409"/>
              <a:gd name="connsiteY5" fmla="*/ 359 h 718"/>
              <a:gd name="connsiteX6" fmla="*/ 0 w 3409"/>
              <a:gd name="connsiteY6" fmla="*/ 0 h 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9" h="718">
                <a:moveTo>
                  <a:pt x="0" y="0"/>
                </a:moveTo>
                <a:lnTo>
                  <a:pt x="3055" y="5"/>
                </a:lnTo>
                <a:lnTo>
                  <a:pt x="3409" y="360"/>
                </a:lnTo>
                <a:lnTo>
                  <a:pt x="3055" y="714"/>
                </a:lnTo>
                <a:lnTo>
                  <a:pt x="0" y="718"/>
                </a:lnTo>
                <a:lnTo>
                  <a:pt x="364" y="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7033260" y="1663065"/>
            <a:ext cx="2164715" cy="455930"/>
          </a:xfrm>
          <a:custGeom>
            <a:avLst/>
            <a:gdLst>
              <a:gd name="connsiteX0" fmla="*/ 0 w 3409"/>
              <a:gd name="connsiteY0" fmla="*/ 0 h 718"/>
              <a:gd name="connsiteX1" fmla="*/ 3055 w 3409"/>
              <a:gd name="connsiteY1" fmla="*/ 5 h 718"/>
              <a:gd name="connsiteX2" fmla="*/ 3409 w 3409"/>
              <a:gd name="connsiteY2" fmla="*/ 360 h 718"/>
              <a:gd name="connsiteX3" fmla="*/ 3055 w 3409"/>
              <a:gd name="connsiteY3" fmla="*/ 714 h 718"/>
              <a:gd name="connsiteX4" fmla="*/ 0 w 3409"/>
              <a:gd name="connsiteY4" fmla="*/ 718 h 718"/>
              <a:gd name="connsiteX5" fmla="*/ 364 w 3409"/>
              <a:gd name="connsiteY5" fmla="*/ 359 h 718"/>
              <a:gd name="connsiteX6" fmla="*/ 0 w 3409"/>
              <a:gd name="connsiteY6" fmla="*/ 0 h 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9" h="718">
                <a:moveTo>
                  <a:pt x="0" y="0"/>
                </a:moveTo>
                <a:lnTo>
                  <a:pt x="3055" y="5"/>
                </a:lnTo>
                <a:lnTo>
                  <a:pt x="3409" y="360"/>
                </a:lnTo>
                <a:lnTo>
                  <a:pt x="3055" y="714"/>
                </a:lnTo>
                <a:lnTo>
                  <a:pt x="0" y="718"/>
                </a:lnTo>
                <a:lnTo>
                  <a:pt x="364" y="359"/>
                </a:lnTo>
                <a:lnTo>
                  <a:pt x="0" y="0"/>
                </a:lnTo>
                <a:close/>
              </a:path>
            </a:pathLst>
          </a:custGeom>
          <a:solidFill>
            <a:srgbClr val="D6A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9105900" y="1663065"/>
            <a:ext cx="2164715" cy="455930"/>
          </a:xfrm>
          <a:custGeom>
            <a:avLst/>
            <a:gdLst>
              <a:gd name="connsiteX0" fmla="*/ 0 w 3409"/>
              <a:gd name="connsiteY0" fmla="*/ 0 h 718"/>
              <a:gd name="connsiteX1" fmla="*/ 3055 w 3409"/>
              <a:gd name="connsiteY1" fmla="*/ 5 h 718"/>
              <a:gd name="connsiteX2" fmla="*/ 3409 w 3409"/>
              <a:gd name="connsiteY2" fmla="*/ 360 h 718"/>
              <a:gd name="connsiteX3" fmla="*/ 3055 w 3409"/>
              <a:gd name="connsiteY3" fmla="*/ 714 h 718"/>
              <a:gd name="connsiteX4" fmla="*/ 0 w 3409"/>
              <a:gd name="connsiteY4" fmla="*/ 718 h 718"/>
              <a:gd name="connsiteX5" fmla="*/ 364 w 3409"/>
              <a:gd name="connsiteY5" fmla="*/ 359 h 718"/>
              <a:gd name="connsiteX6" fmla="*/ 0 w 3409"/>
              <a:gd name="connsiteY6" fmla="*/ 0 h 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9" h="718">
                <a:moveTo>
                  <a:pt x="0" y="0"/>
                </a:moveTo>
                <a:lnTo>
                  <a:pt x="3055" y="5"/>
                </a:lnTo>
                <a:lnTo>
                  <a:pt x="3409" y="360"/>
                </a:lnTo>
                <a:lnTo>
                  <a:pt x="3055" y="714"/>
                </a:lnTo>
                <a:lnTo>
                  <a:pt x="0" y="718"/>
                </a:lnTo>
                <a:lnTo>
                  <a:pt x="364" y="359"/>
                </a:lnTo>
                <a:lnTo>
                  <a:pt x="0" y="0"/>
                </a:lnTo>
                <a:close/>
              </a:path>
            </a:pathLst>
          </a:custGeom>
          <a:solidFill>
            <a:srgbClr val="F26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43000" y="1751965"/>
            <a:ext cx="14173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b="1">
                <a:solidFill>
                  <a:schemeClr val="bg1"/>
                </a:solidFill>
              </a:rPr>
              <a:t>标准SCRM系统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86150" y="175196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精准资源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10200" y="175196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b="1">
                <a:solidFill>
                  <a:schemeClr val="bg1"/>
                </a:solidFill>
              </a:rPr>
              <a:t>智能外呼系统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48525" y="1751965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b="1">
                <a:solidFill>
                  <a:schemeClr val="bg1"/>
                </a:solidFill>
              </a:rPr>
              <a:t>客户全生命周期管理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01175" y="175196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b="1">
                <a:solidFill>
                  <a:schemeClr val="bg1"/>
                </a:solidFill>
              </a:rPr>
              <a:t>客户售后服务管理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57275" y="2493645"/>
            <a:ext cx="13874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2094CE"/>
                </a:solidFill>
              </a:rPr>
              <a:t>资源获取/导入</a:t>
            </a:r>
            <a:endParaRPr lang="zh-CN" altLang="en-US" sz="1400" b="1">
              <a:solidFill>
                <a:srgbClr val="2094C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21025" y="2480310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2094CE"/>
                </a:solidFill>
              </a:rPr>
              <a:t>跟进/开发</a:t>
            </a:r>
            <a:endParaRPr lang="zh-CN" altLang="en-US" sz="1400" b="1">
              <a:solidFill>
                <a:srgbClr val="2094C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00700" y="2480310"/>
            <a:ext cx="8356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2094CE"/>
                </a:solidFill>
              </a:rPr>
              <a:t>下  单</a:t>
            </a:r>
            <a:endParaRPr lang="zh-CN" altLang="en-US" sz="1400" b="1">
              <a:solidFill>
                <a:srgbClr val="2094C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16825" y="2480310"/>
            <a:ext cx="11785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2094CE"/>
                </a:solidFill>
              </a:rPr>
              <a:t>订单完成</a:t>
            </a:r>
            <a:endParaRPr lang="zh-CN" altLang="en-US" sz="1400" b="1">
              <a:solidFill>
                <a:srgbClr val="2094C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25025" y="2480310"/>
            <a:ext cx="11493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2094CE"/>
                </a:solidFill>
              </a:rPr>
              <a:t>售后服务</a:t>
            </a:r>
            <a:endParaRPr lang="zh-CN" altLang="en-US" sz="1400" b="1">
              <a:solidFill>
                <a:srgbClr val="2094CE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57555" y="2987675"/>
            <a:ext cx="1964690" cy="1677670"/>
            <a:chOff x="1193" y="4540"/>
            <a:chExt cx="3094" cy="2642"/>
          </a:xfrm>
        </p:grpSpPr>
        <p:sp>
          <p:nvSpPr>
            <p:cNvPr id="26" name="文本框 25"/>
            <p:cNvSpPr txBox="1"/>
            <p:nvPr/>
          </p:nvSpPr>
          <p:spPr>
            <a:xfrm>
              <a:off x="1193" y="4540"/>
              <a:ext cx="2838" cy="5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200"/>
                <a:t>4000W+企业资源</a:t>
              </a:r>
              <a:endParaRPr lang="zh-CN" altLang="en-US" sz="12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93" y="5254"/>
              <a:ext cx="3094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200"/>
                <a:t>企业导入资源,销售从公客池领取到私客池</a:t>
              </a:r>
              <a:endParaRPr lang="zh-CN" altLang="en-US" sz="120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93" y="6284"/>
              <a:ext cx="3093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l"/>
              </a:pPr>
              <a:r>
                <a:rPr lang="zh-CN" altLang="en-US" sz="1200"/>
                <a:t>私客池包含,独立开发，互不影响</a:t>
              </a:r>
              <a:endParaRPr lang="zh-CN" altLang="en-US" sz="1200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856230" y="2875280"/>
            <a:ext cx="2263140" cy="1143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90000"/>
              </a:lnSpc>
              <a:buFont typeface="Wingdings" panose="05000000000000000000" charset="0"/>
              <a:buChar char="l"/>
            </a:pPr>
            <a:r>
              <a:rPr lang="zh-CN" altLang="en-US" sz="1200"/>
              <a:t>跟进内容填写</a:t>
            </a:r>
            <a:endParaRPr lang="zh-CN" altLang="en-US" sz="1200"/>
          </a:p>
          <a:p>
            <a:pPr marL="285750" indent="-285750">
              <a:lnSpc>
                <a:spcPct val="190000"/>
              </a:lnSpc>
              <a:buFont typeface="Wingdings" panose="05000000000000000000" charset="0"/>
              <a:buChar char="l"/>
            </a:pPr>
            <a:r>
              <a:rPr lang="zh-CN" altLang="en-US" sz="1200"/>
              <a:t>独立客户资料包</a:t>
            </a:r>
            <a:endParaRPr lang="zh-CN" altLang="en-US" sz="1200"/>
          </a:p>
          <a:p>
            <a:pPr marL="285750" indent="-285750">
              <a:lnSpc>
                <a:spcPct val="190000"/>
              </a:lnSpc>
              <a:buFont typeface="Wingdings" panose="05000000000000000000" charset="0"/>
              <a:buChar char="l"/>
            </a:pPr>
            <a:r>
              <a:rPr lang="zh-CN" altLang="en-US" sz="1200"/>
              <a:t>客户标签,客户画像精细化</a:t>
            </a:r>
            <a:endParaRPr lang="zh-CN" altLang="en-US" sz="1200"/>
          </a:p>
        </p:txBody>
      </p:sp>
      <p:grpSp>
        <p:nvGrpSpPr>
          <p:cNvPr id="41" name="组合 40"/>
          <p:cNvGrpSpPr/>
          <p:nvPr/>
        </p:nvGrpSpPr>
        <p:grpSpPr>
          <a:xfrm>
            <a:off x="2722245" y="2493645"/>
            <a:ext cx="6573520" cy="2019935"/>
            <a:chOff x="4287" y="3372"/>
            <a:chExt cx="10352" cy="4501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4287" y="3457"/>
              <a:ext cx="3" cy="4417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200" y="3372"/>
              <a:ext cx="3" cy="4417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4637" y="3457"/>
              <a:ext cx="3" cy="4417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1338" y="3457"/>
              <a:ext cx="3" cy="4417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5349240" y="2875280"/>
            <a:ext cx="1539875" cy="792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lnSpc>
                <a:spcPct val="19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200"/>
              <a:t>匹配产品</a:t>
            </a:r>
            <a:endParaRPr lang="zh-CN" altLang="en-US" sz="1200"/>
          </a:p>
          <a:p>
            <a:pPr marL="285750" indent="-285750" algn="l">
              <a:lnSpc>
                <a:spcPct val="19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200"/>
              <a:t>完成下单操作</a:t>
            </a:r>
            <a:endParaRPr lang="zh-CN" altLang="en-US" sz="1200"/>
          </a:p>
        </p:txBody>
      </p:sp>
      <p:sp>
        <p:nvSpPr>
          <p:cNvPr id="39" name="文本框 38"/>
          <p:cNvSpPr txBox="1"/>
          <p:nvPr/>
        </p:nvSpPr>
        <p:spPr>
          <a:xfrm>
            <a:off x="7416800" y="2875280"/>
            <a:ext cx="1564005" cy="1143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lnSpc>
                <a:spcPct val="19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200"/>
              <a:t>财务确认收款</a:t>
            </a:r>
            <a:endParaRPr lang="zh-CN" altLang="en-US" sz="1200"/>
          </a:p>
          <a:p>
            <a:pPr marL="285750" indent="-285750" algn="l">
              <a:lnSpc>
                <a:spcPct val="19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200"/>
              <a:t>下单完成</a:t>
            </a:r>
            <a:endParaRPr lang="zh-CN" altLang="en-US" sz="1200"/>
          </a:p>
          <a:p>
            <a:pPr marL="285750" indent="-285750" algn="l">
              <a:lnSpc>
                <a:spcPct val="19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200"/>
              <a:t>任务自动流转</a:t>
            </a:r>
            <a:endParaRPr lang="zh-CN" altLang="en-US" sz="1200"/>
          </a:p>
        </p:txBody>
      </p:sp>
      <p:sp>
        <p:nvSpPr>
          <p:cNvPr id="40" name="文本框 39"/>
          <p:cNvSpPr txBox="1"/>
          <p:nvPr/>
        </p:nvSpPr>
        <p:spPr>
          <a:xfrm>
            <a:off x="9508490" y="2875280"/>
            <a:ext cx="1768475" cy="1143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lnSpc>
                <a:spcPct val="19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200"/>
              <a:t>专属客服服务</a:t>
            </a:r>
            <a:endParaRPr lang="zh-CN" altLang="en-US" sz="1200"/>
          </a:p>
          <a:p>
            <a:pPr marL="285750" indent="-285750" algn="l">
              <a:lnSpc>
                <a:spcPct val="19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200"/>
              <a:t>逾期/续签管理</a:t>
            </a:r>
            <a:endParaRPr lang="zh-CN" altLang="en-US" sz="1200"/>
          </a:p>
          <a:p>
            <a:pPr marL="285750" indent="-285750" algn="l">
              <a:lnSpc>
                <a:spcPct val="19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200"/>
              <a:t>进度及时反馈</a:t>
            </a:r>
            <a:endParaRPr lang="zh-CN" altLang="en-US" sz="120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570300"/>
            <a:ext cx="10969200" cy="705600"/>
          </a:xfrm>
        </p:spPr>
        <p:txBody>
          <a:bodyPr/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E961E"/>
                </a:solidFill>
              </a:rPr>
              <a:t>销售管理 </a:t>
            </a:r>
            <a:r>
              <a:rPr lang="zh-CN" altLang="en-US" sz="2400">
                <a:solidFill>
                  <a:srgbClr val="F26B54"/>
                </a:solidFill>
              </a:rPr>
              <a:t>商品一体化营销＆后端管理</a:t>
            </a:r>
            <a:endParaRPr lang="zh-CN" altLang="en-US" sz="2400">
              <a:solidFill>
                <a:srgbClr val="F26B5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56555" y="1785620"/>
            <a:ext cx="6425565" cy="3730625"/>
          </a:xfrm>
        </p:spPr>
        <p:txBody>
          <a:bodyPr/>
          <a:p>
            <a:pPr marL="0" algn="l">
              <a:buClrTx/>
              <a:buSzTx/>
              <a:buNone/>
            </a:pPr>
            <a:r>
              <a:rPr lang="zh-CN" altLang="en-US" sz="1800" b="1">
                <a:solidFill>
                  <a:schemeClr val="accent2">
                    <a:lumMod val="75000"/>
                  </a:schemeClr>
                </a:solidFill>
              </a:rPr>
              <a:t>商品管理</a:t>
            </a:r>
            <a:endParaRPr lang="zh-CN" altLang="en-US" sz="1800" b="1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600"/>
              <a:t>商品标准化建设管理与分类，商品适配多规格配置</a:t>
            </a:r>
            <a:endParaRPr lang="zh-CN" altLang="en-US" sz="1600"/>
          </a:p>
          <a:p>
            <a:r>
              <a:rPr lang="zh-CN" altLang="en-US" sz="1600"/>
              <a:t>商品多元化套餐管理（单品、套餐组合）</a:t>
            </a:r>
            <a:endParaRPr lang="zh-CN" altLang="en-US" sz="1600"/>
          </a:p>
          <a:p>
            <a:r>
              <a:rPr lang="zh-CN" altLang="en-US" sz="1600"/>
              <a:t>商品和交付流程一对一匹配</a:t>
            </a:r>
            <a:endParaRPr lang="zh-CN" altLang="en-US" sz="1600"/>
          </a:p>
          <a:p>
            <a:endParaRPr lang="zh-CN" altLang="en-US" sz="1600"/>
          </a:p>
          <a:p>
            <a:pPr marL="0" algn="l">
              <a:buClrTx/>
              <a:buSzTx/>
              <a:buNone/>
            </a:pPr>
            <a:r>
              <a:rPr lang="zh-CN" altLang="en-US" sz="1800" b="1">
                <a:solidFill>
                  <a:schemeClr val="accent2">
                    <a:lumMod val="75000"/>
                  </a:schemeClr>
                </a:solidFill>
              </a:rPr>
              <a:t>订单管理</a:t>
            </a:r>
            <a:endParaRPr lang="zh-CN" altLang="en-US" sz="1800" b="1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600"/>
              <a:t>业务员个人业绩订单实时查看统计</a:t>
            </a:r>
            <a:endParaRPr lang="zh-CN" altLang="en-US" sz="1600"/>
          </a:p>
          <a:p>
            <a:r>
              <a:rPr lang="zh-CN" altLang="en-US" sz="1600"/>
              <a:t>支持按商品类型、业务人员、时间等维度统计订单销售数据</a:t>
            </a:r>
            <a:endParaRPr lang="zh-CN" altLang="en-US" sz="1600"/>
          </a:p>
        </p:txBody>
      </p:sp>
      <p:pic>
        <p:nvPicPr>
          <p:cNvPr id="4" name="图片 3" descr="未标题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893570"/>
            <a:ext cx="4921885" cy="3380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1680" y="1109345"/>
            <a:ext cx="6921500" cy="4387850"/>
          </a:xfrm>
        </p:spPr>
        <p:txBody>
          <a:bodyPr/>
          <a:p>
            <a:pPr marL="0" algn="l">
              <a:buClrTx/>
              <a:buSzTx/>
              <a:buNone/>
            </a:pPr>
            <a:r>
              <a:rPr lang="zh-CN" altLang="en-US" sz="1800" b="1">
                <a:solidFill>
                  <a:schemeClr val="accent2">
                    <a:lumMod val="75000"/>
                  </a:schemeClr>
                </a:solidFill>
              </a:rPr>
              <a:t>合同管理</a:t>
            </a:r>
            <a:endParaRPr lang="zh-CN" altLang="en-US" sz="1800" b="1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600"/>
              <a:t>线上电子合同的审批与盖章</a:t>
            </a:r>
            <a:endParaRPr lang="zh-CN" altLang="en-US" sz="1600"/>
          </a:p>
          <a:p>
            <a:r>
              <a:rPr lang="zh-CN" altLang="en-US" sz="1600"/>
              <a:t>印章管理</a:t>
            </a:r>
            <a:endParaRPr lang="zh-CN" altLang="en-US" sz="1600"/>
          </a:p>
          <a:p>
            <a:endParaRPr lang="zh-CN" altLang="en-US" sz="1600"/>
          </a:p>
          <a:p>
            <a:pPr marL="0" algn="l">
              <a:buClrTx/>
              <a:buSzTx/>
              <a:buNone/>
            </a:pPr>
            <a:r>
              <a:rPr lang="zh-CN" altLang="en-US" sz="1800" b="1">
                <a:solidFill>
                  <a:schemeClr val="accent2">
                    <a:lumMod val="75000"/>
                  </a:schemeClr>
                </a:solidFill>
              </a:rPr>
              <a:t>营销管理</a:t>
            </a:r>
            <a:endParaRPr lang="zh-CN" altLang="en-US" sz="1800" b="1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600"/>
              <a:t>商户独立线上商城</a:t>
            </a:r>
            <a:endParaRPr lang="zh-CN" altLang="en-US" sz="1600"/>
          </a:p>
          <a:p>
            <a:r>
              <a:rPr lang="zh-CN" altLang="en-US" sz="1600"/>
              <a:t>可支持H5链接商户公众号，PC、移动端在线下单与付款</a:t>
            </a:r>
            <a:endParaRPr lang="zh-CN" altLang="en-US" sz="1600"/>
          </a:p>
          <a:p>
            <a:r>
              <a:rPr lang="zh-CN" altLang="en-US" sz="1600"/>
              <a:t>商品分享至微信好友+微信群，且小程序支持商户端和企业客户端</a:t>
            </a:r>
            <a:endParaRPr lang="zh-CN" altLang="en-US" sz="1600"/>
          </a:p>
          <a:p>
            <a:r>
              <a:rPr lang="zh-CN" altLang="en-US" sz="1600"/>
              <a:t>营销工具含优惠券、折扣券、砍价、拼团等多种工具</a:t>
            </a:r>
            <a:endParaRPr lang="zh-CN" altLang="en-US" sz="1600"/>
          </a:p>
        </p:txBody>
      </p:sp>
      <p:pic>
        <p:nvPicPr>
          <p:cNvPr id="5" name="图片 4" descr="营销管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4465" y="1623695"/>
            <a:ext cx="3907155" cy="15678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</p:pic>
      <p:pic>
        <p:nvPicPr>
          <p:cNvPr id="4" name="图片 3" descr="合同管理"/>
          <p:cNvPicPr>
            <a:picLocks noChangeAspect="1"/>
          </p:cNvPicPr>
          <p:nvPr/>
        </p:nvPicPr>
        <p:blipFill>
          <a:blip r:embed="rId2"/>
          <a:srcRect r="6012"/>
          <a:stretch>
            <a:fillRect/>
          </a:stretch>
        </p:blipFill>
        <p:spPr>
          <a:xfrm>
            <a:off x="7663180" y="2859405"/>
            <a:ext cx="3573780" cy="15728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6" name="组合 105"/>
          <p:cNvGrpSpPr/>
          <p:nvPr/>
        </p:nvGrpSpPr>
        <p:grpSpPr>
          <a:xfrm>
            <a:off x="6376035" y="1487170"/>
            <a:ext cx="3808095" cy="4069715"/>
            <a:chOff x="10041" y="2342"/>
            <a:chExt cx="5997" cy="6409"/>
          </a:xfrm>
        </p:grpSpPr>
        <p:sp>
          <p:nvSpPr>
            <p:cNvPr id="24" name="圆角矩形 23"/>
            <p:cNvSpPr/>
            <p:nvPr/>
          </p:nvSpPr>
          <p:spPr>
            <a:xfrm>
              <a:off x="10041" y="2342"/>
              <a:ext cx="5979" cy="1050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0041" y="3529"/>
              <a:ext cx="5979" cy="1011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10041" y="4669"/>
              <a:ext cx="5979" cy="1392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10060" y="6195"/>
              <a:ext cx="5979" cy="1123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10057" y="7451"/>
              <a:ext cx="5979" cy="1300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41700"/>
            <a:ext cx="10969200" cy="705600"/>
          </a:xfrm>
        </p:spPr>
        <p:txBody>
          <a:bodyPr/>
          <a:p>
            <a:r>
              <a:rPr lang="zh-CN" altLang="en-US" sz="3200">
                <a:solidFill>
                  <a:srgbClr val="CE961E"/>
                </a:solidFill>
              </a:rPr>
              <a:t>交付管理 </a:t>
            </a:r>
            <a:r>
              <a:rPr lang="zh-CN" altLang="en-US" sz="2400">
                <a:solidFill>
                  <a:srgbClr val="F26B54"/>
                </a:solidFill>
              </a:rPr>
              <a:t>全流程任务可控化＆智能做账</a:t>
            </a:r>
            <a:endParaRPr lang="zh-CN" altLang="en-US" sz="2400">
              <a:solidFill>
                <a:srgbClr val="F26B54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310640" y="2644140"/>
            <a:ext cx="1263650" cy="1059180"/>
            <a:chOff x="-2326" y="-1847"/>
            <a:chExt cx="1990" cy="1668"/>
          </a:xfrm>
        </p:grpSpPr>
        <p:sp>
          <p:nvSpPr>
            <p:cNvPr id="55" name="圆角矩形 54"/>
            <p:cNvSpPr/>
            <p:nvPr/>
          </p:nvSpPr>
          <p:spPr>
            <a:xfrm>
              <a:off x="-2326" y="-1847"/>
              <a:ext cx="1990" cy="1668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-2153" y="-1545"/>
              <a:ext cx="1688" cy="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全流程</a:t>
              </a:r>
              <a:endPara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任务可控化</a:t>
              </a:r>
              <a:endPara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3750945" y="4077335"/>
            <a:ext cx="1970405" cy="361950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750945" y="4924425"/>
            <a:ext cx="1970405" cy="361950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3741420" y="1681480"/>
            <a:ext cx="1969770" cy="361950"/>
            <a:chOff x="3735" y="2438"/>
            <a:chExt cx="3102" cy="570"/>
          </a:xfrm>
        </p:grpSpPr>
        <p:sp>
          <p:nvSpPr>
            <p:cNvPr id="7" name="圆角矩形 6"/>
            <p:cNvSpPr/>
            <p:nvPr/>
          </p:nvSpPr>
          <p:spPr>
            <a:xfrm>
              <a:off x="3735" y="2438"/>
              <a:ext cx="3103" cy="570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943" y="2506"/>
              <a:ext cx="26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任务办理全流程可视化</a:t>
              </a:r>
              <a:endPara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741420" y="2377440"/>
            <a:ext cx="1969770" cy="361950"/>
            <a:chOff x="3735" y="3774"/>
            <a:chExt cx="3102" cy="570"/>
          </a:xfrm>
        </p:grpSpPr>
        <p:sp>
          <p:nvSpPr>
            <p:cNvPr id="8" name="圆角矩形 7"/>
            <p:cNvSpPr/>
            <p:nvPr/>
          </p:nvSpPr>
          <p:spPr>
            <a:xfrm>
              <a:off x="3735" y="3774"/>
              <a:ext cx="3103" cy="570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83" y="3842"/>
              <a:ext cx="22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indent="0" algn="l">
                <a:buNone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流程节点自动流转</a:t>
              </a:r>
              <a:endPara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750945" y="3159760"/>
            <a:ext cx="1969770" cy="361950"/>
            <a:chOff x="3750" y="5366"/>
            <a:chExt cx="3102" cy="570"/>
          </a:xfrm>
        </p:grpSpPr>
        <p:sp>
          <p:nvSpPr>
            <p:cNvPr id="9" name="圆角矩形 8"/>
            <p:cNvSpPr/>
            <p:nvPr/>
          </p:nvSpPr>
          <p:spPr>
            <a:xfrm>
              <a:off x="3750" y="5366"/>
              <a:ext cx="3103" cy="570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957" y="5434"/>
              <a:ext cx="26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indent="0" algn="l">
                <a:buNone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客户端小程序实时查询</a:t>
              </a:r>
              <a:endPara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187190" y="4115435"/>
            <a:ext cx="1097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逾期任务管理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187190" y="4967605"/>
            <a:ext cx="1097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绩效自动统计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74790" y="1579245"/>
            <a:ext cx="2106930" cy="5321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0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前端销售下单</a:t>
            </a:r>
            <a:endParaRPr lang="zh-CN" altLang="en-US" sz="1000" b="1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171450" indent="-171450" algn="l">
              <a:lnSpc>
                <a:spcPct val="4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0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任务设置</a:t>
            </a:r>
            <a:endParaRPr lang="zh-CN" altLang="en-US" sz="10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171450" indent="-171450" algn="l">
              <a:lnSpc>
                <a:spcPct val="4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0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根据办件任务设置流程步骤</a:t>
            </a:r>
            <a:endParaRPr lang="zh-CN" altLang="en-US" sz="1000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86855" y="2304415"/>
            <a:ext cx="3275330" cy="5321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4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10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财务确认收款</a:t>
            </a:r>
            <a:endParaRPr lang="zh-CN" altLang="en-US" sz="1000" b="1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171450" indent="-171450" algn="l">
              <a:lnSpc>
                <a:spcPct val="4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0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前端销售下单后,财务确认收款,任务自动生成</a:t>
            </a:r>
            <a:endParaRPr lang="zh-CN" altLang="en-US" sz="100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marL="171450" indent="-171450" algn="l">
              <a:lnSpc>
                <a:spcPct val="4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0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部门主管分配办件任务、员工可自行领取任务</a:t>
            </a:r>
            <a:endParaRPr lang="zh-CN" altLang="en-US" sz="1000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86855" y="2923540"/>
            <a:ext cx="276669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10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工商任务自动流转</a:t>
            </a:r>
            <a:endParaRPr lang="zh-CN" altLang="en-US" sz="1000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86855" y="3160395"/>
            <a:ext cx="354076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员工可查看当前任务量,进行标记“办件开始”"办件结束”,前端销售客户都能看到任务办件进度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586855" y="3531870"/>
            <a:ext cx="28911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逾期任务“红点”提醒,站内通知逾期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586855" y="3964940"/>
            <a:ext cx="24631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10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代理记账自动生成账套</a:t>
            </a:r>
            <a:endParaRPr lang="zh-CN" altLang="en-US" sz="1000" b="1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86855" y="4117975"/>
            <a:ext cx="3390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代理记账订单自动生成账套,会计主管分配账套,会计人员可管理自己负责的账薄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584950" y="4733925"/>
            <a:ext cx="27686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10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绩效统计</a:t>
            </a:r>
            <a:endParaRPr lang="zh-CN" altLang="en-US" sz="1000" b="1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584950" y="4933950"/>
            <a:ext cx="276860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任务完成,系统自动统计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绩效绩效可进行调整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数据分析统计任务各项数据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5730240" y="1859915"/>
            <a:ext cx="60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5730240" y="2552065"/>
            <a:ext cx="60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5730240" y="3329940"/>
            <a:ext cx="60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5730240" y="4271010"/>
            <a:ext cx="60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5730240" y="5095240"/>
            <a:ext cx="60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3040380" y="1847215"/>
            <a:ext cx="0" cy="32385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040380" y="1856740"/>
            <a:ext cx="6832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3040380" y="2548890"/>
            <a:ext cx="6832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2590800" y="3114675"/>
            <a:ext cx="457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3040380" y="4267835"/>
            <a:ext cx="6832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040380" y="5092065"/>
            <a:ext cx="6832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3058795" y="3331210"/>
            <a:ext cx="6832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08400" y="341700"/>
            <a:ext cx="10969200" cy="705600"/>
          </a:xfrm>
        </p:spPr>
        <p:txBody>
          <a:bodyPr/>
          <a:p>
            <a:r>
              <a:rPr lang="zh-CN" altLang="en-US" sz="3200">
                <a:solidFill>
                  <a:srgbClr val="CE961E"/>
                </a:solidFill>
              </a:rPr>
              <a:t>交付管理 </a:t>
            </a:r>
            <a:r>
              <a:rPr lang="zh-CN" altLang="en-US" sz="2400">
                <a:solidFill>
                  <a:srgbClr val="F26B54"/>
                </a:solidFill>
              </a:rPr>
              <a:t>全流程任务可控化＆智能做账</a:t>
            </a:r>
            <a:endParaRPr lang="zh-CN" altLang="en-US" sz="2400">
              <a:solidFill>
                <a:srgbClr val="F26B54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310640" y="2663190"/>
            <a:ext cx="1263650" cy="1059180"/>
            <a:chOff x="-2326" y="-1847"/>
            <a:chExt cx="1990" cy="1668"/>
          </a:xfrm>
        </p:grpSpPr>
        <p:sp>
          <p:nvSpPr>
            <p:cNvPr id="55" name="圆角矩形 54"/>
            <p:cNvSpPr/>
            <p:nvPr/>
          </p:nvSpPr>
          <p:spPr>
            <a:xfrm>
              <a:off x="-2326" y="-1847"/>
              <a:ext cx="1990" cy="1668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-1873" y="-1587"/>
              <a:ext cx="1078" cy="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智能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  <a:p>
              <a:pPr algn="di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做账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3608070" y="1681480"/>
            <a:ext cx="3046730" cy="361950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601721" y="1724660"/>
            <a:ext cx="3078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多种会计做账准则，适合不同会计做账情况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608070" y="2377440"/>
            <a:ext cx="3046730" cy="361950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211321" y="2420620"/>
            <a:ext cx="1859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自动采集发票进销项数据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17595" y="3074035"/>
            <a:ext cx="3046730" cy="361950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617595" y="3734435"/>
            <a:ext cx="3046730" cy="361950"/>
            <a:chOff x="5697" y="6421"/>
            <a:chExt cx="4798" cy="570"/>
          </a:xfrm>
        </p:grpSpPr>
        <p:sp>
          <p:nvSpPr>
            <p:cNvPr id="10" name="圆角矩形 9"/>
            <p:cNvSpPr/>
            <p:nvPr/>
          </p:nvSpPr>
          <p:spPr>
            <a:xfrm>
              <a:off x="5697" y="6421"/>
              <a:ext cx="4798" cy="570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152" y="6499"/>
              <a:ext cx="38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indent="0" algn="l">
                <a:buNone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记账风险预警，财务数据分析预警</a:t>
              </a:r>
              <a:endPara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7128510" y="1515745"/>
            <a:ext cx="3796665" cy="666750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7128510" y="2269490"/>
            <a:ext cx="3796665" cy="641985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7128510" y="3002915"/>
            <a:ext cx="3796665" cy="490220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339330" y="2990215"/>
            <a:ext cx="21964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10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选择会计准则/导入期初</a:t>
            </a:r>
            <a:endParaRPr lang="zh-CN" altLang="en-US" sz="1000" b="1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7140575" y="3562350"/>
            <a:ext cx="3796665" cy="713105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7339330" y="3593465"/>
            <a:ext cx="24631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10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进项.销项自动采集</a:t>
            </a:r>
            <a:endParaRPr lang="zh-CN" altLang="en-US" sz="1000" b="1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339330" y="3746500"/>
            <a:ext cx="3390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发票自动采集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自动生成凭证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7138670" y="4359910"/>
            <a:ext cx="3796665" cy="641985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7337425" y="4362450"/>
            <a:ext cx="276860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10000"/>
              </a:lnSpc>
              <a:buFont typeface="Wingdings" panose="05000000000000000000" charset="0"/>
              <a:buNone/>
            </a:pPr>
            <a:r>
              <a:rPr lang="zh-CN" altLang="en-US" sz="10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自动生成报表</a:t>
            </a:r>
            <a:endParaRPr lang="zh-CN" altLang="en-US" sz="1000" b="1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337425" y="4572000"/>
            <a:ext cx="27686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自动生成报表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账目风险预警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37425" y="1552575"/>
            <a:ext cx="27686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10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自动生成账套/手动建账</a:t>
            </a:r>
            <a:endParaRPr lang="zh-CN" altLang="en-US" sz="1000" b="1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37425" y="1752600"/>
            <a:ext cx="27686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前端下单后系统自动生成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账套/手动建账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37425" y="2266950"/>
            <a:ext cx="27686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10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会计主管分配账套</a:t>
            </a:r>
            <a:endParaRPr lang="zh-CN" altLang="en-US" sz="1000" b="1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37425" y="2466975"/>
            <a:ext cx="27686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会计主管分配账套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建立胀套会计准则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37425" y="3200400"/>
            <a:ext cx="27686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录入科目期初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138670" y="5074285"/>
            <a:ext cx="3796665" cy="641985"/>
          </a:xfrm>
          <a:prstGeom prst="roundRect">
            <a:avLst/>
          </a:prstGeom>
          <a:solidFill>
            <a:srgbClr val="F6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337425" y="5067300"/>
            <a:ext cx="276860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10000"/>
              </a:lnSpc>
              <a:buFont typeface="Wingdings" panose="05000000000000000000" charset="0"/>
              <a:buNone/>
            </a:pPr>
            <a:r>
              <a:rPr lang="zh-CN" altLang="en-US" sz="10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一键报税财务风险自动预警</a:t>
            </a:r>
            <a:endParaRPr lang="zh-CN" altLang="en-US" sz="1000" b="1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37425" y="5267325"/>
            <a:ext cx="27686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一键报税,财务数据分析预警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智能归档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617595" y="4496435"/>
            <a:ext cx="3046730" cy="361950"/>
            <a:chOff x="5697" y="7711"/>
            <a:chExt cx="4798" cy="570"/>
          </a:xfrm>
        </p:grpSpPr>
        <p:sp>
          <p:nvSpPr>
            <p:cNvPr id="28" name="圆角矩形 27"/>
            <p:cNvSpPr/>
            <p:nvPr/>
          </p:nvSpPr>
          <p:spPr>
            <a:xfrm>
              <a:off x="5697" y="7711"/>
              <a:ext cx="4798" cy="570"/>
            </a:xfrm>
            <a:prstGeom prst="roundRect">
              <a:avLst/>
            </a:prstGeom>
            <a:solidFill>
              <a:srgbClr val="F6E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9" y="7771"/>
              <a:ext cx="2275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indent="0" algn="l">
                <a:buNone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一键报税,智能归档</a:t>
              </a:r>
              <a:endPara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266248" y="3117215"/>
            <a:ext cx="174942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自动结转,自动生成报表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590800" y="1856740"/>
            <a:ext cx="4533900" cy="3554095"/>
            <a:chOff x="4080" y="2924"/>
            <a:chExt cx="7140" cy="5597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4788" y="2924"/>
              <a:ext cx="0" cy="559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4080" y="5115"/>
              <a:ext cx="72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4801" y="2933"/>
              <a:ext cx="85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4801" y="4023"/>
              <a:ext cx="85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801" y="6171"/>
              <a:ext cx="85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4809" y="5124"/>
              <a:ext cx="85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801" y="7360"/>
              <a:ext cx="85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788" y="8521"/>
              <a:ext cx="64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693535" y="1859915"/>
            <a:ext cx="439420" cy="2813685"/>
            <a:chOff x="10541" y="2929"/>
            <a:chExt cx="692" cy="4431"/>
          </a:xfrm>
        </p:grpSpPr>
        <p:cxnSp>
          <p:nvCxnSpPr>
            <p:cNvPr id="93" name="直接连接符 92"/>
            <p:cNvCxnSpPr/>
            <p:nvPr/>
          </p:nvCxnSpPr>
          <p:spPr>
            <a:xfrm>
              <a:off x="10541" y="2929"/>
              <a:ext cx="69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10541" y="4019"/>
              <a:ext cx="69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541" y="5124"/>
              <a:ext cx="69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10541" y="6171"/>
              <a:ext cx="69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0541" y="7360"/>
              <a:ext cx="69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579825"/>
            <a:ext cx="10969200" cy="705600"/>
          </a:xfrm>
        </p:spPr>
        <p:txBody>
          <a:bodyPr>
            <a:normAutofit/>
          </a:bodyPr>
          <a:p>
            <a:r>
              <a:rPr lang="zh-CN" altLang="en-US" sz="3200">
                <a:solidFill>
                  <a:srgbClr val="CE961E"/>
                </a:solidFill>
                <a:sym typeface="+mn-ea"/>
              </a:rPr>
              <a:t>内控管理 </a:t>
            </a:r>
            <a:r>
              <a:rPr lang="zh-CN" altLang="en-US" sz="2400">
                <a:solidFill>
                  <a:srgbClr val="F26B54"/>
                </a:solidFill>
                <a:sym typeface="+mn-ea"/>
              </a:rPr>
              <a:t>多端口数据统一化＆线上培训</a:t>
            </a:r>
            <a:endParaRPr lang="zh-CN" altLang="en-US" sz="2400">
              <a:solidFill>
                <a:srgbClr val="F26B54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7155" y="4139565"/>
            <a:ext cx="3940175" cy="1824990"/>
          </a:xfrm>
        </p:spPr>
        <p:txBody>
          <a:bodyPr/>
          <a:p>
            <a:pPr marL="0" indent="0">
              <a:lnSpc>
                <a:spcPct val="120000"/>
              </a:lnSpc>
              <a:buNone/>
            </a:pPr>
            <a:r>
              <a:rPr lang="zh-CN" altLang="en-US" sz="1800" b="1">
                <a:solidFill>
                  <a:schemeClr val="accent2">
                    <a:lumMod val="75000"/>
                  </a:schemeClr>
                </a:solidFill>
              </a:rPr>
              <a:t>数据分析</a:t>
            </a:r>
            <a:endParaRPr lang="zh-CN" altLang="en-US" sz="1800" b="1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600"/>
              <a:t>对客户数据、销售数据、交付数据、经营数据进行多维度分析</a:t>
            </a:r>
            <a:endParaRPr lang="zh-CN" altLang="en-US" sz="1600"/>
          </a:p>
          <a:p>
            <a:pPr>
              <a:lnSpc>
                <a:spcPct val="120000"/>
              </a:lnSpc>
            </a:pPr>
            <a:r>
              <a:rPr lang="zh-CN" altLang="en-US" sz="1600"/>
              <a:t>为企业规划与发展做数据支撑</a:t>
            </a:r>
            <a:endParaRPr lang="zh-CN" altLang="en-US" sz="160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819150" y="1390015"/>
            <a:ext cx="5225415" cy="249237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20000"/>
              </a:lnSpc>
              <a:buClrTx/>
              <a:buSzTx/>
              <a:buNone/>
            </a:pPr>
            <a:r>
              <a:rPr lang="zh-CN" altLang="en-US" sz="1800" b="1">
                <a:solidFill>
                  <a:schemeClr val="accent2">
                    <a:lumMod val="75000"/>
                  </a:schemeClr>
                </a:solidFill>
              </a:rPr>
              <a:t>财务中心</a:t>
            </a:r>
            <a:endParaRPr lang="zh-CN" altLang="en-US" sz="1800" b="1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600"/>
              <a:t>收款、到款、退款管理及订单审核，实现从前端销售到交付到后端财务数据连通一致</a:t>
            </a:r>
            <a:endParaRPr lang="zh-CN" altLang="en-US" sz="1600"/>
          </a:p>
          <a:p>
            <a:pPr>
              <a:lnSpc>
                <a:spcPct val="120000"/>
              </a:lnSpc>
            </a:pPr>
            <a:r>
              <a:rPr lang="zh-CN" altLang="en-US" sz="1600"/>
              <a:t>费用报销设置及审核</a:t>
            </a:r>
            <a:endParaRPr lang="zh-CN" altLang="en-US" sz="1600"/>
          </a:p>
          <a:p>
            <a:pPr>
              <a:lnSpc>
                <a:spcPct val="120000"/>
              </a:lnSpc>
            </a:pPr>
            <a:r>
              <a:rPr lang="zh-CN" altLang="en-US" sz="1600"/>
              <a:t>业绩核算与管理</a:t>
            </a:r>
            <a:endParaRPr lang="zh-CN" altLang="en-US" sz="1600"/>
          </a:p>
          <a:p>
            <a:pPr>
              <a:lnSpc>
                <a:spcPct val="120000"/>
              </a:lnSpc>
            </a:pPr>
            <a:r>
              <a:rPr lang="zh-CN" altLang="en-US" sz="1600"/>
              <a:t>成本核算与收入核算的规则与分配</a:t>
            </a:r>
            <a:endParaRPr lang="zh-CN" altLang="en-US" sz="1600"/>
          </a:p>
        </p:txBody>
      </p:sp>
      <p:pic>
        <p:nvPicPr>
          <p:cNvPr id="5" name="图片 4" descr="财务中心"/>
          <p:cNvPicPr>
            <a:picLocks noChangeAspect="1"/>
          </p:cNvPicPr>
          <p:nvPr/>
        </p:nvPicPr>
        <p:blipFill>
          <a:blip r:embed="rId1"/>
          <a:srcRect r="5793"/>
          <a:stretch>
            <a:fillRect/>
          </a:stretch>
        </p:blipFill>
        <p:spPr>
          <a:xfrm>
            <a:off x="6457315" y="1755140"/>
            <a:ext cx="4249420" cy="1917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</p:pic>
      <p:pic>
        <p:nvPicPr>
          <p:cNvPr id="6" name="图片 5" descr="数据分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855" y="3552825"/>
            <a:ext cx="3745230" cy="2109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</p:pic>
      <p:pic>
        <p:nvPicPr>
          <p:cNvPr id="7" name="图片 6" descr="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04805" y="532765"/>
            <a:ext cx="1228725" cy="288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7430" y="1135380"/>
            <a:ext cx="4387850" cy="1750060"/>
          </a:xfrm>
        </p:spPr>
        <p:txBody>
          <a:bodyPr>
            <a:normAutofit lnSpcReduction="10000"/>
          </a:bodyPr>
          <a:p>
            <a:pPr marL="0" algn="l">
              <a:buClrTx/>
              <a:buSzTx/>
              <a:buNone/>
            </a:pPr>
            <a:r>
              <a:rPr lang="zh-CN" altLang="en-US" sz="1800" b="1">
                <a:solidFill>
                  <a:schemeClr val="accent2">
                    <a:lumMod val="75000"/>
                  </a:schemeClr>
                </a:solidFill>
              </a:rPr>
              <a:t>OA办公</a:t>
            </a:r>
            <a:endParaRPr lang="zh-CN" altLang="en-US" sz="1800" b="1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600"/>
              <a:t>人事档案电子化管理</a:t>
            </a:r>
            <a:endParaRPr lang="zh-CN" altLang="en-US" sz="1600"/>
          </a:p>
          <a:p>
            <a:r>
              <a:rPr lang="zh-CN" altLang="en-US" sz="1600"/>
              <a:t>各类费用审批、日常报销、备用金、对外付款、订单调价退款等 </a:t>
            </a:r>
            <a:endParaRPr lang="zh-CN" altLang="en-US" sz="160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2242820" y="3440430"/>
            <a:ext cx="4367530" cy="285432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>
                <a:solidFill>
                  <a:schemeClr val="accent2">
                    <a:lumMod val="75000"/>
                  </a:schemeClr>
                </a:solidFill>
              </a:rPr>
              <a:t>培训赋能</a:t>
            </a:r>
            <a:endParaRPr lang="zh-CN" altLang="en-US" sz="1800" b="1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600"/>
              <a:t>建立在线知识库与解决方案库</a:t>
            </a:r>
            <a:endParaRPr lang="zh-CN" altLang="en-US" sz="1600"/>
          </a:p>
          <a:p>
            <a:r>
              <a:rPr lang="zh-CN" altLang="en-US" sz="1600"/>
              <a:t>进行线上考试，线上学习，合理规划人才培养周期，降低人才培养成本</a:t>
            </a:r>
            <a:endParaRPr lang="zh-CN" altLang="en-US" sz="1600"/>
          </a:p>
          <a:p>
            <a:r>
              <a:rPr lang="zh-CN" altLang="en-US" sz="1600"/>
              <a:t>搭建完整的学、考、评、用培训体系，降低人才培养成本</a:t>
            </a:r>
            <a:endParaRPr lang="zh-CN" altLang="en-US" sz="1600"/>
          </a:p>
        </p:txBody>
      </p:sp>
      <p:pic>
        <p:nvPicPr>
          <p:cNvPr id="5" name="图片 4" descr="OA办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3135" y="1249680"/>
            <a:ext cx="3616325" cy="16948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6" name="图片 5" descr="培训赋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3745230"/>
            <a:ext cx="3959225" cy="167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78860"/>
            <a:ext cx="10969200" cy="705600"/>
          </a:xfrm>
        </p:spPr>
        <p:txBody>
          <a:bodyPr/>
          <a:p>
            <a:r>
              <a:rPr lang="zh-CN" altLang="en-US" sz="3200">
                <a:solidFill>
                  <a:srgbClr val="CE961E"/>
                </a:solidFill>
                <a:sym typeface="+mn-ea"/>
              </a:rPr>
              <a:t>猪哥云·合作伙伴使用情况</a:t>
            </a:r>
            <a:endParaRPr lang="zh-CN" altLang="en-US" sz="3200">
              <a:solidFill>
                <a:srgbClr val="CE961E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757045" y="1503680"/>
            <a:ext cx="9232900" cy="4339590"/>
            <a:chOff x="2767" y="2419"/>
            <a:chExt cx="14540" cy="6834"/>
          </a:xfrm>
        </p:grpSpPr>
        <p:sp>
          <p:nvSpPr>
            <p:cNvPr id="8" name="文本框 7"/>
            <p:cNvSpPr txBox="1"/>
            <p:nvPr/>
          </p:nvSpPr>
          <p:spPr>
            <a:xfrm>
              <a:off x="4839" y="2419"/>
              <a:ext cx="12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600" b="1"/>
                <a:t>使用前</a:t>
              </a:r>
              <a:endParaRPr lang="zh-CN" altLang="en-US" sz="1600" b="1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623" y="2419"/>
              <a:ext cx="12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600" b="1"/>
                <a:t>使用后</a:t>
              </a:r>
              <a:endParaRPr lang="zh-CN" altLang="en-US" sz="1600" b="1"/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1709" y="3533"/>
              <a:ext cx="5598" cy="687"/>
            </a:xfrm>
            <a:prstGeom prst="chevron">
              <a:avLst/>
            </a:prstGeom>
            <a:gradFill>
              <a:gsLst>
                <a:gs pos="0">
                  <a:srgbClr val="F2C982"/>
                </a:gs>
                <a:gs pos="100000">
                  <a:srgbClr val="CE933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五边形 9"/>
            <p:cNvSpPr/>
            <p:nvPr/>
          </p:nvSpPr>
          <p:spPr>
            <a:xfrm>
              <a:off x="2767" y="3518"/>
              <a:ext cx="4832" cy="68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599" y="3645"/>
              <a:ext cx="316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200">
                  <a:sym typeface="+mn-ea"/>
                </a:rPr>
                <a:t>使用多套系统需要频繁切换</a:t>
              </a:r>
              <a:endParaRPr lang="zh-CN" altLang="en-US" sz="12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924" y="3602"/>
              <a:ext cx="3168" cy="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40000"/>
                </a:lnSpc>
              </a:pPr>
              <a:r>
                <a:rPr lang="zh-CN" altLang="en-US" sz="1200" b="1">
                  <a:sym typeface="+mn-ea"/>
                </a:rPr>
                <a:t>猪哥云一套系统提高效率</a:t>
              </a:r>
              <a:endParaRPr lang="zh-CN" altLang="en-US" sz="1200" b="1">
                <a:sym typeface="+mn-ea"/>
              </a:endParaRPr>
            </a:p>
          </p:txBody>
        </p:sp>
        <p:sp>
          <p:nvSpPr>
            <p:cNvPr id="63" name="五边形 62"/>
            <p:cNvSpPr/>
            <p:nvPr/>
          </p:nvSpPr>
          <p:spPr>
            <a:xfrm>
              <a:off x="13066" y="3048"/>
              <a:ext cx="2520" cy="1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102" y="3047"/>
              <a:ext cx="2520" cy="123"/>
              <a:chOff x="8733" y="3285"/>
              <a:chExt cx="2520" cy="123"/>
            </a:xfrm>
          </p:grpSpPr>
          <p:sp>
            <p:nvSpPr>
              <p:cNvPr id="59" name="五边形 58"/>
              <p:cNvSpPr/>
              <p:nvPr/>
            </p:nvSpPr>
            <p:spPr>
              <a:xfrm>
                <a:off x="8733" y="3285"/>
                <a:ext cx="2520" cy="122"/>
              </a:xfrm>
              <a:prstGeom prst="homePlat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" name="五边形 63"/>
              <p:cNvSpPr/>
              <p:nvPr/>
            </p:nvSpPr>
            <p:spPr>
              <a:xfrm>
                <a:off x="8733" y="3286"/>
                <a:ext cx="1267" cy="122"/>
              </a:xfrm>
              <a:prstGeom prst="homePlat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8339" y="4477"/>
              <a:ext cx="2959" cy="29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" name="图片 6" descr="logo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789" y="5106"/>
              <a:ext cx="2166" cy="1744"/>
            </a:xfrm>
            <a:prstGeom prst="rect">
              <a:avLst/>
            </a:prstGeom>
          </p:spPr>
        </p:pic>
        <p:pic>
          <p:nvPicPr>
            <p:cNvPr id="12" name="图片 11" descr="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3" y="4121"/>
              <a:ext cx="3210" cy="3672"/>
            </a:xfrm>
            <a:prstGeom prst="rect">
              <a:avLst/>
            </a:prstGeom>
          </p:spPr>
        </p:pic>
        <p:sp>
          <p:nvSpPr>
            <p:cNvPr id="13" name="燕尾形 12"/>
            <p:cNvSpPr/>
            <p:nvPr/>
          </p:nvSpPr>
          <p:spPr>
            <a:xfrm>
              <a:off x="11709" y="4372"/>
              <a:ext cx="5598" cy="687"/>
            </a:xfrm>
            <a:prstGeom prst="chevron">
              <a:avLst/>
            </a:prstGeom>
            <a:gradFill>
              <a:gsLst>
                <a:gs pos="0">
                  <a:srgbClr val="F2C982"/>
                </a:gs>
                <a:gs pos="100000">
                  <a:srgbClr val="CE933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五边形 13"/>
            <p:cNvSpPr/>
            <p:nvPr/>
          </p:nvSpPr>
          <p:spPr>
            <a:xfrm>
              <a:off x="2767" y="4357"/>
              <a:ext cx="4832" cy="68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燕尾形 14"/>
            <p:cNvSpPr/>
            <p:nvPr/>
          </p:nvSpPr>
          <p:spPr>
            <a:xfrm>
              <a:off x="11709" y="5211"/>
              <a:ext cx="5598" cy="687"/>
            </a:xfrm>
            <a:prstGeom prst="chevron">
              <a:avLst/>
            </a:prstGeom>
            <a:gradFill>
              <a:gsLst>
                <a:gs pos="0">
                  <a:srgbClr val="F2C982"/>
                </a:gs>
                <a:gs pos="100000">
                  <a:srgbClr val="CE933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五边形 17"/>
            <p:cNvSpPr/>
            <p:nvPr/>
          </p:nvSpPr>
          <p:spPr>
            <a:xfrm>
              <a:off x="2767" y="5196"/>
              <a:ext cx="4832" cy="68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燕尾形 18"/>
            <p:cNvSpPr/>
            <p:nvPr/>
          </p:nvSpPr>
          <p:spPr>
            <a:xfrm>
              <a:off x="11709" y="6050"/>
              <a:ext cx="5598" cy="687"/>
            </a:xfrm>
            <a:prstGeom prst="chevron">
              <a:avLst/>
            </a:prstGeom>
            <a:gradFill>
              <a:gsLst>
                <a:gs pos="0">
                  <a:srgbClr val="F2C982"/>
                </a:gs>
                <a:gs pos="100000">
                  <a:srgbClr val="CE933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五边形 19"/>
            <p:cNvSpPr/>
            <p:nvPr/>
          </p:nvSpPr>
          <p:spPr>
            <a:xfrm>
              <a:off x="2767" y="6035"/>
              <a:ext cx="4832" cy="68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燕尾形 20"/>
            <p:cNvSpPr/>
            <p:nvPr/>
          </p:nvSpPr>
          <p:spPr>
            <a:xfrm>
              <a:off x="11709" y="6889"/>
              <a:ext cx="5598" cy="687"/>
            </a:xfrm>
            <a:prstGeom prst="chevron">
              <a:avLst/>
            </a:prstGeom>
            <a:gradFill>
              <a:gsLst>
                <a:gs pos="0">
                  <a:srgbClr val="F2C982"/>
                </a:gs>
                <a:gs pos="100000">
                  <a:srgbClr val="CE933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五边形 21"/>
            <p:cNvSpPr/>
            <p:nvPr/>
          </p:nvSpPr>
          <p:spPr>
            <a:xfrm>
              <a:off x="2767" y="6874"/>
              <a:ext cx="4832" cy="68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>
              <a:off x="11709" y="7728"/>
              <a:ext cx="5598" cy="687"/>
            </a:xfrm>
            <a:prstGeom prst="chevron">
              <a:avLst/>
            </a:prstGeom>
            <a:gradFill>
              <a:gsLst>
                <a:gs pos="0">
                  <a:srgbClr val="F2C982"/>
                </a:gs>
                <a:gs pos="100000">
                  <a:srgbClr val="CE933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五边形 23"/>
            <p:cNvSpPr/>
            <p:nvPr/>
          </p:nvSpPr>
          <p:spPr>
            <a:xfrm>
              <a:off x="2767" y="7713"/>
              <a:ext cx="4832" cy="68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燕尾形 24"/>
            <p:cNvSpPr/>
            <p:nvPr/>
          </p:nvSpPr>
          <p:spPr>
            <a:xfrm>
              <a:off x="11709" y="8567"/>
              <a:ext cx="5598" cy="687"/>
            </a:xfrm>
            <a:prstGeom prst="chevron">
              <a:avLst/>
            </a:prstGeom>
            <a:gradFill>
              <a:gsLst>
                <a:gs pos="0">
                  <a:srgbClr val="F2C982"/>
                </a:gs>
                <a:gs pos="100000">
                  <a:srgbClr val="CE933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五边形 25"/>
            <p:cNvSpPr/>
            <p:nvPr/>
          </p:nvSpPr>
          <p:spPr>
            <a:xfrm>
              <a:off x="2767" y="8552"/>
              <a:ext cx="4832" cy="68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599" y="4483"/>
              <a:ext cx="316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200">
                  <a:sym typeface="+mn-ea"/>
                </a:rPr>
                <a:t>获客受限，无法拓宽新渠道</a:t>
              </a:r>
              <a:endParaRPr lang="zh-CN" altLang="en-US" sz="12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99" y="5279"/>
              <a:ext cx="3168" cy="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200">
                  <a:sym typeface="+mn-ea"/>
                </a:rPr>
                <a:t>客户维护不及时，满意度低</a:t>
              </a:r>
              <a:endParaRPr lang="zh-CN" altLang="en-US" sz="120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359" y="6162"/>
              <a:ext cx="36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200">
                  <a:sym typeface="+mn-ea"/>
                </a:rPr>
                <a:t>账套数量巨大，会计办公效率低</a:t>
              </a:r>
              <a:endParaRPr lang="zh-CN" altLang="en-US" sz="12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79" y="6957"/>
              <a:ext cx="3408" cy="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200">
                  <a:sym typeface="+mn-ea"/>
                </a:rPr>
                <a:t>任务流程混乱，无法实时监管</a:t>
              </a:r>
              <a:endParaRPr lang="zh-CN" altLang="en-US" sz="120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79" y="7796"/>
              <a:ext cx="3408" cy="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200">
                  <a:sym typeface="+mn-ea"/>
                </a:rPr>
                <a:t>培训周期长，人才培养成本高</a:t>
              </a:r>
              <a:endParaRPr lang="zh-CN" altLang="en-US" sz="120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719" y="8635"/>
              <a:ext cx="2928" cy="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200">
                  <a:sym typeface="+mn-ea"/>
                </a:rPr>
                <a:t>续签率低，企业裂变困难</a:t>
              </a:r>
              <a:endParaRPr lang="zh-CN" altLang="en-US" sz="120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2622" y="4441"/>
              <a:ext cx="3787" cy="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40000"/>
                </a:lnSpc>
              </a:pPr>
              <a:r>
                <a:rPr lang="zh-CN" altLang="en-US" sz="1200" b="1">
                  <a:sym typeface="+mn-ea"/>
                </a:rPr>
                <a:t>建立4000w+资源库解决获客难</a:t>
              </a:r>
              <a:endParaRPr lang="zh-CN" altLang="en-US" sz="1200" b="1">
                <a:sym typeface="+mn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2564" y="5280"/>
              <a:ext cx="3888" cy="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40000"/>
                </a:lnSpc>
              </a:pPr>
              <a:r>
                <a:rPr lang="zh-CN" altLang="en-US" sz="1200" b="1">
                  <a:sym typeface="+mn-ea"/>
                </a:rPr>
                <a:t>客户全生命周期管理增强客户黏性</a:t>
              </a:r>
              <a:endParaRPr lang="zh-CN" altLang="en-US" sz="1200" b="1">
                <a:sym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2005" y="6119"/>
              <a:ext cx="5006" cy="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40000"/>
                </a:lnSpc>
              </a:pPr>
              <a:r>
                <a:rPr lang="zh-CN" altLang="en-US" sz="1200" b="1">
                  <a:sym typeface="+mn-ea"/>
                </a:rPr>
                <a:t>智能做账功能降本增效，人均做账300-500套</a:t>
              </a:r>
              <a:endParaRPr lang="zh-CN" altLang="en-US" sz="1200" b="1">
                <a:sym typeface="+mn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2204" y="6958"/>
              <a:ext cx="4608" cy="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40000"/>
                </a:lnSpc>
              </a:pPr>
              <a:r>
                <a:rPr lang="zh-CN" altLang="en-US" sz="1200" b="1">
                  <a:sym typeface="+mn-ea"/>
                </a:rPr>
                <a:t>任务全流程可视化可控化，数据实时更新</a:t>
              </a:r>
              <a:endParaRPr lang="zh-CN" altLang="en-US" sz="1200" b="1">
                <a:sym typeface="+mn-ea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2564" y="7797"/>
              <a:ext cx="3888" cy="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40000"/>
                </a:lnSpc>
              </a:pPr>
              <a:r>
                <a:rPr lang="zh-CN" altLang="en-US" sz="1200" b="1">
                  <a:sym typeface="+mn-ea"/>
                </a:rPr>
                <a:t>搭建线上知识库进行学习与考核</a:t>
              </a:r>
              <a:endParaRPr lang="zh-CN" altLang="en-US" sz="1200" b="1">
                <a:sym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2565" y="8636"/>
              <a:ext cx="3887" cy="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40000"/>
                </a:lnSpc>
              </a:pPr>
              <a:r>
                <a:rPr lang="zh-CN" altLang="en-US" sz="1200" b="1">
                  <a:sym typeface="+mn-ea"/>
                </a:rPr>
                <a:t>续签率高达90%，企业裂变率提升</a:t>
              </a:r>
              <a:endParaRPr lang="zh-CN" altLang="en-US" sz="1200" b="1">
                <a:sym typeface="+mn-ea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6280" y="1231265"/>
            <a:ext cx="10968990" cy="1431290"/>
          </a:xfrm>
        </p:spPr>
        <p:txBody>
          <a:bodyPr/>
          <a:p>
            <a:pPr marL="0" indent="0">
              <a:lnSpc>
                <a:spcPct val="140000"/>
              </a:lnSpc>
              <a:buNone/>
            </a:pPr>
            <a:r>
              <a:rPr lang="en-US" altLang="zh-CN"/>
              <a:t>      </a:t>
            </a:r>
            <a:r>
              <a:rPr lang="zh-CN" altLang="en-US"/>
              <a:t>猪哥云围绕“共建共生共赢的新时代企服生态圈”的价值理念持续聚焦企服行业的痛点，稳步打造去中心化的</a:t>
            </a:r>
            <a:r>
              <a:rPr lang="zh-CN" altLang="en-US">
                <a:solidFill>
                  <a:schemeClr val="accent5">
                    <a:lumMod val="75000"/>
                  </a:schemeClr>
                </a:solidFill>
              </a:rPr>
              <a:t>云系统、云商城、云服务、云生态，构建“1+4+N”商业生态，即1个体系、4方协同、N项服务</a:t>
            </a:r>
            <a:r>
              <a:rPr lang="zh-CN" altLang="en-US"/>
              <a:t>共赢的新时代企服生态圈，持续为行业创造价值，让企业服务创造更多可能。</a:t>
            </a:r>
            <a:endParaRPr lang="zh-CN" altLang="en-US"/>
          </a:p>
        </p:txBody>
      </p:sp>
      <p:pic>
        <p:nvPicPr>
          <p:cNvPr id="6" name="图片 5" descr="fdg-02"/>
          <p:cNvPicPr>
            <a:picLocks noChangeAspect="1"/>
          </p:cNvPicPr>
          <p:nvPr/>
        </p:nvPicPr>
        <p:blipFill>
          <a:blip r:embed="rId1"/>
          <a:srcRect l="20123" t="28435" r="19199" b="35944"/>
          <a:stretch>
            <a:fillRect/>
          </a:stretch>
        </p:blipFill>
        <p:spPr>
          <a:xfrm>
            <a:off x="1760855" y="2694305"/>
            <a:ext cx="8345170" cy="346710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608400" y="38043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rgbClr val="CE961E"/>
                </a:solidFill>
              </a:rPr>
              <a:t>企业概况</a:t>
            </a:r>
            <a:endParaRPr lang="zh-CN" altLang="en-US" sz="3200">
              <a:solidFill>
                <a:srgbClr val="CE961E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1545" y="777240"/>
            <a:ext cx="3820795" cy="2720975"/>
          </a:xfrm>
        </p:spPr>
        <p:txBody>
          <a:bodyPr>
            <a:noAutofit/>
          </a:bodyPr>
          <a:p>
            <a:pPr>
              <a:lnSpc>
                <a:spcPct val="140000"/>
              </a:lnSpc>
            </a:pPr>
            <a:r>
              <a:rPr lang="zh-CN" altLang="en-US" sz="3200">
                <a:solidFill>
                  <a:srgbClr val="CE961E"/>
                </a:solidFill>
              </a:rPr>
              <a:t>猪哥云</a:t>
            </a:r>
            <a:br>
              <a:rPr lang="zh-CN" altLang="en-US" sz="2400" b="0">
                <a:solidFill>
                  <a:srgbClr val="CE961E"/>
                </a:solidFill>
              </a:rPr>
            </a:br>
            <a:r>
              <a:rPr lang="zh-CN" altLang="en-US" sz="2400" b="0">
                <a:solidFill>
                  <a:schemeClr val="tx1">
                    <a:lumMod val="50000"/>
                    <a:lumOff val="50000"/>
                  </a:schemeClr>
                </a:solidFill>
              </a:rPr>
              <a:t>专为财税行业数智化</a:t>
            </a:r>
            <a:br>
              <a:rPr lang="zh-CN" altLang="en-US" sz="2400" b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2400" b="0">
                <a:solidFill>
                  <a:schemeClr val="tx1">
                    <a:lumMod val="50000"/>
                    <a:lumOff val="50000"/>
                  </a:schemeClr>
                </a:solidFill>
              </a:rPr>
              <a:t>转型升级打造</a:t>
            </a:r>
            <a:br>
              <a:rPr lang="zh-CN" altLang="en-US" sz="2400" b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2400" b="0">
                <a:solidFill>
                  <a:schemeClr val="tx1">
                    <a:lumMod val="50000"/>
                    <a:lumOff val="50000"/>
                  </a:schemeClr>
                </a:solidFill>
              </a:rPr>
              <a:t>全流程</a:t>
            </a:r>
            <a:r>
              <a:rPr lang="zh-CN" altLang="en-US" sz="2800">
                <a:solidFill>
                  <a:srgbClr val="CE961E"/>
                </a:solidFill>
              </a:rPr>
              <a:t>一体化系统</a:t>
            </a:r>
            <a:endParaRPr lang="zh-CN" altLang="en-US" sz="2800">
              <a:solidFill>
                <a:srgbClr val="CE961E"/>
              </a:solidFill>
            </a:endParaRPr>
          </a:p>
        </p:txBody>
      </p:sp>
      <p:pic>
        <p:nvPicPr>
          <p:cNvPr id="6" name="图片 5" descr="C:/Users/Administrator/AppData/Local/Temp/picturecompress_20220427110958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09185" y="1728470"/>
            <a:ext cx="5814695" cy="40722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资源 2"/>
          <p:cNvPicPr>
            <a:picLocks noChangeAspect="1"/>
          </p:cNvPicPr>
          <p:nvPr/>
        </p:nvPicPr>
        <p:blipFill>
          <a:blip r:embed="rId1"/>
          <a:srcRect l="365" r="370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5" name="内容占位符 4"/>
          <p:cNvSpPr/>
          <p:nvPr>
            <p:ph idx="1"/>
          </p:nvPr>
        </p:nvSpPr>
        <p:spPr>
          <a:xfrm>
            <a:off x="608330" y="3223260"/>
            <a:ext cx="10968990" cy="2713355"/>
          </a:xfrm>
        </p:spPr>
        <p:txBody>
          <a:bodyPr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600"/>
              <a:t>数智化即数字化与智能化</a:t>
            </a:r>
            <a:endParaRPr lang="zh-CN" altLang="en-US" sz="1600"/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600"/>
              <a:t>随着科技的成熟和应用场景的丰富</a:t>
            </a:r>
            <a:endParaRPr lang="zh-CN" altLang="en-US" sz="1600"/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600"/>
              <a:t>财税行业通过构建标准化流程实现降本增效</a:t>
            </a:r>
            <a:endParaRPr lang="zh-CN" altLang="en-US" sz="1600"/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600"/>
              <a:t>谁抢先完成数智化转型</a:t>
            </a:r>
            <a:endParaRPr lang="zh-CN" altLang="en-US" sz="1600"/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600"/>
              <a:t>谁就会在未来竞争中脱颖而出</a:t>
            </a:r>
            <a:endParaRPr lang="zh-CN" altLang="en-US" sz="1600"/>
          </a:p>
        </p:txBody>
      </p:sp>
      <p:sp>
        <p:nvSpPr>
          <p:cNvPr id="15" name="副标题 1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37230" y="1758950"/>
            <a:ext cx="5865495" cy="498475"/>
          </a:xfrm>
          <a:prstGeom prst="rect">
            <a:avLst/>
          </a:prstGeom>
          <a:noFill/>
          <a:effectLst>
            <a:reflection blurRad="12700" stA="55000" endA="300" endPos="87000" dist="127000" dir="5400000" sy="-100000" algn="bl" rotWithShape="0"/>
          </a:effectLst>
        </p:spPr>
        <p:txBody>
          <a:bodyPr vert="horz" lIns="90000" tIns="46800" rIns="90000" bIns="4680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3600" b="1">
                <a:solidFill>
                  <a:srgbClr val="CE961E"/>
                </a:solidFill>
                <a:sym typeface="+mn-ea"/>
              </a:rPr>
              <a:t>得数智化者 得天下</a:t>
            </a:r>
            <a:endParaRPr lang="zh-CN" altLang="en-US" sz="3600" b="1" spc="240">
              <a:solidFill>
                <a:srgbClr val="CE961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66160"/>
            <a:ext cx="10969200" cy="705600"/>
          </a:xfrm>
        </p:spPr>
        <p:txBody>
          <a:bodyPr/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E961E"/>
                </a:solidFill>
              </a:rPr>
              <a:t>猪哥云企业服务平台</a:t>
            </a:r>
            <a:endParaRPr lang="zh-CN" altLang="en-US" sz="3200">
              <a:solidFill>
                <a:srgbClr val="CE961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0900" y="1751965"/>
            <a:ext cx="6765925" cy="3415665"/>
          </a:xfrm>
        </p:spPr>
        <p:txBody>
          <a:bodyPr>
            <a:normAutofit lnSpcReduction="20000"/>
          </a:bodyPr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      </a:t>
            </a:r>
            <a:r>
              <a:rPr lang="zh-CN" altLang="en-US"/>
              <a:t>猪哥云专为</a:t>
            </a:r>
            <a:r>
              <a:rPr lang="zh-CN" altLang="en-US">
                <a:solidFill>
                  <a:schemeClr val="accent5">
                    <a:lumMod val="75000"/>
                  </a:schemeClr>
                </a:solidFill>
              </a:rPr>
              <a:t>财税行业</a:t>
            </a:r>
            <a:r>
              <a:rPr lang="zh-CN" altLang="en-US"/>
              <a:t>打造出一套集</a:t>
            </a:r>
            <a:r>
              <a:rPr lang="zh-CN" altLang="en-US">
                <a:solidFill>
                  <a:schemeClr val="accent5">
                    <a:lumMod val="75000"/>
                  </a:schemeClr>
                </a:solidFill>
              </a:rPr>
              <a:t>前端销售、客户全生命周期管理、财务管理、OA办公、经营分析、人才培养</a:t>
            </a:r>
            <a:r>
              <a:rPr lang="zh-CN" altLang="en-US"/>
              <a:t>为一体的SaaS系统即猪哥云数智化财税ERP系统。</a:t>
            </a:r>
            <a:endParaRPr lang="zh-CN" altLang="en-US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登录入口：https://yzd.joolgo.com/login</a:t>
            </a:r>
            <a:endParaRPr lang="zh-CN" altLang="en-US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账号由实施人员进行创建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首个实现 全流程一体化  </a:t>
            </a:r>
            <a:r>
              <a:rPr lang="en-US" altLang="zh-CN"/>
              <a:t>   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首个引入 人工智能技术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6" name="图片 5" descr="预览图_千图网_编号32615500"/>
          <p:cNvPicPr>
            <a:picLocks noChangeAspect="1"/>
          </p:cNvPicPr>
          <p:nvPr/>
        </p:nvPicPr>
        <p:blipFill>
          <a:blip r:embed="rId1"/>
          <a:srcRect l="4181"/>
          <a:stretch>
            <a:fillRect/>
          </a:stretch>
        </p:blipFill>
        <p:spPr>
          <a:xfrm>
            <a:off x="7172325" y="1536065"/>
            <a:ext cx="4404995" cy="4597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1480" y="2084705"/>
            <a:ext cx="7087235" cy="3034665"/>
          </a:xfrm>
        </p:spPr>
        <p:txBody>
          <a:bodyPr>
            <a:noAutofit/>
          </a:bodyPr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400"/>
              <a:t>实现从前端获客与销售到任务办理到内控</a:t>
            </a:r>
            <a:r>
              <a:rPr lang="zh-CN" altLang="en-US" sz="1400">
                <a:sym typeface="+mn-ea"/>
              </a:rPr>
              <a:t>管理全流程</a:t>
            </a:r>
            <a:r>
              <a:rPr lang="zh-CN" altLang="en-US" sz="1400"/>
              <a:t>一体化，解决跨部门作业流程难问题</a:t>
            </a:r>
            <a:endParaRPr lang="zh-CN" altLang="en-US" sz="1400"/>
          </a:p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400"/>
              <a:t>企业</a:t>
            </a:r>
            <a:r>
              <a:rPr lang="zh-CN" altLang="en-US" sz="1400">
                <a:sym typeface="+mn-ea"/>
              </a:rPr>
              <a:t>不再需要购入多套软件进行频繁切换、多次录入数据资料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400">
                <a:solidFill>
                  <a:srgbClr val="FF0000"/>
                </a:solidFill>
                <a:sym typeface="+mn-ea"/>
              </a:rPr>
              <a:t>降低企业投入成本，缩短员工操作时间，化解数据不统一等难题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一体化系统实现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数据实时交互，数据透明化、可视化</a:t>
            </a:r>
            <a:r>
              <a:rPr lang="zh-CN" altLang="en-US" sz="1400">
                <a:sym typeface="+mn-ea"/>
              </a:rPr>
              <a:t>助力企业管理决策与分析</a:t>
            </a:r>
            <a:endParaRPr lang="zh-CN" altLang="en-US" sz="1400"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11575" y="71825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E961E"/>
                </a:solidFill>
                <a:sym typeface="+mn-ea"/>
              </a:rPr>
              <a:t>全流程一体化数据实时交互</a:t>
            </a:r>
            <a:endParaRPr lang="zh-CN" altLang="en-US" sz="3200" b="1" spc="300">
              <a:solidFill>
                <a:srgbClr val="CE961E"/>
              </a:solidFill>
              <a:latin typeface="+mj-lt"/>
              <a:ea typeface="+mj-ea"/>
              <a:cs typeface="+mj-cs"/>
            </a:endParaRPr>
          </a:p>
          <a:p>
            <a:pPr algn="l">
              <a:buClrTx/>
              <a:buSzTx/>
              <a:buFontTx/>
            </a:pPr>
            <a:endParaRPr lang="zh-CN" altLang="en-US" sz="3200">
              <a:solidFill>
                <a:srgbClr val="CE961E"/>
              </a:solidFill>
            </a:endParaRPr>
          </a:p>
        </p:txBody>
      </p:sp>
      <p:pic>
        <p:nvPicPr>
          <p:cNvPr id="5" name="图片 4" descr="e00b0d13ebf8f788677dc6120c667aafcfa9f784e61e-CwytRd_fw1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970" y="1786255"/>
            <a:ext cx="4049395" cy="3286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586230"/>
            <a:ext cx="8687435" cy="2171700"/>
          </a:xfrm>
        </p:spPr>
        <p:txBody>
          <a:bodyPr/>
          <a:p>
            <a:pPr>
              <a:buFont typeface="Wingdings" panose="05000000000000000000" charset="0"/>
              <a:buChar char="l"/>
            </a:pPr>
            <a:r>
              <a:rPr lang="zh-CN" altLang="en-US" sz="1400"/>
              <a:t>全流程办理可视化有助于</a:t>
            </a:r>
            <a:r>
              <a:rPr lang="zh-CN" altLang="en-US" sz="1400">
                <a:sym typeface="+mn-ea"/>
              </a:rPr>
              <a:t>客户全方位掌握办件情况，办件进度透明化</a:t>
            </a:r>
            <a:endParaRPr lang="zh-CN" altLang="en-US" sz="1400"/>
          </a:p>
          <a:p>
            <a:pPr>
              <a:buFont typeface="Wingdings" panose="05000000000000000000" charset="0"/>
              <a:buChar char="l"/>
            </a:pPr>
            <a:r>
              <a:rPr lang="en-US" altLang="zh-CN" sz="1400">
                <a:solidFill>
                  <a:srgbClr val="FF0000"/>
                </a:solidFill>
              </a:rPr>
              <a:t>PC</a:t>
            </a:r>
            <a:r>
              <a:rPr lang="zh-CN" altLang="en-US" sz="1400">
                <a:solidFill>
                  <a:srgbClr val="FF0000"/>
                </a:solidFill>
              </a:rPr>
              <a:t>端与小程序端实时查看办件进度与后端数据分析</a:t>
            </a:r>
            <a:r>
              <a:rPr lang="zh-CN" altLang="en-US" sz="1400"/>
              <a:t>，利于管理，可及时反馈与跟进实现可控化</a:t>
            </a:r>
            <a:endParaRPr lang="zh-CN" altLang="en-US" sz="1400"/>
          </a:p>
          <a:p>
            <a:pPr>
              <a:buFont typeface="Wingdings" panose="05000000000000000000" charset="0"/>
              <a:buChar char="l"/>
            </a:pPr>
            <a:r>
              <a:rPr lang="zh-CN" altLang="en-US" sz="1400"/>
              <a:t>系统按照流程节点</a:t>
            </a:r>
            <a:r>
              <a:rPr lang="zh-CN" altLang="en-US" sz="1400">
                <a:solidFill>
                  <a:srgbClr val="FF0000"/>
                </a:solidFill>
              </a:rPr>
              <a:t>自动流转，减少人力成本，提升客户服质质量</a:t>
            </a:r>
            <a:endParaRPr lang="zh-CN" altLang="en-US" sz="1400">
              <a:solidFill>
                <a:srgbClr val="FF0000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1400"/>
              <a:t>快速提高客户满意度，增强客户黏性</a:t>
            </a:r>
            <a:endParaRPr lang="zh-CN" altLang="en-US" sz="140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08400" y="46616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E961E"/>
                </a:solidFill>
                <a:sym typeface="+mn-ea"/>
              </a:rPr>
              <a:t>全流程可视可控化提升服务质量</a:t>
            </a:r>
            <a:endParaRPr lang="zh-CN" altLang="en-US" sz="3200">
              <a:solidFill>
                <a:srgbClr val="CE961E"/>
              </a:solidFill>
            </a:endParaRPr>
          </a:p>
        </p:txBody>
      </p:sp>
      <p:pic>
        <p:nvPicPr>
          <p:cNvPr id="2" name="图片 1" descr="f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2870" y="2851150"/>
            <a:ext cx="3550920" cy="26130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4905" y="2056130"/>
            <a:ext cx="4547235" cy="3331210"/>
          </a:xfrm>
        </p:spPr>
        <p:txBody>
          <a:bodyPr>
            <a:noAutofit/>
          </a:bodyPr>
          <a:p>
            <a:pPr>
              <a:buFont typeface="Wingdings" panose="05000000000000000000" charset="0"/>
              <a:buChar char="l"/>
            </a:pPr>
            <a:r>
              <a:rPr lang="zh-CN" altLang="en-US" sz="1400"/>
              <a:t>猪哥云建立</a:t>
            </a:r>
            <a:r>
              <a:rPr lang="zh-CN" altLang="en-US" sz="1400">
                <a:solidFill>
                  <a:srgbClr val="FF0000"/>
                </a:solidFill>
              </a:rPr>
              <a:t>标准化、流程化作业体系，降低出错率</a:t>
            </a:r>
            <a:r>
              <a:rPr lang="zh-CN" altLang="en-US" sz="1400"/>
              <a:t>实现作业量的突破</a:t>
            </a:r>
            <a:endParaRPr lang="zh-CN" altLang="en-US" sz="1400"/>
          </a:p>
          <a:p>
            <a:pPr>
              <a:buFont typeface="Wingdings" panose="05000000000000000000" charset="0"/>
              <a:buChar char="l"/>
            </a:pPr>
            <a:r>
              <a:rPr lang="zh-CN" altLang="en-US" sz="1400"/>
              <a:t>缩短员工重复性、机械式、琐碎冗长的操作流程，实现作业流程优化，操作过程简化</a:t>
            </a:r>
            <a:endParaRPr lang="zh-CN" altLang="en-US" sz="1400"/>
          </a:p>
          <a:p>
            <a:pPr>
              <a:buFont typeface="Wingdings" panose="05000000000000000000" charset="0"/>
              <a:buChar char="l"/>
            </a:pPr>
            <a:r>
              <a:rPr lang="zh-CN" altLang="en-US" sz="1400"/>
              <a:t>将员工有限的时间与精力充分利用，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提升员工工作效率，</a:t>
            </a:r>
            <a:r>
              <a:rPr lang="zh-CN" altLang="en-US" sz="1400">
                <a:solidFill>
                  <a:srgbClr val="FF0000"/>
                </a:solidFill>
              </a:rPr>
              <a:t>实现员工行为效率最大化</a:t>
            </a:r>
            <a:endParaRPr lang="zh-CN" altLang="en-US" sz="140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08400" y="46616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E961E"/>
                </a:solidFill>
                <a:sym typeface="+mn-ea"/>
              </a:rPr>
              <a:t>优化作业流程提升行为效率</a:t>
            </a:r>
            <a:endParaRPr lang="zh-CN" altLang="en-US" sz="3200">
              <a:solidFill>
                <a:srgbClr val="CE961E"/>
              </a:solidFill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6530" y="1688465"/>
            <a:ext cx="3879850" cy="3481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0735" y="1659890"/>
            <a:ext cx="6110605" cy="1741170"/>
          </a:xfrm>
        </p:spPr>
        <p:txBody>
          <a:bodyPr>
            <a:noAutofit/>
          </a:bodyPr>
          <a:p>
            <a:pPr>
              <a:buFont typeface="Wingdings" panose="05000000000000000000" charset="0"/>
              <a:buChar char="l"/>
            </a:pPr>
            <a:r>
              <a:rPr lang="zh-CN" altLang="en-US" sz="1400"/>
              <a:t>财税市场竞争激烈，客户资源有限</a:t>
            </a:r>
            <a:endParaRPr lang="zh-CN" altLang="en-US" sz="1400"/>
          </a:p>
          <a:p>
            <a:pPr>
              <a:buFont typeface="Wingdings" panose="05000000000000000000" charset="0"/>
              <a:buChar char="l"/>
            </a:pPr>
            <a:r>
              <a:rPr lang="zh-CN" altLang="en-US" sz="1400"/>
              <a:t>猪哥云系统</a:t>
            </a:r>
            <a:r>
              <a:rPr lang="zh-CN" altLang="en-US" sz="1400">
                <a:solidFill>
                  <a:srgbClr val="FF0000"/>
                </a:solidFill>
              </a:rPr>
              <a:t>直击客户痛点，全方位满足客户需求</a:t>
            </a:r>
            <a:r>
              <a:rPr lang="en-US" altLang="zh-CN" sz="1400">
                <a:solidFill>
                  <a:srgbClr val="FF0000"/>
                </a:solidFill>
              </a:rPr>
              <a:t> </a:t>
            </a:r>
            <a:r>
              <a:rPr lang="zh-CN" altLang="en-US" sz="1400">
                <a:solidFill>
                  <a:srgbClr val="FF0000"/>
                </a:solidFill>
              </a:rPr>
              <a:t>，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提升客户满意度，</a:t>
            </a:r>
            <a:r>
              <a:rPr lang="zh-CN" altLang="en-US" sz="1400">
                <a:solidFill>
                  <a:srgbClr val="FF0000"/>
                </a:solidFill>
              </a:rPr>
              <a:t>稳固维系已有客户</a:t>
            </a:r>
            <a:endParaRPr lang="zh-CN" altLang="en-US" sz="1400"/>
          </a:p>
          <a:p>
            <a:pPr>
              <a:buFont typeface="Wingdings" panose="05000000000000000000" charset="0"/>
              <a:buChar char="l"/>
            </a:pPr>
            <a:r>
              <a:rPr lang="zh-CN" altLang="en-US" sz="1400"/>
              <a:t>一体化系统客户维护时效性强、体验感好，</a:t>
            </a:r>
            <a:r>
              <a:rPr lang="zh-CN" altLang="en-US" sz="1400">
                <a:sym typeface="+mn-ea"/>
              </a:rPr>
              <a:t>强化客户服务感知</a:t>
            </a:r>
            <a:endParaRPr lang="zh-CN" altLang="en-US" sz="1400"/>
          </a:p>
          <a:p>
            <a:pPr>
              <a:buFont typeface="Wingdings" panose="05000000000000000000" charset="0"/>
              <a:buChar char="l"/>
            </a:pPr>
            <a:r>
              <a:rPr lang="zh-CN" altLang="en-US" sz="1400"/>
              <a:t>客户资料与办件任务电子化记录避免遗失，</a:t>
            </a:r>
            <a:r>
              <a:rPr lang="zh-CN" altLang="en-US" sz="1400">
                <a:solidFill>
                  <a:srgbClr val="FF0000"/>
                </a:solidFill>
              </a:rPr>
              <a:t>提升客户维护品质，降低客户流失率</a:t>
            </a:r>
            <a:endParaRPr lang="zh-CN" altLang="en-US" sz="1400"/>
          </a:p>
          <a:p>
            <a:pPr>
              <a:buNone/>
            </a:pPr>
            <a:endParaRPr lang="zh-CN" altLang="en-US" sz="140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08400" y="46616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None/>
            </a:pPr>
            <a:r>
              <a:rPr lang="zh-CN" altLang="en-US" sz="3200">
                <a:solidFill>
                  <a:srgbClr val="CE961E"/>
                </a:solidFill>
                <a:sym typeface="+mn-ea"/>
              </a:rPr>
              <a:t>稳固维护老客户降低流失率</a:t>
            </a:r>
            <a:endParaRPr lang="zh-CN" altLang="en-US" sz="3200">
              <a:solidFill>
                <a:srgbClr val="CE961E"/>
              </a:solidFill>
            </a:endParaRPr>
          </a:p>
        </p:txBody>
      </p:sp>
      <p:pic>
        <p:nvPicPr>
          <p:cNvPr id="2" name="图片 1" descr="资源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6460" y="1659890"/>
            <a:ext cx="3481070" cy="3237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36975"/>
            <a:ext cx="10969200" cy="705600"/>
          </a:xfrm>
        </p:spPr>
        <p:txBody>
          <a:bodyPr>
            <a:normAutofit fontScale="90000"/>
          </a:bodyPr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E961E"/>
                </a:solidFill>
                <a:sym typeface="+mn-ea"/>
              </a:rPr>
              <a:t>任务办理全程自动化，全面构成数智化管理</a:t>
            </a:r>
            <a:br>
              <a:rPr lang="zh-CN" altLang="en-US" sz="3200">
                <a:solidFill>
                  <a:srgbClr val="CE961E"/>
                </a:solidFill>
              </a:rPr>
            </a:br>
            <a:endParaRPr lang="zh-CN" altLang="en-US" sz="3200">
              <a:solidFill>
                <a:srgbClr val="CE961E"/>
              </a:solidFill>
            </a:endParaRPr>
          </a:p>
        </p:txBody>
      </p:sp>
      <p:pic>
        <p:nvPicPr>
          <p:cNvPr id="6" name="图片 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7770" y="1535430"/>
            <a:ext cx="9306560" cy="43580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65525"/>
            <a:ext cx="10969200" cy="705600"/>
          </a:xfrm>
        </p:spPr>
        <p:txBody>
          <a:bodyPr/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E961E"/>
                </a:solidFill>
              </a:rPr>
              <a:t>核心优势</a:t>
            </a:r>
            <a:endParaRPr lang="zh-CN" altLang="en-US" sz="3200">
              <a:solidFill>
                <a:srgbClr val="CE961E"/>
              </a:solidFill>
            </a:endParaRPr>
          </a:p>
        </p:txBody>
      </p:sp>
      <p:pic>
        <p:nvPicPr>
          <p:cNvPr id="5" name="图片 4" descr="猪哥云招商手册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3255" y="1279525"/>
            <a:ext cx="8681085" cy="48507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YPE" val="j"/>
  <p:tag name="KSO_WM_UNIT_PLACING_PICTURE_USER_VIEWPORT" val="{&quot;height&quot;:564,&quot;width&quot;:2399}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6_1*a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PRESET_TEXT" val="空白演示经典风格"/>
  <p:tag name="KSO_WM_UNIT_TEXT_FILL_FORE_SCHEMECOLOR_INDEX_BRIGHTNESS" val="0"/>
  <p:tag name="KSO_WM_UNIT_TEXT_FILL_FORE_SCHEMECOLOR_INDEX" val="5"/>
  <p:tag name="KSO_WM_UNIT_TEXT_FILL_TYPE" val="1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6_1*b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PRESET_TEXT" val="单击此处添加副标题"/>
  <p:tag name="KSO_WM_UNIT_TEXT_FILL_FORE_SCHEMECOLOR_INDEX_BRIGHTNESS" val="0.15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6916_1*f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演讲者："/>
  <p:tag name="KSO_WM_UNIT_SUBTYPE" val="b"/>
  <p:tag name="KSO_WM_UNIT_TEXT_FILL_FORE_SCHEMECOLOR_INDEX_BRIGHTNESS" val="0"/>
  <p:tag name="KSO_WM_UNIT_TEXT_FILL_FORE_SCHEMECOLOR_INDEX" val="5"/>
  <p:tag name="KSO_WM_UNIT_TEXT_FILL_TYPE" val="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6.xml><?xml version="1.0" encoding="utf-8"?>
<p:tagLst xmlns:p="http://schemas.openxmlformats.org/presentationml/2006/main">
  <p:tag name="KSO_WM_UNIT_PLACING_PICTURE_USER_VIEWPORT" val="{&quot;height&quot;:3586,&quot;width&quot;:6127}"/>
</p:tagLst>
</file>

<file path=ppt/tags/tag77.xml><?xml version="1.0" encoding="utf-8"?>
<p:tagLst xmlns:p="http://schemas.openxmlformats.org/presentationml/2006/main">
  <p:tag name="KSO_WM_UNIT_PLACING_PICTURE_USER_VIEWPORT" val="{&quot;height&quot;:1703,&quot;width&quot;:3581}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5.xml><?xml version="1.0" encoding="utf-8"?>
<p:tagLst xmlns:p="http://schemas.openxmlformats.org/presentationml/2006/main">
  <p:tag name="KSO_WM_UNIT_TYPE" val="j"/>
  <p:tag name="KSO_WM_UNIT_PLACING_PICTURE_USER_VIEWPORT" val="{&quot;height&quot;:564,&quot;width&quot;:2399}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6_1*b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PRESET_TEXT" val="单击此处添加副标题"/>
  <p:tag name="KSO_WM_UNIT_TEXT_FILL_FORE_SCHEMECOLOR_INDEX_BRIGHTNESS" val="0.15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2.xml><?xml version="1.0" encoding="utf-8"?>
<p:tagLst xmlns:p="http://schemas.openxmlformats.org/presentationml/2006/main">
  <p:tag name="KSO_DOCER_TEMPLATE_OPEN_ONCE_MARK" val="1"/>
  <p:tag name="COMMONDATA" val="eyJoZGlkIjoiZjljMmM0NzBlZTg3ODg1NDNhNDkzZTU3ZmRmNWVlN2IifQ=="/>
  <p:tag name="commondata" val="eyJoZGlkIjoiZTQ4ODQwNThiYTg4YTBlNDhkZDRmNGNiNWM5NWE1YzA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2583</Words>
  <Application>WPS 演示</Application>
  <PresentationFormat>宽屏</PresentationFormat>
  <Paragraphs>287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一个猪哥云就够了</vt:lpstr>
      <vt:lpstr> </vt:lpstr>
      <vt:lpstr>猪哥云企业服务平台</vt:lpstr>
      <vt:lpstr>PowerPoint 演示文稿</vt:lpstr>
      <vt:lpstr>PowerPoint 演示文稿</vt:lpstr>
      <vt:lpstr>PowerPoint 演示文稿</vt:lpstr>
      <vt:lpstr>PowerPoint 演示文稿</vt:lpstr>
      <vt:lpstr>任务办理全程自动化，全面构成数智化管理 </vt:lpstr>
      <vt:lpstr>核心优势</vt:lpstr>
      <vt:lpstr>客户管理 开发＆维护 </vt:lpstr>
      <vt:lpstr>PowerPoint 演示文稿</vt:lpstr>
      <vt:lpstr>PowerPoint 演示文稿</vt:lpstr>
      <vt:lpstr>销售管理 商品一体化营销＆后端管理</vt:lpstr>
      <vt:lpstr>PowerPoint 演示文稿</vt:lpstr>
      <vt:lpstr>交付管理 全流程任务可控化＆智能做账</vt:lpstr>
      <vt:lpstr>交付管理 全流程任务可控化＆智能做账</vt:lpstr>
      <vt:lpstr>内控管理 多端口数据统一化＆线上培训</vt:lpstr>
      <vt:lpstr>PowerPoint 演示文稿</vt:lpstr>
      <vt:lpstr>猪哥云·合作伙伴使用情况</vt:lpstr>
      <vt:lpstr>猪哥云 专为财税行业数智化 转型升级打造 全流程一体化系统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D.Y</cp:lastModifiedBy>
  <cp:revision>286</cp:revision>
  <dcterms:created xsi:type="dcterms:W3CDTF">2024-07-10T07:51:00Z</dcterms:created>
  <dcterms:modified xsi:type="dcterms:W3CDTF">2024-08-09T07:08:08Z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2101B3B01404FC177F3D8E660311C559_43</vt:lpwstr>
  </property>
</Properties>
</file>