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86" r:id="rId3"/>
    <p:sldId id="257" r:id="rId4"/>
    <p:sldId id="258" r:id="rId5"/>
    <p:sldId id="696" r:id="rId6"/>
    <p:sldId id="554" r:id="rId7"/>
    <p:sldId id="555" r:id="rId8"/>
    <p:sldId id="714" r:id="rId9"/>
    <p:sldId id="719" r:id="rId10"/>
    <p:sldId id="718" r:id="rId11"/>
    <p:sldId id="716" r:id="rId12"/>
    <p:sldId id="558" r:id="rId13"/>
    <p:sldId id="721" r:id="rId14"/>
    <p:sldId id="722" r:id="rId15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2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用户" initials="Office" lastIdx="6" clrIdx="0"/>
  <p:cmAuthor id="1" name="tangsiya" initials="t" lastIdx="5" clrIdx="0"/>
  <p:cmAuthor id="2" name="Windows 用户" initials="W" lastIdx="1" clrIdx="1"/>
  <p:cmAuthor id="3" name="作者" initials="A" lastIdx="0" clrIdx="2"/>
  <p:cmAuthor id="4" name="15000530813@189.cn" initials="1" lastIdx="2" clrIdx="3"/>
  <p:cmAuthor id="5" name="86158" initials="8" lastIdx="11" clrIdx="4"/>
  <p:cmAuthor id="6" name="Administrator" initials="A" lastIdx="1" clrIdx="5"/>
  <p:cmAuthor id="7" name="gd-zengxy10@outlook.com" initials="g" lastIdx="1" clrIdx="6"/>
  <p:cmAuthor id="8" name="AW" initials="A" lastIdx="1" clrIdx="7"/>
  <p:cmAuthor id="9" name="lixr110" initials="l" lastIdx="1" clrIdx="8"/>
  <p:cmAuthor id="10" name="unicom" initials="u" lastIdx="1" clrIdx="9"/>
  <p:cmAuthor id="11" name="A4512" initials="A" lastIdx="1" clrIdx="10"/>
  <p:cmAuthor id="12" name="郭俊明" initials="WU" lastIdx="1" clrIdx="11"/>
  <p:cmAuthor id="13" name="chen trista" initials="ct" lastIdx="1" clrIdx="12"/>
  <p:cmAuthor id="43" name="未知用户29" initials="未" lastIdx="2" clrIdx="0"/>
  <p:cmAuthor id="44" name="未知用户30" initials="未" lastIdx="1" clrIdx="0"/>
  <p:cmAuthor id="45" name="未知用户31" initials="未" lastIdx="1" clrIdx="0"/>
  <p:cmAuthor id="46" name="未知用户32" initials="未" lastIdx="1" clrIdx="15"/>
  <p:cmAuthor id="47" name="이정우/연구위원/의장설계팀(lgleejwoo.lee@lge.com)" initials="이" lastIdx="0" clrIdx="0"/>
  <p:cmAuthor id="50" name="朱莹莹" initials="朱" lastIdx="1" clrIdx="0"/>
  <p:cmAuthor id="51" name="未知用户7" initials="未" lastIdx="1" clrIdx="0"/>
  <p:cmAuthor id="52" name="陈丰" initials="陈" lastIdx="1" clrIdx="0"/>
  <p:cmAuthor id="53" name="朱宏杰" initials="朱" lastIdx="1" clrIdx="0"/>
  <p:cmAuthor id="54" name="杜家胜" initials="杜" lastIdx="1" clrIdx="0"/>
  <p:cmAuthor id="55" name="未知用户14" initials="未" lastIdx="1" clrIdx="15"/>
  <p:cmAuthor id="14" name="admin" initials="a" lastIdx="15" clrIdx="0"/>
  <p:cmAuthor id="15" name="Deanna Schuler (Bookey Consulting)" initials="D" lastIdx="2" clrIdx="0"/>
  <p:cmAuthor id="16" name="张 兆文" initials="张" lastIdx="1" clrIdx="0"/>
  <p:cmAuthor id="17" name="20132101" initials="2" lastIdx="1" clrIdx="7"/>
  <p:cmAuthor id="18" name="Yanjie Liu" initials="Y" lastIdx="1" clrIdx="0"/>
  <p:cmAuthor id="19" name="叶楠" initials="叶" lastIdx="2" clrIdx="0"/>
  <p:cmAuthor id="20" name="OA" initials="O" lastIdx="1" clrIdx="0"/>
  <p:cmAuthor id="21" name="YC" initials="Y" lastIdx="1" clrIdx="20"/>
  <p:cmAuthor id="22" name="蔡建楠" initials="caijianna" lastIdx="15" clrIdx="17"/>
  <p:cmAuthor id="25" name="光启" initials="光" lastIdx="1" clrIdx="0"/>
  <p:cmAuthor id="26" name="微软用户" initials="微" lastIdx="1" clrIdx="0"/>
  <p:cmAuthor id="27" name="李欣欣" initials="李" lastIdx="9" clrIdx="0"/>
  <p:cmAuthor id="28" name="魏红亮" initials="魏" lastIdx="1" clrIdx="0"/>
  <p:cmAuthor id="29" name="未知用户15" initials="未" lastIdx="1" clrIdx="0"/>
  <p:cmAuthor id="30" name="未知用户16" initials="未" lastIdx="1" clrIdx="1"/>
  <p:cmAuthor id="31" name="未知用户17" initials="未" lastIdx="2" clrIdx="0"/>
  <p:cmAuthor id="32" name="未知用户18" initials="未" lastIdx="2" clrIdx="0"/>
  <p:cmAuthor id="33" name="未知用户19" initials="未" lastIdx="1" clrIdx="1"/>
  <p:cmAuthor id="34" name="未知用户20" initials="未" lastIdx="2" clrIdx="0"/>
  <p:cmAuthor id="35" name="未知用户21" initials="未" lastIdx="1" clrIdx="0"/>
  <p:cmAuthor id="36" name="未知用户22" initials="未" lastIdx="1" clrIdx="0"/>
  <p:cmAuthor id="37" name="未知用户23" initials="未" lastIdx="1" clrIdx="15"/>
  <p:cmAuthor id="38" name="未知用户24" initials="未" lastIdx="1" clrIdx="0"/>
  <p:cmAuthor id="39" name="未知用户25" initials="未" lastIdx="1" clrIdx="1"/>
  <p:cmAuthor id="40" name="未知用户26" initials="未" lastIdx="2" clrIdx="0"/>
  <p:cmAuthor id="41" name="未知用户27" initials="未" lastIdx="2" clrIdx="0"/>
  <p:cmAuthor id="42" name="未知用户28" initials="未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00C07E"/>
    <a:srgbClr val="1AB27A"/>
    <a:srgbClr val="34388B"/>
    <a:srgbClr val="000942"/>
    <a:srgbClr val="A9A9A9"/>
    <a:srgbClr val="FFB7B7"/>
    <a:srgbClr val="101820"/>
    <a:srgbClr val="C79F62"/>
    <a:srgbClr val="1E2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1" autoAdjust="0"/>
    <p:restoredTop sz="95775"/>
  </p:normalViewPr>
  <p:slideViewPr>
    <p:cSldViewPr showGuides="1">
      <p:cViewPr>
        <p:scale>
          <a:sx n="73" d="100"/>
          <a:sy n="73" d="100"/>
        </p:scale>
        <p:origin x="392" y="888"/>
      </p:cViewPr>
      <p:guideLst>
        <p:guide orient="horz" pos="187"/>
        <p:guide pos="20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70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image" Target="../media/image5.png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jpe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" name="图片 1" descr="辅助图形排版范例-横版-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57480"/>
            <a:ext cx="12196445" cy="67392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品宣版本_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73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品宣版本-0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辅助图形排版范例-横版_画板 1 副本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630" y="758825"/>
            <a:ext cx="11088370" cy="609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辅助图形排版范例-横版-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68275" y="-28575"/>
            <a:ext cx="12523470" cy="68865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未标题-1_画板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06075" y="332740"/>
            <a:ext cx="1356995" cy="45085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 flipV="1">
            <a:off x="407670" y="834390"/>
            <a:ext cx="11447780" cy="46800"/>
          </a:xfrm>
          <a:prstGeom prst="rect">
            <a:avLst/>
          </a:prstGeom>
          <a:solidFill>
            <a:srgbClr val="00C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6390" y="297180"/>
            <a:ext cx="9863455" cy="561340"/>
          </a:xfrm>
        </p:spPr>
        <p:txBody>
          <a:bodyPr anchor="ctr" anchorCtr="0"/>
          <a:lstStyle>
            <a:lvl1pPr algn="l">
              <a:defRPr kumimoji="0" lang="zh-CN" altLang="en-US" sz="2400" b="0" i="0" u="none" strike="noStrike" kern="1200" cap="none" spc="0" normalizeH="0" baseline="0" noProof="1" dirty="0">
                <a:solidFill>
                  <a:srgbClr val="000942"/>
                </a:solidFill>
                <a:latin typeface="思源黑体 CN Bold" panose="020B0800000000000000" charset="-122"/>
                <a:ea typeface="思源黑体 CN Bold" panose="020B0800000000000000" charset="-122"/>
                <a:cs typeface="+mn-cs"/>
                <a:sym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5951607" y="6510262"/>
            <a:ext cx="6096000" cy="198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7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COPYRIGHT</a:t>
            </a:r>
            <a:r>
              <a:rPr lang="zh-CN" altLang="en-US" sz="7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 </a:t>
            </a:r>
            <a:r>
              <a:rPr lang="en-US" altLang="zh-CN" sz="7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BY</a:t>
            </a:r>
            <a:r>
              <a:rPr lang="zh-CN" altLang="en-US" sz="7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 </a:t>
            </a:r>
            <a:r>
              <a:rPr lang="en-US" altLang="zh-CN" sz="7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@</a:t>
            </a:r>
            <a:r>
              <a:rPr lang="zh-CN" altLang="en-US" sz="7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 </a:t>
            </a:r>
            <a:r>
              <a:rPr lang="zh-CN" altLang="en-US" sz="7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inkelink </a:t>
            </a:r>
            <a:r>
              <a:rPr lang="zh-CN" altLang="en-US" sz="700" cap="all" dirty="0">
                <a:solidFill>
                  <a:srgbClr val="03BB92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</a:rPr>
              <a:t>Information Technology (Shanghai) Co.</a:t>
            </a:r>
            <a:r>
              <a:rPr lang="en-US" altLang="zh-CN" sz="700" cap="all" dirty="0">
                <a:solidFill>
                  <a:srgbClr val="03BB92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</a:rPr>
              <a:t>,</a:t>
            </a:r>
            <a:r>
              <a:rPr lang="zh-CN" altLang="en-US" sz="700" cap="all" dirty="0">
                <a:solidFill>
                  <a:srgbClr val="03BB92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</a:rPr>
              <a:t> Ltd</a:t>
            </a:r>
            <a:r>
              <a:rPr lang="en-US" altLang="zh-CN" sz="700" cap="all" dirty="0">
                <a:solidFill>
                  <a:srgbClr val="03BB92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</a:rPr>
              <a:t>.</a:t>
            </a:r>
            <a:endParaRPr lang="en-US" altLang="zh-CN" sz="700" cap="all" dirty="0">
              <a:solidFill>
                <a:srgbClr val="03BB92"/>
              </a:solidFill>
              <a:uFillTx/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辅助图形排版范例-横版-22"/>
          <p:cNvPicPr>
            <a:picLocks noChangeAspect="1"/>
          </p:cNvPicPr>
          <p:nvPr userDrawn="1"/>
        </p:nvPicPr>
        <p:blipFill>
          <a:blip r:embed="rId2"/>
          <a:srcRect l="376" t="68813" r="1189" b="1242"/>
          <a:stretch>
            <a:fillRect/>
          </a:stretch>
        </p:blipFill>
        <p:spPr>
          <a:xfrm>
            <a:off x="16510" y="116205"/>
            <a:ext cx="12175490" cy="163258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未标题-1_画板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37750" y="404495"/>
            <a:ext cx="1639570" cy="5448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辅助图形排版范例-横版-2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24130" y="476250"/>
            <a:ext cx="12301855" cy="6853555"/>
          </a:xfrm>
          <a:prstGeom prst="rect">
            <a:avLst/>
          </a:prstGeom>
        </p:spPr>
      </p:pic>
      <p:pic>
        <p:nvPicPr>
          <p:cNvPr id="12" name="图片 11" descr="未标题-1_画板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5280" y="6105525"/>
            <a:ext cx="1620520" cy="53848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5951607" y="6383262"/>
            <a:ext cx="6096000" cy="198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7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COPYRIGHT</a:t>
            </a:r>
            <a:r>
              <a:rPr lang="zh-CN" altLang="en-US" sz="7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 </a:t>
            </a:r>
            <a:r>
              <a:rPr lang="en-US" altLang="zh-CN" sz="7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BY</a:t>
            </a:r>
            <a:r>
              <a:rPr lang="zh-CN" altLang="en-US" sz="7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 </a:t>
            </a:r>
            <a:r>
              <a:rPr lang="en-US" altLang="zh-CN" sz="7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@</a:t>
            </a:r>
            <a:r>
              <a:rPr lang="zh-CN" altLang="en-US" sz="7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 </a:t>
            </a:r>
            <a:r>
              <a:rPr lang="zh-CN" altLang="en-US" sz="7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inkelink </a:t>
            </a:r>
            <a:r>
              <a:rPr lang="zh-CN" altLang="en-US" sz="700" cap="all" dirty="0">
                <a:solidFill>
                  <a:srgbClr val="03BB92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</a:rPr>
              <a:t>Information Technology (Shanghai) Co.</a:t>
            </a:r>
            <a:r>
              <a:rPr lang="en-US" altLang="zh-CN" sz="700" cap="all" dirty="0">
                <a:solidFill>
                  <a:srgbClr val="03BB92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</a:rPr>
              <a:t>,</a:t>
            </a:r>
            <a:r>
              <a:rPr lang="zh-CN" altLang="en-US" sz="700" cap="all" dirty="0">
                <a:solidFill>
                  <a:srgbClr val="03BB92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</a:rPr>
              <a:t> Ltd</a:t>
            </a:r>
            <a:r>
              <a:rPr lang="en-US" altLang="zh-CN" sz="700" cap="all" dirty="0">
                <a:solidFill>
                  <a:srgbClr val="03BB92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</a:rPr>
              <a:t>.</a:t>
            </a:r>
            <a:endParaRPr lang="en-US" altLang="zh-CN" sz="700" cap="all" dirty="0">
              <a:solidFill>
                <a:srgbClr val="03BB92"/>
              </a:solidFill>
              <a:uFillTx/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辅助图形排版范例-横版-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19405" y="-12065"/>
            <a:ext cx="12511405" cy="6882765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322580" y="5834063"/>
            <a:ext cx="6191250" cy="55308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0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依柯力信息科技（上海）股份有限公司</a:t>
            </a:r>
            <a:endParaRPr lang="en-US" altLang="zh-CN" sz="1000" cap="all" dirty="0">
              <a:solidFill>
                <a:srgbClr val="03BB92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000" cap="all" dirty="0" err="1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inkelink</a:t>
            </a:r>
            <a:r>
              <a:rPr lang="en-US" altLang="zh-CN" sz="10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0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en-US" altLang="zh-CN" sz="10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Information</a:t>
            </a:r>
            <a:r>
              <a:rPr lang="zh-CN" altLang="en-US" sz="10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en-US" altLang="zh-CN" sz="10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Technology </a:t>
            </a:r>
            <a:r>
              <a:rPr lang="zh-CN" altLang="en-US" sz="10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en-US" altLang="zh-CN" sz="10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(Shanghai) </a:t>
            </a:r>
            <a:r>
              <a:rPr lang="zh-CN" altLang="en-US" sz="10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en-US" altLang="zh-CN" sz="10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Co.,</a:t>
            </a:r>
            <a:r>
              <a:rPr lang="zh-CN" altLang="en-US" sz="10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en-US" altLang="zh-CN" sz="1000" cap="all" dirty="0">
                <a:solidFill>
                  <a:srgbClr val="03BB9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Ltd.</a:t>
            </a:r>
            <a:endParaRPr lang="en-US" altLang="zh-CN" sz="1000" cap="all" dirty="0">
              <a:solidFill>
                <a:srgbClr val="03BB92"/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63525" y="1504633"/>
            <a:ext cx="5534660" cy="15684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dist"/>
            <a:r>
              <a:rPr lang="en-US" altLang="zh-CN" sz="9600" b="1" dirty="0">
                <a:solidFill>
                  <a:srgbClr val="000942"/>
                </a:solidFill>
                <a:latin typeface="思源黑体 Heavy" panose="020B0A00000000000000" charset="-122"/>
                <a:ea typeface="思源黑体 Heavy" panose="020B0A00000000000000" charset="-122"/>
                <a:cs typeface="思源黑体 Bold" panose="020B0800000000000000" charset="-122"/>
              </a:rPr>
              <a:t>THANK</a:t>
            </a:r>
            <a:r>
              <a:rPr lang="en-US" altLang="zh-CN" sz="6000" b="1" dirty="0">
                <a:solidFill>
                  <a:srgbClr val="000942"/>
                </a:solidFill>
                <a:latin typeface="思源黑体 Heavy" panose="020B0A00000000000000" charset="-122"/>
                <a:ea typeface="思源黑体 Heavy" panose="020B0A00000000000000" charset="-122"/>
                <a:cs typeface="思源黑体 Bold" panose="020B0800000000000000" charset="-122"/>
              </a:rPr>
              <a:t> </a:t>
            </a:r>
            <a:r>
              <a:rPr lang="en-US" altLang="zh-CN" sz="9600" b="1" dirty="0">
                <a:solidFill>
                  <a:srgbClr val="000942"/>
                </a:solidFill>
                <a:latin typeface="思源黑体 Heavy" panose="020B0A00000000000000" charset="-122"/>
                <a:ea typeface="思源黑体 Heavy" panose="020B0A00000000000000" charset="-122"/>
                <a:cs typeface="思源黑体 Bold" panose="020B0800000000000000" charset="-122"/>
              </a:rPr>
              <a:t>YOU</a:t>
            </a:r>
            <a:endParaRPr lang="en-US" altLang="zh-CN" sz="9600" b="1" dirty="0">
              <a:solidFill>
                <a:srgbClr val="000942"/>
              </a:solidFill>
              <a:latin typeface="思源黑体 Heavy" panose="020B0A00000000000000" charset="-122"/>
              <a:ea typeface="思源黑体 Heavy" panose="020B0A00000000000000" charset="-122"/>
              <a:cs typeface="思源黑体 Bold" panose="020B0800000000000000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 descr="未标题-1_画板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37750" y="404495"/>
            <a:ext cx="1639570" cy="5448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53093" y="828041"/>
            <a:ext cx="11885813" cy="60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lIns="81888" tIns="40944" rIns="81888" bIns="40944" anchor="ctr"/>
          <a:lstStyle/>
          <a:p>
            <a:pPr algn="ctr">
              <a:lnSpc>
                <a:spcPct val="140000"/>
              </a:lnSpc>
              <a:spcBef>
                <a:spcPct val="20000"/>
              </a:spcBef>
              <a:buClr>
                <a:srgbClr val="003366"/>
              </a:buClr>
              <a:buSzPct val="50000"/>
              <a:buFont typeface="Wingdings" panose="05000000000000000000" pitchFamily="2" charset="2"/>
              <a:buNone/>
            </a:pPr>
            <a:endParaRPr lang="zh-CN" altLang="en-US" sz="1620" b="1">
              <a:ea typeface="楷体_GB2312" pitchFamily="49" charset="-122"/>
            </a:endParaRPr>
          </a:p>
        </p:txBody>
      </p:sp>
      <p:sp>
        <p:nvSpPr>
          <p:cNvPr id="6" name="文本框 13"/>
          <p:cNvSpPr txBox="1"/>
          <p:nvPr userDrawn="1"/>
        </p:nvSpPr>
        <p:spPr>
          <a:xfrm>
            <a:off x="10596427" y="313817"/>
            <a:ext cx="1595573" cy="33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20" b="1" baseline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依柯力信息</a:t>
            </a:r>
            <a:endParaRPr lang="zh-CN" altLang="en-US" sz="1620" b="1" baseline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48905"/>
            <a:ext cx="285959" cy="288469"/>
          </a:xfrm>
          <a:prstGeom prst="rect">
            <a:avLst/>
          </a:prstGeom>
        </p:spPr>
      </p:pic>
      <p:sp>
        <p:nvSpPr>
          <p:cNvPr id="11" name="TextBox 4"/>
          <p:cNvSpPr txBox="1"/>
          <p:nvPr userDrawn="1"/>
        </p:nvSpPr>
        <p:spPr>
          <a:xfrm>
            <a:off x="11598585" y="6321207"/>
            <a:ext cx="322580" cy="243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985" b="1" i="0" baseline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</a:fld>
            <a:endParaRPr lang="en-US" sz="985" b="1" i="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2" name="Rectangle 41"/>
          <p:cNvSpPr>
            <a:spLocks noChangeArrowheads="1"/>
          </p:cNvSpPr>
          <p:nvPr userDrawn="1"/>
        </p:nvSpPr>
        <p:spPr bwMode="auto">
          <a:xfrm>
            <a:off x="12333925" y="5896390"/>
            <a:ext cx="640645" cy="460375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/>
            </a:solidFill>
            <a:miter lim="800000"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3" name="Rectangle 42"/>
          <p:cNvSpPr>
            <a:spLocks noChangeArrowheads="1"/>
          </p:cNvSpPr>
          <p:nvPr userDrawn="1"/>
        </p:nvSpPr>
        <p:spPr bwMode="auto">
          <a:xfrm>
            <a:off x="12333925" y="6302790"/>
            <a:ext cx="640645" cy="460375"/>
          </a:xfrm>
          <a:prstGeom prst="rect">
            <a:avLst/>
          </a:prstGeom>
          <a:solidFill>
            <a:srgbClr val="3B424B"/>
          </a:solidFill>
          <a:ln w="12700">
            <a:solidFill>
              <a:schemeClr val="bg1"/>
            </a:solidFill>
            <a:miter lim="800000"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4" name="Rectangle 44"/>
          <p:cNvSpPr>
            <a:spLocks noChangeArrowheads="1"/>
          </p:cNvSpPr>
          <p:nvPr userDrawn="1"/>
        </p:nvSpPr>
        <p:spPr bwMode="auto">
          <a:xfrm>
            <a:off x="12333925" y="3445290"/>
            <a:ext cx="640645" cy="460375"/>
          </a:xfrm>
          <a:prstGeom prst="rect">
            <a:avLst/>
          </a:prstGeom>
          <a:solidFill>
            <a:srgbClr val="A6A6A6"/>
          </a:solidFill>
          <a:ln w="12700">
            <a:solidFill>
              <a:schemeClr val="bg1"/>
            </a:solidFill>
            <a:miter lim="800000"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5" name="Rectangle 45"/>
          <p:cNvSpPr>
            <a:spLocks noChangeArrowheads="1"/>
          </p:cNvSpPr>
          <p:nvPr userDrawn="1"/>
        </p:nvSpPr>
        <p:spPr bwMode="auto">
          <a:xfrm>
            <a:off x="12333925" y="3838990"/>
            <a:ext cx="640645" cy="460375"/>
          </a:xfrm>
          <a:prstGeom prst="rect">
            <a:avLst/>
          </a:prstGeom>
          <a:solidFill>
            <a:srgbClr val="D9D9D9"/>
          </a:solidFill>
          <a:ln w="12700">
            <a:solidFill>
              <a:schemeClr val="bg1"/>
            </a:solidFill>
            <a:miter lim="800000"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6" name="Rectangle 46"/>
          <p:cNvSpPr>
            <a:spLocks noChangeArrowheads="1"/>
          </p:cNvSpPr>
          <p:nvPr userDrawn="1"/>
        </p:nvSpPr>
        <p:spPr bwMode="auto">
          <a:xfrm>
            <a:off x="12333925" y="4232690"/>
            <a:ext cx="640645" cy="460375"/>
          </a:xfrm>
          <a:prstGeom prst="rect">
            <a:avLst/>
          </a:prstGeom>
          <a:solidFill>
            <a:srgbClr val="004D68"/>
          </a:solidFill>
          <a:ln w="12700">
            <a:solidFill>
              <a:schemeClr val="bg1"/>
            </a:solidFill>
            <a:miter lim="800000"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7" name="Rectangle 50"/>
          <p:cNvSpPr>
            <a:spLocks noChangeArrowheads="1"/>
          </p:cNvSpPr>
          <p:nvPr userDrawn="1"/>
        </p:nvSpPr>
        <p:spPr bwMode="auto">
          <a:xfrm>
            <a:off x="12333925" y="4630623"/>
            <a:ext cx="640645" cy="460375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  <a:miter lim="800000"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8" name="Rectangle 53"/>
          <p:cNvSpPr>
            <a:spLocks noChangeArrowheads="1"/>
          </p:cNvSpPr>
          <p:nvPr userDrawn="1"/>
        </p:nvSpPr>
        <p:spPr bwMode="auto">
          <a:xfrm>
            <a:off x="12333925" y="5489990"/>
            <a:ext cx="640645" cy="460375"/>
          </a:xfrm>
          <a:prstGeom prst="rect">
            <a:avLst/>
          </a:prstGeom>
          <a:solidFill>
            <a:srgbClr val="FAECD1"/>
          </a:solidFill>
          <a:ln w="12700">
            <a:solidFill>
              <a:schemeClr val="bg1"/>
            </a:solidFill>
            <a:miter lim="800000"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29" name="Rectangle 44"/>
          <p:cNvSpPr>
            <a:spLocks noChangeArrowheads="1"/>
          </p:cNvSpPr>
          <p:nvPr userDrawn="1"/>
        </p:nvSpPr>
        <p:spPr bwMode="auto">
          <a:xfrm>
            <a:off x="12326384" y="2174848"/>
            <a:ext cx="640645" cy="4603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miter lim="800000"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30" name="Rectangle 45"/>
          <p:cNvSpPr>
            <a:spLocks noChangeArrowheads="1"/>
          </p:cNvSpPr>
          <p:nvPr userDrawn="1"/>
        </p:nvSpPr>
        <p:spPr bwMode="auto">
          <a:xfrm>
            <a:off x="12326384" y="2568548"/>
            <a:ext cx="640645" cy="46037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004D68"/>
              </a:solidFill>
            </a:endParaRPr>
          </a:p>
        </p:txBody>
      </p:sp>
      <p:sp>
        <p:nvSpPr>
          <p:cNvPr id="31" name="Text Box 54"/>
          <p:cNvSpPr txBox="1">
            <a:spLocks noChangeArrowheads="1"/>
          </p:cNvSpPr>
          <p:nvPr userDrawn="1"/>
        </p:nvSpPr>
        <p:spPr bwMode="auto">
          <a:xfrm>
            <a:off x="12425163" y="1818719"/>
            <a:ext cx="775627" cy="3371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FFFF"/>
                </a:solidFill>
                <a:ea typeface="宋体" panose="02010600030101010101" pitchFamily="2" charset="-122"/>
              </a:rPr>
              <a:t>文字</a:t>
            </a:r>
            <a:endParaRPr lang="zh-CN" altLang="en-US" sz="160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12432665" y="1772920"/>
            <a:ext cx="4620895" cy="2648955"/>
            <a:chOff x="-8270" y="3384"/>
            <a:chExt cx="17823" cy="10214"/>
          </a:xfrm>
        </p:grpSpPr>
        <p:sp>
          <p:nvSpPr>
            <p:cNvPr id="7" name="矩形 6"/>
            <p:cNvSpPr/>
            <p:nvPr/>
          </p:nvSpPr>
          <p:spPr>
            <a:xfrm>
              <a:off x="-8171" y="3384"/>
              <a:ext cx="8361" cy="3588"/>
            </a:xfrm>
            <a:prstGeom prst="rect">
              <a:avLst/>
            </a:prstGeom>
            <a:solidFill>
              <a:srgbClr val="00C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43" y="3384"/>
              <a:ext cx="8589" cy="3588"/>
            </a:xfrm>
            <a:prstGeom prst="rect">
              <a:avLst/>
            </a:prstGeom>
            <a:solidFill>
              <a:srgbClr val="000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8076" y="7941"/>
              <a:ext cx="3210" cy="3588"/>
            </a:xfrm>
            <a:prstGeom prst="rect">
              <a:avLst/>
            </a:prstGeom>
            <a:solidFill>
              <a:srgbClr val="3438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570" y="7941"/>
              <a:ext cx="3210" cy="3588"/>
            </a:xfrm>
            <a:prstGeom prst="rect">
              <a:avLst/>
            </a:prstGeom>
            <a:solidFill>
              <a:srgbClr val="1E2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-1110" y="7941"/>
              <a:ext cx="3210" cy="3588"/>
            </a:xfrm>
            <a:prstGeom prst="rect">
              <a:avLst/>
            </a:prstGeom>
            <a:solidFill>
              <a:srgbClr val="1018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-7664" y="4903"/>
              <a:ext cx="3598" cy="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/>
                  </a:solidFill>
                </a:rPr>
                <a:t>PANTONE 3395C</a:t>
              </a:r>
              <a:endParaRPr lang="en-US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54" y="4903"/>
              <a:ext cx="3598" cy="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/>
                  </a:solidFill>
                </a:rPr>
                <a:t>PANTONE 2766C</a:t>
              </a:r>
              <a:endParaRPr lang="en-US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-8270" y="11541"/>
              <a:ext cx="3598" cy="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1200"/>
                <a:t>PANTONE 2118C</a:t>
              </a:r>
              <a:endPara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-4708" y="11541"/>
              <a:ext cx="3598" cy="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1200"/>
                <a:t>PANTONE 2736C</a:t>
              </a:r>
              <a:endPara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-1244" y="11529"/>
              <a:ext cx="4544" cy="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1200"/>
                <a:t>PANTONE Black6C</a:t>
              </a:r>
              <a:endParaRPr lang="en-US" altLang="zh-CN" sz="12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2462" y="7941"/>
              <a:ext cx="3210" cy="3588"/>
            </a:xfrm>
            <a:prstGeom prst="rect">
              <a:avLst/>
            </a:prstGeom>
            <a:solidFill>
              <a:srgbClr val="B2B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6097" y="7941"/>
              <a:ext cx="3210" cy="3588"/>
            </a:xfrm>
            <a:prstGeom prst="rect">
              <a:avLst/>
            </a:prstGeom>
            <a:solidFill>
              <a:srgbClr val="C79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268" y="11529"/>
              <a:ext cx="3598" cy="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1200"/>
                <a:t>PANTONE 877C</a:t>
              </a:r>
              <a:endPara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955" y="11529"/>
              <a:ext cx="3598" cy="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1200"/>
                <a:t>PANTONE 872C</a:t>
              </a:r>
              <a:endPara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60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68.xml"/><Relationship Id="rId1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jpeg"/><Relationship Id="rId2" Type="http://schemas.openxmlformats.org/officeDocument/2006/relationships/tags" Target="../tags/tag69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40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4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4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image" Target="../media/image19.png"/><Relationship Id="rId3" Type="http://schemas.openxmlformats.org/officeDocument/2006/relationships/tags" Target="../tags/tag46.xml"/><Relationship Id="rId2" Type="http://schemas.openxmlformats.org/officeDocument/2006/relationships/image" Target="../media/image18.png"/><Relationship Id="rId1" Type="http://schemas.openxmlformats.org/officeDocument/2006/relationships/tags" Target="../tags/tag4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56.xml"/><Relationship Id="rId7" Type="http://schemas.openxmlformats.org/officeDocument/2006/relationships/image" Target="../media/image20.png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image" Target="../media/image22.png"/><Relationship Id="rId2" Type="http://schemas.openxmlformats.org/officeDocument/2006/relationships/tags" Target="../tags/tag57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7715" y="1557020"/>
            <a:ext cx="789051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 fontAlgn="auto"/>
            <a:r>
              <a:rPr lang="en-US" altLang="zh-CN" sz="4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SmartWorX</a:t>
            </a:r>
            <a:r>
              <a:rPr lang="zh-CN" altLang="en-US" sz="4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物联网</a:t>
            </a:r>
            <a:r>
              <a:rPr lang="zh-CN" altLang="en-US" sz="4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系列产品</a:t>
            </a:r>
            <a:r>
              <a:rPr lang="en-US" altLang="zh-CN" sz="4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 - </a:t>
            </a:r>
            <a:endParaRPr lang="zh-CN" altLang="en-US" sz="4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indent="0" algn="dist" fontAlgn="auto"/>
            <a:r>
              <a:rPr lang="zh-CN" altLang="en-US" sz="4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工业程序管理</a:t>
            </a:r>
            <a:r>
              <a:rPr lang="en-US" altLang="zh-CN" sz="4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e-PGM</a:t>
            </a:r>
            <a:r>
              <a:rPr lang="zh-CN" altLang="en-US" sz="4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介绍</a:t>
            </a:r>
            <a:endParaRPr lang="zh-CN" altLang="en-US" sz="4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99515" y="3117850"/>
            <a:ext cx="4959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Light" panose="020B0300000000000000" charset="-122"/>
                <a:sym typeface="+mn-ea"/>
              </a:rPr>
              <a:t>2024</a:t>
            </a:r>
            <a:r>
              <a:rPr lang="zh-CN" altLang="en-US" sz="20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Light" panose="020B0300000000000000" charset="-122"/>
                <a:sym typeface="+mn-ea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20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Light" panose="020B0300000000000000" charset="-122"/>
                <a:sym typeface="+mn-ea"/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20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Light" panose="020B0300000000000000" charset="-122"/>
                <a:sym typeface="+mn-ea"/>
              </a:rPr>
              <a:t>日</a:t>
            </a:r>
            <a:endParaRPr lang="zh-CN" altLang="en-US" sz="20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3" name="图片 12" descr="未标题-2_画板 1"/>
          <p:cNvPicPr>
            <a:picLocks noChangeAspect="1"/>
          </p:cNvPicPr>
          <p:nvPr/>
        </p:nvPicPr>
        <p:blipFill>
          <a:blip r:embed="rId1"/>
          <a:srcRect t="32241" b="38055"/>
          <a:stretch>
            <a:fillRect/>
          </a:stretch>
        </p:blipFill>
        <p:spPr>
          <a:xfrm>
            <a:off x="599440" y="5622290"/>
            <a:ext cx="1802130" cy="53530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658225" y="5967095"/>
            <a:ext cx="329565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zh-CN" sz="900" dirty="0">
                <a:solidFill>
                  <a:srgbClr val="000942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I</a:t>
            </a:r>
            <a:r>
              <a:rPr lang="zh-CN" altLang="en-US" sz="900" dirty="0">
                <a:solidFill>
                  <a:srgbClr val="000942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nkelink Information Technology (Shanghai) Co</a:t>
            </a:r>
            <a:r>
              <a:rPr lang="en-US" altLang="zh-CN" sz="900" dirty="0">
                <a:solidFill>
                  <a:srgbClr val="000942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.,</a:t>
            </a:r>
            <a:r>
              <a:rPr lang="zh-CN" altLang="en-US" sz="900" dirty="0">
                <a:solidFill>
                  <a:srgbClr val="000942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 Ltd</a:t>
            </a:r>
            <a:r>
              <a:rPr lang="en-US" altLang="zh-CN" sz="900" dirty="0">
                <a:solidFill>
                  <a:srgbClr val="000942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.</a:t>
            </a:r>
            <a:endParaRPr lang="en-US" altLang="zh-CN" sz="900" dirty="0">
              <a:solidFill>
                <a:srgbClr val="000942"/>
              </a:solidFill>
              <a:uFillTx/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16950" y="5725160"/>
            <a:ext cx="3336925" cy="2419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zh-CN" altLang="en-US" sz="1200">
                <a:solidFill>
                  <a:srgbClr val="00094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客户第一</a:t>
            </a:r>
            <a:r>
              <a:rPr lang="en-US" altLang="zh-CN" sz="1200">
                <a:solidFill>
                  <a:srgbClr val="00094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>
                <a:solidFill>
                  <a:srgbClr val="00094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持续创新 </a:t>
            </a:r>
            <a:r>
              <a:rPr lang="en-US" altLang="zh-CN" sz="1200">
                <a:solidFill>
                  <a:srgbClr val="00094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rgbClr val="00094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价值共创 </a:t>
            </a:r>
            <a:r>
              <a:rPr lang="en-US" altLang="zh-CN" sz="1200">
                <a:solidFill>
                  <a:srgbClr val="00094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rgbClr val="00094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责任担当</a:t>
            </a:r>
            <a:endParaRPr lang="zh-CN" altLang="en-US" sz="1200">
              <a:solidFill>
                <a:srgbClr val="000942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记录</a:t>
            </a:r>
            <a:r>
              <a:rPr>
                <a:sym typeface="+mn-ea"/>
              </a:rPr>
              <a:t>查询</a:t>
            </a:r>
            <a:endParaRPr>
              <a:sym typeface="+mn-ea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472170" y="3442653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备份记录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719830" y="6198235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对比记录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472170" y="6190615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操作日志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750" y="1007745"/>
            <a:ext cx="4032885" cy="2395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90" y="3798570"/>
            <a:ext cx="4039870" cy="2353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0" y="3789680"/>
            <a:ext cx="4032885" cy="23742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3746500" y="3438208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程序</a:t>
            </a:r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列表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7670" y="1007745"/>
            <a:ext cx="1357630" cy="688340"/>
          </a:xfrm>
          <a:prstGeom prst="rect">
            <a:avLst/>
          </a:prstGeom>
          <a:solidFill>
            <a:srgbClr val="00C07E"/>
          </a:solidFill>
          <a:ln w="12700">
            <a:solidFill>
              <a:srgbClr val="1AB27A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 b="1">
                <a:solidFill>
                  <a:schemeClr val="bg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记录</a:t>
            </a:r>
            <a:r>
              <a:rPr lang="zh-CN" sz="1400" b="1">
                <a:solidFill>
                  <a:schemeClr val="bg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查询</a:t>
            </a:r>
            <a:endParaRPr lang="zh-CN" sz="1400" b="1">
              <a:solidFill>
                <a:schemeClr val="bg2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90" y="1007745"/>
            <a:ext cx="4040505" cy="23945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5880100" y="2853055"/>
            <a:ext cx="22180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0C07F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Bold" panose="020B0800000000000000" charset="-122"/>
              </a:rPr>
              <a:t>03</a:t>
            </a:r>
            <a:endParaRPr lang="en-US" altLang="zh-CN" sz="8000" b="1" dirty="0">
              <a:solidFill>
                <a:srgbClr val="00C07F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52080" y="3136900"/>
            <a:ext cx="3617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rgbClr val="111938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Bold" panose="020B0800000000000000" charset="-122"/>
              </a:rPr>
              <a:t>方案</a:t>
            </a:r>
            <a:r>
              <a:rPr lang="zh-CN" altLang="en-US" sz="3200">
                <a:solidFill>
                  <a:srgbClr val="111938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Bold" panose="020B0800000000000000" charset="-122"/>
              </a:rPr>
              <a:t>价值</a:t>
            </a:r>
            <a:endParaRPr lang="zh-CN" altLang="en-US" sz="3200">
              <a:solidFill>
                <a:srgbClr val="111938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方案价值</a:t>
            </a:r>
            <a:endParaRPr>
              <a:sym typeface="+mn-ea"/>
            </a:endParaRPr>
          </a:p>
        </p:txBody>
      </p:sp>
      <p:sp>
        <p:nvSpPr>
          <p:cNvPr id="6" name="TextBox 15"/>
          <p:cNvSpPr txBox="1"/>
          <p:nvPr>
            <p:custDataLst>
              <p:tags r:id="rId1"/>
            </p:custDataLst>
          </p:nvPr>
        </p:nvSpPr>
        <p:spPr>
          <a:xfrm>
            <a:off x="839470" y="4515485"/>
            <a:ext cx="3352165" cy="1017270"/>
          </a:xfrm>
          <a:prstGeom prst="rect">
            <a:avLst/>
          </a:prstGeom>
          <a:noFill/>
        </p:spPr>
        <p:txBody>
          <a:bodyPr wrap="square" lIns="94075" tIns="47037" rIns="94075" bIns="47037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Arial" panose="020B0604020202020204" pitchFamily="34" charset="0"/>
              </a:rPr>
              <a:t>方案通过对企业主要自动化设备如机器人、</a:t>
            </a:r>
            <a:r>
              <a:rPr lang="en-US" altLang="zh-CN" sz="10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Arial" panose="020B0604020202020204" pitchFamily="34" charset="0"/>
              </a:rPr>
              <a:t>PLC</a:t>
            </a:r>
            <a:r>
              <a:rPr lang="zh-CN" altLang="en-US" sz="10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Arial" panose="020B0604020202020204" pitchFamily="34" charset="0"/>
              </a:rPr>
              <a:t>等工业程序的自动备份，减少企业工控人员的工作负荷，降低因程序遗忘、缺失带来的设备无法改造、无法升级等风险，以及日常运维效率的</a:t>
            </a:r>
            <a:r>
              <a:rPr lang="zh-CN" altLang="en-US" sz="10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Arial" panose="020B0604020202020204" pitchFamily="34" charset="0"/>
              </a:rPr>
              <a:t>提升</a:t>
            </a:r>
            <a:endParaRPr lang="zh-CN" altLang="en-US" sz="10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Arial" panose="020B0604020202020204" pitchFamily="34" charset="0"/>
            </a:endParaRPr>
          </a:p>
        </p:txBody>
      </p:sp>
      <p:sp>
        <p:nvSpPr>
          <p:cNvPr id="26" name="TextBox 16"/>
          <p:cNvSpPr txBox="1"/>
          <p:nvPr>
            <p:custDataLst>
              <p:tags r:id="rId2"/>
            </p:custDataLst>
          </p:nvPr>
        </p:nvSpPr>
        <p:spPr>
          <a:xfrm>
            <a:off x="1811973" y="4180874"/>
            <a:ext cx="1407160" cy="278130"/>
          </a:xfrm>
          <a:prstGeom prst="rect">
            <a:avLst/>
          </a:prstGeom>
          <a:noFill/>
        </p:spPr>
        <p:txBody>
          <a:bodyPr wrap="none" lIns="94075" tIns="47037" rIns="94075" bIns="47037" rtlCol="0">
            <a:spAutoFit/>
          </a:bodyPr>
          <a:p>
            <a:r>
              <a:rPr lang="zh-CN" altLang="en-US" sz="1200" dirty="0" smtClean="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sym typeface="Arial" panose="020B0604020202020204" pitchFamily="34" charset="0"/>
              </a:rPr>
              <a:t>设备程序自动备份</a:t>
            </a:r>
            <a:endParaRPr lang="zh-CN" altLang="en-US" sz="1200" dirty="0" smtClean="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sym typeface="Arial" panose="020B0604020202020204" pitchFamily="34" charset="0"/>
            </a:endParaRPr>
          </a:p>
        </p:txBody>
      </p:sp>
      <p:sp>
        <p:nvSpPr>
          <p:cNvPr id="7" name="TextBox 15"/>
          <p:cNvSpPr txBox="1"/>
          <p:nvPr>
            <p:custDataLst>
              <p:tags r:id="rId3"/>
            </p:custDataLst>
          </p:nvPr>
        </p:nvSpPr>
        <p:spPr>
          <a:xfrm>
            <a:off x="4419600" y="4515485"/>
            <a:ext cx="3352165" cy="1017270"/>
          </a:xfrm>
          <a:prstGeom prst="rect">
            <a:avLst/>
          </a:prstGeom>
          <a:noFill/>
        </p:spPr>
        <p:txBody>
          <a:bodyPr wrap="square" lIns="94075" tIns="47037" rIns="94075" bIns="47037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Arial" panose="020B0604020202020204" pitchFamily="34" charset="0"/>
              </a:rPr>
              <a:t>基于企业统一的工厂建模打造，</a:t>
            </a:r>
            <a:r>
              <a:rPr lang="zh-CN" altLang="en-US" sz="10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Arial" panose="020B0604020202020204" pitchFamily="34" charset="0"/>
              </a:rPr>
              <a:t>对企业自动化设备进行统一的程序资产管理，通过权限管控提升访问安全性，支持程序定版及比对，避免因使用过程程序版本</a:t>
            </a:r>
            <a:r>
              <a:rPr lang="zh-CN" altLang="en-US" sz="10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Arial" panose="020B0604020202020204" pitchFamily="34" charset="0"/>
              </a:rPr>
              <a:t>不当更新造成</a:t>
            </a:r>
            <a:r>
              <a:rPr lang="zh-CN" altLang="en-US" sz="10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Arial" panose="020B0604020202020204" pitchFamily="34" charset="0"/>
              </a:rPr>
              <a:t>的程序使用</a:t>
            </a:r>
            <a:r>
              <a:rPr lang="zh-CN" altLang="en-US" sz="10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Arial" panose="020B0604020202020204" pitchFamily="34" charset="0"/>
              </a:rPr>
              <a:t>风险</a:t>
            </a:r>
            <a:endParaRPr lang="zh-CN" altLang="en-US" sz="10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Arial" panose="020B0604020202020204" pitchFamily="34" charset="0"/>
            </a:endParaRPr>
          </a:p>
        </p:txBody>
      </p:sp>
      <p:sp>
        <p:nvSpPr>
          <p:cNvPr id="8" name="TextBox 16"/>
          <p:cNvSpPr txBox="1"/>
          <p:nvPr>
            <p:custDataLst>
              <p:tags r:id="rId4"/>
            </p:custDataLst>
          </p:nvPr>
        </p:nvSpPr>
        <p:spPr>
          <a:xfrm>
            <a:off x="5375911" y="4180874"/>
            <a:ext cx="1407160" cy="278130"/>
          </a:xfrm>
          <a:prstGeom prst="rect">
            <a:avLst/>
          </a:prstGeom>
          <a:noFill/>
        </p:spPr>
        <p:txBody>
          <a:bodyPr wrap="none" lIns="94075" tIns="47037" rIns="94075" bIns="47037" rtlCol="0">
            <a:spAutoFit/>
          </a:bodyPr>
          <a:p>
            <a:pPr algn="l"/>
            <a:r>
              <a:rPr lang="zh-CN" altLang="en-US" sz="1200" dirty="0" smtClean="0">
                <a:latin typeface="思源黑体 CN Bold" panose="020B0800000000000000" charset="-122"/>
                <a:ea typeface="思源黑体 CN Bold" panose="020B0800000000000000" charset="-122"/>
                <a:sym typeface="Arial" panose="020B0604020202020204" pitchFamily="34" charset="0"/>
              </a:rPr>
              <a:t>程序资产统一管理</a:t>
            </a:r>
            <a:endParaRPr lang="zh-CN" altLang="en-US" sz="1200" dirty="0" smtClean="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sym typeface="Arial" panose="020B0604020202020204" pitchFamily="34" charset="0"/>
            </a:endParaRPr>
          </a:p>
        </p:txBody>
      </p:sp>
      <p:sp>
        <p:nvSpPr>
          <p:cNvPr id="9" name="TextBox 15"/>
          <p:cNvSpPr txBox="1"/>
          <p:nvPr>
            <p:custDataLst>
              <p:tags r:id="rId5"/>
            </p:custDataLst>
          </p:nvPr>
        </p:nvSpPr>
        <p:spPr>
          <a:xfrm>
            <a:off x="7999730" y="4515485"/>
            <a:ext cx="3345815" cy="1017270"/>
          </a:xfrm>
          <a:prstGeom prst="rect">
            <a:avLst/>
          </a:prstGeom>
          <a:noFill/>
        </p:spPr>
        <p:txBody>
          <a:bodyPr wrap="square" lIns="94075" tIns="47037" rIns="94075" bIns="47037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Arial" panose="020B0604020202020204" pitchFamily="34" charset="0"/>
              </a:rPr>
              <a:t>工业程序管理方案可用于车间级、工厂级或公司级等不同层级使用，通过统一的管理平台，协助企业建立工业设备程序资产的访问、保管、备份、比对、更新、维护等全方位的标准规范，满足</a:t>
            </a:r>
            <a:r>
              <a:rPr lang="zh-CN" altLang="en-US" sz="10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Arial" panose="020B0604020202020204" pitchFamily="34" charset="0"/>
              </a:rPr>
              <a:t>监管合规</a:t>
            </a:r>
            <a:r>
              <a:rPr lang="zh-CN" altLang="en-US" sz="100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Arial" panose="020B0604020202020204" pitchFamily="34" charset="0"/>
              </a:rPr>
              <a:t>要求</a:t>
            </a:r>
            <a:endParaRPr lang="zh-CN" altLang="en-US" sz="100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Arial" panose="020B0604020202020204" pitchFamily="34" charset="0"/>
            </a:endParaRPr>
          </a:p>
        </p:txBody>
      </p:sp>
      <p:sp>
        <p:nvSpPr>
          <p:cNvPr id="10" name="TextBox 16"/>
          <p:cNvSpPr txBox="1"/>
          <p:nvPr>
            <p:custDataLst>
              <p:tags r:id="rId6"/>
            </p:custDataLst>
          </p:nvPr>
        </p:nvSpPr>
        <p:spPr>
          <a:xfrm>
            <a:off x="9191484" y="4180874"/>
            <a:ext cx="1407160" cy="278130"/>
          </a:xfrm>
          <a:prstGeom prst="rect">
            <a:avLst/>
          </a:prstGeom>
          <a:noFill/>
        </p:spPr>
        <p:txBody>
          <a:bodyPr wrap="none" lIns="94075" tIns="47037" rIns="94075" bIns="47037" rtlCol="0">
            <a:spAutoFit/>
          </a:bodyPr>
          <a:p>
            <a:r>
              <a:rPr lang="zh-CN" altLang="en-US" sz="1200" b="1" dirty="0" smtClean="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sym typeface="Arial" panose="020B0604020202020204" pitchFamily="34" charset="0"/>
              </a:rPr>
              <a:t>建立企业标准规范</a:t>
            </a:r>
            <a:endParaRPr lang="zh-CN" altLang="en-US" sz="1200" b="1" dirty="0" smtClean="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70" y="1733550"/>
            <a:ext cx="3352165" cy="21412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0555" y="1788160"/>
            <a:ext cx="3159760" cy="20866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7980" y="1802130"/>
            <a:ext cx="3339465" cy="207264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6395" y="4638675"/>
            <a:ext cx="40544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en-US" altLang="zh-CN" sz="4400" spc="-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思源黑体 CN Bold" panose="020B0800000000000000" charset="-122"/>
                <a:sym typeface="+mn-ea"/>
              </a:rPr>
              <a:t>THANK YOU</a:t>
            </a:r>
            <a:endParaRPr lang="en-US" altLang="zh-CN" sz="4400" spc="-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428742" y="5292435"/>
            <a:ext cx="355565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1200" spc="-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思源黑体 CN Bold" panose="020B0800000000000000" charset="-122"/>
                <a:sym typeface="+mn-ea"/>
              </a:rPr>
              <a:t>依柯力信息科技（上海）股份有限公司</a:t>
            </a:r>
            <a:endParaRPr lang="zh-CN" altLang="en-US" sz="1200" spc="-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8742" y="5546435"/>
            <a:ext cx="355565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1200" spc="-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思源黑体 CN Medium" panose="020B0600000000000000" charset="-122"/>
                <a:sym typeface="+mn-ea"/>
              </a:rPr>
              <a:t>上海市浦东新区金科路2889弄长泰广场A座6F</a:t>
            </a:r>
            <a:endParaRPr lang="zh-CN" altLang="en-US" sz="1200" spc="-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428742" y="5876000"/>
            <a:ext cx="1990576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1200" spc="-150" dirty="0">
                <a:solidFill>
                  <a:srgbClr val="00C07E"/>
                </a:solidFill>
                <a:latin typeface="Arial" panose="020B0604020202020204" pitchFamily="34" charset="0"/>
                <a:ea typeface="微软雅黑" panose="020B0503020204020204" charset="-122"/>
                <a:cs typeface="思源黑体 CN Medium" panose="020B0600000000000000" charset="-122"/>
                <a:sym typeface="+mn-ea"/>
              </a:rPr>
              <a:t>电话：400-1618-930</a:t>
            </a:r>
            <a:endParaRPr lang="zh-CN" altLang="en-US" sz="1200" spc="-150" dirty="0">
              <a:solidFill>
                <a:srgbClr val="00C07E"/>
              </a:solidFill>
              <a:latin typeface="Arial" panose="020B0604020202020204" pitchFamily="34" charset="0"/>
              <a:ea typeface="微软雅黑" panose="020B0503020204020204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428742" y="6112855"/>
            <a:ext cx="1990576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1200" spc="-150" dirty="0">
                <a:solidFill>
                  <a:srgbClr val="00C07E"/>
                </a:solidFill>
                <a:latin typeface="思源黑体 CN Light" panose="020B0300000000000000" pitchFamily="34" charset="-128"/>
                <a:ea typeface="思源黑体 CN Light" panose="020B0300000000000000" pitchFamily="34" charset="-128"/>
                <a:cs typeface="思源黑体 CN Bold" panose="020B0800000000000000" charset="-122"/>
                <a:sym typeface="+mn-ea"/>
              </a:rPr>
              <a:t>http</a:t>
            </a:r>
            <a:r>
              <a:rPr lang="zh-CN" altLang="en-US" sz="1200" spc="-150" dirty="0">
                <a:solidFill>
                  <a:srgbClr val="00C07E"/>
                </a:solidFill>
                <a:latin typeface="思源黑体 CN Light" panose="020B0300000000000000" pitchFamily="34" charset="-128"/>
                <a:ea typeface="思源黑体 CN Light" panose="020B0300000000000000" pitchFamily="34" charset="-128"/>
                <a:cs typeface="思源黑体 CN Medium" panose="020B0600000000000000" charset="-122"/>
                <a:sym typeface="+mn-ea"/>
              </a:rPr>
              <a:t>：</a:t>
            </a:r>
            <a:r>
              <a:rPr lang="zh-CN" altLang="en-US" sz="1200" spc="-150" dirty="0">
                <a:solidFill>
                  <a:srgbClr val="00C07E"/>
                </a:solidFill>
                <a:latin typeface="思源黑体 CN Light" panose="020B0300000000000000" pitchFamily="34" charset="-128"/>
                <a:ea typeface="思源黑体 CN Light" panose="020B0300000000000000" pitchFamily="34" charset="-128"/>
                <a:cs typeface="思源黑体 CN Bold" panose="020B0800000000000000" charset="-122"/>
                <a:sym typeface="+mn-ea"/>
              </a:rPr>
              <a:t>www.inkelink.com</a:t>
            </a:r>
            <a:endParaRPr lang="zh-CN" altLang="en-US" sz="1200" spc="-150" dirty="0">
              <a:solidFill>
                <a:srgbClr val="00C07E"/>
              </a:solidFill>
              <a:latin typeface="思源黑体 CN Light" panose="020B0300000000000000" pitchFamily="34" charset="-128"/>
              <a:ea typeface="思源黑体 CN Light" panose="020B0300000000000000" pitchFamily="34" charset="-128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09" name="图片 208" descr="未标题-1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2415" y="259080"/>
            <a:ext cx="1468755" cy="5568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51085" y="6519545"/>
            <a:ext cx="1999615" cy="198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700" cap="all" dirty="0">
                <a:solidFill>
                  <a:srgbClr val="00C07E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- </a:t>
            </a:r>
            <a:r>
              <a:rPr sz="700" cap="all" dirty="0">
                <a:solidFill>
                  <a:srgbClr val="00C07E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</a:rPr>
              <a:t>©</a:t>
            </a:r>
            <a:r>
              <a:rPr lang="en-US" sz="700" cap="all" dirty="0">
                <a:solidFill>
                  <a:srgbClr val="00C07E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sz="700" cap="all" dirty="0">
                <a:solidFill>
                  <a:srgbClr val="00C07E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</a:rPr>
              <a:t>20</a:t>
            </a:r>
            <a:r>
              <a:rPr lang="en-US" sz="700" cap="all" dirty="0">
                <a:solidFill>
                  <a:srgbClr val="00C07E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</a:rPr>
              <a:t>22</a:t>
            </a:r>
            <a:r>
              <a:rPr sz="700" cap="all" dirty="0">
                <a:solidFill>
                  <a:srgbClr val="00C07E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en-US" sz="700" cap="all" dirty="0">
                <a:solidFill>
                  <a:srgbClr val="00C07E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</a:rPr>
              <a:t>inkelink All rights reserved </a:t>
            </a:r>
            <a:r>
              <a:rPr lang="en-US" altLang="zh-CN" sz="700" cap="all" dirty="0">
                <a:solidFill>
                  <a:srgbClr val="00C07E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</a:rPr>
              <a:t>-</a:t>
            </a:r>
            <a:endParaRPr lang="en-US" altLang="zh-CN" sz="700" cap="all" dirty="0">
              <a:solidFill>
                <a:srgbClr val="00C07E"/>
              </a:solidFill>
              <a:uFillTx/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6410" y="4179570"/>
            <a:ext cx="10033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>
                <a:solidFill>
                  <a:srgbClr val="00C07E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微信公众号</a:t>
            </a:r>
            <a:endParaRPr lang="zh-CN" altLang="en-US" sz="900">
              <a:solidFill>
                <a:srgbClr val="00C07E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38655" y="4179570"/>
            <a:ext cx="10033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>
                <a:solidFill>
                  <a:srgbClr val="00C07E"/>
                </a:solidFill>
                <a:latin typeface="Arial" panose="020B0604020202020204" pitchFamily="34" charset="0"/>
                <a:ea typeface="微软雅黑" panose="020B0503020204020204" charset="-122"/>
              </a:rPr>
              <a:t>新浪微博</a:t>
            </a:r>
            <a:endParaRPr lang="zh-CN" altLang="en-US" sz="900">
              <a:solidFill>
                <a:srgbClr val="00C07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52165" y="4179570"/>
            <a:ext cx="10033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>
                <a:solidFill>
                  <a:srgbClr val="00C07E"/>
                </a:solidFill>
                <a:latin typeface="Arial" panose="020B0604020202020204" pitchFamily="34" charset="0"/>
                <a:ea typeface="微软雅黑" panose="020B0503020204020204" charset="-122"/>
              </a:rPr>
              <a:t>售前咨询</a:t>
            </a:r>
            <a:endParaRPr lang="zh-CN" altLang="en-US" sz="900">
              <a:solidFill>
                <a:srgbClr val="00C07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6410" y="3100070"/>
            <a:ext cx="3875405" cy="1016000"/>
            <a:chOff x="676" y="4882"/>
            <a:chExt cx="6103" cy="1600"/>
          </a:xfrm>
        </p:grpSpPr>
        <p:pic>
          <p:nvPicPr>
            <p:cNvPr id="3" name="图片 2" descr="D:\办公文档\01-标准资料\01-2-宣传物料源文件\01-2-2-自媒体矩阵二维码\二维码-新LOGO\微信订阅号.jpg微信订阅号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676" y="4892"/>
              <a:ext cx="1579" cy="1580"/>
            </a:xfrm>
            <a:prstGeom prst="rect">
              <a:avLst/>
            </a:prstGeom>
          </p:spPr>
        </p:pic>
        <p:pic>
          <p:nvPicPr>
            <p:cNvPr id="9" name="图片 8" descr="D:\办公文档\01-标准资料\01-2-宣传物料源文件\01-2-2-自媒体矩阵二维码\二维码-新LOGO\微博.png微博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935" y="4893"/>
              <a:ext cx="1579" cy="157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" y="4882"/>
              <a:ext cx="1600" cy="160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68349" y="1845310"/>
            <a:ext cx="352743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4400" b="1" cap="all" dirty="0">
                <a:solidFill>
                  <a:srgbClr val="000942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Bold" panose="020B0800000000000000" charset="-122"/>
              </a:rPr>
              <a:t>Contents</a:t>
            </a:r>
            <a:endParaRPr lang="en-US" sz="4400" b="1" cap="all" dirty="0">
              <a:solidFill>
                <a:srgbClr val="000942"/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思源黑体 Bold" panose="020B0800000000000000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768350" y="3418205"/>
            <a:ext cx="663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>
                <a:solidFill>
                  <a:srgbClr val="00094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Bold" panose="020B0800000000000000" charset="-122"/>
              </a:rPr>
              <a:t>01</a:t>
            </a:r>
            <a:endParaRPr lang="en-US" sz="3200">
              <a:solidFill>
                <a:srgbClr val="000942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Bold" panose="020B0800000000000000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2"/>
            </p:custDataLst>
          </p:nvPr>
        </p:nvCxnSpPr>
        <p:spPr>
          <a:xfrm>
            <a:off x="1483360" y="3481705"/>
            <a:ext cx="635" cy="456565"/>
          </a:xfrm>
          <a:prstGeom prst="line">
            <a:avLst/>
          </a:prstGeom>
          <a:ln w="28575" cmpd="sng">
            <a:solidFill>
              <a:srgbClr val="111D3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1572260" y="3501390"/>
            <a:ext cx="14598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00094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Bold" panose="020B0800000000000000" charset="-122"/>
                <a:sym typeface="+mn-ea"/>
              </a:rPr>
              <a:t>解决方案</a:t>
            </a:r>
            <a:endParaRPr lang="zh-CN" altLang="en-US" sz="2000" dirty="0">
              <a:solidFill>
                <a:srgbClr val="000942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768350" y="4311650"/>
            <a:ext cx="663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rgbClr val="00094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Bold" panose="020B0800000000000000" charset="-122"/>
              </a:rPr>
              <a:t>03</a:t>
            </a:r>
            <a:endParaRPr lang="en-US" sz="3200">
              <a:solidFill>
                <a:srgbClr val="000942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Bold" panose="020B0800000000000000" charset="-122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5"/>
            </p:custDataLst>
          </p:nvPr>
        </p:nvCxnSpPr>
        <p:spPr>
          <a:xfrm>
            <a:off x="1483995" y="4375150"/>
            <a:ext cx="0" cy="456565"/>
          </a:xfrm>
          <a:prstGeom prst="line">
            <a:avLst/>
          </a:prstGeom>
          <a:ln w="28575" cmpd="sng">
            <a:solidFill>
              <a:srgbClr val="111D3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>
            <p:custDataLst>
              <p:tags r:id="rId6"/>
            </p:custDataLst>
          </p:nvPr>
        </p:nvSpPr>
        <p:spPr>
          <a:xfrm>
            <a:off x="4079240" y="3418205"/>
            <a:ext cx="663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rgbClr val="00094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Bold" panose="020B0800000000000000" charset="-122"/>
              </a:rPr>
              <a:t>02</a:t>
            </a:r>
            <a:endParaRPr lang="en-US" sz="3200">
              <a:solidFill>
                <a:srgbClr val="000942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Bold" panose="020B0800000000000000" charset="-122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7"/>
            </p:custDataLst>
          </p:nvPr>
        </p:nvCxnSpPr>
        <p:spPr>
          <a:xfrm>
            <a:off x="4794885" y="3474085"/>
            <a:ext cx="0" cy="471805"/>
          </a:xfrm>
          <a:prstGeom prst="line">
            <a:avLst/>
          </a:prstGeom>
          <a:ln w="28575" cmpd="sng">
            <a:solidFill>
              <a:srgbClr val="111D3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1560195" y="4354830"/>
            <a:ext cx="14598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000" dirty="0">
                <a:solidFill>
                  <a:srgbClr val="00094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Bold" panose="020B0800000000000000" charset="-122"/>
                <a:sym typeface="+mn-ea"/>
              </a:rPr>
              <a:t>方案</a:t>
            </a:r>
            <a:r>
              <a:rPr lang="zh-CN" altLang="en-US" sz="2000" dirty="0">
                <a:solidFill>
                  <a:srgbClr val="00094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Bold" panose="020B0800000000000000" charset="-122"/>
                <a:sym typeface="+mn-ea"/>
              </a:rPr>
              <a:t>价值</a:t>
            </a:r>
            <a:endParaRPr lang="zh-CN" altLang="en-US" sz="2000" dirty="0">
              <a:solidFill>
                <a:srgbClr val="000942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Bold" panose="020B0800000000000000" charset="-122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4889500" y="3501390"/>
            <a:ext cx="14598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000" dirty="0">
                <a:solidFill>
                  <a:srgbClr val="000942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Bold" panose="020B0800000000000000" charset="-122"/>
                <a:sym typeface="+mn-ea"/>
              </a:rPr>
              <a:t>产品介绍</a:t>
            </a:r>
            <a:endParaRPr lang="zh-CN" altLang="en-US" sz="2000" dirty="0">
              <a:solidFill>
                <a:srgbClr val="000942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Bold" panose="020B0800000000000000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5880100" y="2853055"/>
            <a:ext cx="22180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0C07F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Bold" panose="020B0800000000000000" charset="-122"/>
              </a:rPr>
              <a:t>01</a:t>
            </a:r>
            <a:endParaRPr lang="en-US" altLang="zh-CN" sz="8000" b="1" dirty="0">
              <a:solidFill>
                <a:srgbClr val="00C07F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52080" y="3069590"/>
            <a:ext cx="3792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rgbClr val="111938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Bold" panose="020B0800000000000000" charset="-122"/>
              </a:rPr>
              <a:t>解决方案</a:t>
            </a:r>
            <a:endParaRPr lang="zh-CN" altLang="en-US" sz="4000">
              <a:solidFill>
                <a:srgbClr val="111938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工业程序管理</a:t>
            </a:r>
            <a:r>
              <a:rPr lang="en-US" altLang="zh-CN">
                <a:sym typeface="+mn-ea"/>
              </a:rPr>
              <a:t> e-PGM</a:t>
            </a:r>
            <a:r>
              <a:rPr>
                <a:sym typeface="+mn-ea"/>
              </a:rPr>
              <a:t>整体</a:t>
            </a:r>
            <a:r>
              <a:rPr>
                <a:sym typeface="+mn-ea"/>
              </a:rPr>
              <a:t>方案</a:t>
            </a:r>
            <a:endParaRPr>
              <a:sym typeface="+mn-ea"/>
            </a:endParaRPr>
          </a:p>
        </p:txBody>
      </p:sp>
      <p:cxnSp>
        <p:nvCxnSpPr>
          <p:cNvPr id="89" name="直接连接符 88"/>
          <p:cNvCxnSpPr/>
          <p:nvPr/>
        </p:nvCxnSpPr>
        <p:spPr>
          <a:xfrm>
            <a:off x="2471291" y="4527598"/>
            <a:ext cx="0" cy="2041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2071479" y="4720348"/>
            <a:ext cx="0" cy="2278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060623" y="4725842"/>
            <a:ext cx="795655" cy="63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873194" y="4721777"/>
            <a:ext cx="0" cy="2270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59"/>
          <p:cNvSpPr txBox="1"/>
          <p:nvPr/>
        </p:nvSpPr>
        <p:spPr>
          <a:xfrm>
            <a:off x="1544864" y="5634372"/>
            <a:ext cx="100001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1200" dirty="0">
                <a:solidFill>
                  <a:schemeClr val="tx1"/>
                </a:solidFill>
              </a:rPr>
              <a:t>PLC</a:t>
            </a:r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109" name="TextBox 159"/>
          <p:cNvSpPr txBox="1"/>
          <p:nvPr/>
        </p:nvSpPr>
        <p:spPr>
          <a:xfrm>
            <a:off x="2368657" y="5634372"/>
            <a:ext cx="100001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200" dirty="0">
                <a:solidFill>
                  <a:schemeClr val="tx1"/>
                </a:solidFill>
              </a:rPr>
              <a:t>机床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112" name="直接连接符 111"/>
          <p:cNvCxnSpPr/>
          <p:nvPr/>
        </p:nvCxnSpPr>
        <p:spPr>
          <a:xfrm>
            <a:off x="4053868" y="4733462"/>
            <a:ext cx="0" cy="2278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extBox 159"/>
          <p:cNvSpPr txBox="1"/>
          <p:nvPr/>
        </p:nvSpPr>
        <p:spPr>
          <a:xfrm>
            <a:off x="3553926" y="5634372"/>
            <a:ext cx="100001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200" dirty="0">
                <a:solidFill>
                  <a:schemeClr val="tx1"/>
                </a:solidFill>
              </a:rPr>
              <a:t>机器人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117" name="直接连接符 116"/>
          <p:cNvCxnSpPr/>
          <p:nvPr/>
        </p:nvCxnSpPr>
        <p:spPr>
          <a:xfrm>
            <a:off x="2855913" y="4725366"/>
            <a:ext cx="0" cy="2270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TextBox 159"/>
          <p:cNvSpPr txBox="1"/>
          <p:nvPr/>
        </p:nvSpPr>
        <p:spPr>
          <a:xfrm>
            <a:off x="5737225" y="5634372"/>
            <a:ext cx="1219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200" dirty="0">
                <a:solidFill>
                  <a:schemeClr val="tx1"/>
                </a:solidFill>
              </a:rPr>
              <a:t>其他工业设备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19" name="TextBox 159"/>
          <p:cNvSpPr txBox="1"/>
          <p:nvPr/>
        </p:nvSpPr>
        <p:spPr>
          <a:xfrm>
            <a:off x="5880735" y="5014595"/>
            <a:ext cx="1000125" cy="460375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zh-CN"/>
            </a:defPPr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sz="1800" b="1" dirty="0">
                <a:solidFill>
                  <a:schemeClr val="tx1"/>
                </a:solidFill>
              </a:rPr>
              <a:t>……</a:t>
            </a:r>
            <a:endParaRPr lang="en-CA" sz="1800" b="1" dirty="0">
              <a:solidFill>
                <a:schemeClr val="tx1"/>
              </a:solidFill>
            </a:endParaRPr>
          </a:p>
        </p:txBody>
      </p:sp>
      <p:cxnSp>
        <p:nvCxnSpPr>
          <p:cNvPr id="120" name="直接连接符 119"/>
          <p:cNvCxnSpPr/>
          <p:nvPr/>
        </p:nvCxnSpPr>
        <p:spPr>
          <a:xfrm>
            <a:off x="6384419" y="4509466"/>
            <a:ext cx="0" cy="523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552450" y="1412875"/>
            <a:ext cx="22244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工业程序统一管理平台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487680" y="1341120"/>
            <a:ext cx="6815455" cy="1605915"/>
          </a:xfrm>
          <a:prstGeom prst="rect">
            <a:avLst/>
          </a:prstGeom>
          <a:noFill/>
          <a:ln>
            <a:solidFill>
              <a:srgbClr val="00C07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8072" y="5085878"/>
            <a:ext cx="656434" cy="351425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381" y="5052077"/>
            <a:ext cx="301284" cy="454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365" y="5121910"/>
            <a:ext cx="366395" cy="421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485" y="4150360"/>
            <a:ext cx="1243965" cy="3206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44930" y="3689350"/>
            <a:ext cx="2023110" cy="2319655"/>
          </a:xfrm>
          <a:prstGeom prst="rect">
            <a:avLst/>
          </a:prstGeom>
          <a:noFill/>
          <a:ln>
            <a:solidFill>
              <a:srgbClr val="00C07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7147" y="5122073"/>
            <a:ext cx="656434" cy="351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975" y="4150360"/>
            <a:ext cx="1243965" cy="320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365" y="4150360"/>
            <a:ext cx="1243965" cy="320675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512816" y="4493308"/>
            <a:ext cx="0" cy="2041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036108" y="4720762"/>
            <a:ext cx="836930" cy="57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59"/>
          <p:cNvSpPr txBox="1"/>
          <p:nvPr/>
        </p:nvSpPr>
        <p:spPr>
          <a:xfrm>
            <a:off x="4446814" y="5634372"/>
            <a:ext cx="100001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1200" dirty="0">
                <a:solidFill>
                  <a:schemeClr val="tx1"/>
                </a:solidFill>
              </a:rPr>
              <a:t>PLC</a:t>
            </a:r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61410" y="3689350"/>
            <a:ext cx="1710055" cy="2320290"/>
          </a:xfrm>
          <a:prstGeom prst="rect">
            <a:avLst/>
          </a:prstGeom>
          <a:noFill/>
          <a:ln>
            <a:solidFill>
              <a:srgbClr val="00C07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402080" y="3727450"/>
            <a:ext cx="14973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车间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64610" y="3717925"/>
            <a:ext cx="14973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车间二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365" y="4109720"/>
            <a:ext cx="1243965" cy="3206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975" y="3065780"/>
            <a:ext cx="1243965" cy="320675"/>
          </a:xfrm>
          <a:prstGeom prst="rect">
            <a:avLst/>
          </a:prstGeom>
        </p:spPr>
      </p:pic>
      <p:cxnSp>
        <p:nvCxnSpPr>
          <p:cNvPr id="22" name="肘形连接符 21"/>
          <p:cNvCxnSpPr>
            <a:stCxn id="4" idx="0"/>
          </p:cNvCxnSpPr>
          <p:nvPr/>
        </p:nvCxnSpPr>
        <p:spPr>
          <a:xfrm rot="16200000">
            <a:off x="3202940" y="2840355"/>
            <a:ext cx="577215" cy="2042160"/>
          </a:xfrm>
          <a:prstGeom prst="bentConnector2">
            <a:avLst/>
          </a:prstGeom>
          <a:ln w="19050" cmpd="sng"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肘形连接符 22"/>
          <p:cNvCxnSpPr>
            <a:stCxn id="7" idx="0"/>
            <a:endCxn id="18" idx="2"/>
          </p:cNvCxnSpPr>
          <p:nvPr/>
        </p:nvCxnSpPr>
        <p:spPr>
          <a:xfrm rot="16200000">
            <a:off x="4104323" y="3768408"/>
            <a:ext cx="763905" cy="3175"/>
          </a:xfrm>
          <a:prstGeom prst="bentConnector2">
            <a:avLst/>
          </a:prstGeom>
          <a:ln w="19050" cmpd="sng"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肘形连接符 23"/>
          <p:cNvCxnSpPr>
            <a:stCxn id="17" idx="0"/>
          </p:cNvCxnSpPr>
          <p:nvPr/>
        </p:nvCxnSpPr>
        <p:spPr>
          <a:xfrm rot="16200000" flipV="1">
            <a:off x="5156200" y="2929255"/>
            <a:ext cx="536575" cy="1823720"/>
          </a:xfrm>
          <a:prstGeom prst="bentConnector2">
            <a:avLst/>
          </a:prstGeom>
          <a:ln w="19050" cmpd="sng"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8" name="图片 27"/>
          <p:cNvPicPr/>
          <p:nvPr/>
        </p:nvPicPr>
        <p:blipFill>
          <a:blip r:embed="rId5"/>
          <a:stretch>
            <a:fillRect/>
          </a:stretch>
        </p:blipFill>
        <p:spPr>
          <a:xfrm>
            <a:off x="3092450" y="1606550"/>
            <a:ext cx="804545" cy="762635"/>
          </a:xfrm>
          <a:prstGeom prst="rect">
            <a:avLst/>
          </a:prstGeom>
        </p:spPr>
      </p:pic>
      <p:cxnSp>
        <p:nvCxnSpPr>
          <p:cNvPr id="29" name="肘形连接符 28"/>
          <p:cNvCxnSpPr>
            <a:stCxn id="18" idx="0"/>
            <a:endCxn id="28" idx="2"/>
          </p:cNvCxnSpPr>
          <p:nvPr/>
        </p:nvCxnSpPr>
        <p:spPr>
          <a:xfrm rot="16200000" flipV="1">
            <a:off x="3642360" y="2221865"/>
            <a:ext cx="696595" cy="991235"/>
          </a:xfrm>
          <a:prstGeom prst="bentConnector3">
            <a:avLst>
              <a:gd name="adj1" fmla="val 49954"/>
            </a:avLst>
          </a:prstGeom>
          <a:ln w="19050" cmpd="sng"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1" name="图片 30"/>
          <p:cNvPicPr/>
          <p:nvPr/>
        </p:nvPicPr>
        <p:blipFill>
          <a:blip r:embed="rId6"/>
          <a:stretch>
            <a:fillRect/>
          </a:stretch>
        </p:blipFill>
        <p:spPr>
          <a:xfrm>
            <a:off x="4353560" y="1701165"/>
            <a:ext cx="749935" cy="6858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7755890" y="1125220"/>
            <a:ext cx="3820160" cy="688340"/>
          </a:xfrm>
          <a:prstGeom prst="rect">
            <a:avLst/>
          </a:prstGeom>
          <a:solidFill>
            <a:srgbClr val="00C07E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工业程序管理</a:t>
            </a:r>
            <a:r>
              <a:rPr lang="en-US" altLang="zh-CN" sz="1400" b="1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 </a:t>
            </a:r>
            <a:r>
              <a:rPr lang="en-US" altLang="zh-CN" sz="1400" b="1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e-PGM</a:t>
            </a:r>
            <a:endParaRPr lang="en-US" altLang="zh-CN" sz="1400" b="1"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755890" y="1989455"/>
            <a:ext cx="1357630" cy="688340"/>
          </a:xfrm>
          <a:prstGeom prst="rect">
            <a:avLst/>
          </a:prstGeom>
          <a:solidFill>
            <a:srgbClr val="00C07E"/>
          </a:solidFill>
          <a:ln w="12700">
            <a:solidFill>
              <a:srgbClr val="1AB27A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 b="1">
                <a:solidFill>
                  <a:schemeClr val="bg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首页概览</a:t>
            </a:r>
            <a:endParaRPr lang="zh-CN" sz="1400" b="1">
              <a:solidFill>
                <a:schemeClr val="bg2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593080" y="3688715"/>
            <a:ext cx="1710055" cy="2320290"/>
          </a:xfrm>
          <a:prstGeom prst="rect">
            <a:avLst/>
          </a:prstGeom>
          <a:noFill/>
          <a:ln>
            <a:solidFill>
              <a:srgbClr val="00C07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664835" y="3727450"/>
            <a:ext cx="14973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车间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480550" y="1989455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待办</a:t>
            </a:r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事项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703560" y="1989455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操作记录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480550" y="2384425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备份统计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703560" y="2384425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下载统计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22910" y="3386455"/>
            <a:ext cx="9220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现场设备</a:t>
            </a:r>
            <a:endParaRPr lang="zh-CN" altLang="en-US" sz="1200" b="1"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756525" y="2997200"/>
            <a:ext cx="1357630" cy="688340"/>
          </a:xfrm>
          <a:prstGeom prst="rect">
            <a:avLst/>
          </a:prstGeom>
          <a:solidFill>
            <a:srgbClr val="00C07E"/>
          </a:solidFill>
          <a:ln w="12700">
            <a:solidFill>
              <a:srgbClr val="1AB27A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solidFill>
                  <a:schemeClr val="bg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配置管理</a:t>
            </a:r>
            <a:endParaRPr lang="zh-CN" altLang="en-US" sz="1400" b="1">
              <a:solidFill>
                <a:schemeClr val="bg2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481185" y="2997200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工厂建模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704195" y="2997200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工作站配置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481185" y="3392170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基</a:t>
            </a:r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本信息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0704195" y="3392170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巡检策略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756525" y="5301615"/>
            <a:ext cx="1357630" cy="688340"/>
          </a:xfrm>
          <a:prstGeom prst="rect">
            <a:avLst/>
          </a:prstGeom>
          <a:solidFill>
            <a:srgbClr val="00C07E"/>
          </a:solidFill>
          <a:ln w="12700">
            <a:solidFill>
              <a:srgbClr val="1AB27A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 b="1">
                <a:solidFill>
                  <a:schemeClr val="bg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记录</a:t>
            </a:r>
            <a:r>
              <a:rPr lang="zh-CN" sz="1400" b="1">
                <a:solidFill>
                  <a:schemeClr val="bg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查询</a:t>
            </a:r>
            <a:endParaRPr lang="zh-CN" sz="1400" b="1">
              <a:solidFill>
                <a:schemeClr val="bg2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9481185" y="5492750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定版</a:t>
            </a:r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记录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0704195" y="5492750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备份记录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481185" y="5841365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对比记录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0704195" y="5841365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......</a:t>
            </a:r>
            <a:endParaRPr lang="en-US" alt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756525" y="4097020"/>
            <a:ext cx="1357630" cy="688340"/>
          </a:xfrm>
          <a:prstGeom prst="rect">
            <a:avLst/>
          </a:prstGeom>
          <a:solidFill>
            <a:srgbClr val="00C07E"/>
          </a:solidFill>
          <a:ln w="12700">
            <a:solidFill>
              <a:srgbClr val="1AB27A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 b="1">
                <a:solidFill>
                  <a:schemeClr val="bg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程序</a:t>
            </a:r>
            <a:r>
              <a:rPr lang="zh-CN" sz="1400" b="1">
                <a:solidFill>
                  <a:schemeClr val="bg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管理</a:t>
            </a:r>
            <a:endParaRPr lang="zh-CN" sz="1400" b="1">
              <a:solidFill>
                <a:schemeClr val="bg2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9481185" y="4097020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程序备份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0704195" y="4097020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程序</a:t>
            </a:r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定版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9481185" y="4491990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程序</a:t>
            </a:r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对比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0704195" y="4491990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......</a:t>
            </a:r>
            <a:endParaRPr lang="en-US" alt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9480550" y="5144135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程序</a:t>
            </a:r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列表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0703560" y="5144135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操作日志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5880100" y="2853055"/>
            <a:ext cx="22180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0C07F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Bold" panose="020B0800000000000000" charset="-122"/>
              </a:rPr>
              <a:t>02</a:t>
            </a:r>
            <a:endParaRPr lang="en-US" altLang="zh-CN" sz="8000" b="1" dirty="0">
              <a:solidFill>
                <a:srgbClr val="00C07F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52080" y="3141345"/>
            <a:ext cx="3385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rgbClr val="111938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Bold" panose="020B0800000000000000" charset="-122"/>
              </a:rPr>
              <a:t>产品介绍</a:t>
            </a:r>
            <a:endParaRPr lang="zh-CN" altLang="en-US" sz="4000">
              <a:solidFill>
                <a:srgbClr val="111938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首页</a:t>
            </a:r>
            <a:r>
              <a:rPr>
                <a:sym typeface="+mn-ea"/>
              </a:rPr>
              <a:t>概览</a:t>
            </a:r>
            <a:endParaRPr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305" y="1473200"/>
            <a:ext cx="7658735" cy="431101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8472170" y="1483360"/>
            <a:ext cx="1357630" cy="688340"/>
          </a:xfrm>
          <a:prstGeom prst="rect">
            <a:avLst/>
          </a:prstGeom>
          <a:solidFill>
            <a:srgbClr val="00C07E"/>
          </a:solidFill>
          <a:ln w="12700">
            <a:solidFill>
              <a:srgbClr val="1AB27A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 b="1">
                <a:solidFill>
                  <a:schemeClr val="bg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首页概览</a:t>
            </a:r>
            <a:endParaRPr lang="zh-CN" sz="1400" b="1">
              <a:solidFill>
                <a:schemeClr val="bg2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571548" y="3065145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待办</a:t>
            </a:r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事项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571548" y="4410075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下载统计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571548" y="3737610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备份统计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571548" y="5082540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操作记录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97085" y="3066098"/>
            <a:ext cx="1773555" cy="291465"/>
          </a:xfrm>
          <a:prstGeom prst="rect">
            <a:avLst/>
          </a:prstGeom>
          <a:noFill/>
          <a:ln>
            <a:gradFill>
              <a:gsLst>
                <a:gs pos="50000">
                  <a:schemeClr val="tx1"/>
                </a:gs>
                <a:gs pos="0">
                  <a:schemeClr val="tx1">
                    <a:lumMod val="25000"/>
                    <a:lumOff val="75000"/>
                  </a:schemeClr>
                </a:gs>
                <a:gs pos="100000">
                  <a:schemeClr val="tx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wrap="square" rtlCol="0" anchor="ctr" anchorCtr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当前用户待办事项</a:t>
            </a: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86290" y="3737610"/>
            <a:ext cx="1773555" cy="291465"/>
          </a:xfrm>
          <a:prstGeom prst="rect">
            <a:avLst/>
          </a:prstGeom>
          <a:noFill/>
          <a:ln>
            <a:gradFill>
              <a:gsLst>
                <a:gs pos="50000">
                  <a:schemeClr val="tx1"/>
                </a:gs>
                <a:gs pos="0">
                  <a:schemeClr val="tx1">
                    <a:lumMod val="25000"/>
                    <a:lumOff val="75000"/>
                  </a:schemeClr>
                </a:gs>
                <a:gs pos="100000">
                  <a:schemeClr val="tx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显示今日程序备份总量</a:t>
            </a: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97085" y="4410075"/>
            <a:ext cx="1773555" cy="291465"/>
          </a:xfrm>
          <a:prstGeom prst="rect">
            <a:avLst/>
          </a:prstGeom>
          <a:noFill/>
          <a:ln>
            <a:gradFill>
              <a:gsLst>
                <a:gs pos="50000">
                  <a:schemeClr val="tx1"/>
                </a:gs>
                <a:gs pos="0">
                  <a:schemeClr val="tx1">
                    <a:lumMod val="25000"/>
                    <a:lumOff val="75000"/>
                  </a:schemeClr>
                </a:gs>
                <a:gs pos="100000">
                  <a:schemeClr val="tx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今日</a:t>
            </a: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/</a:t>
            </a: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近</a:t>
            </a: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7</a:t>
            </a: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日程序下载完成量</a:t>
            </a: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86290" y="5082540"/>
            <a:ext cx="1773555" cy="291465"/>
          </a:xfrm>
          <a:prstGeom prst="rect">
            <a:avLst/>
          </a:prstGeom>
          <a:noFill/>
          <a:ln>
            <a:gradFill>
              <a:gsLst>
                <a:gs pos="50000">
                  <a:schemeClr val="tx1"/>
                </a:gs>
                <a:gs pos="0">
                  <a:schemeClr val="tx1">
                    <a:lumMod val="25000"/>
                    <a:lumOff val="75000"/>
                  </a:schemeClr>
                </a:gs>
                <a:gs pos="100000">
                  <a:schemeClr val="tx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显示最近操作事项</a:t>
            </a: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72170" y="2336165"/>
            <a:ext cx="2941320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首页内容可根据实际需求配置，依据登录人员</a:t>
            </a:r>
            <a:r>
              <a:rPr lang="en-US" altLang="zh-CN" sz="1000" dirty="0">
                <a:solidFill>
                  <a:srgbClr val="00000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ID</a:t>
            </a:r>
            <a:r>
              <a:rPr lang="zh-CN" altLang="en-US" sz="1000" dirty="0">
                <a:solidFill>
                  <a:srgbClr val="00000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个性化展示。</a:t>
            </a:r>
            <a:r>
              <a:rPr lang="zh-CN" altLang="en-US" sz="1000" dirty="0">
                <a:solidFill>
                  <a:srgbClr val="00000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比如：</a:t>
            </a:r>
            <a:endParaRPr lang="zh-CN" altLang="en-US" sz="1000" dirty="0">
              <a:solidFill>
                <a:srgbClr val="000000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配置</a:t>
            </a:r>
            <a:r>
              <a:rPr>
                <a:sym typeface="+mn-ea"/>
              </a:rPr>
              <a:t>管理</a:t>
            </a:r>
            <a:endParaRPr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8305" y="2169478"/>
            <a:ext cx="5514340" cy="21094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11900" y="2169478"/>
            <a:ext cx="5467985" cy="2109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1621473" y="4437380"/>
            <a:ext cx="2941320" cy="19710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功能：</a:t>
            </a:r>
            <a:endParaRPr lang="zh-CN" altLang="en-US" sz="1200" dirty="0">
              <a:solidFill>
                <a:srgbClr val="000000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依据工厂建模配置工业程序的基本信息，如程序类别、通讯配置，权限代码等</a:t>
            </a: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特点：</a:t>
            </a:r>
            <a:endParaRPr lang="zh-CN" altLang="en-US" sz="1200" dirty="0">
              <a:solidFill>
                <a:srgbClr val="00000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71450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依据统一的工厂建模进行配置</a:t>
            </a: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171450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支持多工厂模式</a:t>
            </a: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171450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支持不同角色</a:t>
            </a: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的权限管控</a:t>
            </a: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7575233" y="4437380"/>
            <a:ext cx="2941320" cy="19710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功能：</a:t>
            </a:r>
            <a:endParaRPr lang="zh-CN" altLang="en-US" sz="1200" dirty="0">
              <a:solidFill>
                <a:srgbClr val="000000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对设备巡检的频率周期进行配置，配置后系统在每次间隔的开始时间进行巡检</a:t>
            </a: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特点：</a:t>
            </a:r>
            <a:endParaRPr lang="zh-CN" altLang="en-US" sz="1200" dirty="0">
              <a:solidFill>
                <a:srgbClr val="00000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71450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自动配置工厂的定时备份任务</a:t>
            </a: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171450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减少人工工作带来的工作量或遗漏</a:t>
            </a: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171450" indent="-1714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不同类型的程序可以配置不同的备份策略</a:t>
            </a: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38835" y="1124585"/>
            <a:ext cx="1357630" cy="688340"/>
          </a:xfrm>
          <a:prstGeom prst="rect">
            <a:avLst/>
          </a:prstGeom>
          <a:solidFill>
            <a:srgbClr val="00C07E"/>
          </a:solidFill>
          <a:ln w="12700">
            <a:solidFill>
              <a:srgbClr val="1AB27A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solidFill>
                  <a:schemeClr val="bg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配置管理</a:t>
            </a:r>
            <a:endParaRPr lang="zh-CN" altLang="en-US" sz="1400" b="1">
              <a:solidFill>
                <a:schemeClr val="bg2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280285" y="1322070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工厂建模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235960" y="1322070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工作站配置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191635" y="1322070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基</a:t>
            </a:r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本信息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616315" y="1322070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巡检策略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程序管理</a:t>
            </a:r>
            <a:endParaRPr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472170" y="1483360"/>
            <a:ext cx="1357630" cy="688340"/>
          </a:xfrm>
          <a:prstGeom prst="rect">
            <a:avLst/>
          </a:prstGeom>
          <a:solidFill>
            <a:srgbClr val="00C07E"/>
          </a:solidFill>
          <a:ln w="12700">
            <a:solidFill>
              <a:srgbClr val="1AB27A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 b="1">
                <a:solidFill>
                  <a:schemeClr val="bg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程序</a:t>
            </a:r>
            <a:r>
              <a:rPr lang="zh-CN" sz="1400" b="1">
                <a:solidFill>
                  <a:schemeClr val="bg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管理</a:t>
            </a:r>
            <a:endParaRPr lang="zh-CN" sz="1400" b="1">
              <a:solidFill>
                <a:schemeClr val="bg2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39" name="矩形 38"/>
          <p:cNvSpPr/>
          <p:nvPr>
            <p:custDataLst>
              <p:tags r:id="rId1"/>
            </p:custDataLst>
          </p:nvPr>
        </p:nvSpPr>
        <p:spPr>
          <a:xfrm>
            <a:off x="8571548" y="3092450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程序备份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40" name="矩形 39"/>
          <p:cNvSpPr/>
          <p:nvPr>
            <p:custDataLst>
              <p:tags r:id="rId2"/>
            </p:custDataLst>
          </p:nvPr>
        </p:nvSpPr>
        <p:spPr>
          <a:xfrm>
            <a:off x="8571548" y="4652645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程序</a:t>
            </a:r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对比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42" name="矩形 41"/>
          <p:cNvSpPr/>
          <p:nvPr>
            <p:custDataLst>
              <p:tags r:id="rId3"/>
            </p:custDataLst>
          </p:nvPr>
        </p:nvSpPr>
        <p:spPr>
          <a:xfrm>
            <a:off x="8571548" y="3908425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程序定版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697085" y="2993390"/>
            <a:ext cx="1773555" cy="491490"/>
          </a:xfrm>
          <a:prstGeom prst="rect">
            <a:avLst/>
          </a:prstGeom>
          <a:noFill/>
          <a:ln>
            <a:gradFill>
              <a:gsLst>
                <a:gs pos="50000">
                  <a:schemeClr val="tx1"/>
                </a:gs>
                <a:gs pos="0">
                  <a:schemeClr val="tx1">
                    <a:lumMod val="25000"/>
                    <a:lumOff val="75000"/>
                  </a:schemeClr>
                </a:gs>
                <a:gs pos="100000">
                  <a:schemeClr val="tx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通过手工触发或自动触发的方式实现程序的自动备份</a:t>
            </a: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9686290" y="3809365"/>
            <a:ext cx="1773555" cy="491490"/>
          </a:xfrm>
          <a:prstGeom prst="rect">
            <a:avLst/>
          </a:prstGeom>
          <a:noFill/>
          <a:ln>
            <a:gradFill>
              <a:gsLst>
                <a:gs pos="50000">
                  <a:schemeClr val="tx1"/>
                </a:gs>
                <a:gs pos="0">
                  <a:schemeClr val="tx1">
                    <a:lumMod val="25000"/>
                    <a:lumOff val="75000"/>
                  </a:schemeClr>
                </a:gs>
                <a:gs pos="100000">
                  <a:schemeClr val="tx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标记某一版本为特定版本，方便后期直接查找或更新</a:t>
            </a: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9697085" y="4553585"/>
            <a:ext cx="1773555" cy="491490"/>
          </a:xfrm>
          <a:prstGeom prst="rect">
            <a:avLst/>
          </a:prstGeom>
          <a:noFill/>
          <a:ln>
            <a:gradFill>
              <a:gsLst>
                <a:gs pos="50000">
                  <a:schemeClr val="tx1"/>
                </a:gs>
                <a:gs pos="0">
                  <a:schemeClr val="tx1">
                    <a:lumMod val="25000"/>
                    <a:lumOff val="75000"/>
                  </a:schemeClr>
                </a:gs>
                <a:gs pos="100000">
                  <a:schemeClr val="tx1">
                    <a:lumMod val="85000"/>
                  </a:schemeClr>
                </a:gs>
              </a:gsLst>
              <a:lin ang="5400000" scaled="0"/>
            </a:gradFill>
          </a:ln>
          <a:effectLst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对比不同版本程序，获取程序差异信息</a:t>
            </a: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72170" y="2336165"/>
            <a:ext cx="2941320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工业程序的业务处理功能，如备份、定版及</a:t>
            </a:r>
            <a:r>
              <a:rPr lang="zh-CN" altLang="en-US" sz="1000" dirty="0">
                <a:solidFill>
                  <a:srgbClr val="00000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对比</a:t>
            </a:r>
            <a:endParaRPr lang="zh-CN" altLang="en-US" sz="1000" dirty="0">
              <a:solidFill>
                <a:srgbClr val="000000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915" y="1563370"/>
            <a:ext cx="7726680" cy="3838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程序管理</a:t>
            </a:r>
            <a:endParaRPr>
              <a:sym typeface="+mn-ea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08305" y="1196340"/>
            <a:ext cx="1357630" cy="688340"/>
          </a:xfrm>
          <a:prstGeom prst="rect">
            <a:avLst/>
          </a:prstGeom>
          <a:solidFill>
            <a:srgbClr val="00C07E"/>
          </a:solidFill>
          <a:ln w="12700">
            <a:solidFill>
              <a:srgbClr val="1AB27A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 b="1">
                <a:solidFill>
                  <a:schemeClr val="bg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程序</a:t>
            </a:r>
            <a:r>
              <a:rPr lang="zh-CN" sz="1400" b="1">
                <a:solidFill>
                  <a:schemeClr val="bg2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管理</a:t>
            </a:r>
            <a:endParaRPr lang="zh-CN" sz="1400" b="1">
              <a:solidFill>
                <a:schemeClr val="bg2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947545" y="1412875"/>
            <a:ext cx="871855" cy="293370"/>
          </a:xfrm>
          <a:prstGeom prst="rect">
            <a:avLst/>
          </a:prstGeom>
          <a:noFill/>
          <a:ln w="12700">
            <a:solidFill>
              <a:srgbClr val="1AB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07E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程序</a:t>
            </a:r>
            <a:r>
              <a:rPr lang="zh-CN" sz="1000" b="1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对比</a:t>
            </a:r>
            <a:endParaRPr lang="zh-CN" sz="1000" b="1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295" y="1988820"/>
            <a:ext cx="4534535" cy="4213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>
          <a:xfrm rot="20040000">
            <a:off x="4748530" y="2238375"/>
            <a:ext cx="871855" cy="29337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示例</a:t>
            </a:r>
            <a:endParaRPr lang="zh-CN" sz="1000" b="1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3075623" y="6261735"/>
            <a:ext cx="1071880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机器人对比报告</a:t>
            </a: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88820"/>
            <a:ext cx="4513580" cy="4213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 13"/>
          <p:cNvSpPr/>
          <p:nvPr/>
        </p:nvSpPr>
        <p:spPr>
          <a:xfrm rot="20040000">
            <a:off x="9429115" y="2310130"/>
            <a:ext cx="871855" cy="29337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000" b="1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示例</a:t>
            </a:r>
            <a:endParaRPr lang="zh-CN" sz="1000" b="1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7816850" y="6261735"/>
            <a:ext cx="1071880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PLC</a:t>
            </a:r>
            <a:r>
              <a:rPr lang="zh-CN" altLang="en-US" sz="1000" dirty="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对比报告</a:t>
            </a:r>
            <a:endParaRPr lang="zh-CN" altLang="en-US" sz="1000" dirty="0">
              <a:solidFill>
                <a:srgbClr val="00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PLACING_PICTURE_USER_VIEWPORT" val="{&quot;height&quot;:10793,&quot;width&quot;:19373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1.xml><?xml version="1.0" encoding="utf-8"?>
<p:tagLst xmlns:p="http://schemas.openxmlformats.org/presentationml/2006/main">
  <p:tag name="KSO_WM_DIAGRAM_VIRTUALLY_FRAME" val="{&quot;height&quot;:120.8,&quot;left&quot;:60.5,&quot;top&quot;:266.9,&quot;width&quot;:437.65}"/>
</p:tagLst>
</file>

<file path=ppt/tags/tag32.xml><?xml version="1.0" encoding="utf-8"?>
<p:tagLst xmlns:p="http://schemas.openxmlformats.org/presentationml/2006/main">
  <p:tag name="KSO_WM_DIAGRAM_VIRTUALLY_FRAME" val="{&quot;height&quot;:120.8,&quot;left&quot;:60.5,&quot;top&quot;:266.9,&quot;width&quot;:437.65}"/>
</p:tagLst>
</file>

<file path=ppt/tags/tag33.xml><?xml version="1.0" encoding="utf-8"?>
<p:tagLst xmlns:p="http://schemas.openxmlformats.org/presentationml/2006/main">
  <p:tag name="KSO_WM_DIAGRAM_VIRTUALLY_FRAME" val="{&quot;height&quot;:120.8,&quot;left&quot;:60.5,&quot;top&quot;:266.9,&quot;width&quot;:437.65}"/>
</p:tagLst>
</file>

<file path=ppt/tags/tag34.xml><?xml version="1.0" encoding="utf-8"?>
<p:tagLst xmlns:p="http://schemas.openxmlformats.org/presentationml/2006/main">
  <p:tag name="KSO_WM_DIAGRAM_VIRTUALLY_FRAME" val="{&quot;height&quot;:120.8,&quot;left&quot;:60.5,&quot;top&quot;:266.9,&quot;width&quot;:437.65}"/>
</p:tagLst>
</file>

<file path=ppt/tags/tag35.xml><?xml version="1.0" encoding="utf-8"?>
<p:tagLst xmlns:p="http://schemas.openxmlformats.org/presentationml/2006/main">
  <p:tag name="KSO_WM_DIAGRAM_VIRTUALLY_FRAME" val="{&quot;height&quot;:120.8,&quot;left&quot;:60.5,&quot;top&quot;:266.9,&quot;width&quot;:437.65}"/>
</p:tagLst>
</file>

<file path=ppt/tags/tag36.xml><?xml version="1.0" encoding="utf-8"?>
<p:tagLst xmlns:p="http://schemas.openxmlformats.org/presentationml/2006/main">
  <p:tag name="KSO_WM_DIAGRAM_VIRTUALLY_FRAME" val="{&quot;height&quot;:120.8,&quot;left&quot;:60.5,&quot;top&quot;:266.9,&quot;width&quot;:437.65}"/>
</p:tagLst>
</file>

<file path=ppt/tags/tag37.xml><?xml version="1.0" encoding="utf-8"?>
<p:tagLst xmlns:p="http://schemas.openxmlformats.org/presentationml/2006/main">
  <p:tag name="KSO_WM_DIAGRAM_VIRTUALLY_FRAME" val="{&quot;height&quot;:120.8,&quot;left&quot;:60.5,&quot;top&quot;:266.9,&quot;width&quot;:437.65}"/>
</p:tagLst>
</file>

<file path=ppt/tags/tag38.xml><?xml version="1.0" encoding="utf-8"?>
<p:tagLst xmlns:p="http://schemas.openxmlformats.org/presentationml/2006/main">
  <p:tag name="KSO_WM_DIAGRAM_VIRTUALLY_FRAME" val="{&quot;height&quot;:120.8,&quot;left&quot;:60.5,&quot;top&quot;:266.9,&quot;width&quot;:437.65}"/>
</p:tagLst>
</file>

<file path=ppt/tags/tag39.xml><?xml version="1.0" encoding="utf-8"?>
<p:tagLst xmlns:p="http://schemas.openxmlformats.org/presentationml/2006/main">
  <p:tag name="KSO_WM_DIAGRAM_VIRTUALLY_FRAME" val="{&quot;height&quot;:120.8,&quot;left&quot;:60.5,&quot;top&quot;:266.9,&quot;width&quot;:437.65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DIAGRAM_VIRTUALLY_FRAME" val="{&quot;height&quot;:288.05,&quot;left&quot;:37.8,&quot;top&quot;:116.8,&quot;width&quot;:893.6}"/>
</p:tagLst>
</file>

<file path=ppt/tags/tag46.xml><?xml version="1.0" encoding="utf-8"?>
<p:tagLst xmlns:p="http://schemas.openxmlformats.org/presentationml/2006/main">
  <p:tag name="KSO_WM_DIAGRAM_VIRTUALLY_FRAME" val="{&quot;height&quot;:288.05,&quot;left&quot;:37.8,&quot;top&quot;:116.8,&quot;width&quot;:893.6}"/>
</p:tagLst>
</file>

<file path=ppt/tags/tag47.xml><?xml version="1.0" encoding="utf-8"?>
<p:tagLst xmlns:p="http://schemas.openxmlformats.org/presentationml/2006/main">
  <p:tag name="KSO_WM_DIAGRAM_VIRTUALLY_FRAME" val="{&quot;height&quot;:95.25,&quot;left&quot;:37.8,&quot;top&quot;:116.8,&quot;width&quot;:893.6}"/>
</p:tagLst>
</file>

<file path=ppt/tags/tag48.xml><?xml version="1.0" encoding="utf-8"?>
<p:tagLst xmlns:p="http://schemas.openxmlformats.org/presentationml/2006/main">
  <p:tag name="KSO_WM_DIAGRAM_VIRTUALLY_FRAME" val="{&quot;height&quot;:95.25,&quot;left&quot;:37.8,&quot;top&quot;:116.8,&quot;width&quot;:893.6}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161.55,&quot;left&quot;:674.9250393700788,&quot;top&quot;:235.7,&quot;width&quot;:228.27496062992122}"/>
</p:tagLst>
</file>

<file path=ppt/tags/tag51.xml><?xml version="1.0" encoding="utf-8"?>
<p:tagLst xmlns:p="http://schemas.openxmlformats.org/presentationml/2006/main">
  <p:tag name="KSO_WM_DIAGRAM_VIRTUALLY_FRAME" val="{&quot;height&quot;:161.55,&quot;left&quot;:674.9250393700788,&quot;top&quot;:235.7,&quot;width&quot;:228.27496062992122}"/>
</p:tagLst>
</file>

<file path=ppt/tags/tag52.xml><?xml version="1.0" encoding="utf-8"?>
<p:tagLst xmlns:p="http://schemas.openxmlformats.org/presentationml/2006/main">
  <p:tag name="KSO_WM_DIAGRAM_VIRTUALLY_FRAME" val="{&quot;height&quot;:161.55,&quot;left&quot;:674.9250393700788,&quot;top&quot;:235.7,&quot;width&quot;:228.27496062992122}"/>
</p:tagLst>
</file>

<file path=ppt/tags/tag53.xml><?xml version="1.0" encoding="utf-8"?>
<p:tagLst xmlns:p="http://schemas.openxmlformats.org/presentationml/2006/main">
  <p:tag name="KSO_WM_DIAGRAM_VIRTUALLY_FRAME" val="{&quot;height&quot;:161.55,&quot;left&quot;:674.9250393700788,&quot;top&quot;:235.7,&quot;width&quot;:228.27496062992122}"/>
</p:tagLst>
</file>

<file path=ppt/tags/tag54.xml><?xml version="1.0" encoding="utf-8"?>
<p:tagLst xmlns:p="http://schemas.openxmlformats.org/presentationml/2006/main">
  <p:tag name="KSO_WM_DIAGRAM_VIRTUALLY_FRAME" val="{&quot;height&quot;:161.55,&quot;left&quot;:674.9250393700788,&quot;top&quot;:235.7,&quot;width&quot;:228.27496062992122}"/>
</p:tagLst>
</file>

<file path=ppt/tags/tag55.xml><?xml version="1.0" encoding="utf-8"?>
<p:tagLst xmlns:p="http://schemas.openxmlformats.org/presentationml/2006/main">
  <p:tag name="KSO_WM_DIAGRAM_VIRTUALLY_FRAME" val="{&quot;height&quot;:161.55,&quot;left&quot;:674.9250393700788,&quot;top&quot;:235.7,&quot;width&quot;:228.27496062992122}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p="http://schemas.openxmlformats.org/presentationml/2006/main">
  <p:tag name="KSO_WM_DIAGRAM_VIRTUALLY_FRAME" val="{&quot;height&quot;:95.25,&quot;left&quot;:37.8,&quot;top&quot;:116.8,&quot;width&quot;:893.6}"/>
</p:tagLst>
</file>

<file path=ppt/tags/tag58.xml><?xml version="1.0" encoding="utf-8"?>
<p:tagLst xmlns:p="http://schemas.openxmlformats.org/presentationml/2006/main">
  <p:tag name="KSO_WM_DIAGRAM_VIRTUALLY_FRAME" val="{&quot;height&quot;:95.25,&quot;left&quot;:37.8,&quot;top&quot;:116.8,&quot;width&quot;:893.6}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2.xml><?xml version="1.0" encoding="utf-8"?>
<p:tagLst xmlns:p="http://schemas.openxmlformats.org/presentationml/2006/main">
  <p:tag name="KSO_WM_DIAGRAM_VIRTUALLY_FRAME" val="{&quot;height&quot;:375.058031496063,&quot;left&quot;:66.05173228346457,&quot;top&quot;:118.28952755905512,&quot;width&quot;:827.8966141732283}"/>
</p:tagLst>
</file>

<file path=ppt/tags/tag63.xml><?xml version="1.0" encoding="utf-8"?>
<p:tagLst xmlns:p="http://schemas.openxmlformats.org/presentationml/2006/main">
  <p:tag name="KSO_WM_DIAGRAM_VIRTUALLY_FRAME" val="{&quot;height&quot;:375.058031496063,&quot;left&quot;:66.05173228346457,&quot;top&quot;:118.28952755905512,&quot;width&quot;:827.8966141732283}"/>
</p:tagLst>
</file>

<file path=ppt/tags/tag64.xml><?xml version="1.0" encoding="utf-8"?>
<p:tagLst xmlns:p="http://schemas.openxmlformats.org/presentationml/2006/main">
  <p:tag name="KSO_WM_DIAGRAM_VIRTUALLY_FRAME" val="{&quot;height&quot;:375.06047244094486,&quot;left&quot;:66.05173228346457,&quot;top&quot;:118.28952755905512,&quot;width&quot;:827.8966141732283}"/>
</p:tagLst>
</file>

<file path=ppt/tags/tag65.xml><?xml version="1.0" encoding="utf-8"?>
<p:tagLst xmlns:p="http://schemas.openxmlformats.org/presentationml/2006/main">
  <p:tag name="KSO_WM_DIAGRAM_VIRTUALLY_FRAME" val="{&quot;height&quot;:375.06047244094486,&quot;left&quot;:66.05173228346457,&quot;top&quot;:118.28952755905512,&quot;width&quot;:827.8966141732283}"/>
</p:tagLst>
</file>

<file path=ppt/tags/tag66.xml><?xml version="1.0" encoding="utf-8"?>
<p:tagLst xmlns:p="http://schemas.openxmlformats.org/presentationml/2006/main">
  <p:tag name="KSO_WM_DIAGRAM_VIRTUALLY_FRAME" val="{&quot;height&quot;:375.06047244094486,&quot;left&quot;:66.05173228346457,&quot;top&quot;:118.28952755905512,&quot;width&quot;:827.8966141732283}"/>
</p:tagLst>
</file>

<file path=ppt/tags/tag67.xml><?xml version="1.0" encoding="utf-8"?>
<p:tagLst xmlns:p="http://schemas.openxmlformats.org/presentationml/2006/main">
  <p:tag name="KSO_WM_DIAGRAM_VIRTUALLY_FRAME" val="{&quot;height&quot;:375.06047244094486,&quot;left&quot;:66.05173228346457,&quot;top&quot;:118.28952755905512,&quot;width&quot;:827.8966141732283}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UNIT_PLACING_PICTURE_USER_VIEWPORT" val="{&quot;height&quot;:1580,&quot;width&quot;:158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COMMONDATA" val="eyJoZGlkIjoiMTAyZTgyYzk1NGI3YTYwNDY4MjY1MTFkMTc1M2ViOGMifQ=="/>
  <p:tag name="FULLTEXTBEAUTIFYED" val="1"/>
  <p:tag name="KSO_WPP_MARK_KEY" val="69debad4-1b1f-4d6a-9f9f-ee43c98ed8b6"/>
  <p:tag name="commondata" val="eyJoZGlkIjoiYmJmNTAwZTcyOTkzYzgwNmI1NWI1YmQ1NmJmZTZlOWIifQ=="/>
  <p:tag name="resource_record_key" val="{&quot;13&quot;:[4563123],&quot;65&quot;:[20205176],&quot;70&quot;:[3314155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1184</Words>
  <Application>WPS 演示</Application>
  <PresentationFormat>宽屏</PresentationFormat>
  <Paragraphs>233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43" baseType="lpstr">
      <vt:lpstr>Arial</vt:lpstr>
      <vt:lpstr>宋体</vt:lpstr>
      <vt:lpstr>Wingdings</vt:lpstr>
      <vt:lpstr>Wingdings</vt:lpstr>
      <vt:lpstr>思源黑体 CN Bold</vt:lpstr>
      <vt:lpstr>思源黑体 CN Normal</vt:lpstr>
      <vt:lpstr>思源黑体 Heavy</vt:lpstr>
      <vt:lpstr>黑体</vt:lpstr>
      <vt:lpstr>思源黑体 Bold</vt:lpstr>
      <vt:lpstr>楷体_GB2312</vt:lpstr>
      <vt:lpstr>华文楷体</vt:lpstr>
      <vt:lpstr>微软雅黑</vt:lpstr>
      <vt:lpstr>华文细黑</vt:lpstr>
      <vt:lpstr>思源黑体 CN Medium</vt:lpstr>
      <vt:lpstr>思源黑体 CN Light</vt:lpstr>
      <vt:lpstr>Calibri</vt:lpstr>
      <vt:lpstr>Calibri</vt:lpstr>
      <vt:lpstr>Arial Unicode MS</vt:lpstr>
      <vt:lpstr>方正兰亭黑简体</vt:lpstr>
      <vt:lpstr>Helvetica Neue Medium</vt:lpstr>
      <vt:lpstr>FZLanTingHeiS-R-GB</vt:lpstr>
      <vt:lpstr>FZLanTingHeiS-R-GB</vt:lpstr>
      <vt:lpstr>新宋体</vt:lpstr>
      <vt:lpstr>Segoe Print</vt:lpstr>
      <vt:lpstr>思源黑体 CN Light</vt:lpstr>
      <vt:lpstr>Lato Black</vt:lpstr>
      <vt:lpstr>Lato Regular</vt:lpstr>
      <vt:lpstr>Impact</vt:lpstr>
      <vt:lpstr>思源黑体 CN Heavy</vt:lpstr>
      <vt:lpstr>Office 主题​​</vt:lpstr>
      <vt:lpstr>PowerPoint 演示文稿</vt:lpstr>
      <vt:lpstr>PowerPoint 演示文稿</vt:lpstr>
      <vt:lpstr>PowerPoint 演示文稿</vt:lpstr>
      <vt:lpstr>SmartWorX工业物联网平台-工业程序管理</vt:lpstr>
      <vt:lpstr>PowerPoint 演示文稿</vt:lpstr>
      <vt:lpstr>e-Switch支持广泛的设备连接与应用连接</vt:lpstr>
      <vt:lpstr>首页概览</vt:lpstr>
      <vt:lpstr>首页概览</vt:lpstr>
      <vt:lpstr>程序管理</vt:lpstr>
      <vt:lpstr>配置管理</vt:lpstr>
      <vt:lpstr>PowerPoint 演示文稿</vt:lpstr>
      <vt:lpstr>记录查询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Sunny</cp:lastModifiedBy>
  <cp:revision>116</cp:revision>
  <dcterms:created xsi:type="dcterms:W3CDTF">2024-08-20T15:04:00Z</dcterms:created>
  <dcterms:modified xsi:type="dcterms:W3CDTF">2024-10-13T09:12:00Z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EBD7A558049A47A78D7F1E21D59BE4F0_13</vt:lpwstr>
  </property>
</Properties>
</file>