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sldIdLst>
    <p:sldId id="256" r:id="rId3"/>
    <p:sldId id="258" r:id="rId5"/>
    <p:sldId id="259" r:id="rId6"/>
    <p:sldId id="261" r:id="rId7"/>
    <p:sldId id="260" r:id="rId8"/>
    <p:sldId id="257" r:id="rId9"/>
  </p:sldIdLst>
  <p:sldSz cx="12192000" cy="6858000"/>
  <p:notesSz cx="6858000" cy="9144000"/>
  <p:embeddedFontLst>
    <p:embeddedFont>
      <p:font typeface="OPPOSans H" panose="00020600040101010101" charset="-122"/>
      <p:regular r:id="rId13"/>
    </p:embeddedFont>
    <p:embeddedFont>
      <p:font typeface="OPPOSans R" panose="00020600040101010101" charset="-122"/>
      <p:regular r:id="rId14"/>
    </p:embeddedFont>
    <p:embeddedFont>
      <p:font typeface="Source Han Sans CN Bold" panose="020B0800000000000000" charset="-122"/>
      <p:bold r:id="rId15"/>
    </p:embeddedFont>
    <p:embeddedFont>
      <p:font typeface="OPPOSans L" panose="00020600040101010101" charset="-122"/>
      <p:regular r:id="rId16"/>
    </p:embeddedFont>
    <p:embeddedFont>
      <p:font typeface="OPPOSans B" panose="00020600040101010101" charset="-122"/>
      <p:regular r:id="rId17"/>
    </p:embeddedFont>
    <p:embeddedFont>
      <p:font typeface="Source Han Sans" panose="020B0500000000000000" charset="-122"/>
      <p:regular r:id="rId18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font" Target="fonts/font6.fntdata"/><Relationship Id="rId17" Type="http://schemas.openxmlformats.org/officeDocument/2006/relationships/font" Target="fonts/font5.fntdata"/><Relationship Id="rId16" Type="http://schemas.openxmlformats.org/officeDocument/2006/relationships/font" Target="fonts/font4.fntdata"/><Relationship Id="rId15" Type="http://schemas.openxmlformats.org/officeDocument/2006/relationships/font" Target="fonts/font3.fntdata"/><Relationship Id="rId14" Type="http://schemas.openxmlformats.org/officeDocument/2006/relationships/font" Target="fonts/font2.fntdata"/><Relationship Id="rId13" Type="http://schemas.openxmlformats.org/officeDocument/2006/relationships/font" Target="fonts/font1.fntdata"/><Relationship Id="rId12" Type="http://schemas.openxmlformats.org/officeDocument/2006/relationships/tableStyles" Target="tableStyles.xml"/><Relationship Id="rId11" Type="http://schemas.openxmlformats.org/officeDocument/2006/relationships/viewProps" Target="viewProps.xml"/><Relationship Id="rId10" Type="http://schemas.openxmlformats.org/officeDocument/2006/relationships/presProps" Target="presProps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7813125">
            <a:off x="-1722975" y="5267062"/>
            <a:ext cx="3795198" cy="3795198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91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7813125">
            <a:off x="9983486" y="-1634790"/>
            <a:ext cx="3795198" cy="3795198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91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435428" y="453361"/>
            <a:ext cx="11321143" cy="595085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9050" cap="sq">
            <a:noFill/>
            <a:miter/>
          </a:ln>
          <a:effectLst>
            <a:outerShdw blurRad="88900" dist="50800" dir="2040000" algn="ctr" rotWithShape="0">
              <a:srgbClr val="241D82">
                <a:alpha val="27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679974" y="312830"/>
            <a:ext cx="648741" cy="648741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91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7813125">
            <a:off x="10152277" y="5828427"/>
            <a:ext cx="1006443" cy="1006443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91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5383681" y="1495884"/>
            <a:ext cx="5981004" cy="208171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zh-CN" altLang="en-US" sz="44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天津市淘客科技</a:t>
            </a:r>
            <a:endParaRPr kumimoji="1" lang="en-US" altLang="zh-CN" sz="4400" dirty="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OPPOSans H" panose="00020600040101010101" charset="-122"/>
              <a:ea typeface="OPPOSans H" panose="00020600040101010101" charset="-122"/>
              <a:cs typeface="OPPOSans H" panose="00020600040101010101" charset="-122"/>
            </a:endParaRPr>
          </a:p>
          <a:p>
            <a:pPr algn="l">
              <a:lnSpc>
                <a:spcPct val="130000"/>
              </a:lnSpc>
            </a:pPr>
            <a:r>
              <a:rPr kumimoji="1" lang="en-US" altLang="zh-CN" sz="4400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AI应用服务咨询与实施</a:t>
            </a:r>
            <a:endParaRPr kumimoji="1" lang="zh-CN" altLang="en-US" dirty="0"/>
          </a:p>
        </p:txBody>
      </p:sp>
      <p:sp>
        <p:nvSpPr>
          <p:cNvPr id="13" name="标题 1"/>
          <p:cNvSpPr txBox="1"/>
          <p:nvPr/>
        </p:nvSpPr>
        <p:spPr>
          <a:xfrm>
            <a:off x="5441962" y="4866651"/>
            <a:ext cx="5922723" cy="7496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20000"/>
                  <a:lumOff val="80000"/>
                  <a:alpha val="40000"/>
                </a:schemeClr>
              </a:gs>
            </a:gsLst>
            <a:lin ang="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8907915" y="5269766"/>
            <a:ext cx="2169999" cy="3535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r>
              <a:rPr kumimoji="1" lang="zh-CN" altLang="en-US" sz="20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分享</a:t>
            </a:r>
            <a:r>
              <a:rPr kumimoji="1" lang="en-US" altLang="zh-CN" sz="20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时间：2025</a:t>
            </a:r>
            <a:endParaRPr kumimoji="1" lang="zh-CN" altLang="en-US" dirty="0"/>
          </a:p>
        </p:txBody>
      </p:sp>
      <p:sp>
        <p:nvSpPr>
          <p:cNvPr id="18" name="标题 1"/>
          <p:cNvSpPr txBox="1"/>
          <p:nvPr/>
        </p:nvSpPr>
        <p:spPr>
          <a:xfrm>
            <a:off x="587322" y="1102102"/>
            <a:ext cx="4560846" cy="4560844"/>
          </a:xfrm>
          <a:prstGeom prst="ellipse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"/>
          <a:srcRect l="21975" r="21975"/>
          <a:stretch>
            <a:fillRect/>
          </a:stretch>
        </p:blipFill>
        <p:spPr>
          <a:xfrm>
            <a:off x="699024" y="1236957"/>
            <a:ext cx="4330316" cy="4329775"/>
          </a:xfrm>
          <a:custGeom>
            <a:avLst/>
            <a:gdLst/>
            <a:ahLst/>
            <a:cxnLst/>
            <a:rect l="l" t="t" r="r" b="b"/>
            <a:pathLst>
              <a:path w="4330700" h="4330700">
                <a:moveTo>
                  <a:pt x="2154445" y="0"/>
                </a:moveTo>
                <a:lnTo>
                  <a:pt x="2175872" y="0"/>
                </a:lnTo>
                <a:lnTo>
                  <a:pt x="2386533" y="10638"/>
                </a:lnTo>
                <a:cubicBezTo>
                  <a:pt x="3478327" y="121515"/>
                  <a:pt x="4330316" y="1043570"/>
                  <a:pt x="4330316" y="2164617"/>
                </a:cubicBezTo>
                <a:cubicBezTo>
                  <a:pt x="4330316" y="3360401"/>
                  <a:pt x="3360942" y="4329775"/>
                  <a:pt x="2165158" y="4329775"/>
                </a:cubicBezTo>
                <a:cubicBezTo>
                  <a:pt x="969374" y="4329775"/>
                  <a:pt x="0" y="3360401"/>
                  <a:pt x="0" y="2164617"/>
                </a:cubicBezTo>
                <a:cubicBezTo>
                  <a:pt x="0" y="1043570"/>
                  <a:pt x="851989" y="121515"/>
                  <a:pt x="1943783" y="10638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0" name="标题 1"/>
          <p:cNvSpPr txBox="1"/>
          <p:nvPr/>
        </p:nvSpPr>
        <p:spPr>
          <a:xfrm>
            <a:off x="1114086" y="4897827"/>
            <a:ext cx="757302" cy="75729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4358441" y="1189378"/>
            <a:ext cx="462051" cy="46204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5556104" y="5296920"/>
            <a:ext cx="302673" cy="327868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4170000" y="3052969"/>
            <a:ext cx="3852000" cy="972000"/>
          </a:xfrm>
          <a:prstGeom prst="ellipse">
            <a:avLst/>
          </a:prstGeom>
          <a:noFill/>
          <a:ln w="12700" cap="sq">
            <a:solidFill>
              <a:schemeClr val="accent1">
                <a:alpha val="10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5250000" y="2692969"/>
            <a:ext cx="1692000" cy="169200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5304000" y="2746969"/>
            <a:ext cx="1584000" cy="1584000"/>
          </a:xfrm>
          <a:prstGeom prst="ellipse">
            <a:avLst/>
          </a:prstGeom>
          <a:noFill/>
          <a:ln w="6350" cap="sq">
            <a:solidFill>
              <a:schemeClr val="bg1">
                <a:alpha val="100000"/>
              </a:schemeClr>
            </a:solidFill>
            <a:prstDash val="dash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1800000">
            <a:off x="4578604" y="3376969"/>
            <a:ext cx="527038" cy="324000"/>
          </a:xfrm>
          <a:custGeom>
            <a:avLst/>
            <a:gdLst>
              <a:gd name="connsiteX0" fmla="*/ 152688 w 958843"/>
              <a:gd name="connsiteY0" fmla="*/ 293624 h 589455"/>
              <a:gd name="connsiteX1" fmla="*/ 180005 w 958843"/>
              <a:gd name="connsiteY1" fmla="*/ 297221 h 589455"/>
              <a:gd name="connsiteX2" fmla="*/ 193182 w 958843"/>
              <a:gd name="connsiteY2" fmla="*/ 346398 h 589455"/>
              <a:gd name="connsiteX3" fmla="*/ 133162 w 958843"/>
              <a:gd name="connsiteY3" fmla="*/ 450355 h 589455"/>
              <a:gd name="connsiteX4" fmla="*/ 904838 w 958843"/>
              <a:gd name="connsiteY4" fmla="*/ 4828 h 589455"/>
              <a:gd name="connsiteX5" fmla="*/ 954014 w 958843"/>
              <a:gd name="connsiteY5" fmla="*/ 18005 h 589455"/>
              <a:gd name="connsiteX6" fmla="*/ 940838 w 958843"/>
              <a:gd name="connsiteY6" fmla="*/ 67182 h 589455"/>
              <a:gd name="connsiteX7" fmla="*/ 160941 w 958843"/>
              <a:gd name="connsiteY7" fmla="*/ 517455 h 589455"/>
              <a:gd name="connsiteX8" fmla="*/ 291942 w 958843"/>
              <a:gd name="connsiteY8" fmla="*/ 517455 h 589455"/>
              <a:gd name="connsiteX9" fmla="*/ 327942 w 958843"/>
              <a:gd name="connsiteY9" fmla="*/ 553455 h 589455"/>
              <a:gd name="connsiteX10" fmla="*/ 291942 w 958843"/>
              <a:gd name="connsiteY10" fmla="*/ 589455 h 589455"/>
              <a:gd name="connsiteX11" fmla="*/ 39942 w 958843"/>
              <a:gd name="connsiteY11" fmla="*/ 589455 h 589455"/>
              <a:gd name="connsiteX12" fmla="*/ 14487 w 958843"/>
              <a:gd name="connsiteY12" fmla="*/ 578911 h 589455"/>
              <a:gd name="connsiteX13" fmla="*/ 9371 w 958843"/>
              <a:gd name="connsiteY13" fmla="*/ 566559 h 589455"/>
              <a:gd name="connsiteX14" fmla="*/ 1232 w 958843"/>
              <a:gd name="connsiteY14" fmla="*/ 555953 h 589455"/>
              <a:gd name="connsiteX15" fmla="*/ 4828 w 958843"/>
              <a:gd name="connsiteY15" fmla="*/ 528636 h 589455"/>
              <a:gd name="connsiteX16" fmla="*/ 130828 w 958843"/>
              <a:gd name="connsiteY16" fmla="*/ 310398 h 589455"/>
              <a:gd name="connsiteX17" fmla="*/ 152688 w 958843"/>
              <a:gd name="connsiteY17" fmla="*/ 293624 h 589455"/>
            </a:gdLst>
            <a:ahLst/>
            <a:cxnLst/>
            <a:rect l="l" t="t" r="r" b="b"/>
            <a:pathLst>
              <a:path w="958843" h="589455">
                <a:moveTo>
                  <a:pt x="152688" y="293624"/>
                </a:moveTo>
                <a:cubicBezTo>
                  <a:pt x="161587" y="291240"/>
                  <a:pt x="171396" y="292250"/>
                  <a:pt x="180005" y="297221"/>
                </a:cubicBezTo>
                <a:cubicBezTo>
                  <a:pt x="197223" y="307162"/>
                  <a:pt x="203123" y="329179"/>
                  <a:pt x="193182" y="346398"/>
                </a:cubicBezTo>
                <a:lnTo>
                  <a:pt x="133162" y="450355"/>
                </a:lnTo>
                <a:lnTo>
                  <a:pt x="904838" y="4828"/>
                </a:lnTo>
                <a:cubicBezTo>
                  <a:pt x="922056" y="-5113"/>
                  <a:pt x="944073" y="787"/>
                  <a:pt x="954014" y="18005"/>
                </a:cubicBezTo>
                <a:cubicBezTo>
                  <a:pt x="963955" y="35223"/>
                  <a:pt x="958056" y="57241"/>
                  <a:pt x="940838" y="67182"/>
                </a:cubicBezTo>
                <a:lnTo>
                  <a:pt x="160941" y="517455"/>
                </a:lnTo>
                <a:lnTo>
                  <a:pt x="291942" y="517455"/>
                </a:lnTo>
                <a:cubicBezTo>
                  <a:pt x="311824" y="517455"/>
                  <a:pt x="327942" y="533573"/>
                  <a:pt x="327942" y="553455"/>
                </a:cubicBezTo>
                <a:cubicBezTo>
                  <a:pt x="327942" y="573337"/>
                  <a:pt x="311824" y="589455"/>
                  <a:pt x="291942" y="589455"/>
                </a:cubicBezTo>
                <a:lnTo>
                  <a:pt x="39942" y="589455"/>
                </a:lnTo>
                <a:cubicBezTo>
                  <a:pt x="30001" y="589455"/>
                  <a:pt x="21001" y="585426"/>
                  <a:pt x="14487" y="578911"/>
                </a:cubicBezTo>
                <a:lnTo>
                  <a:pt x="9371" y="566559"/>
                </a:lnTo>
                <a:lnTo>
                  <a:pt x="1232" y="555953"/>
                </a:lnTo>
                <a:cubicBezTo>
                  <a:pt x="-1153" y="547054"/>
                  <a:pt x="-142" y="537245"/>
                  <a:pt x="4828" y="528636"/>
                </a:cubicBezTo>
                <a:lnTo>
                  <a:pt x="130828" y="310398"/>
                </a:lnTo>
                <a:cubicBezTo>
                  <a:pt x="135798" y="301789"/>
                  <a:pt x="143788" y="296009"/>
                  <a:pt x="152688" y="293624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189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4500000">
            <a:off x="4933290" y="2458026"/>
            <a:ext cx="527038" cy="324000"/>
          </a:xfrm>
          <a:custGeom>
            <a:avLst/>
            <a:gdLst>
              <a:gd name="connsiteX0" fmla="*/ 152688 w 958843"/>
              <a:gd name="connsiteY0" fmla="*/ 293624 h 589455"/>
              <a:gd name="connsiteX1" fmla="*/ 180005 w 958843"/>
              <a:gd name="connsiteY1" fmla="*/ 297221 h 589455"/>
              <a:gd name="connsiteX2" fmla="*/ 193182 w 958843"/>
              <a:gd name="connsiteY2" fmla="*/ 346398 h 589455"/>
              <a:gd name="connsiteX3" fmla="*/ 133162 w 958843"/>
              <a:gd name="connsiteY3" fmla="*/ 450355 h 589455"/>
              <a:gd name="connsiteX4" fmla="*/ 904838 w 958843"/>
              <a:gd name="connsiteY4" fmla="*/ 4828 h 589455"/>
              <a:gd name="connsiteX5" fmla="*/ 954014 w 958843"/>
              <a:gd name="connsiteY5" fmla="*/ 18005 h 589455"/>
              <a:gd name="connsiteX6" fmla="*/ 940838 w 958843"/>
              <a:gd name="connsiteY6" fmla="*/ 67182 h 589455"/>
              <a:gd name="connsiteX7" fmla="*/ 160941 w 958843"/>
              <a:gd name="connsiteY7" fmla="*/ 517455 h 589455"/>
              <a:gd name="connsiteX8" fmla="*/ 291942 w 958843"/>
              <a:gd name="connsiteY8" fmla="*/ 517455 h 589455"/>
              <a:gd name="connsiteX9" fmla="*/ 327942 w 958843"/>
              <a:gd name="connsiteY9" fmla="*/ 553455 h 589455"/>
              <a:gd name="connsiteX10" fmla="*/ 291942 w 958843"/>
              <a:gd name="connsiteY10" fmla="*/ 589455 h 589455"/>
              <a:gd name="connsiteX11" fmla="*/ 39942 w 958843"/>
              <a:gd name="connsiteY11" fmla="*/ 589455 h 589455"/>
              <a:gd name="connsiteX12" fmla="*/ 14487 w 958843"/>
              <a:gd name="connsiteY12" fmla="*/ 578911 h 589455"/>
              <a:gd name="connsiteX13" fmla="*/ 9371 w 958843"/>
              <a:gd name="connsiteY13" fmla="*/ 566559 h 589455"/>
              <a:gd name="connsiteX14" fmla="*/ 1232 w 958843"/>
              <a:gd name="connsiteY14" fmla="*/ 555953 h 589455"/>
              <a:gd name="connsiteX15" fmla="*/ 4828 w 958843"/>
              <a:gd name="connsiteY15" fmla="*/ 528636 h 589455"/>
              <a:gd name="connsiteX16" fmla="*/ 130828 w 958843"/>
              <a:gd name="connsiteY16" fmla="*/ 310398 h 589455"/>
              <a:gd name="connsiteX17" fmla="*/ 152688 w 958843"/>
              <a:gd name="connsiteY17" fmla="*/ 293624 h 589455"/>
            </a:gdLst>
            <a:ahLst/>
            <a:cxnLst/>
            <a:rect l="l" t="t" r="r" b="b"/>
            <a:pathLst>
              <a:path w="958843" h="589455">
                <a:moveTo>
                  <a:pt x="152688" y="293624"/>
                </a:moveTo>
                <a:cubicBezTo>
                  <a:pt x="161587" y="291240"/>
                  <a:pt x="171396" y="292250"/>
                  <a:pt x="180005" y="297221"/>
                </a:cubicBezTo>
                <a:cubicBezTo>
                  <a:pt x="197223" y="307162"/>
                  <a:pt x="203123" y="329179"/>
                  <a:pt x="193182" y="346398"/>
                </a:cubicBezTo>
                <a:lnTo>
                  <a:pt x="133162" y="450355"/>
                </a:lnTo>
                <a:lnTo>
                  <a:pt x="904838" y="4828"/>
                </a:lnTo>
                <a:cubicBezTo>
                  <a:pt x="922056" y="-5113"/>
                  <a:pt x="944073" y="787"/>
                  <a:pt x="954014" y="18005"/>
                </a:cubicBezTo>
                <a:cubicBezTo>
                  <a:pt x="963955" y="35223"/>
                  <a:pt x="958056" y="57241"/>
                  <a:pt x="940838" y="67182"/>
                </a:cubicBezTo>
                <a:lnTo>
                  <a:pt x="160941" y="517455"/>
                </a:lnTo>
                <a:lnTo>
                  <a:pt x="291942" y="517455"/>
                </a:lnTo>
                <a:cubicBezTo>
                  <a:pt x="311824" y="517455"/>
                  <a:pt x="327942" y="533573"/>
                  <a:pt x="327942" y="553455"/>
                </a:cubicBezTo>
                <a:cubicBezTo>
                  <a:pt x="327942" y="573337"/>
                  <a:pt x="311824" y="589455"/>
                  <a:pt x="291942" y="589455"/>
                </a:cubicBezTo>
                <a:lnTo>
                  <a:pt x="39942" y="589455"/>
                </a:lnTo>
                <a:cubicBezTo>
                  <a:pt x="30001" y="589455"/>
                  <a:pt x="21001" y="585426"/>
                  <a:pt x="14487" y="578911"/>
                </a:cubicBezTo>
                <a:lnTo>
                  <a:pt x="9371" y="566559"/>
                </a:lnTo>
                <a:lnTo>
                  <a:pt x="1232" y="555953"/>
                </a:lnTo>
                <a:cubicBezTo>
                  <a:pt x="-1153" y="547054"/>
                  <a:pt x="-142" y="537245"/>
                  <a:pt x="4828" y="528636"/>
                </a:cubicBezTo>
                <a:lnTo>
                  <a:pt x="130828" y="310398"/>
                </a:lnTo>
                <a:cubicBezTo>
                  <a:pt x="135798" y="301789"/>
                  <a:pt x="143788" y="296009"/>
                  <a:pt x="152688" y="293624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189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17100000" flipV="1">
            <a:off x="4932713" y="4373382"/>
            <a:ext cx="527038" cy="324000"/>
          </a:xfrm>
          <a:custGeom>
            <a:avLst/>
            <a:gdLst>
              <a:gd name="connsiteX0" fmla="*/ 152688 w 958843"/>
              <a:gd name="connsiteY0" fmla="*/ 293624 h 589455"/>
              <a:gd name="connsiteX1" fmla="*/ 180005 w 958843"/>
              <a:gd name="connsiteY1" fmla="*/ 297221 h 589455"/>
              <a:gd name="connsiteX2" fmla="*/ 193182 w 958843"/>
              <a:gd name="connsiteY2" fmla="*/ 346398 h 589455"/>
              <a:gd name="connsiteX3" fmla="*/ 133162 w 958843"/>
              <a:gd name="connsiteY3" fmla="*/ 450355 h 589455"/>
              <a:gd name="connsiteX4" fmla="*/ 904838 w 958843"/>
              <a:gd name="connsiteY4" fmla="*/ 4828 h 589455"/>
              <a:gd name="connsiteX5" fmla="*/ 954014 w 958843"/>
              <a:gd name="connsiteY5" fmla="*/ 18005 h 589455"/>
              <a:gd name="connsiteX6" fmla="*/ 940838 w 958843"/>
              <a:gd name="connsiteY6" fmla="*/ 67182 h 589455"/>
              <a:gd name="connsiteX7" fmla="*/ 160941 w 958843"/>
              <a:gd name="connsiteY7" fmla="*/ 517455 h 589455"/>
              <a:gd name="connsiteX8" fmla="*/ 291942 w 958843"/>
              <a:gd name="connsiteY8" fmla="*/ 517455 h 589455"/>
              <a:gd name="connsiteX9" fmla="*/ 327942 w 958843"/>
              <a:gd name="connsiteY9" fmla="*/ 553455 h 589455"/>
              <a:gd name="connsiteX10" fmla="*/ 291942 w 958843"/>
              <a:gd name="connsiteY10" fmla="*/ 589455 h 589455"/>
              <a:gd name="connsiteX11" fmla="*/ 39942 w 958843"/>
              <a:gd name="connsiteY11" fmla="*/ 589455 h 589455"/>
              <a:gd name="connsiteX12" fmla="*/ 14487 w 958843"/>
              <a:gd name="connsiteY12" fmla="*/ 578911 h 589455"/>
              <a:gd name="connsiteX13" fmla="*/ 9371 w 958843"/>
              <a:gd name="connsiteY13" fmla="*/ 566559 h 589455"/>
              <a:gd name="connsiteX14" fmla="*/ 1232 w 958843"/>
              <a:gd name="connsiteY14" fmla="*/ 555953 h 589455"/>
              <a:gd name="connsiteX15" fmla="*/ 4828 w 958843"/>
              <a:gd name="connsiteY15" fmla="*/ 528636 h 589455"/>
              <a:gd name="connsiteX16" fmla="*/ 130828 w 958843"/>
              <a:gd name="connsiteY16" fmla="*/ 310398 h 589455"/>
              <a:gd name="connsiteX17" fmla="*/ 152688 w 958843"/>
              <a:gd name="connsiteY17" fmla="*/ 293624 h 589455"/>
            </a:gdLst>
            <a:ahLst/>
            <a:cxnLst/>
            <a:rect l="l" t="t" r="r" b="b"/>
            <a:pathLst>
              <a:path w="958843" h="589455">
                <a:moveTo>
                  <a:pt x="152688" y="293624"/>
                </a:moveTo>
                <a:cubicBezTo>
                  <a:pt x="161587" y="291240"/>
                  <a:pt x="171396" y="292250"/>
                  <a:pt x="180005" y="297221"/>
                </a:cubicBezTo>
                <a:cubicBezTo>
                  <a:pt x="197223" y="307162"/>
                  <a:pt x="203123" y="329179"/>
                  <a:pt x="193182" y="346398"/>
                </a:cubicBezTo>
                <a:lnTo>
                  <a:pt x="133162" y="450355"/>
                </a:lnTo>
                <a:lnTo>
                  <a:pt x="904838" y="4828"/>
                </a:lnTo>
                <a:cubicBezTo>
                  <a:pt x="922056" y="-5113"/>
                  <a:pt x="944073" y="787"/>
                  <a:pt x="954014" y="18005"/>
                </a:cubicBezTo>
                <a:cubicBezTo>
                  <a:pt x="963955" y="35223"/>
                  <a:pt x="958056" y="57241"/>
                  <a:pt x="940838" y="67182"/>
                </a:cubicBezTo>
                <a:lnTo>
                  <a:pt x="160941" y="517455"/>
                </a:lnTo>
                <a:lnTo>
                  <a:pt x="291942" y="517455"/>
                </a:lnTo>
                <a:cubicBezTo>
                  <a:pt x="311824" y="517455"/>
                  <a:pt x="327942" y="533573"/>
                  <a:pt x="327942" y="553455"/>
                </a:cubicBezTo>
                <a:cubicBezTo>
                  <a:pt x="327942" y="573337"/>
                  <a:pt x="311824" y="589455"/>
                  <a:pt x="291942" y="589455"/>
                </a:cubicBezTo>
                <a:lnTo>
                  <a:pt x="39942" y="589455"/>
                </a:lnTo>
                <a:cubicBezTo>
                  <a:pt x="30001" y="589455"/>
                  <a:pt x="21001" y="585426"/>
                  <a:pt x="14487" y="578911"/>
                </a:cubicBezTo>
                <a:lnTo>
                  <a:pt x="9371" y="566559"/>
                </a:lnTo>
                <a:lnTo>
                  <a:pt x="1232" y="555953"/>
                </a:lnTo>
                <a:cubicBezTo>
                  <a:pt x="-1153" y="547054"/>
                  <a:pt x="-142" y="537245"/>
                  <a:pt x="4828" y="528636"/>
                </a:cubicBezTo>
                <a:lnTo>
                  <a:pt x="130828" y="310398"/>
                </a:lnTo>
                <a:cubicBezTo>
                  <a:pt x="135798" y="301789"/>
                  <a:pt x="143788" y="296009"/>
                  <a:pt x="152688" y="293624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189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19800000" flipH="1">
            <a:off x="7132957" y="3376969"/>
            <a:ext cx="527038" cy="324000"/>
          </a:xfrm>
          <a:custGeom>
            <a:avLst/>
            <a:gdLst>
              <a:gd name="connsiteX0" fmla="*/ 152688 w 958843"/>
              <a:gd name="connsiteY0" fmla="*/ 293624 h 589455"/>
              <a:gd name="connsiteX1" fmla="*/ 180005 w 958843"/>
              <a:gd name="connsiteY1" fmla="*/ 297221 h 589455"/>
              <a:gd name="connsiteX2" fmla="*/ 193182 w 958843"/>
              <a:gd name="connsiteY2" fmla="*/ 346398 h 589455"/>
              <a:gd name="connsiteX3" fmla="*/ 133162 w 958843"/>
              <a:gd name="connsiteY3" fmla="*/ 450355 h 589455"/>
              <a:gd name="connsiteX4" fmla="*/ 904838 w 958843"/>
              <a:gd name="connsiteY4" fmla="*/ 4828 h 589455"/>
              <a:gd name="connsiteX5" fmla="*/ 954014 w 958843"/>
              <a:gd name="connsiteY5" fmla="*/ 18005 h 589455"/>
              <a:gd name="connsiteX6" fmla="*/ 940838 w 958843"/>
              <a:gd name="connsiteY6" fmla="*/ 67182 h 589455"/>
              <a:gd name="connsiteX7" fmla="*/ 160941 w 958843"/>
              <a:gd name="connsiteY7" fmla="*/ 517455 h 589455"/>
              <a:gd name="connsiteX8" fmla="*/ 291942 w 958843"/>
              <a:gd name="connsiteY8" fmla="*/ 517455 h 589455"/>
              <a:gd name="connsiteX9" fmla="*/ 327942 w 958843"/>
              <a:gd name="connsiteY9" fmla="*/ 553455 h 589455"/>
              <a:gd name="connsiteX10" fmla="*/ 291942 w 958843"/>
              <a:gd name="connsiteY10" fmla="*/ 589455 h 589455"/>
              <a:gd name="connsiteX11" fmla="*/ 39942 w 958843"/>
              <a:gd name="connsiteY11" fmla="*/ 589455 h 589455"/>
              <a:gd name="connsiteX12" fmla="*/ 14487 w 958843"/>
              <a:gd name="connsiteY12" fmla="*/ 578911 h 589455"/>
              <a:gd name="connsiteX13" fmla="*/ 9371 w 958843"/>
              <a:gd name="connsiteY13" fmla="*/ 566559 h 589455"/>
              <a:gd name="connsiteX14" fmla="*/ 1232 w 958843"/>
              <a:gd name="connsiteY14" fmla="*/ 555953 h 589455"/>
              <a:gd name="connsiteX15" fmla="*/ 4828 w 958843"/>
              <a:gd name="connsiteY15" fmla="*/ 528636 h 589455"/>
              <a:gd name="connsiteX16" fmla="*/ 130828 w 958843"/>
              <a:gd name="connsiteY16" fmla="*/ 310398 h 589455"/>
              <a:gd name="connsiteX17" fmla="*/ 152688 w 958843"/>
              <a:gd name="connsiteY17" fmla="*/ 293624 h 589455"/>
            </a:gdLst>
            <a:ahLst/>
            <a:cxnLst/>
            <a:rect l="l" t="t" r="r" b="b"/>
            <a:pathLst>
              <a:path w="958843" h="589455">
                <a:moveTo>
                  <a:pt x="152688" y="293624"/>
                </a:moveTo>
                <a:cubicBezTo>
                  <a:pt x="161587" y="291240"/>
                  <a:pt x="171396" y="292250"/>
                  <a:pt x="180005" y="297221"/>
                </a:cubicBezTo>
                <a:cubicBezTo>
                  <a:pt x="197223" y="307162"/>
                  <a:pt x="203123" y="329179"/>
                  <a:pt x="193182" y="346398"/>
                </a:cubicBezTo>
                <a:lnTo>
                  <a:pt x="133162" y="450355"/>
                </a:lnTo>
                <a:lnTo>
                  <a:pt x="904838" y="4828"/>
                </a:lnTo>
                <a:cubicBezTo>
                  <a:pt x="922056" y="-5113"/>
                  <a:pt x="944073" y="787"/>
                  <a:pt x="954014" y="18005"/>
                </a:cubicBezTo>
                <a:cubicBezTo>
                  <a:pt x="963955" y="35223"/>
                  <a:pt x="958056" y="57241"/>
                  <a:pt x="940838" y="67182"/>
                </a:cubicBezTo>
                <a:lnTo>
                  <a:pt x="160941" y="517455"/>
                </a:lnTo>
                <a:lnTo>
                  <a:pt x="291942" y="517455"/>
                </a:lnTo>
                <a:cubicBezTo>
                  <a:pt x="311824" y="517455"/>
                  <a:pt x="327942" y="533573"/>
                  <a:pt x="327942" y="553455"/>
                </a:cubicBezTo>
                <a:cubicBezTo>
                  <a:pt x="327942" y="573337"/>
                  <a:pt x="311824" y="589455"/>
                  <a:pt x="291942" y="589455"/>
                </a:cubicBezTo>
                <a:lnTo>
                  <a:pt x="39942" y="589455"/>
                </a:lnTo>
                <a:cubicBezTo>
                  <a:pt x="30001" y="589455"/>
                  <a:pt x="21001" y="585426"/>
                  <a:pt x="14487" y="578911"/>
                </a:cubicBezTo>
                <a:lnTo>
                  <a:pt x="9371" y="566559"/>
                </a:lnTo>
                <a:lnTo>
                  <a:pt x="1232" y="555953"/>
                </a:lnTo>
                <a:cubicBezTo>
                  <a:pt x="-1153" y="547054"/>
                  <a:pt x="-142" y="537245"/>
                  <a:pt x="4828" y="528636"/>
                </a:cubicBezTo>
                <a:lnTo>
                  <a:pt x="130828" y="310398"/>
                </a:lnTo>
                <a:cubicBezTo>
                  <a:pt x="135798" y="301789"/>
                  <a:pt x="143788" y="296009"/>
                  <a:pt x="152688" y="293624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189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17100000" flipH="1">
            <a:off x="6778271" y="2458026"/>
            <a:ext cx="527038" cy="324000"/>
          </a:xfrm>
          <a:custGeom>
            <a:avLst/>
            <a:gdLst>
              <a:gd name="connsiteX0" fmla="*/ 152688 w 958843"/>
              <a:gd name="connsiteY0" fmla="*/ 293624 h 589455"/>
              <a:gd name="connsiteX1" fmla="*/ 180005 w 958843"/>
              <a:gd name="connsiteY1" fmla="*/ 297221 h 589455"/>
              <a:gd name="connsiteX2" fmla="*/ 193182 w 958843"/>
              <a:gd name="connsiteY2" fmla="*/ 346398 h 589455"/>
              <a:gd name="connsiteX3" fmla="*/ 133162 w 958843"/>
              <a:gd name="connsiteY3" fmla="*/ 450355 h 589455"/>
              <a:gd name="connsiteX4" fmla="*/ 904838 w 958843"/>
              <a:gd name="connsiteY4" fmla="*/ 4828 h 589455"/>
              <a:gd name="connsiteX5" fmla="*/ 954014 w 958843"/>
              <a:gd name="connsiteY5" fmla="*/ 18005 h 589455"/>
              <a:gd name="connsiteX6" fmla="*/ 940838 w 958843"/>
              <a:gd name="connsiteY6" fmla="*/ 67182 h 589455"/>
              <a:gd name="connsiteX7" fmla="*/ 160941 w 958843"/>
              <a:gd name="connsiteY7" fmla="*/ 517455 h 589455"/>
              <a:gd name="connsiteX8" fmla="*/ 291942 w 958843"/>
              <a:gd name="connsiteY8" fmla="*/ 517455 h 589455"/>
              <a:gd name="connsiteX9" fmla="*/ 327942 w 958843"/>
              <a:gd name="connsiteY9" fmla="*/ 553455 h 589455"/>
              <a:gd name="connsiteX10" fmla="*/ 291942 w 958843"/>
              <a:gd name="connsiteY10" fmla="*/ 589455 h 589455"/>
              <a:gd name="connsiteX11" fmla="*/ 39942 w 958843"/>
              <a:gd name="connsiteY11" fmla="*/ 589455 h 589455"/>
              <a:gd name="connsiteX12" fmla="*/ 14487 w 958843"/>
              <a:gd name="connsiteY12" fmla="*/ 578911 h 589455"/>
              <a:gd name="connsiteX13" fmla="*/ 9371 w 958843"/>
              <a:gd name="connsiteY13" fmla="*/ 566559 h 589455"/>
              <a:gd name="connsiteX14" fmla="*/ 1232 w 958843"/>
              <a:gd name="connsiteY14" fmla="*/ 555953 h 589455"/>
              <a:gd name="connsiteX15" fmla="*/ 4828 w 958843"/>
              <a:gd name="connsiteY15" fmla="*/ 528636 h 589455"/>
              <a:gd name="connsiteX16" fmla="*/ 130828 w 958843"/>
              <a:gd name="connsiteY16" fmla="*/ 310398 h 589455"/>
              <a:gd name="connsiteX17" fmla="*/ 152688 w 958843"/>
              <a:gd name="connsiteY17" fmla="*/ 293624 h 589455"/>
            </a:gdLst>
            <a:ahLst/>
            <a:cxnLst/>
            <a:rect l="l" t="t" r="r" b="b"/>
            <a:pathLst>
              <a:path w="958843" h="589455">
                <a:moveTo>
                  <a:pt x="152688" y="293624"/>
                </a:moveTo>
                <a:cubicBezTo>
                  <a:pt x="161587" y="291240"/>
                  <a:pt x="171396" y="292250"/>
                  <a:pt x="180005" y="297221"/>
                </a:cubicBezTo>
                <a:cubicBezTo>
                  <a:pt x="197223" y="307162"/>
                  <a:pt x="203123" y="329179"/>
                  <a:pt x="193182" y="346398"/>
                </a:cubicBezTo>
                <a:lnTo>
                  <a:pt x="133162" y="450355"/>
                </a:lnTo>
                <a:lnTo>
                  <a:pt x="904838" y="4828"/>
                </a:lnTo>
                <a:cubicBezTo>
                  <a:pt x="922056" y="-5113"/>
                  <a:pt x="944073" y="787"/>
                  <a:pt x="954014" y="18005"/>
                </a:cubicBezTo>
                <a:cubicBezTo>
                  <a:pt x="963955" y="35223"/>
                  <a:pt x="958056" y="57241"/>
                  <a:pt x="940838" y="67182"/>
                </a:cubicBezTo>
                <a:lnTo>
                  <a:pt x="160941" y="517455"/>
                </a:lnTo>
                <a:lnTo>
                  <a:pt x="291942" y="517455"/>
                </a:lnTo>
                <a:cubicBezTo>
                  <a:pt x="311824" y="517455"/>
                  <a:pt x="327942" y="533573"/>
                  <a:pt x="327942" y="553455"/>
                </a:cubicBezTo>
                <a:cubicBezTo>
                  <a:pt x="327942" y="573337"/>
                  <a:pt x="311824" y="589455"/>
                  <a:pt x="291942" y="589455"/>
                </a:cubicBezTo>
                <a:lnTo>
                  <a:pt x="39942" y="589455"/>
                </a:lnTo>
                <a:cubicBezTo>
                  <a:pt x="30001" y="589455"/>
                  <a:pt x="21001" y="585426"/>
                  <a:pt x="14487" y="578911"/>
                </a:cubicBezTo>
                <a:lnTo>
                  <a:pt x="9371" y="566559"/>
                </a:lnTo>
                <a:lnTo>
                  <a:pt x="1232" y="555953"/>
                </a:lnTo>
                <a:cubicBezTo>
                  <a:pt x="-1153" y="547054"/>
                  <a:pt x="-142" y="537245"/>
                  <a:pt x="4828" y="528636"/>
                </a:cubicBezTo>
                <a:lnTo>
                  <a:pt x="130828" y="310398"/>
                </a:lnTo>
                <a:cubicBezTo>
                  <a:pt x="135798" y="301789"/>
                  <a:pt x="143788" y="296009"/>
                  <a:pt x="152688" y="293624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189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4500000" flipH="1" flipV="1">
            <a:off x="6778848" y="4373382"/>
            <a:ext cx="527038" cy="324000"/>
          </a:xfrm>
          <a:custGeom>
            <a:avLst/>
            <a:gdLst>
              <a:gd name="connsiteX0" fmla="*/ 152688 w 958843"/>
              <a:gd name="connsiteY0" fmla="*/ 293624 h 589455"/>
              <a:gd name="connsiteX1" fmla="*/ 180005 w 958843"/>
              <a:gd name="connsiteY1" fmla="*/ 297221 h 589455"/>
              <a:gd name="connsiteX2" fmla="*/ 193182 w 958843"/>
              <a:gd name="connsiteY2" fmla="*/ 346398 h 589455"/>
              <a:gd name="connsiteX3" fmla="*/ 133162 w 958843"/>
              <a:gd name="connsiteY3" fmla="*/ 450355 h 589455"/>
              <a:gd name="connsiteX4" fmla="*/ 904838 w 958843"/>
              <a:gd name="connsiteY4" fmla="*/ 4828 h 589455"/>
              <a:gd name="connsiteX5" fmla="*/ 954014 w 958843"/>
              <a:gd name="connsiteY5" fmla="*/ 18005 h 589455"/>
              <a:gd name="connsiteX6" fmla="*/ 940838 w 958843"/>
              <a:gd name="connsiteY6" fmla="*/ 67182 h 589455"/>
              <a:gd name="connsiteX7" fmla="*/ 160941 w 958843"/>
              <a:gd name="connsiteY7" fmla="*/ 517455 h 589455"/>
              <a:gd name="connsiteX8" fmla="*/ 291942 w 958843"/>
              <a:gd name="connsiteY8" fmla="*/ 517455 h 589455"/>
              <a:gd name="connsiteX9" fmla="*/ 327942 w 958843"/>
              <a:gd name="connsiteY9" fmla="*/ 553455 h 589455"/>
              <a:gd name="connsiteX10" fmla="*/ 291942 w 958843"/>
              <a:gd name="connsiteY10" fmla="*/ 589455 h 589455"/>
              <a:gd name="connsiteX11" fmla="*/ 39942 w 958843"/>
              <a:gd name="connsiteY11" fmla="*/ 589455 h 589455"/>
              <a:gd name="connsiteX12" fmla="*/ 14487 w 958843"/>
              <a:gd name="connsiteY12" fmla="*/ 578911 h 589455"/>
              <a:gd name="connsiteX13" fmla="*/ 9371 w 958843"/>
              <a:gd name="connsiteY13" fmla="*/ 566559 h 589455"/>
              <a:gd name="connsiteX14" fmla="*/ 1232 w 958843"/>
              <a:gd name="connsiteY14" fmla="*/ 555953 h 589455"/>
              <a:gd name="connsiteX15" fmla="*/ 4828 w 958843"/>
              <a:gd name="connsiteY15" fmla="*/ 528636 h 589455"/>
              <a:gd name="connsiteX16" fmla="*/ 130828 w 958843"/>
              <a:gd name="connsiteY16" fmla="*/ 310398 h 589455"/>
              <a:gd name="connsiteX17" fmla="*/ 152688 w 958843"/>
              <a:gd name="connsiteY17" fmla="*/ 293624 h 589455"/>
            </a:gdLst>
            <a:ahLst/>
            <a:cxnLst/>
            <a:rect l="l" t="t" r="r" b="b"/>
            <a:pathLst>
              <a:path w="958843" h="589455">
                <a:moveTo>
                  <a:pt x="152688" y="293624"/>
                </a:moveTo>
                <a:cubicBezTo>
                  <a:pt x="161587" y="291240"/>
                  <a:pt x="171396" y="292250"/>
                  <a:pt x="180005" y="297221"/>
                </a:cubicBezTo>
                <a:cubicBezTo>
                  <a:pt x="197223" y="307162"/>
                  <a:pt x="203123" y="329179"/>
                  <a:pt x="193182" y="346398"/>
                </a:cubicBezTo>
                <a:lnTo>
                  <a:pt x="133162" y="450355"/>
                </a:lnTo>
                <a:lnTo>
                  <a:pt x="904838" y="4828"/>
                </a:lnTo>
                <a:cubicBezTo>
                  <a:pt x="922056" y="-5113"/>
                  <a:pt x="944073" y="787"/>
                  <a:pt x="954014" y="18005"/>
                </a:cubicBezTo>
                <a:cubicBezTo>
                  <a:pt x="963955" y="35223"/>
                  <a:pt x="958056" y="57241"/>
                  <a:pt x="940838" y="67182"/>
                </a:cubicBezTo>
                <a:lnTo>
                  <a:pt x="160941" y="517455"/>
                </a:lnTo>
                <a:lnTo>
                  <a:pt x="291942" y="517455"/>
                </a:lnTo>
                <a:cubicBezTo>
                  <a:pt x="311824" y="517455"/>
                  <a:pt x="327942" y="533573"/>
                  <a:pt x="327942" y="553455"/>
                </a:cubicBezTo>
                <a:cubicBezTo>
                  <a:pt x="327942" y="573337"/>
                  <a:pt x="311824" y="589455"/>
                  <a:pt x="291942" y="589455"/>
                </a:cubicBezTo>
                <a:lnTo>
                  <a:pt x="39942" y="589455"/>
                </a:lnTo>
                <a:cubicBezTo>
                  <a:pt x="30001" y="589455"/>
                  <a:pt x="21001" y="585426"/>
                  <a:pt x="14487" y="578911"/>
                </a:cubicBezTo>
                <a:lnTo>
                  <a:pt x="9371" y="566559"/>
                </a:lnTo>
                <a:lnTo>
                  <a:pt x="1232" y="555953"/>
                </a:lnTo>
                <a:cubicBezTo>
                  <a:pt x="-1153" y="547054"/>
                  <a:pt x="-142" y="537245"/>
                  <a:pt x="4828" y="528636"/>
                </a:cubicBezTo>
                <a:lnTo>
                  <a:pt x="130828" y="310398"/>
                </a:lnTo>
                <a:cubicBezTo>
                  <a:pt x="135798" y="301789"/>
                  <a:pt x="143788" y="296009"/>
                  <a:pt x="152688" y="293624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189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3900000" y="3268969"/>
            <a:ext cx="540000" cy="540000"/>
          </a:xfrm>
          <a:prstGeom prst="ellipse">
            <a:avLst/>
          </a:prstGeom>
          <a:gradFill>
            <a:gsLst>
              <a:gs pos="0">
                <a:schemeClr val="accent1"/>
              </a:gs>
              <a:gs pos="99000">
                <a:schemeClr val="accent2"/>
              </a:gs>
            </a:gsLst>
            <a:lin ang="2700000" scaled="0"/>
          </a:gra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3932400" y="3301369"/>
            <a:ext cx="475200" cy="475200"/>
          </a:xfrm>
          <a:prstGeom prst="ellipse">
            <a:avLst/>
          </a:prstGeom>
          <a:noFill/>
          <a:ln w="6350" cap="flat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4062000" y="3439062"/>
            <a:ext cx="216000" cy="199815"/>
          </a:xfrm>
          <a:custGeom>
            <a:avLst/>
            <a:gdLst>
              <a:gd name="connsiteX0" fmla="*/ 56258 w 778320"/>
              <a:gd name="connsiteY0" fmla="*/ 333700 h 720001"/>
              <a:gd name="connsiteX1" fmla="*/ 56258 w 778320"/>
              <a:gd name="connsiteY1" fmla="*/ 627457 h 720001"/>
              <a:gd name="connsiteX2" fmla="*/ 66946 w 778320"/>
              <a:gd name="connsiteY2" fmla="*/ 653054 h 720001"/>
              <a:gd name="connsiteX3" fmla="*/ 92544 w 778320"/>
              <a:gd name="connsiteY3" fmla="*/ 663743 h 720001"/>
              <a:gd name="connsiteX4" fmla="*/ 685683 w 778320"/>
              <a:gd name="connsiteY4" fmla="*/ 663743 h 720001"/>
              <a:gd name="connsiteX5" fmla="*/ 711281 w 778320"/>
              <a:gd name="connsiteY5" fmla="*/ 653054 h 720001"/>
              <a:gd name="connsiteX6" fmla="*/ 721969 w 778320"/>
              <a:gd name="connsiteY6" fmla="*/ 627457 h 720001"/>
              <a:gd name="connsiteX7" fmla="*/ 721969 w 778320"/>
              <a:gd name="connsiteY7" fmla="*/ 333700 h 720001"/>
              <a:gd name="connsiteX8" fmla="*/ 92544 w 778320"/>
              <a:gd name="connsiteY8" fmla="*/ 142049 h 720001"/>
              <a:gd name="connsiteX9" fmla="*/ 56258 w 778320"/>
              <a:gd name="connsiteY9" fmla="*/ 178336 h 720001"/>
              <a:gd name="connsiteX10" fmla="*/ 56258 w 778320"/>
              <a:gd name="connsiteY10" fmla="*/ 277443 h 720001"/>
              <a:gd name="connsiteX11" fmla="*/ 721969 w 778320"/>
              <a:gd name="connsiteY11" fmla="*/ 277443 h 720001"/>
              <a:gd name="connsiteX12" fmla="*/ 721969 w 778320"/>
              <a:gd name="connsiteY12" fmla="*/ 178336 h 720001"/>
              <a:gd name="connsiteX13" fmla="*/ 685683 w 778320"/>
              <a:gd name="connsiteY13" fmla="*/ 142049 h 720001"/>
              <a:gd name="connsiteX14" fmla="*/ 561355 w 778320"/>
              <a:gd name="connsiteY14" fmla="*/ 142049 h 720001"/>
              <a:gd name="connsiteX15" fmla="*/ 561355 w 778320"/>
              <a:gd name="connsiteY15" fmla="*/ 201026 h 720001"/>
              <a:gd name="connsiteX16" fmla="*/ 533226 w 778320"/>
              <a:gd name="connsiteY16" fmla="*/ 229249 h 720001"/>
              <a:gd name="connsiteX17" fmla="*/ 505097 w 778320"/>
              <a:gd name="connsiteY17" fmla="*/ 201120 h 720001"/>
              <a:gd name="connsiteX18" fmla="*/ 505097 w 778320"/>
              <a:gd name="connsiteY18" fmla="*/ 142049 h 720001"/>
              <a:gd name="connsiteX19" fmla="*/ 273129 w 778320"/>
              <a:gd name="connsiteY19" fmla="*/ 142049 h 720001"/>
              <a:gd name="connsiteX20" fmla="*/ 273129 w 778320"/>
              <a:gd name="connsiteY20" fmla="*/ 201026 h 720001"/>
              <a:gd name="connsiteX21" fmla="*/ 245001 w 778320"/>
              <a:gd name="connsiteY21" fmla="*/ 229249 h 720001"/>
              <a:gd name="connsiteX22" fmla="*/ 216872 w 778320"/>
              <a:gd name="connsiteY22" fmla="*/ 201120 h 720001"/>
              <a:gd name="connsiteX23" fmla="*/ 216872 w 778320"/>
              <a:gd name="connsiteY23" fmla="*/ 142049 h 720001"/>
              <a:gd name="connsiteX24" fmla="*/ 245001 w 778320"/>
              <a:gd name="connsiteY24" fmla="*/ 0 h 720001"/>
              <a:gd name="connsiteX25" fmla="*/ 273129 w 778320"/>
              <a:gd name="connsiteY25" fmla="*/ 28129 h 720001"/>
              <a:gd name="connsiteX26" fmla="*/ 273129 w 778320"/>
              <a:gd name="connsiteY26" fmla="*/ 85792 h 720001"/>
              <a:gd name="connsiteX27" fmla="*/ 505097 w 778320"/>
              <a:gd name="connsiteY27" fmla="*/ 85792 h 720001"/>
              <a:gd name="connsiteX28" fmla="*/ 505097 w 778320"/>
              <a:gd name="connsiteY28" fmla="*/ 28129 h 720001"/>
              <a:gd name="connsiteX29" fmla="*/ 533226 w 778320"/>
              <a:gd name="connsiteY29" fmla="*/ 0 h 720001"/>
              <a:gd name="connsiteX30" fmla="*/ 561355 w 778320"/>
              <a:gd name="connsiteY30" fmla="*/ 28129 h 720001"/>
              <a:gd name="connsiteX31" fmla="*/ 561355 w 778320"/>
              <a:gd name="connsiteY31" fmla="*/ 85792 h 720001"/>
              <a:gd name="connsiteX32" fmla="*/ 685683 w 778320"/>
              <a:gd name="connsiteY32" fmla="*/ 85792 h 720001"/>
              <a:gd name="connsiteX33" fmla="*/ 778320 w 778320"/>
              <a:gd name="connsiteY33" fmla="*/ 178336 h 720001"/>
              <a:gd name="connsiteX34" fmla="*/ 778320 w 778320"/>
              <a:gd name="connsiteY34" fmla="*/ 627457 h 720001"/>
              <a:gd name="connsiteX35" fmla="*/ 685777 w 778320"/>
              <a:gd name="connsiteY35" fmla="*/ 720001 h 720001"/>
              <a:gd name="connsiteX36" fmla="*/ 92544 w 778320"/>
              <a:gd name="connsiteY36" fmla="*/ 720001 h 720001"/>
              <a:gd name="connsiteX37" fmla="*/ 0 w 778320"/>
              <a:gd name="connsiteY37" fmla="*/ 627457 h 720001"/>
              <a:gd name="connsiteX38" fmla="*/ 0 w 778320"/>
              <a:gd name="connsiteY38" fmla="*/ 333700 h 720001"/>
              <a:gd name="connsiteX39" fmla="*/ 0 w 778320"/>
              <a:gd name="connsiteY39" fmla="*/ 277443 h 720001"/>
              <a:gd name="connsiteX40" fmla="*/ 0 w 778320"/>
              <a:gd name="connsiteY40" fmla="*/ 178336 h 720001"/>
              <a:gd name="connsiteX41" fmla="*/ 92544 w 778320"/>
              <a:gd name="connsiteY41" fmla="*/ 85792 h 720001"/>
              <a:gd name="connsiteX42" fmla="*/ 216872 w 778320"/>
              <a:gd name="connsiteY42" fmla="*/ 85792 h 720001"/>
              <a:gd name="connsiteX43" fmla="*/ 216872 w 778320"/>
              <a:gd name="connsiteY43" fmla="*/ 28129 h 720001"/>
              <a:gd name="connsiteX44" fmla="*/ 245001 w 778320"/>
              <a:gd name="connsiteY44" fmla="*/ 0 h 720001"/>
            </a:gdLst>
            <a:ahLst/>
            <a:cxnLst/>
            <a:rect l="l" t="t" r="r" b="b"/>
            <a:pathLst>
              <a:path w="778320" h="720001">
                <a:moveTo>
                  <a:pt x="56258" y="333700"/>
                </a:moveTo>
                <a:lnTo>
                  <a:pt x="56258" y="627457"/>
                </a:lnTo>
                <a:cubicBezTo>
                  <a:pt x="56258" y="637115"/>
                  <a:pt x="60008" y="646116"/>
                  <a:pt x="66946" y="653054"/>
                </a:cubicBezTo>
                <a:cubicBezTo>
                  <a:pt x="73885" y="659899"/>
                  <a:pt x="82980" y="663743"/>
                  <a:pt x="92544" y="663743"/>
                </a:cubicBezTo>
                <a:lnTo>
                  <a:pt x="685683" y="663743"/>
                </a:lnTo>
                <a:cubicBezTo>
                  <a:pt x="695341" y="663743"/>
                  <a:pt x="704342" y="659993"/>
                  <a:pt x="711281" y="653054"/>
                </a:cubicBezTo>
                <a:cubicBezTo>
                  <a:pt x="718125" y="646116"/>
                  <a:pt x="721969" y="637021"/>
                  <a:pt x="721969" y="627457"/>
                </a:cubicBezTo>
                <a:lnTo>
                  <a:pt x="721969" y="333700"/>
                </a:lnTo>
                <a:close/>
                <a:moveTo>
                  <a:pt x="92544" y="142049"/>
                </a:moveTo>
                <a:cubicBezTo>
                  <a:pt x="72478" y="142049"/>
                  <a:pt x="56258" y="158364"/>
                  <a:pt x="56258" y="178336"/>
                </a:cubicBezTo>
                <a:lnTo>
                  <a:pt x="56258" y="277443"/>
                </a:lnTo>
                <a:lnTo>
                  <a:pt x="721969" y="277443"/>
                </a:lnTo>
                <a:lnTo>
                  <a:pt x="721969" y="178336"/>
                </a:lnTo>
                <a:cubicBezTo>
                  <a:pt x="721969" y="158270"/>
                  <a:pt x="705655" y="142049"/>
                  <a:pt x="685683" y="142049"/>
                </a:cubicBezTo>
                <a:lnTo>
                  <a:pt x="561355" y="142049"/>
                </a:lnTo>
                <a:lnTo>
                  <a:pt x="561355" y="201026"/>
                </a:lnTo>
                <a:cubicBezTo>
                  <a:pt x="561355" y="216591"/>
                  <a:pt x="548790" y="229249"/>
                  <a:pt x="533226" y="229249"/>
                </a:cubicBezTo>
                <a:cubicBezTo>
                  <a:pt x="517661" y="229249"/>
                  <a:pt x="505097" y="216685"/>
                  <a:pt x="505097" y="201120"/>
                </a:cubicBezTo>
                <a:lnTo>
                  <a:pt x="505097" y="142049"/>
                </a:lnTo>
                <a:lnTo>
                  <a:pt x="273129" y="142049"/>
                </a:lnTo>
                <a:lnTo>
                  <a:pt x="273129" y="201026"/>
                </a:lnTo>
                <a:cubicBezTo>
                  <a:pt x="273129" y="216591"/>
                  <a:pt x="260565" y="229249"/>
                  <a:pt x="245001" y="229249"/>
                </a:cubicBezTo>
                <a:cubicBezTo>
                  <a:pt x="229436" y="229249"/>
                  <a:pt x="216872" y="216685"/>
                  <a:pt x="216872" y="201120"/>
                </a:cubicBezTo>
                <a:lnTo>
                  <a:pt x="216872" y="142049"/>
                </a:lnTo>
                <a:close/>
                <a:moveTo>
                  <a:pt x="245001" y="0"/>
                </a:moveTo>
                <a:cubicBezTo>
                  <a:pt x="260565" y="0"/>
                  <a:pt x="273129" y="12564"/>
                  <a:pt x="273129" y="28129"/>
                </a:cubicBezTo>
                <a:lnTo>
                  <a:pt x="273129" y="85792"/>
                </a:lnTo>
                <a:lnTo>
                  <a:pt x="505097" y="85792"/>
                </a:lnTo>
                <a:lnTo>
                  <a:pt x="505097" y="28129"/>
                </a:lnTo>
                <a:cubicBezTo>
                  <a:pt x="505097" y="12564"/>
                  <a:pt x="517661" y="0"/>
                  <a:pt x="533226" y="0"/>
                </a:cubicBezTo>
                <a:cubicBezTo>
                  <a:pt x="548790" y="0"/>
                  <a:pt x="561355" y="12564"/>
                  <a:pt x="561355" y="28129"/>
                </a:cubicBezTo>
                <a:lnTo>
                  <a:pt x="561355" y="85792"/>
                </a:lnTo>
                <a:lnTo>
                  <a:pt x="685683" y="85792"/>
                </a:lnTo>
                <a:cubicBezTo>
                  <a:pt x="736784" y="85792"/>
                  <a:pt x="778227" y="127235"/>
                  <a:pt x="778320" y="178336"/>
                </a:cubicBezTo>
                <a:lnTo>
                  <a:pt x="778320" y="627457"/>
                </a:lnTo>
                <a:cubicBezTo>
                  <a:pt x="778320" y="678370"/>
                  <a:pt x="736690" y="720001"/>
                  <a:pt x="685777" y="720001"/>
                </a:cubicBezTo>
                <a:lnTo>
                  <a:pt x="92544" y="720001"/>
                </a:lnTo>
                <a:cubicBezTo>
                  <a:pt x="41631" y="720001"/>
                  <a:pt x="0" y="678370"/>
                  <a:pt x="0" y="627457"/>
                </a:cubicBezTo>
                <a:lnTo>
                  <a:pt x="0" y="333700"/>
                </a:lnTo>
                <a:lnTo>
                  <a:pt x="0" y="277443"/>
                </a:lnTo>
                <a:lnTo>
                  <a:pt x="0" y="178336"/>
                </a:lnTo>
                <a:cubicBezTo>
                  <a:pt x="0" y="127235"/>
                  <a:pt x="41443" y="85792"/>
                  <a:pt x="92544" y="85792"/>
                </a:cubicBezTo>
                <a:lnTo>
                  <a:pt x="216872" y="85792"/>
                </a:lnTo>
                <a:lnTo>
                  <a:pt x="216872" y="28129"/>
                </a:lnTo>
                <a:cubicBezTo>
                  <a:pt x="216872" y="12564"/>
                  <a:pt x="229436" y="0"/>
                  <a:pt x="245001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897818" y="2862656"/>
            <a:ext cx="3023964" cy="42966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r">
              <a:lnSpc>
                <a:spcPct val="130000"/>
              </a:lnSpc>
            </a:pPr>
            <a:r>
              <a:rPr kumimoji="1" lang="en-US" altLang="zh-CN" sz="1600" dirty="0">
                <a:ln w="12700">
                  <a:noFill/>
                </a:ln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0"/>
                </a:gra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②</a:t>
            </a:r>
            <a:r>
              <a:rPr kumimoji="1" lang="zh-CN" altLang="en-US" sz="1600" dirty="0">
                <a:ln w="12700">
                  <a:noFill/>
                </a:ln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0"/>
                </a:gra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 </a:t>
            </a:r>
            <a:r>
              <a:rPr kumimoji="1" lang="en-US" altLang="zh-CN" sz="1600" dirty="0" err="1">
                <a:ln w="12700">
                  <a:noFill/>
                </a:ln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0"/>
                </a:gra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痛点及目标调研</a:t>
            </a:r>
            <a:endParaRPr kumimoji="1" lang="zh-CN" altLang="en-US" dirty="0"/>
          </a:p>
        </p:txBody>
      </p:sp>
      <p:sp>
        <p:nvSpPr>
          <p:cNvPr id="16" name="标题 1"/>
          <p:cNvSpPr txBox="1"/>
          <p:nvPr/>
        </p:nvSpPr>
        <p:spPr>
          <a:xfrm>
            <a:off x="865319" y="3273868"/>
            <a:ext cx="3056461" cy="114203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r">
              <a:lnSpc>
                <a:spcPct val="150000"/>
              </a:lnSpc>
            </a:pPr>
            <a:r>
              <a:rPr kumimoji="1" lang="en-US" altLang="zh-CN" sz="1400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我们通过痛点及目标调研，深入分析</a:t>
            </a:r>
            <a:r>
              <a:rPr kumimoji="1" lang="zh-CN" altLang="en-US" sz="14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您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的需求，识别现有业务流程中的问题，并制定明确的AI应用目标</a:t>
            </a:r>
            <a:r>
              <a:rPr kumimoji="1" lang="en-US" altLang="zh-CN" sz="14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。</a:t>
            </a:r>
            <a:endParaRPr kumimoji="1" lang="zh-CN" altLang="en-US" dirty="0"/>
          </a:p>
        </p:txBody>
      </p:sp>
      <p:sp>
        <p:nvSpPr>
          <p:cNvPr id="17" name="标题 1"/>
          <p:cNvSpPr txBox="1"/>
          <p:nvPr/>
        </p:nvSpPr>
        <p:spPr>
          <a:xfrm>
            <a:off x="7752001" y="3268969"/>
            <a:ext cx="540000" cy="540000"/>
          </a:xfrm>
          <a:prstGeom prst="ellipse">
            <a:avLst/>
          </a:prstGeom>
          <a:gradFill>
            <a:gsLst>
              <a:gs pos="0">
                <a:schemeClr val="accent1"/>
              </a:gs>
              <a:gs pos="99000">
                <a:schemeClr val="accent2"/>
              </a:gs>
            </a:gsLst>
            <a:lin ang="2700000" scaled="0"/>
          </a:gra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7784401" y="3301369"/>
            <a:ext cx="475200" cy="475200"/>
          </a:xfrm>
          <a:prstGeom prst="ellipse">
            <a:avLst/>
          </a:prstGeom>
          <a:noFill/>
          <a:ln w="6350" cap="flat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7914001" y="3430954"/>
            <a:ext cx="216000" cy="216032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ahLst/>
            <a:cxnLst/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8440214" y="2862656"/>
            <a:ext cx="3056461" cy="42966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600" dirty="0">
                <a:ln w="12700">
                  <a:noFill/>
                </a:ln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0"/>
                </a:gra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⑤</a:t>
            </a:r>
            <a:r>
              <a:rPr kumimoji="1" lang="zh-CN" altLang="en-US" sz="1600" dirty="0">
                <a:ln w="12700">
                  <a:noFill/>
                </a:ln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0"/>
                </a:gra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 </a:t>
            </a:r>
            <a:r>
              <a:rPr kumimoji="1" lang="en-US" altLang="zh-CN" sz="1600" dirty="0" err="1">
                <a:ln w="12700">
                  <a:noFill/>
                </a:ln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0"/>
                </a:gra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成本测算及优化</a:t>
            </a:r>
            <a:endParaRPr kumimoji="1" lang="zh-CN" altLang="en-US" dirty="0"/>
          </a:p>
        </p:txBody>
      </p:sp>
      <p:sp>
        <p:nvSpPr>
          <p:cNvPr id="21" name="标题 1"/>
          <p:cNvSpPr txBox="1"/>
          <p:nvPr/>
        </p:nvSpPr>
        <p:spPr>
          <a:xfrm>
            <a:off x="8440214" y="3273868"/>
            <a:ext cx="3056461" cy="114203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进行成本测算及优化，帮助客户在预算范围内实现AI应用的部署，并不断优化成本结构。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7226722" y="1884471"/>
            <a:ext cx="540000" cy="540000"/>
          </a:xfrm>
          <a:prstGeom prst="ellipse">
            <a:avLst/>
          </a:prstGeom>
          <a:gradFill>
            <a:gsLst>
              <a:gs pos="0">
                <a:schemeClr val="accent1"/>
              </a:gs>
              <a:gs pos="99000">
                <a:schemeClr val="accent2"/>
              </a:gs>
            </a:gsLst>
            <a:lin ang="2700000" scaled="0"/>
          </a:gra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7259122" y="1916871"/>
            <a:ext cx="475200" cy="475200"/>
          </a:xfrm>
          <a:prstGeom prst="ellipse">
            <a:avLst/>
          </a:prstGeom>
          <a:noFill/>
          <a:ln w="6350" cap="flat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7388722" y="2052679"/>
            <a:ext cx="216000" cy="203585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ahLst/>
            <a:cxnLst/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7914935" y="1317878"/>
            <a:ext cx="3056461" cy="42966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600" dirty="0">
                <a:ln w="12700">
                  <a:noFill/>
                </a:ln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0"/>
                </a:gra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④</a:t>
            </a:r>
            <a:r>
              <a:rPr kumimoji="1" lang="zh-CN" altLang="en-US" sz="1600" dirty="0">
                <a:ln w="12700">
                  <a:noFill/>
                </a:ln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0"/>
                </a:gra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 </a:t>
            </a:r>
            <a:r>
              <a:rPr kumimoji="1" lang="en-US" altLang="zh-CN" sz="1600" dirty="0" err="1">
                <a:ln w="12700">
                  <a:noFill/>
                </a:ln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0"/>
                </a:gra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技术路线规划</a:t>
            </a:r>
            <a:endParaRPr kumimoji="1" lang="zh-CN" altLang="en-US" dirty="0"/>
          </a:p>
        </p:txBody>
      </p:sp>
      <p:sp>
        <p:nvSpPr>
          <p:cNvPr id="26" name="标题 1"/>
          <p:cNvSpPr txBox="1"/>
          <p:nvPr/>
        </p:nvSpPr>
        <p:spPr>
          <a:xfrm>
            <a:off x="7914935" y="1729090"/>
            <a:ext cx="3056461" cy="114203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提供技术路线规划，为</a:t>
            </a:r>
            <a:r>
              <a:rPr kumimoji="1" lang="zh-CN" altLang="en-US" sz="14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您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设计一条清晰的技术实施路径，包括选择合适的算法、模型和工具</a:t>
            </a:r>
            <a:r>
              <a:rPr kumimoji="1" lang="en-US" altLang="zh-CN" sz="14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。</a:t>
            </a:r>
            <a:endParaRPr kumimoji="1" lang="zh-CN" altLang="en-US" dirty="0"/>
          </a:p>
        </p:txBody>
      </p:sp>
      <p:sp>
        <p:nvSpPr>
          <p:cNvPr id="27" name="标题 1"/>
          <p:cNvSpPr txBox="1"/>
          <p:nvPr/>
        </p:nvSpPr>
        <p:spPr>
          <a:xfrm>
            <a:off x="7226722" y="4686130"/>
            <a:ext cx="540000" cy="540000"/>
          </a:xfrm>
          <a:prstGeom prst="ellipse">
            <a:avLst/>
          </a:prstGeom>
          <a:gradFill>
            <a:gsLst>
              <a:gs pos="0">
                <a:schemeClr val="accent1"/>
              </a:gs>
              <a:gs pos="99000">
                <a:schemeClr val="accent2"/>
              </a:gs>
            </a:gsLst>
            <a:lin ang="2700000" scaled="0"/>
          </a:gra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>
            <a:off x="7259122" y="4718530"/>
            <a:ext cx="475200" cy="475200"/>
          </a:xfrm>
          <a:prstGeom prst="ellipse">
            <a:avLst/>
          </a:prstGeom>
          <a:noFill/>
          <a:ln w="6350" cap="flat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>
            <a:off x="7392860" y="4848130"/>
            <a:ext cx="207726" cy="216000"/>
          </a:xfrm>
          <a:custGeom>
            <a:avLst/>
            <a:gdLst>
              <a:gd name="connsiteX0" fmla="*/ 337768 w 1372282"/>
              <a:gd name="connsiteY0" fmla="*/ 1315328 h 1426949"/>
              <a:gd name="connsiteX1" fmla="*/ 530173 w 1372282"/>
              <a:gd name="connsiteY1" fmla="*/ 1315328 h 1426949"/>
              <a:gd name="connsiteX2" fmla="*/ 842109 w 1372282"/>
              <a:gd name="connsiteY2" fmla="*/ 1315328 h 1426949"/>
              <a:gd name="connsiteX3" fmla="*/ 1034514 w 1372282"/>
              <a:gd name="connsiteY3" fmla="*/ 1315328 h 1426949"/>
              <a:gd name="connsiteX4" fmla="*/ 1090325 w 1372282"/>
              <a:gd name="connsiteY4" fmla="*/ 1371139 h 1426949"/>
              <a:gd name="connsiteX5" fmla="*/ 1034514 w 1372282"/>
              <a:gd name="connsiteY5" fmla="*/ 1426949 h 1426949"/>
              <a:gd name="connsiteX6" fmla="*/ 842109 w 1372282"/>
              <a:gd name="connsiteY6" fmla="*/ 1426949 h 1426949"/>
              <a:gd name="connsiteX7" fmla="*/ 530173 w 1372282"/>
              <a:gd name="connsiteY7" fmla="*/ 1426949 h 1426949"/>
              <a:gd name="connsiteX8" fmla="*/ 337768 w 1372282"/>
              <a:gd name="connsiteY8" fmla="*/ 1426949 h 1426949"/>
              <a:gd name="connsiteX9" fmla="*/ 281957 w 1372282"/>
              <a:gd name="connsiteY9" fmla="*/ 1371139 h 1426949"/>
              <a:gd name="connsiteX10" fmla="*/ 337768 w 1372282"/>
              <a:gd name="connsiteY10" fmla="*/ 1315328 h 1426949"/>
              <a:gd name="connsiteX11" fmla="*/ 686154 w 1372282"/>
              <a:gd name="connsiteY11" fmla="*/ 111621 h 1426949"/>
              <a:gd name="connsiteX12" fmla="*/ 237624 w 1372282"/>
              <a:gd name="connsiteY12" fmla="*/ 560152 h 1426949"/>
              <a:gd name="connsiteX13" fmla="*/ 237624 w 1372282"/>
              <a:gd name="connsiteY13" fmla="*/ 985614 h 1426949"/>
              <a:gd name="connsiteX14" fmla="*/ 229252 w 1372282"/>
              <a:gd name="connsiteY14" fmla="*/ 1014822 h 1426949"/>
              <a:gd name="connsiteX15" fmla="*/ 155768 w 1372282"/>
              <a:gd name="connsiteY15" fmla="*/ 1134814 h 1426949"/>
              <a:gd name="connsiteX16" fmla="*/ 1214680 w 1372282"/>
              <a:gd name="connsiteY16" fmla="*/ 1134814 h 1426949"/>
              <a:gd name="connsiteX17" fmla="*/ 1143429 w 1372282"/>
              <a:gd name="connsiteY17" fmla="*/ 1023565 h 1426949"/>
              <a:gd name="connsiteX18" fmla="*/ 1134685 w 1372282"/>
              <a:gd name="connsiteY18" fmla="*/ 993428 h 1426949"/>
              <a:gd name="connsiteX19" fmla="*/ 1134685 w 1372282"/>
              <a:gd name="connsiteY19" fmla="*/ 560152 h 1426949"/>
              <a:gd name="connsiteX20" fmla="*/ 686154 w 1372282"/>
              <a:gd name="connsiteY20" fmla="*/ 111621 h 1426949"/>
              <a:gd name="connsiteX21" fmla="*/ 686154 w 1372282"/>
              <a:gd name="connsiteY21" fmla="*/ 0 h 1426949"/>
              <a:gd name="connsiteX22" fmla="*/ 903815 w 1372282"/>
              <a:gd name="connsiteY22" fmla="*/ 44276 h 1426949"/>
              <a:gd name="connsiteX23" fmla="*/ 1081851 w 1372282"/>
              <a:gd name="connsiteY23" fmla="*/ 164455 h 1426949"/>
              <a:gd name="connsiteX24" fmla="*/ 1202030 w 1372282"/>
              <a:gd name="connsiteY24" fmla="*/ 342491 h 1426949"/>
              <a:gd name="connsiteX25" fmla="*/ 1246306 w 1372282"/>
              <a:gd name="connsiteY25" fmla="*/ 560152 h 1426949"/>
              <a:gd name="connsiteX26" fmla="*/ 1246306 w 1372282"/>
              <a:gd name="connsiteY26" fmla="*/ 977243 h 1426949"/>
              <a:gd name="connsiteX27" fmla="*/ 1363508 w 1372282"/>
              <a:gd name="connsiteY27" fmla="*/ 1160487 h 1426949"/>
              <a:gd name="connsiteX28" fmla="*/ 1365369 w 1372282"/>
              <a:gd name="connsiteY28" fmla="*/ 1217414 h 1426949"/>
              <a:gd name="connsiteX29" fmla="*/ 1316628 w 1372282"/>
              <a:gd name="connsiteY29" fmla="*/ 1246436 h 1426949"/>
              <a:gd name="connsiteX30" fmla="*/ 55867 w 1372282"/>
              <a:gd name="connsiteY30" fmla="*/ 1246436 h 1426949"/>
              <a:gd name="connsiteX31" fmla="*/ 7126 w 1372282"/>
              <a:gd name="connsiteY31" fmla="*/ 1217786 h 1426949"/>
              <a:gd name="connsiteX32" fmla="*/ 8242 w 1372282"/>
              <a:gd name="connsiteY32" fmla="*/ 1161232 h 1426949"/>
              <a:gd name="connsiteX33" fmla="*/ 126002 w 1372282"/>
              <a:gd name="connsiteY33" fmla="*/ 969801 h 1426949"/>
              <a:gd name="connsiteX34" fmla="*/ 126002 w 1372282"/>
              <a:gd name="connsiteY34" fmla="*/ 560152 h 1426949"/>
              <a:gd name="connsiteX35" fmla="*/ 170279 w 1372282"/>
              <a:gd name="connsiteY35" fmla="*/ 342491 h 1426949"/>
              <a:gd name="connsiteX36" fmla="*/ 290458 w 1372282"/>
              <a:gd name="connsiteY36" fmla="*/ 164455 h 1426949"/>
              <a:gd name="connsiteX37" fmla="*/ 468493 w 1372282"/>
              <a:gd name="connsiteY37" fmla="*/ 44276 h 1426949"/>
              <a:gd name="connsiteX38" fmla="*/ 686154 w 1372282"/>
              <a:gd name="connsiteY38" fmla="*/ 0 h 1426949"/>
            </a:gdLst>
            <a:ahLst/>
            <a:cxnLst/>
            <a:rect l="l" t="t" r="r" b="b"/>
            <a:pathLst>
              <a:path w="1372282" h="1426949">
                <a:moveTo>
                  <a:pt x="337768" y="1315328"/>
                </a:moveTo>
                <a:lnTo>
                  <a:pt x="530173" y="1315328"/>
                </a:lnTo>
                <a:lnTo>
                  <a:pt x="842109" y="1315328"/>
                </a:lnTo>
                <a:lnTo>
                  <a:pt x="1034514" y="1315328"/>
                </a:lnTo>
                <a:cubicBezTo>
                  <a:pt x="1065396" y="1315328"/>
                  <a:pt x="1090325" y="1340257"/>
                  <a:pt x="1090325" y="1371139"/>
                </a:cubicBezTo>
                <a:cubicBezTo>
                  <a:pt x="1090325" y="1402021"/>
                  <a:pt x="1065210" y="1426949"/>
                  <a:pt x="1034514" y="1426949"/>
                </a:cubicBezTo>
                <a:lnTo>
                  <a:pt x="842109" y="1426949"/>
                </a:lnTo>
                <a:lnTo>
                  <a:pt x="530173" y="1426949"/>
                </a:lnTo>
                <a:lnTo>
                  <a:pt x="337768" y="1426949"/>
                </a:lnTo>
                <a:cubicBezTo>
                  <a:pt x="306886" y="1426949"/>
                  <a:pt x="281957" y="1402021"/>
                  <a:pt x="281957" y="1371139"/>
                </a:cubicBezTo>
                <a:cubicBezTo>
                  <a:pt x="281957" y="1340257"/>
                  <a:pt x="306886" y="1315328"/>
                  <a:pt x="337768" y="1315328"/>
                </a:cubicBezTo>
                <a:close/>
                <a:moveTo>
                  <a:pt x="686154" y="111621"/>
                </a:moveTo>
                <a:cubicBezTo>
                  <a:pt x="438914" y="111621"/>
                  <a:pt x="237624" y="312725"/>
                  <a:pt x="237624" y="560152"/>
                </a:cubicBezTo>
                <a:lnTo>
                  <a:pt x="237624" y="985614"/>
                </a:lnTo>
                <a:cubicBezTo>
                  <a:pt x="237624" y="996032"/>
                  <a:pt x="234833" y="1006078"/>
                  <a:pt x="229252" y="1014822"/>
                </a:cubicBezTo>
                <a:lnTo>
                  <a:pt x="155768" y="1134814"/>
                </a:lnTo>
                <a:lnTo>
                  <a:pt x="1214680" y="1134814"/>
                </a:lnTo>
                <a:lnTo>
                  <a:pt x="1143429" y="1023565"/>
                </a:lnTo>
                <a:cubicBezTo>
                  <a:pt x="1137662" y="1014636"/>
                  <a:pt x="1134685" y="1004218"/>
                  <a:pt x="1134685" y="993428"/>
                </a:cubicBezTo>
                <a:lnTo>
                  <a:pt x="1134685" y="560152"/>
                </a:lnTo>
                <a:cubicBezTo>
                  <a:pt x="1134685" y="312911"/>
                  <a:pt x="933581" y="111621"/>
                  <a:pt x="686154" y="111621"/>
                </a:cubicBezTo>
                <a:close/>
                <a:moveTo>
                  <a:pt x="686154" y="0"/>
                </a:moveTo>
                <a:cubicBezTo>
                  <a:pt x="761499" y="0"/>
                  <a:pt x="834610" y="14883"/>
                  <a:pt x="903815" y="44276"/>
                </a:cubicBezTo>
                <a:cubicBezTo>
                  <a:pt x="970416" y="72554"/>
                  <a:pt x="1030319" y="113109"/>
                  <a:pt x="1081851" y="164455"/>
                </a:cubicBezTo>
                <a:cubicBezTo>
                  <a:pt x="1133383" y="215987"/>
                  <a:pt x="1173753" y="275890"/>
                  <a:pt x="1202030" y="342491"/>
                </a:cubicBezTo>
                <a:cubicBezTo>
                  <a:pt x="1231423" y="411510"/>
                  <a:pt x="1246306" y="484808"/>
                  <a:pt x="1246306" y="560152"/>
                </a:cubicBezTo>
                <a:lnTo>
                  <a:pt x="1246306" y="977243"/>
                </a:lnTo>
                <a:lnTo>
                  <a:pt x="1363508" y="1160487"/>
                </a:lnTo>
                <a:cubicBezTo>
                  <a:pt x="1374484" y="1177603"/>
                  <a:pt x="1375229" y="1199555"/>
                  <a:pt x="1365369" y="1217414"/>
                </a:cubicBezTo>
                <a:cubicBezTo>
                  <a:pt x="1355695" y="1235273"/>
                  <a:pt x="1336905" y="1246436"/>
                  <a:pt x="1316628" y="1246436"/>
                </a:cubicBezTo>
                <a:lnTo>
                  <a:pt x="55867" y="1246436"/>
                </a:lnTo>
                <a:cubicBezTo>
                  <a:pt x="35589" y="1246436"/>
                  <a:pt x="16986" y="1235460"/>
                  <a:pt x="7126" y="1217786"/>
                </a:cubicBezTo>
                <a:cubicBezTo>
                  <a:pt x="-2734" y="1200113"/>
                  <a:pt x="-2362" y="1178533"/>
                  <a:pt x="8242" y="1161232"/>
                </a:cubicBezTo>
                <a:lnTo>
                  <a:pt x="126002" y="969801"/>
                </a:lnTo>
                <a:lnTo>
                  <a:pt x="126002" y="560152"/>
                </a:lnTo>
                <a:cubicBezTo>
                  <a:pt x="126002" y="484808"/>
                  <a:pt x="140885" y="411696"/>
                  <a:pt x="170279" y="342491"/>
                </a:cubicBezTo>
                <a:cubicBezTo>
                  <a:pt x="198556" y="275890"/>
                  <a:pt x="239112" y="215987"/>
                  <a:pt x="290458" y="164455"/>
                </a:cubicBezTo>
                <a:cubicBezTo>
                  <a:pt x="341803" y="112923"/>
                  <a:pt x="401893" y="72554"/>
                  <a:pt x="468493" y="44276"/>
                </a:cubicBezTo>
                <a:cubicBezTo>
                  <a:pt x="537512" y="14883"/>
                  <a:pt x="610810" y="0"/>
                  <a:pt x="686154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>
            <a:off x="7914935" y="4437467"/>
            <a:ext cx="3056461" cy="42966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600" dirty="0">
                <a:ln w="12700">
                  <a:noFill/>
                </a:ln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0"/>
                </a:gra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⑥</a:t>
            </a:r>
            <a:r>
              <a:rPr kumimoji="1" lang="zh-CN" altLang="en-US" sz="1600" dirty="0">
                <a:ln w="12700">
                  <a:noFill/>
                </a:ln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0"/>
                </a:gra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 </a:t>
            </a:r>
            <a:r>
              <a:rPr kumimoji="1" lang="en-US" altLang="zh-CN" sz="1600" dirty="0" err="1">
                <a:ln w="12700">
                  <a:noFill/>
                </a:ln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0"/>
                </a:gra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安全建议</a:t>
            </a:r>
            <a:endParaRPr kumimoji="1" lang="zh-CN" altLang="en-US" dirty="0"/>
          </a:p>
        </p:txBody>
      </p:sp>
      <p:sp>
        <p:nvSpPr>
          <p:cNvPr id="31" name="标题 1"/>
          <p:cNvSpPr txBox="1"/>
          <p:nvPr/>
        </p:nvSpPr>
        <p:spPr>
          <a:xfrm>
            <a:off x="7914935" y="4870238"/>
            <a:ext cx="3056461" cy="114203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提供专业的安全建议，确保AI应用在符合国家相关法律法规和行业标准的前提下，保护用户数据安全。</a:t>
            </a: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>
            <a:off x="4432125" y="1884471"/>
            <a:ext cx="540000" cy="540000"/>
          </a:xfrm>
          <a:prstGeom prst="ellipse">
            <a:avLst/>
          </a:prstGeom>
          <a:gradFill>
            <a:gsLst>
              <a:gs pos="0">
                <a:schemeClr val="accent1"/>
              </a:gs>
              <a:gs pos="99000">
                <a:schemeClr val="accent2"/>
              </a:gs>
            </a:gsLst>
            <a:lin ang="2700000" scaled="0"/>
          </a:gra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>
            <a:off x="4464525" y="1916871"/>
            <a:ext cx="475200" cy="475200"/>
          </a:xfrm>
          <a:prstGeom prst="ellipse">
            <a:avLst/>
          </a:prstGeom>
          <a:noFill/>
          <a:ln w="6350" cap="flat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4" name="标题 1"/>
          <p:cNvSpPr txBox="1"/>
          <p:nvPr/>
        </p:nvSpPr>
        <p:spPr>
          <a:xfrm>
            <a:off x="4594125" y="2046471"/>
            <a:ext cx="216000" cy="216000"/>
          </a:xfrm>
          <a:custGeom>
            <a:avLst/>
            <a:gdLst>
              <a:gd name="connsiteX0" fmla="*/ 438553 w 720000"/>
              <a:gd name="connsiteY0" fmla="*/ 189601 h 720000"/>
              <a:gd name="connsiteX1" fmla="*/ 373556 w 720000"/>
              <a:gd name="connsiteY1" fmla="*/ 216451 h 720000"/>
              <a:gd name="connsiteX2" fmla="*/ 232180 w 720000"/>
              <a:gd name="connsiteY2" fmla="*/ 357827 h 720000"/>
              <a:gd name="connsiteX3" fmla="*/ 191861 w 720000"/>
              <a:gd name="connsiteY3" fmla="*/ 528226 h 720000"/>
              <a:gd name="connsiteX4" fmla="*/ 362260 w 720000"/>
              <a:gd name="connsiteY4" fmla="*/ 487907 h 720000"/>
              <a:gd name="connsiteX5" fmla="*/ 503636 w 720000"/>
              <a:gd name="connsiteY5" fmla="*/ 346444 h 720000"/>
              <a:gd name="connsiteX6" fmla="*/ 503636 w 720000"/>
              <a:gd name="connsiteY6" fmla="*/ 216365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537524 w 720000"/>
              <a:gd name="connsiteY9" fmla="*/ 182476 h 720000"/>
              <a:gd name="connsiteX10" fmla="*/ 537524 w 720000"/>
              <a:gd name="connsiteY10" fmla="*/ 380420 h 720000"/>
              <a:gd name="connsiteX11" fmla="*/ 396149 w 720000"/>
              <a:gd name="connsiteY11" fmla="*/ 521796 h 720000"/>
              <a:gd name="connsiteX12" fmla="*/ 141637 w 720000"/>
              <a:gd name="connsiteY12" fmla="*/ 578364 h 720000"/>
              <a:gd name="connsiteX13" fmla="*/ 198205 w 720000"/>
              <a:gd name="connsiteY13" fmla="*/ 323852 h 720000"/>
              <a:gd name="connsiteX14" fmla="*/ 339581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47965 h 720000"/>
              <a:gd name="connsiteX17" fmla="*/ 47965 w 720000"/>
              <a:gd name="connsiteY17" fmla="*/ 120000 h 720000"/>
              <a:gd name="connsiteX18" fmla="*/ 47965 w 720000"/>
              <a:gd name="connsiteY18" fmla="*/ 600000 h 720000"/>
              <a:gd name="connsiteX19" fmla="*/ 120000 w 720000"/>
              <a:gd name="connsiteY19" fmla="*/ 672035 h 720000"/>
              <a:gd name="connsiteX20" fmla="*/ 600000 w 720000"/>
              <a:gd name="connsiteY20" fmla="*/ 672035 h 720000"/>
              <a:gd name="connsiteX21" fmla="*/ 672035 w 720000"/>
              <a:gd name="connsiteY21" fmla="*/ 600000 h 720000"/>
              <a:gd name="connsiteX22" fmla="*/ 672035 w 720000"/>
              <a:gd name="connsiteY22" fmla="*/ 120000 h 720000"/>
              <a:gd name="connsiteX23" fmla="*/ 600000 w 720000"/>
              <a:gd name="connsiteY23" fmla="*/ 47965 h 720000"/>
              <a:gd name="connsiteX24" fmla="*/ 120000 w 720000"/>
              <a:gd name="connsiteY24" fmla="*/ 0 h 720000"/>
              <a:gd name="connsiteX25" fmla="*/ 600000 w 720000"/>
              <a:gd name="connsiteY25" fmla="*/ 0 h 720000"/>
              <a:gd name="connsiteX26" fmla="*/ 720000 w 720000"/>
              <a:gd name="connsiteY26" fmla="*/ 120000 h 720000"/>
              <a:gd name="connsiteX27" fmla="*/ 720000 w 720000"/>
              <a:gd name="connsiteY27" fmla="*/ 600000 h 720000"/>
              <a:gd name="connsiteX28" fmla="*/ 600000 w 720000"/>
              <a:gd name="connsiteY28" fmla="*/ 720000 h 720000"/>
              <a:gd name="connsiteX29" fmla="*/ 120000 w 720000"/>
              <a:gd name="connsiteY29" fmla="*/ 720000 h 720000"/>
              <a:gd name="connsiteX30" fmla="*/ 0 w 720000"/>
              <a:gd name="connsiteY30" fmla="*/ 600000 h 720000"/>
              <a:gd name="connsiteX31" fmla="*/ 0 w 720000"/>
              <a:gd name="connsiteY31" fmla="*/ 120000 h 720000"/>
              <a:gd name="connsiteX32" fmla="*/ 120000 w 720000"/>
              <a:gd name="connsiteY32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13875" y="189601"/>
                  <a:pt x="390761" y="199073"/>
                  <a:pt x="373556" y="216451"/>
                </a:cubicBezTo>
                <a:lnTo>
                  <a:pt x="232180" y="357827"/>
                </a:lnTo>
                <a:cubicBezTo>
                  <a:pt x="212456" y="377465"/>
                  <a:pt x="197336" y="453584"/>
                  <a:pt x="191861" y="528226"/>
                </a:cubicBezTo>
                <a:cubicBezTo>
                  <a:pt x="266503" y="522665"/>
                  <a:pt x="342622" y="507545"/>
                  <a:pt x="362260" y="487907"/>
                </a:cubicBezTo>
                <a:lnTo>
                  <a:pt x="503636" y="346444"/>
                </a:lnTo>
                <a:cubicBezTo>
                  <a:pt x="539523" y="310557"/>
                  <a:pt x="539523" y="252252"/>
                  <a:pt x="503636" y="216365"/>
                </a:cubicBezTo>
                <a:cubicBezTo>
                  <a:pt x="486344" y="199073"/>
                  <a:pt x="463230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74440" y="141636"/>
                  <a:pt x="510327" y="155191"/>
                  <a:pt x="537524" y="182476"/>
                </a:cubicBezTo>
                <a:cubicBezTo>
                  <a:pt x="592007" y="236872"/>
                  <a:pt x="592007" y="325938"/>
                  <a:pt x="537524" y="380420"/>
                </a:cubicBezTo>
                <a:lnTo>
                  <a:pt x="396149" y="521796"/>
                </a:lnTo>
                <a:cubicBezTo>
                  <a:pt x="341753" y="576278"/>
                  <a:pt x="141637" y="578364"/>
                  <a:pt x="141637" y="578364"/>
                </a:cubicBezTo>
                <a:cubicBezTo>
                  <a:pt x="141637" y="578364"/>
                  <a:pt x="143723" y="378334"/>
                  <a:pt x="198205" y="323852"/>
                </a:cubicBezTo>
                <a:lnTo>
                  <a:pt x="339581" y="182476"/>
                </a:lnTo>
                <a:cubicBezTo>
                  <a:pt x="366778" y="155278"/>
                  <a:pt x="402666" y="141636"/>
                  <a:pt x="438553" y="141636"/>
                </a:cubicBezTo>
                <a:close/>
                <a:moveTo>
                  <a:pt x="120000" y="47965"/>
                </a:moveTo>
                <a:cubicBezTo>
                  <a:pt x="80290" y="47965"/>
                  <a:pt x="47965" y="80290"/>
                  <a:pt x="47965" y="120000"/>
                </a:cubicBezTo>
                <a:lnTo>
                  <a:pt x="47965" y="600000"/>
                </a:lnTo>
                <a:cubicBezTo>
                  <a:pt x="47965" y="639711"/>
                  <a:pt x="80290" y="672035"/>
                  <a:pt x="120000" y="672035"/>
                </a:cubicBezTo>
                <a:lnTo>
                  <a:pt x="600000" y="672035"/>
                </a:lnTo>
                <a:cubicBezTo>
                  <a:pt x="639711" y="672035"/>
                  <a:pt x="672035" y="639711"/>
                  <a:pt x="672035" y="600000"/>
                </a:cubicBezTo>
                <a:lnTo>
                  <a:pt x="672035" y="120000"/>
                </a:lnTo>
                <a:cubicBezTo>
                  <a:pt x="672035" y="80290"/>
                  <a:pt x="639711" y="47965"/>
                  <a:pt x="600000" y="47965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5" name="标题 1"/>
          <p:cNvSpPr txBox="1"/>
          <p:nvPr/>
        </p:nvSpPr>
        <p:spPr>
          <a:xfrm>
            <a:off x="1288613" y="1317878"/>
            <a:ext cx="3056461" cy="42966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r">
              <a:lnSpc>
                <a:spcPct val="130000"/>
              </a:lnSpc>
            </a:pPr>
            <a:r>
              <a:rPr kumimoji="1" lang="en-US" altLang="zh-CN" sz="1600" dirty="0">
                <a:ln w="12700">
                  <a:noFill/>
                </a:ln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0"/>
                </a:gra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①</a:t>
            </a:r>
            <a:r>
              <a:rPr kumimoji="1" lang="zh-CN" altLang="en-US" sz="1600" dirty="0">
                <a:ln w="12700">
                  <a:noFill/>
                </a:ln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0"/>
                </a:gra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 </a:t>
            </a:r>
            <a:r>
              <a:rPr kumimoji="1" lang="en-US" altLang="zh-CN" sz="1600" dirty="0" err="1">
                <a:ln w="12700">
                  <a:noFill/>
                </a:ln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0"/>
                </a:gra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概念导入</a:t>
            </a:r>
            <a:endParaRPr kumimoji="1" lang="zh-CN" altLang="en-US" dirty="0"/>
          </a:p>
        </p:txBody>
      </p:sp>
      <p:sp>
        <p:nvSpPr>
          <p:cNvPr id="36" name="标题 1"/>
          <p:cNvSpPr txBox="1"/>
          <p:nvPr/>
        </p:nvSpPr>
        <p:spPr>
          <a:xfrm>
            <a:off x="1288613" y="1729090"/>
            <a:ext cx="3056461" cy="114203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r">
              <a:lnSpc>
                <a:spcPct val="150000"/>
              </a:lnSpc>
            </a:pPr>
            <a:r>
              <a:rPr kumimoji="1" lang="en-US" altLang="zh-CN" sz="1400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AI应用轻咨询服务首先提供概念导入，帮助</a:t>
            </a:r>
            <a:r>
              <a:rPr kumimoji="1" lang="zh-CN" altLang="en-US" sz="14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您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理解AI的基本概念，为后续的深入应用打下坚实基础</a:t>
            </a:r>
            <a:r>
              <a:rPr kumimoji="1" lang="en-US" altLang="zh-CN" sz="14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。</a:t>
            </a:r>
            <a:endParaRPr kumimoji="1" lang="zh-CN" altLang="en-US" dirty="0"/>
          </a:p>
        </p:txBody>
      </p:sp>
      <p:sp>
        <p:nvSpPr>
          <p:cNvPr id="37" name="标题 1"/>
          <p:cNvSpPr txBox="1"/>
          <p:nvPr/>
        </p:nvSpPr>
        <p:spPr>
          <a:xfrm>
            <a:off x="4432125" y="4686552"/>
            <a:ext cx="540000" cy="540000"/>
          </a:xfrm>
          <a:prstGeom prst="ellipse">
            <a:avLst/>
          </a:prstGeom>
          <a:gradFill>
            <a:gsLst>
              <a:gs pos="0">
                <a:schemeClr val="accent1"/>
              </a:gs>
              <a:gs pos="99000">
                <a:schemeClr val="accent2"/>
              </a:gs>
            </a:gsLst>
            <a:lin ang="2700000" scaled="0"/>
          </a:gra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8" name="标题 1"/>
          <p:cNvSpPr txBox="1"/>
          <p:nvPr/>
        </p:nvSpPr>
        <p:spPr>
          <a:xfrm>
            <a:off x="4464525" y="4718952"/>
            <a:ext cx="475200" cy="475200"/>
          </a:xfrm>
          <a:prstGeom prst="ellipse">
            <a:avLst/>
          </a:prstGeom>
          <a:noFill/>
          <a:ln w="6350" cap="flat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9" name="标题 1"/>
          <p:cNvSpPr txBox="1"/>
          <p:nvPr/>
        </p:nvSpPr>
        <p:spPr>
          <a:xfrm>
            <a:off x="4594125" y="4867221"/>
            <a:ext cx="216000" cy="178663"/>
          </a:xfrm>
          <a:custGeom>
            <a:avLst/>
            <a:gdLst>
              <a:gd name="connsiteX0" fmla="*/ 153878 w 870468"/>
              <a:gd name="connsiteY0" fmla="*/ 353026 h 720000"/>
              <a:gd name="connsiteX1" fmla="*/ 449972 w 870468"/>
              <a:gd name="connsiteY1" fmla="*/ 353026 h 720000"/>
              <a:gd name="connsiteX2" fmla="*/ 489985 w 870468"/>
              <a:gd name="connsiteY2" fmla="*/ 393039 h 720000"/>
              <a:gd name="connsiteX3" fmla="*/ 449972 w 870468"/>
              <a:gd name="connsiteY3" fmla="*/ 433051 h 720000"/>
              <a:gd name="connsiteX4" fmla="*/ 153878 w 870468"/>
              <a:gd name="connsiteY4" fmla="*/ 433051 h 720000"/>
              <a:gd name="connsiteX5" fmla="*/ 113865 w 870468"/>
              <a:gd name="connsiteY5" fmla="*/ 393039 h 720000"/>
              <a:gd name="connsiteX6" fmla="*/ 153878 w 870468"/>
              <a:gd name="connsiteY6" fmla="*/ 353026 h 720000"/>
              <a:gd name="connsiteX7" fmla="*/ 68708 w 870468"/>
              <a:gd name="connsiteY7" fmla="*/ 275858 h 720000"/>
              <a:gd name="connsiteX8" fmla="*/ 68708 w 870468"/>
              <a:gd name="connsiteY8" fmla="*/ 603735 h 720000"/>
              <a:gd name="connsiteX9" fmla="*/ 116266 w 870468"/>
              <a:gd name="connsiteY9" fmla="*/ 651293 h 720000"/>
              <a:gd name="connsiteX10" fmla="*/ 598821 w 870468"/>
              <a:gd name="connsiteY10" fmla="*/ 651293 h 720000"/>
              <a:gd name="connsiteX11" fmla="*/ 754317 w 870468"/>
              <a:gd name="connsiteY11" fmla="*/ 651293 h 720000"/>
              <a:gd name="connsiteX12" fmla="*/ 801875 w 870468"/>
              <a:gd name="connsiteY12" fmla="*/ 603735 h 720000"/>
              <a:gd name="connsiteX13" fmla="*/ 801875 w 870468"/>
              <a:gd name="connsiteY13" fmla="*/ 275858 h 720000"/>
              <a:gd name="connsiteX14" fmla="*/ 598821 w 870468"/>
              <a:gd name="connsiteY14" fmla="*/ 275858 h 720000"/>
              <a:gd name="connsiteX15" fmla="*/ 116266 w 870468"/>
              <a:gd name="connsiteY15" fmla="*/ 68593 h 720000"/>
              <a:gd name="connsiteX16" fmla="*/ 68708 w 870468"/>
              <a:gd name="connsiteY16" fmla="*/ 116151 h 720000"/>
              <a:gd name="connsiteX17" fmla="*/ 68708 w 870468"/>
              <a:gd name="connsiteY17" fmla="*/ 207265 h 720000"/>
              <a:gd name="connsiteX18" fmla="*/ 598821 w 870468"/>
              <a:gd name="connsiteY18" fmla="*/ 207265 h 720000"/>
              <a:gd name="connsiteX19" fmla="*/ 801875 w 870468"/>
              <a:gd name="connsiteY19" fmla="*/ 207265 h 720000"/>
              <a:gd name="connsiteX20" fmla="*/ 801875 w 870468"/>
              <a:gd name="connsiteY20" fmla="*/ 116151 h 720000"/>
              <a:gd name="connsiteX21" fmla="*/ 754317 w 870468"/>
              <a:gd name="connsiteY21" fmla="*/ 68593 h 720000"/>
              <a:gd name="connsiteX22" fmla="*/ 598821 w 870468"/>
              <a:gd name="connsiteY22" fmla="*/ 68593 h 720000"/>
              <a:gd name="connsiteX23" fmla="*/ 116266 w 870468"/>
              <a:gd name="connsiteY23" fmla="*/ 0 h 720000"/>
              <a:gd name="connsiteX24" fmla="*/ 598821 w 870468"/>
              <a:gd name="connsiteY24" fmla="*/ 0 h 720000"/>
              <a:gd name="connsiteX25" fmla="*/ 754317 w 870468"/>
              <a:gd name="connsiteY25" fmla="*/ 0 h 720000"/>
              <a:gd name="connsiteX26" fmla="*/ 870468 w 870468"/>
              <a:gd name="connsiteY26" fmla="*/ 116151 h 720000"/>
              <a:gd name="connsiteX27" fmla="*/ 870468 w 870468"/>
              <a:gd name="connsiteY27" fmla="*/ 241562 h 720000"/>
              <a:gd name="connsiteX28" fmla="*/ 870468 w 870468"/>
              <a:gd name="connsiteY28" fmla="*/ 603735 h 720000"/>
              <a:gd name="connsiteX29" fmla="*/ 754317 w 870468"/>
              <a:gd name="connsiteY29" fmla="*/ 720000 h 720000"/>
              <a:gd name="connsiteX30" fmla="*/ 598821 w 870468"/>
              <a:gd name="connsiteY30" fmla="*/ 720000 h 720000"/>
              <a:gd name="connsiteX31" fmla="*/ 116266 w 870468"/>
              <a:gd name="connsiteY31" fmla="*/ 720000 h 720000"/>
              <a:gd name="connsiteX32" fmla="*/ 115 w 870468"/>
              <a:gd name="connsiteY32" fmla="*/ 603849 h 720000"/>
              <a:gd name="connsiteX33" fmla="*/ 115 w 870468"/>
              <a:gd name="connsiteY33" fmla="*/ 241841 h 720000"/>
              <a:gd name="connsiteX34" fmla="*/ 0 w 870468"/>
              <a:gd name="connsiteY34" fmla="*/ 241562 h 720000"/>
              <a:gd name="connsiteX35" fmla="*/ 115 w 870468"/>
              <a:gd name="connsiteY35" fmla="*/ 241284 h 720000"/>
              <a:gd name="connsiteX36" fmla="*/ 115 w 870468"/>
              <a:gd name="connsiteY36" fmla="*/ 116151 h 720000"/>
              <a:gd name="connsiteX37" fmla="*/ 116266 w 870468"/>
              <a:gd name="connsiteY37" fmla="*/ 0 h 720000"/>
            </a:gdLst>
            <a:ahLst/>
            <a:cxnLst/>
            <a:rect l="l" t="t" r="r" b="b"/>
            <a:pathLst>
              <a:path w="870468" h="720000">
                <a:moveTo>
                  <a:pt x="153878" y="353026"/>
                </a:moveTo>
                <a:lnTo>
                  <a:pt x="449972" y="353026"/>
                </a:lnTo>
                <a:cubicBezTo>
                  <a:pt x="472036" y="353026"/>
                  <a:pt x="489985" y="370975"/>
                  <a:pt x="489985" y="393039"/>
                </a:cubicBezTo>
                <a:cubicBezTo>
                  <a:pt x="489985" y="415103"/>
                  <a:pt x="472150" y="433051"/>
                  <a:pt x="449972" y="433051"/>
                </a:cubicBezTo>
                <a:lnTo>
                  <a:pt x="153878" y="433051"/>
                </a:lnTo>
                <a:cubicBezTo>
                  <a:pt x="131814" y="433051"/>
                  <a:pt x="113865" y="415103"/>
                  <a:pt x="113865" y="393039"/>
                </a:cubicBezTo>
                <a:cubicBezTo>
                  <a:pt x="113865" y="370975"/>
                  <a:pt x="131814" y="353026"/>
                  <a:pt x="153878" y="353026"/>
                </a:cubicBezTo>
                <a:close/>
                <a:moveTo>
                  <a:pt x="68708" y="275858"/>
                </a:moveTo>
                <a:lnTo>
                  <a:pt x="68708" y="603735"/>
                </a:lnTo>
                <a:cubicBezTo>
                  <a:pt x="68708" y="630029"/>
                  <a:pt x="90087" y="651293"/>
                  <a:pt x="116266" y="651293"/>
                </a:cubicBezTo>
                <a:lnTo>
                  <a:pt x="598821" y="651293"/>
                </a:lnTo>
                <a:lnTo>
                  <a:pt x="754317" y="651293"/>
                </a:lnTo>
                <a:cubicBezTo>
                  <a:pt x="780611" y="651293"/>
                  <a:pt x="801875" y="629915"/>
                  <a:pt x="801875" y="603735"/>
                </a:cubicBezTo>
                <a:lnTo>
                  <a:pt x="801875" y="275858"/>
                </a:lnTo>
                <a:lnTo>
                  <a:pt x="598821" y="275858"/>
                </a:lnTo>
                <a:close/>
                <a:moveTo>
                  <a:pt x="116266" y="68593"/>
                </a:moveTo>
                <a:cubicBezTo>
                  <a:pt x="89972" y="68593"/>
                  <a:pt x="68708" y="89972"/>
                  <a:pt x="68708" y="116151"/>
                </a:cubicBezTo>
                <a:lnTo>
                  <a:pt x="68708" y="207265"/>
                </a:lnTo>
                <a:lnTo>
                  <a:pt x="598821" y="207265"/>
                </a:lnTo>
                <a:lnTo>
                  <a:pt x="801875" y="207265"/>
                </a:lnTo>
                <a:lnTo>
                  <a:pt x="801875" y="116151"/>
                </a:lnTo>
                <a:cubicBezTo>
                  <a:pt x="801875" y="89857"/>
                  <a:pt x="780497" y="68593"/>
                  <a:pt x="754317" y="68593"/>
                </a:cubicBezTo>
                <a:lnTo>
                  <a:pt x="598821" y="68593"/>
                </a:lnTo>
                <a:close/>
                <a:moveTo>
                  <a:pt x="116266" y="0"/>
                </a:moveTo>
                <a:lnTo>
                  <a:pt x="598821" y="0"/>
                </a:lnTo>
                <a:lnTo>
                  <a:pt x="754317" y="0"/>
                </a:lnTo>
                <a:cubicBezTo>
                  <a:pt x="818338" y="0"/>
                  <a:pt x="870468" y="52131"/>
                  <a:pt x="870468" y="116151"/>
                </a:cubicBezTo>
                <a:lnTo>
                  <a:pt x="870468" y="241562"/>
                </a:lnTo>
                <a:lnTo>
                  <a:pt x="870468" y="603735"/>
                </a:lnTo>
                <a:cubicBezTo>
                  <a:pt x="870468" y="667869"/>
                  <a:pt x="818338" y="720000"/>
                  <a:pt x="754317" y="720000"/>
                </a:cubicBezTo>
                <a:lnTo>
                  <a:pt x="598821" y="720000"/>
                </a:lnTo>
                <a:lnTo>
                  <a:pt x="116266" y="720000"/>
                </a:lnTo>
                <a:cubicBezTo>
                  <a:pt x="52246" y="720000"/>
                  <a:pt x="115" y="667869"/>
                  <a:pt x="115" y="603849"/>
                </a:cubicBezTo>
                <a:lnTo>
                  <a:pt x="115" y="241841"/>
                </a:lnTo>
                <a:lnTo>
                  <a:pt x="0" y="241562"/>
                </a:lnTo>
                <a:lnTo>
                  <a:pt x="115" y="241284"/>
                </a:lnTo>
                <a:lnTo>
                  <a:pt x="115" y="116151"/>
                </a:lnTo>
                <a:cubicBezTo>
                  <a:pt x="115" y="52131"/>
                  <a:pt x="52246" y="0"/>
                  <a:pt x="116266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0" name="标题 1"/>
          <p:cNvSpPr txBox="1"/>
          <p:nvPr/>
        </p:nvSpPr>
        <p:spPr>
          <a:xfrm>
            <a:off x="1288613" y="4437467"/>
            <a:ext cx="3056462" cy="42966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r">
              <a:lnSpc>
                <a:spcPct val="130000"/>
              </a:lnSpc>
            </a:pPr>
            <a:r>
              <a:rPr kumimoji="1" lang="en-US" altLang="zh-CN" sz="1600" dirty="0">
                <a:ln w="12700">
                  <a:noFill/>
                </a:ln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0"/>
                </a:gra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③</a:t>
            </a:r>
            <a:r>
              <a:rPr kumimoji="1" lang="zh-CN" altLang="en-US" sz="1600" dirty="0">
                <a:ln w="12700">
                  <a:noFill/>
                </a:ln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0"/>
                </a:gra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 </a:t>
            </a:r>
            <a:r>
              <a:rPr kumimoji="1" lang="en-US" altLang="zh-CN" sz="1600" dirty="0" err="1">
                <a:ln w="12700">
                  <a:noFill/>
                </a:ln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0"/>
                </a:gra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应用场景推荐</a:t>
            </a:r>
            <a:endParaRPr kumimoji="1" lang="zh-CN" altLang="en-US" dirty="0"/>
          </a:p>
        </p:txBody>
      </p:sp>
      <p:sp>
        <p:nvSpPr>
          <p:cNvPr id="41" name="标题 1"/>
          <p:cNvSpPr txBox="1"/>
          <p:nvPr/>
        </p:nvSpPr>
        <p:spPr>
          <a:xfrm>
            <a:off x="1288613" y="4870238"/>
            <a:ext cx="3056461" cy="114203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r">
              <a:lnSpc>
                <a:spcPct val="150000"/>
              </a:lnSpc>
            </a:pPr>
            <a:r>
              <a:rPr kumimoji="1" lang="en-US" altLang="zh-CN" sz="1400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根据</a:t>
            </a:r>
            <a:r>
              <a:rPr kumimoji="1" lang="zh-CN" altLang="en-US" sz="14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您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的具体情况，推荐最适合的应用场景，确保AI技术的引入能够最大程度地提</a:t>
            </a:r>
            <a:r>
              <a:rPr kumimoji="1" lang="zh-CN" altLang="en-US" sz="14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工作</a:t>
            </a:r>
            <a:r>
              <a:rPr kumimoji="1" lang="en-US" altLang="zh-CN" sz="14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/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升业务效率</a:t>
            </a:r>
            <a:r>
              <a:rPr kumimoji="1" lang="en-US" altLang="zh-CN" sz="14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。</a:t>
            </a:r>
            <a:endParaRPr kumimoji="1" lang="zh-CN" altLang="en-US" dirty="0"/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1"/>
          <a:srcRect l="22019" r="22019"/>
          <a:stretch>
            <a:fillRect/>
          </a:stretch>
        </p:blipFill>
        <p:spPr>
          <a:xfrm>
            <a:off x="5380940" y="2830954"/>
            <a:ext cx="1447124" cy="1447124"/>
          </a:xfrm>
          <a:custGeom>
            <a:avLst/>
            <a:gdLst>
              <a:gd name="connsiteX0" fmla="*/ 723562 w 1447124"/>
              <a:gd name="connsiteY0" fmla="*/ 0 h 1447124"/>
              <a:gd name="connsiteX1" fmla="*/ 1447124 w 1447124"/>
              <a:gd name="connsiteY1" fmla="*/ 723562 h 1447124"/>
              <a:gd name="connsiteX2" fmla="*/ 723562 w 1447124"/>
              <a:gd name="connsiteY2" fmla="*/ 1447124 h 1447124"/>
              <a:gd name="connsiteX3" fmla="*/ 0 w 1447124"/>
              <a:gd name="connsiteY3" fmla="*/ 723562 h 1447124"/>
              <a:gd name="connsiteX4" fmla="*/ 723562 w 1447124"/>
              <a:gd name="connsiteY4" fmla="*/ 0 h 1447124"/>
            </a:gdLst>
            <a:ahLst/>
            <a:cxnLst/>
            <a:rect l="l" t="t" r="r" b="b"/>
            <a:pathLst>
              <a:path w="1447124" h="1447124">
                <a:moveTo>
                  <a:pt x="723562" y="0"/>
                </a:moveTo>
                <a:cubicBezTo>
                  <a:pt x="1123175" y="0"/>
                  <a:pt x="1447124" y="323950"/>
                  <a:pt x="1447124" y="723562"/>
                </a:cubicBezTo>
                <a:cubicBezTo>
                  <a:pt x="1447124" y="1123175"/>
                  <a:pt x="1123175" y="1447124"/>
                  <a:pt x="723562" y="1447124"/>
                </a:cubicBezTo>
                <a:cubicBezTo>
                  <a:pt x="323950" y="1447124"/>
                  <a:pt x="0" y="1123175"/>
                  <a:pt x="0" y="723562"/>
                </a:cubicBezTo>
                <a:cubicBezTo>
                  <a:pt x="0" y="323950"/>
                  <a:pt x="323950" y="0"/>
                  <a:pt x="723562" y="0"/>
                </a:cubicBezTo>
                <a:close/>
              </a:path>
            </a:pathLst>
          </a:custGeom>
          <a:noFill/>
          <a:ln cap="sq">
            <a:solidFill>
              <a:schemeClr val="bg1"/>
            </a:solidFill>
          </a:ln>
        </p:spPr>
      </p:pic>
      <p:sp>
        <p:nvSpPr>
          <p:cNvPr id="43" name="标题 1"/>
          <p:cNvSpPr txBox="1"/>
          <p:nvPr/>
        </p:nvSpPr>
        <p:spPr>
          <a:xfrm>
            <a:off x="660400" y="427667"/>
            <a:ext cx="10858500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AI应用咨询服务</a:t>
            </a:r>
            <a:endParaRPr kumimoji="1"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rot="5400000">
            <a:off x="683724" y="3259807"/>
            <a:ext cx="774393" cy="667423"/>
          </a:xfrm>
          <a:prstGeom prst="hexagon">
            <a:avLst>
              <a:gd name="adj" fmla="val 29289"/>
              <a:gd name="vf" fmla="val 115470"/>
            </a:avLst>
          </a:prstGeom>
          <a:gradFill>
            <a:gsLst>
              <a:gs pos="6000">
                <a:schemeClr val="bg1">
                  <a:alpha val="0"/>
                </a:schemeClr>
              </a:gs>
              <a:gs pos="100000">
                <a:schemeClr val="bg1">
                  <a:alpha val="37000"/>
                </a:schemeClr>
              </a:gs>
            </a:gsLst>
            <a:lin ang="10800000" scaled="0"/>
          </a:gradFill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394839" y="3538980"/>
            <a:ext cx="4198036" cy="254823"/>
          </a:xfrm>
          <a:custGeom>
            <a:avLst/>
            <a:gdLst>
              <a:gd name="connsiteX0" fmla="*/ 0 w 5473700"/>
              <a:gd name="connsiteY0" fmla="*/ 558800 h 558800"/>
              <a:gd name="connsiteX1" fmla="*/ 698500 w 5473700"/>
              <a:gd name="connsiteY1" fmla="*/ 0 h 558800"/>
              <a:gd name="connsiteX2" fmla="*/ 5473700 w 5473700"/>
              <a:gd name="connsiteY2" fmla="*/ 0 h 558800"/>
              <a:gd name="connsiteX0-1" fmla="*/ 0 w 5473700"/>
              <a:gd name="connsiteY0-2" fmla="*/ 558800 h 558800"/>
              <a:gd name="connsiteX1-3" fmla="*/ 291212 w 5473700"/>
              <a:gd name="connsiteY1-4" fmla="*/ 30665 h 558800"/>
              <a:gd name="connsiteX2-5" fmla="*/ 5473700 w 5473700"/>
              <a:gd name="connsiteY2-6" fmla="*/ 0 h 558800"/>
              <a:gd name="connsiteX0-7" fmla="*/ 0 w 5485611"/>
              <a:gd name="connsiteY0-8" fmla="*/ 444889 h 444889"/>
              <a:gd name="connsiteX1-9" fmla="*/ 303123 w 5485611"/>
              <a:gd name="connsiteY1-10" fmla="*/ 30665 h 444889"/>
              <a:gd name="connsiteX2-11" fmla="*/ 5485611 w 5485611"/>
              <a:gd name="connsiteY2-12" fmla="*/ 0 h 444889"/>
              <a:gd name="connsiteX0-13" fmla="*/ 0 w 5479655"/>
              <a:gd name="connsiteY0-14" fmla="*/ 452007 h 452007"/>
              <a:gd name="connsiteX1-15" fmla="*/ 297167 w 5479655"/>
              <a:gd name="connsiteY1-16" fmla="*/ 30665 h 452007"/>
              <a:gd name="connsiteX2-17" fmla="*/ 5479655 w 5479655"/>
              <a:gd name="connsiteY2-18" fmla="*/ 0 h 452007"/>
              <a:gd name="connsiteX0-19" fmla="*/ 0 w 5485798"/>
              <a:gd name="connsiteY0-20" fmla="*/ 458977 h 458977"/>
              <a:gd name="connsiteX1-21" fmla="*/ 303310 w 5485798"/>
              <a:gd name="connsiteY1-22" fmla="*/ 30665 h 458977"/>
              <a:gd name="connsiteX2-23" fmla="*/ 5485798 w 5485798"/>
              <a:gd name="connsiteY2-24" fmla="*/ 0 h 458977"/>
              <a:gd name="connsiteX0-25" fmla="*/ 0 w 5485798"/>
              <a:gd name="connsiteY0-26" fmla="*/ 458977 h 458977"/>
              <a:gd name="connsiteX1-27" fmla="*/ 309453 w 5485798"/>
              <a:gd name="connsiteY1-28" fmla="*/ 34152 h 458977"/>
              <a:gd name="connsiteX2-29" fmla="*/ 5485798 w 5485798"/>
              <a:gd name="connsiteY2-30" fmla="*/ 0 h 458977"/>
              <a:gd name="connsiteX0-31" fmla="*/ 0 w 5639375"/>
              <a:gd name="connsiteY0-32" fmla="*/ 661139 h 661139"/>
              <a:gd name="connsiteX1-33" fmla="*/ 463030 w 5639375"/>
              <a:gd name="connsiteY1-34" fmla="*/ 34152 h 661139"/>
              <a:gd name="connsiteX2-35" fmla="*/ 5639375 w 5639375"/>
              <a:gd name="connsiteY2-36" fmla="*/ 0 h 661139"/>
              <a:gd name="connsiteX0-37" fmla="*/ 0 w 5448940"/>
              <a:gd name="connsiteY0-38" fmla="*/ 399722 h 399722"/>
              <a:gd name="connsiteX1-39" fmla="*/ 272595 w 5448940"/>
              <a:gd name="connsiteY1-40" fmla="*/ 34152 h 399722"/>
              <a:gd name="connsiteX2-41" fmla="*/ 5448940 w 5448940"/>
              <a:gd name="connsiteY2-42" fmla="*/ 0 h 399722"/>
              <a:gd name="connsiteX0-43" fmla="*/ 0 w 5432046"/>
              <a:gd name="connsiteY0-44" fmla="*/ 382293 h 382293"/>
              <a:gd name="connsiteX1-45" fmla="*/ 255701 w 5432046"/>
              <a:gd name="connsiteY1-46" fmla="*/ 34152 h 382293"/>
              <a:gd name="connsiteX2-47" fmla="*/ 5432046 w 5432046"/>
              <a:gd name="connsiteY2-48" fmla="*/ 0 h 382293"/>
              <a:gd name="connsiteX0-49" fmla="*/ 0 w 3122250"/>
              <a:gd name="connsiteY0-50" fmla="*/ 354408 h 354408"/>
              <a:gd name="connsiteX1-51" fmla="*/ 255701 w 3122250"/>
              <a:gd name="connsiteY1-52" fmla="*/ 6267 h 354408"/>
              <a:gd name="connsiteX2-53" fmla="*/ 3122250 w 3122250"/>
              <a:gd name="connsiteY2-54" fmla="*/ 0 h 354408"/>
              <a:gd name="connsiteX0-55" fmla="*/ 0 w 2707491"/>
              <a:gd name="connsiteY0-56" fmla="*/ 354408 h 354408"/>
              <a:gd name="connsiteX1-57" fmla="*/ 255701 w 2707491"/>
              <a:gd name="connsiteY1-58" fmla="*/ 6267 h 354408"/>
              <a:gd name="connsiteX2-59" fmla="*/ 2707491 w 2707491"/>
              <a:gd name="connsiteY2-60" fmla="*/ 0 h 354408"/>
              <a:gd name="connsiteX0-61" fmla="*/ 0 w 2707491"/>
              <a:gd name="connsiteY0-62" fmla="*/ 382292 h 382292"/>
              <a:gd name="connsiteX1-63" fmla="*/ 255701 w 2707491"/>
              <a:gd name="connsiteY1-64" fmla="*/ 34151 h 382292"/>
              <a:gd name="connsiteX2-65" fmla="*/ 2707491 w 2707491"/>
              <a:gd name="connsiteY2-66" fmla="*/ 0 h 382292"/>
              <a:gd name="connsiteX0-67" fmla="*/ 0 w 2707491"/>
              <a:gd name="connsiteY0-68" fmla="*/ 372997 h 372997"/>
              <a:gd name="connsiteX1-69" fmla="*/ 255701 w 2707491"/>
              <a:gd name="connsiteY1-70" fmla="*/ 24856 h 372997"/>
              <a:gd name="connsiteX2-71" fmla="*/ 2707491 w 2707491"/>
              <a:gd name="connsiteY2-72" fmla="*/ 0 h 372997"/>
            </a:gdLst>
            <a:ahLst/>
            <a:cxnLst/>
            <a:rect l="l" t="t" r="r" b="b"/>
            <a:pathLst>
              <a:path w="2707491" h="372997">
                <a:moveTo>
                  <a:pt x="0" y="372997"/>
                </a:moveTo>
                <a:lnTo>
                  <a:pt x="255701" y="24856"/>
                </a:lnTo>
                <a:lnTo>
                  <a:pt x="2707491" y="0"/>
                </a:lnTo>
              </a:path>
            </a:pathLst>
          </a:custGeom>
          <a:noFill/>
          <a:ln w="9525" cap="sq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miter/>
            <a:headEnd type="none"/>
            <a:tailEnd type="oval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753079" y="2843753"/>
            <a:ext cx="3893173" cy="64895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6800" rIns="90000" bIns="46800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16DBA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模型的训推测评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727585" y="3601370"/>
            <a:ext cx="3920442" cy="94141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模型的训推测评是AI应用实施服务的核心环节，包括模型的训练、推理、评估和测试，以确保模型在实际应用中的性能和效果。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5400000">
            <a:off x="800036" y="3360052"/>
            <a:ext cx="541769" cy="466932"/>
          </a:xfrm>
          <a:prstGeom prst="hexagon">
            <a:avLst>
              <a:gd name="adj" fmla="val 29289"/>
              <a:gd name="vf" fmla="val 115470"/>
            </a:avLst>
          </a:prstGeom>
          <a:solidFill>
            <a:schemeClr val="accent2">
              <a:lumMod val="20000"/>
              <a:lumOff val="80000"/>
            </a:schemeClr>
          </a:solidFill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740553" y="3433499"/>
            <a:ext cx="660400" cy="3200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16DBA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03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5400000">
            <a:off x="6490489" y="3259807"/>
            <a:ext cx="774393" cy="667423"/>
          </a:xfrm>
          <a:prstGeom prst="hexagon">
            <a:avLst>
              <a:gd name="adj" fmla="val 29289"/>
              <a:gd name="vf" fmla="val 115470"/>
            </a:avLst>
          </a:prstGeom>
          <a:gradFill>
            <a:gsLst>
              <a:gs pos="6000">
                <a:schemeClr val="bg1">
                  <a:alpha val="0"/>
                </a:schemeClr>
              </a:gs>
              <a:gs pos="100000">
                <a:schemeClr val="bg1">
                  <a:alpha val="37000"/>
                </a:schemeClr>
              </a:gs>
            </a:gsLst>
            <a:lin ang="10800000" scaled="0"/>
          </a:gradFill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7201604" y="3538980"/>
            <a:ext cx="4198036" cy="254823"/>
          </a:xfrm>
          <a:custGeom>
            <a:avLst/>
            <a:gdLst>
              <a:gd name="connsiteX0" fmla="*/ 0 w 5473700"/>
              <a:gd name="connsiteY0" fmla="*/ 558800 h 558800"/>
              <a:gd name="connsiteX1" fmla="*/ 698500 w 5473700"/>
              <a:gd name="connsiteY1" fmla="*/ 0 h 558800"/>
              <a:gd name="connsiteX2" fmla="*/ 5473700 w 5473700"/>
              <a:gd name="connsiteY2" fmla="*/ 0 h 558800"/>
              <a:gd name="connsiteX0-1" fmla="*/ 0 w 5473700"/>
              <a:gd name="connsiteY0-2" fmla="*/ 558800 h 558800"/>
              <a:gd name="connsiteX1-3" fmla="*/ 291212 w 5473700"/>
              <a:gd name="connsiteY1-4" fmla="*/ 30665 h 558800"/>
              <a:gd name="connsiteX2-5" fmla="*/ 5473700 w 5473700"/>
              <a:gd name="connsiteY2-6" fmla="*/ 0 h 558800"/>
              <a:gd name="connsiteX0-7" fmla="*/ 0 w 5485611"/>
              <a:gd name="connsiteY0-8" fmla="*/ 444889 h 444889"/>
              <a:gd name="connsiteX1-9" fmla="*/ 303123 w 5485611"/>
              <a:gd name="connsiteY1-10" fmla="*/ 30665 h 444889"/>
              <a:gd name="connsiteX2-11" fmla="*/ 5485611 w 5485611"/>
              <a:gd name="connsiteY2-12" fmla="*/ 0 h 444889"/>
              <a:gd name="connsiteX0-13" fmla="*/ 0 w 5479655"/>
              <a:gd name="connsiteY0-14" fmla="*/ 452007 h 452007"/>
              <a:gd name="connsiteX1-15" fmla="*/ 297167 w 5479655"/>
              <a:gd name="connsiteY1-16" fmla="*/ 30665 h 452007"/>
              <a:gd name="connsiteX2-17" fmla="*/ 5479655 w 5479655"/>
              <a:gd name="connsiteY2-18" fmla="*/ 0 h 452007"/>
              <a:gd name="connsiteX0-19" fmla="*/ 0 w 5485798"/>
              <a:gd name="connsiteY0-20" fmla="*/ 458977 h 458977"/>
              <a:gd name="connsiteX1-21" fmla="*/ 303310 w 5485798"/>
              <a:gd name="connsiteY1-22" fmla="*/ 30665 h 458977"/>
              <a:gd name="connsiteX2-23" fmla="*/ 5485798 w 5485798"/>
              <a:gd name="connsiteY2-24" fmla="*/ 0 h 458977"/>
              <a:gd name="connsiteX0-25" fmla="*/ 0 w 5485798"/>
              <a:gd name="connsiteY0-26" fmla="*/ 458977 h 458977"/>
              <a:gd name="connsiteX1-27" fmla="*/ 309453 w 5485798"/>
              <a:gd name="connsiteY1-28" fmla="*/ 34152 h 458977"/>
              <a:gd name="connsiteX2-29" fmla="*/ 5485798 w 5485798"/>
              <a:gd name="connsiteY2-30" fmla="*/ 0 h 458977"/>
              <a:gd name="connsiteX0-31" fmla="*/ 0 w 5639375"/>
              <a:gd name="connsiteY0-32" fmla="*/ 661139 h 661139"/>
              <a:gd name="connsiteX1-33" fmla="*/ 463030 w 5639375"/>
              <a:gd name="connsiteY1-34" fmla="*/ 34152 h 661139"/>
              <a:gd name="connsiteX2-35" fmla="*/ 5639375 w 5639375"/>
              <a:gd name="connsiteY2-36" fmla="*/ 0 h 661139"/>
              <a:gd name="connsiteX0-37" fmla="*/ 0 w 5448940"/>
              <a:gd name="connsiteY0-38" fmla="*/ 399722 h 399722"/>
              <a:gd name="connsiteX1-39" fmla="*/ 272595 w 5448940"/>
              <a:gd name="connsiteY1-40" fmla="*/ 34152 h 399722"/>
              <a:gd name="connsiteX2-41" fmla="*/ 5448940 w 5448940"/>
              <a:gd name="connsiteY2-42" fmla="*/ 0 h 399722"/>
              <a:gd name="connsiteX0-43" fmla="*/ 0 w 5432046"/>
              <a:gd name="connsiteY0-44" fmla="*/ 382293 h 382293"/>
              <a:gd name="connsiteX1-45" fmla="*/ 255701 w 5432046"/>
              <a:gd name="connsiteY1-46" fmla="*/ 34152 h 382293"/>
              <a:gd name="connsiteX2-47" fmla="*/ 5432046 w 5432046"/>
              <a:gd name="connsiteY2-48" fmla="*/ 0 h 382293"/>
              <a:gd name="connsiteX0-49" fmla="*/ 0 w 3122250"/>
              <a:gd name="connsiteY0-50" fmla="*/ 354408 h 354408"/>
              <a:gd name="connsiteX1-51" fmla="*/ 255701 w 3122250"/>
              <a:gd name="connsiteY1-52" fmla="*/ 6267 h 354408"/>
              <a:gd name="connsiteX2-53" fmla="*/ 3122250 w 3122250"/>
              <a:gd name="connsiteY2-54" fmla="*/ 0 h 354408"/>
              <a:gd name="connsiteX0-55" fmla="*/ 0 w 2707491"/>
              <a:gd name="connsiteY0-56" fmla="*/ 354408 h 354408"/>
              <a:gd name="connsiteX1-57" fmla="*/ 255701 w 2707491"/>
              <a:gd name="connsiteY1-58" fmla="*/ 6267 h 354408"/>
              <a:gd name="connsiteX2-59" fmla="*/ 2707491 w 2707491"/>
              <a:gd name="connsiteY2-60" fmla="*/ 0 h 354408"/>
              <a:gd name="connsiteX0-61" fmla="*/ 0 w 2707491"/>
              <a:gd name="connsiteY0-62" fmla="*/ 382292 h 382292"/>
              <a:gd name="connsiteX1-63" fmla="*/ 255701 w 2707491"/>
              <a:gd name="connsiteY1-64" fmla="*/ 34151 h 382292"/>
              <a:gd name="connsiteX2-65" fmla="*/ 2707491 w 2707491"/>
              <a:gd name="connsiteY2-66" fmla="*/ 0 h 382292"/>
              <a:gd name="connsiteX0-67" fmla="*/ 0 w 2707491"/>
              <a:gd name="connsiteY0-68" fmla="*/ 372997 h 372997"/>
              <a:gd name="connsiteX1-69" fmla="*/ 255701 w 2707491"/>
              <a:gd name="connsiteY1-70" fmla="*/ 24856 h 372997"/>
              <a:gd name="connsiteX2-71" fmla="*/ 2707491 w 2707491"/>
              <a:gd name="connsiteY2-72" fmla="*/ 0 h 372997"/>
            </a:gdLst>
            <a:ahLst/>
            <a:cxnLst/>
            <a:rect l="l" t="t" r="r" b="b"/>
            <a:pathLst>
              <a:path w="2707491" h="372997">
                <a:moveTo>
                  <a:pt x="0" y="372997"/>
                </a:moveTo>
                <a:lnTo>
                  <a:pt x="255701" y="24856"/>
                </a:lnTo>
                <a:lnTo>
                  <a:pt x="2707491" y="0"/>
                </a:lnTo>
              </a:path>
            </a:pathLst>
          </a:custGeom>
          <a:noFill/>
          <a:ln w="9525" cap="sq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miter/>
            <a:headEnd type="none"/>
            <a:tailEnd type="oval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7559844" y="2843753"/>
            <a:ext cx="3893173" cy="64895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6800" rIns="90000" bIns="46800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16DBA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AI Agent应用开发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7534350" y="3601370"/>
            <a:ext cx="3920442" cy="94141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AI Agent应用开发是利用AI技术构建智能化代理，实现自动化决策和交互，提升系统智能水平和用户体验。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5400000">
            <a:off x="6606801" y="3360052"/>
            <a:ext cx="541769" cy="466932"/>
          </a:xfrm>
          <a:prstGeom prst="hexagon">
            <a:avLst>
              <a:gd name="adj" fmla="val 29289"/>
              <a:gd name="vf" fmla="val 115470"/>
            </a:avLst>
          </a:prstGeom>
          <a:solidFill>
            <a:schemeClr val="accent2">
              <a:lumMod val="20000"/>
              <a:lumOff val="80000"/>
            </a:schemeClr>
          </a:solidFill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6547318" y="3433499"/>
            <a:ext cx="660400" cy="3200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16DBA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04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5400000">
            <a:off x="6490489" y="1566895"/>
            <a:ext cx="774393" cy="667423"/>
          </a:xfrm>
          <a:prstGeom prst="hexagon">
            <a:avLst>
              <a:gd name="adj" fmla="val 29289"/>
              <a:gd name="vf" fmla="val 115470"/>
            </a:avLst>
          </a:prstGeom>
          <a:gradFill>
            <a:gsLst>
              <a:gs pos="6000">
                <a:schemeClr val="bg1">
                  <a:alpha val="0"/>
                </a:schemeClr>
              </a:gs>
              <a:gs pos="100000">
                <a:schemeClr val="bg1">
                  <a:alpha val="37000"/>
                </a:schemeClr>
              </a:gs>
            </a:gsLst>
            <a:lin ang="10800000" scaled="0"/>
          </a:gradFill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7201604" y="1846068"/>
            <a:ext cx="4198036" cy="254823"/>
          </a:xfrm>
          <a:custGeom>
            <a:avLst/>
            <a:gdLst>
              <a:gd name="connsiteX0" fmla="*/ 0 w 5473700"/>
              <a:gd name="connsiteY0" fmla="*/ 558800 h 558800"/>
              <a:gd name="connsiteX1" fmla="*/ 698500 w 5473700"/>
              <a:gd name="connsiteY1" fmla="*/ 0 h 558800"/>
              <a:gd name="connsiteX2" fmla="*/ 5473700 w 5473700"/>
              <a:gd name="connsiteY2" fmla="*/ 0 h 558800"/>
              <a:gd name="connsiteX0-1" fmla="*/ 0 w 5473700"/>
              <a:gd name="connsiteY0-2" fmla="*/ 558800 h 558800"/>
              <a:gd name="connsiteX1-3" fmla="*/ 291212 w 5473700"/>
              <a:gd name="connsiteY1-4" fmla="*/ 30665 h 558800"/>
              <a:gd name="connsiteX2-5" fmla="*/ 5473700 w 5473700"/>
              <a:gd name="connsiteY2-6" fmla="*/ 0 h 558800"/>
              <a:gd name="connsiteX0-7" fmla="*/ 0 w 5485611"/>
              <a:gd name="connsiteY0-8" fmla="*/ 444889 h 444889"/>
              <a:gd name="connsiteX1-9" fmla="*/ 303123 w 5485611"/>
              <a:gd name="connsiteY1-10" fmla="*/ 30665 h 444889"/>
              <a:gd name="connsiteX2-11" fmla="*/ 5485611 w 5485611"/>
              <a:gd name="connsiteY2-12" fmla="*/ 0 h 444889"/>
              <a:gd name="connsiteX0-13" fmla="*/ 0 w 5479655"/>
              <a:gd name="connsiteY0-14" fmla="*/ 452007 h 452007"/>
              <a:gd name="connsiteX1-15" fmla="*/ 297167 w 5479655"/>
              <a:gd name="connsiteY1-16" fmla="*/ 30665 h 452007"/>
              <a:gd name="connsiteX2-17" fmla="*/ 5479655 w 5479655"/>
              <a:gd name="connsiteY2-18" fmla="*/ 0 h 452007"/>
              <a:gd name="connsiteX0-19" fmla="*/ 0 w 5485798"/>
              <a:gd name="connsiteY0-20" fmla="*/ 458977 h 458977"/>
              <a:gd name="connsiteX1-21" fmla="*/ 303310 w 5485798"/>
              <a:gd name="connsiteY1-22" fmla="*/ 30665 h 458977"/>
              <a:gd name="connsiteX2-23" fmla="*/ 5485798 w 5485798"/>
              <a:gd name="connsiteY2-24" fmla="*/ 0 h 458977"/>
              <a:gd name="connsiteX0-25" fmla="*/ 0 w 5485798"/>
              <a:gd name="connsiteY0-26" fmla="*/ 458977 h 458977"/>
              <a:gd name="connsiteX1-27" fmla="*/ 309453 w 5485798"/>
              <a:gd name="connsiteY1-28" fmla="*/ 34152 h 458977"/>
              <a:gd name="connsiteX2-29" fmla="*/ 5485798 w 5485798"/>
              <a:gd name="connsiteY2-30" fmla="*/ 0 h 458977"/>
              <a:gd name="connsiteX0-31" fmla="*/ 0 w 5639375"/>
              <a:gd name="connsiteY0-32" fmla="*/ 661139 h 661139"/>
              <a:gd name="connsiteX1-33" fmla="*/ 463030 w 5639375"/>
              <a:gd name="connsiteY1-34" fmla="*/ 34152 h 661139"/>
              <a:gd name="connsiteX2-35" fmla="*/ 5639375 w 5639375"/>
              <a:gd name="connsiteY2-36" fmla="*/ 0 h 661139"/>
              <a:gd name="connsiteX0-37" fmla="*/ 0 w 5448940"/>
              <a:gd name="connsiteY0-38" fmla="*/ 399722 h 399722"/>
              <a:gd name="connsiteX1-39" fmla="*/ 272595 w 5448940"/>
              <a:gd name="connsiteY1-40" fmla="*/ 34152 h 399722"/>
              <a:gd name="connsiteX2-41" fmla="*/ 5448940 w 5448940"/>
              <a:gd name="connsiteY2-42" fmla="*/ 0 h 399722"/>
              <a:gd name="connsiteX0-43" fmla="*/ 0 w 5432046"/>
              <a:gd name="connsiteY0-44" fmla="*/ 382293 h 382293"/>
              <a:gd name="connsiteX1-45" fmla="*/ 255701 w 5432046"/>
              <a:gd name="connsiteY1-46" fmla="*/ 34152 h 382293"/>
              <a:gd name="connsiteX2-47" fmla="*/ 5432046 w 5432046"/>
              <a:gd name="connsiteY2-48" fmla="*/ 0 h 382293"/>
              <a:gd name="connsiteX0-49" fmla="*/ 0 w 3122250"/>
              <a:gd name="connsiteY0-50" fmla="*/ 354408 h 354408"/>
              <a:gd name="connsiteX1-51" fmla="*/ 255701 w 3122250"/>
              <a:gd name="connsiteY1-52" fmla="*/ 6267 h 354408"/>
              <a:gd name="connsiteX2-53" fmla="*/ 3122250 w 3122250"/>
              <a:gd name="connsiteY2-54" fmla="*/ 0 h 354408"/>
              <a:gd name="connsiteX0-55" fmla="*/ 0 w 2707491"/>
              <a:gd name="connsiteY0-56" fmla="*/ 354408 h 354408"/>
              <a:gd name="connsiteX1-57" fmla="*/ 255701 w 2707491"/>
              <a:gd name="connsiteY1-58" fmla="*/ 6267 h 354408"/>
              <a:gd name="connsiteX2-59" fmla="*/ 2707491 w 2707491"/>
              <a:gd name="connsiteY2-60" fmla="*/ 0 h 354408"/>
              <a:gd name="connsiteX0-61" fmla="*/ 0 w 2707491"/>
              <a:gd name="connsiteY0-62" fmla="*/ 382292 h 382292"/>
              <a:gd name="connsiteX1-63" fmla="*/ 255701 w 2707491"/>
              <a:gd name="connsiteY1-64" fmla="*/ 34151 h 382292"/>
              <a:gd name="connsiteX2-65" fmla="*/ 2707491 w 2707491"/>
              <a:gd name="connsiteY2-66" fmla="*/ 0 h 382292"/>
              <a:gd name="connsiteX0-67" fmla="*/ 0 w 2707491"/>
              <a:gd name="connsiteY0-68" fmla="*/ 372997 h 372997"/>
              <a:gd name="connsiteX1-69" fmla="*/ 255701 w 2707491"/>
              <a:gd name="connsiteY1-70" fmla="*/ 24856 h 372997"/>
              <a:gd name="connsiteX2-71" fmla="*/ 2707491 w 2707491"/>
              <a:gd name="connsiteY2-72" fmla="*/ 0 h 372997"/>
            </a:gdLst>
            <a:ahLst/>
            <a:cxnLst/>
            <a:rect l="l" t="t" r="r" b="b"/>
            <a:pathLst>
              <a:path w="2707491" h="372997">
                <a:moveTo>
                  <a:pt x="0" y="372997"/>
                </a:moveTo>
                <a:lnTo>
                  <a:pt x="255701" y="24856"/>
                </a:lnTo>
                <a:lnTo>
                  <a:pt x="2707491" y="0"/>
                </a:lnTo>
              </a:path>
            </a:pathLst>
          </a:custGeom>
          <a:noFill/>
          <a:ln w="9525" cap="sq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miter/>
            <a:headEnd type="none"/>
            <a:tailEnd type="oval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7559844" y="1150841"/>
            <a:ext cx="3893173" cy="64895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6800" rIns="90000" bIns="46800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16DBA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提示词工程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7534350" y="1908458"/>
            <a:ext cx="3920442" cy="94141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提示词工程在AI应用中至关重要，通过对自然语言进行预处理和特征提取，为模型提供有效的输入，增强模型的语义理解和预测能力。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5400000">
            <a:off x="6606801" y="1667140"/>
            <a:ext cx="541769" cy="466932"/>
          </a:xfrm>
          <a:prstGeom prst="hexagon">
            <a:avLst>
              <a:gd name="adj" fmla="val 29289"/>
              <a:gd name="vf" fmla="val 115470"/>
            </a:avLst>
          </a:prstGeom>
          <a:solidFill>
            <a:schemeClr val="accent2">
              <a:lumMod val="20000"/>
              <a:lumOff val="80000"/>
            </a:schemeClr>
          </a:solidFill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6547486" y="1740587"/>
            <a:ext cx="660400" cy="3200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16DBA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5400000">
            <a:off x="683724" y="1566895"/>
            <a:ext cx="774393" cy="667423"/>
          </a:xfrm>
          <a:prstGeom prst="hexagon">
            <a:avLst>
              <a:gd name="adj" fmla="val 29289"/>
              <a:gd name="vf" fmla="val 115470"/>
            </a:avLst>
          </a:prstGeom>
          <a:gradFill>
            <a:gsLst>
              <a:gs pos="6000">
                <a:schemeClr val="bg1">
                  <a:alpha val="0"/>
                </a:schemeClr>
              </a:gs>
              <a:gs pos="100000">
                <a:schemeClr val="bg1">
                  <a:alpha val="37000"/>
                </a:schemeClr>
              </a:gs>
            </a:gsLst>
            <a:lin ang="10800000" scaled="0"/>
          </a:gradFill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1394839" y="1846068"/>
            <a:ext cx="4198036" cy="254823"/>
          </a:xfrm>
          <a:custGeom>
            <a:avLst/>
            <a:gdLst>
              <a:gd name="connsiteX0" fmla="*/ 0 w 5473700"/>
              <a:gd name="connsiteY0" fmla="*/ 558800 h 558800"/>
              <a:gd name="connsiteX1" fmla="*/ 698500 w 5473700"/>
              <a:gd name="connsiteY1" fmla="*/ 0 h 558800"/>
              <a:gd name="connsiteX2" fmla="*/ 5473700 w 5473700"/>
              <a:gd name="connsiteY2" fmla="*/ 0 h 558800"/>
              <a:gd name="connsiteX0-1" fmla="*/ 0 w 5473700"/>
              <a:gd name="connsiteY0-2" fmla="*/ 558800 h 558800"/>
              <a:gd name="connsiteX1-3" fmla="*/ 291212 w 5473700"/>
              <a:gd name="connsiteY1-4" fmla="*/ 30665 h 558800"/>
              <a:gd name="connsiteX2-5" fmla="*/ 5473700 w 5473700"/>
              <a:gd name="connsiteY2-6" fmla="*/ 0 h 558800"/>
              <a:gd name="connsiteX0-7" fmla="*/ 0 w 5485611"/>
              <a:gd name="connsiteY0-8" fmla="*/ 444889 h 444889"/>
              <a:gd name="connsiteX1-9" fmla="*/ 303123 w 5485611"/>
              <a:gd name="connsiteY1-10" fmla="*/ 30665 h 444889"/>
              <a:gd name="connsiteX2-11" fmla="*/ 5485611 w 5485611"/>
              <a:gd name="connsiteY2-12" fmla="*/ 0 h 444889"/>
              <a:gd name="connsiteX0-13" fmla="*/ 0 w 5479655"/>
              <a:gd name="connsiteY0-14" fmla="*/ 452007 h 452007"/>
              <a:gd name="connsiteX1-15" fmla="*/ 297167 w 5479655"/>
              <a:gd name="connsiteY1-16" fmla="*/ 30665 h 452007"/>
              <a:gd name="connsiteX2-17" fmla="*/ 5479655 w 5479655"/>
              <a:gd name="connsiteY2-18" fmla="*/ 0 h 452007"/>
              <a:gd name="connsiteX0-19" fmla="*/ 0 w 5485798"/>
              <a:gd name="connsiteY0-20" fmla="*/ 458977 h 458977"/>
              <a:gd name="connsiteX1-21" fmla="*/ 303310 w 5485798"/>
              <a:gd name="connsiteY1-22" fmla="*/ 30665 h 458977"/>
              <a:gd name="connsiteX2-23" fmla="*/ 5485798 w 5485798"/>
              <a:gd name="connsiteY2-24" fmla="*/ 0 h 458977"/>
              <a:gd name="connsiteX0-25" fmla="*/ 0 w 5485798"/>
              <a:gd name="connsiteY0-26" fmla="*/ 458977 h 458977"/>
              <a:gd name="connsiteX1-27" fmla="*/ 309453 w 5485798"/>
              <a:gd name="connsiteY1-28" fmla="*/ 34152 h 458977"/>
              <a:gd name="connsiteX2-29" fmla="*/ 5485798 w 5485798"/>
              <a:gd name="connsiteY2-30" fmla="*/ 0 h 458977"/>
              <a:gd name="connsiteX0-31" fmla="*/ 0 w 5639375"/>
              <a:gd name="connsiteY0-32" fmla="*/ 661139 h 661139"/>
              <a:gd name="connsiteX1-33" fmla="*/ 463030 w 5639375"/>
              <a:gd name="connsiteY1-34" fmla="*/ 34152 h 661139"/>
              <a:gd name="connsiteX2-35" fmla="*/ 5639375 w 5639375"/>
              <a:gd name="connsiteY2-36" fmla="*/ 0 h 661139"/>
              <a:gd name="connsiteX0-37" fmla="*/ 0 w 5448940"/>
              <a:gd name="connsiteY0-38" fmla="*/ 399722 h 399722"/>
              <a:gd name="connsiteX1-39" fmla="*/ 272595 w 5448940"/>
              <a:gd name="connsiteY1-40" fmla="*/ 34152 h 399722"/>
              <a:gd name="connsiteX2-41" fmla="*/ 5448940 w 5448940"/>
              <a:gd name="connsiteY2-42" fmla="*/ 0 h 399722"/>
              <a:gd name="connsiteX0-43" fmla="*/ 0 w 5432046"/>
              <a:gd name="connsiteY0-44" fmla="*/ 382293 h 382293"/>
              <a:gd name="connsiteX1-45" fmla="*/ 255701 w 5432046"/>
              <a:gd name="connsiteY1-46" fmla="*/ 34152 h 382293"/>
              <a:gd name="connsiteX2-47" fmla="*/ 5432046 w 5432046"/>
              <a:gd name="connsiteY2-48" fmla="*/ 0 h 382293"/>
              <a:gd name="connsiteX0-49" fmla="*/ 0 w 3122250"/>
              <a:gd name="connsiteY0-50" fmla="*/ 354408 h 354408"/>
              <a:gd name="connsiteX1-51" fmla="*/ 255701 w 3122250"/>
              <a:gd name="connsiteY1-52" fmla="*/ 6267 h 354408"/>
              <a:gd name="connsiteX2-53" fmla="*/ 3122250 w 3122250"/>
              <a:gd name="connsiteY2-54" fmla="*/ 0 h 354408"/>
              <a:gd name="connsiteX0-55" fmla="*/ 0 w 2707491"/>
              <a:gd name="connsiteY0-56" fmla="*/ 354408 h 354408"/>
              <a:gd name="connsiteX1-57" fmla="*/ 255701 w 2707491"/>
              <a:gd name="connsiteY1-58" fmla="*/ 6267 h 354408"/>
              <a:gd name="connsiteX2-59" fmla="*/ 2707491 w 2707491"/>
              <a:gd name="connsiteY2-60" fmla="*/ 0 h 354408"/>
              <a:gd name="connsiteX0-61" fmla="*/ 0 w 2707491"/>
              <a:gd name="connsiteY0-62" fmla="*/ 382292 h 382292"/>
              <a:gd name="connsiteX1-63" fmla="*/ 255701 w 2707491"/>
              <a:gd name="connsiteY1-64" fmla="*/ 34151 h 382292"/>
              <a:gd name="connsiteX2-65" fmla="*/ 2707491 w 2707491"/>
              <a:gd name="connsiteY2-66" fmla="*/ 0 h 382292"/>
              <a:gd name="connsiteX0-67" fmla="*/ 0 w 2707491"/>
              <a:gd name="connsiteY0-68" fmla="*/ 372997 h 372997"/>
              <a:gd name="connsiteX1-69" fmla="*/ 255701 w 2707491"/>
              <a:gd name="connsiteY1-70" fmla="*/ 24856 h 372997"/>
              <a:gd name="connsiteX2-71" fmla="*/ 2707491 w 2707491"/>
              <a:gd name="connsiteY2-72" fmla="*/ 0 h 372997"/>
            </a:gdLst>
            <a:ahLst/>
            <a:cxnLst/>
            <a:rect l="l" t="t" r="r" b="b"/>
            <a:pathLst>
              <a:path w="2707491" h="372997">
                <a:moveTo>
                  <a:pt x="0" y="372997"/>
                </a:moveTo>
                <a:lnTo>
                  <a:pt x="255701" y="24856"/>
                </a:lnTo>
                <a:lnTo>
                  <a:pt x="2707491" y="0"/>
                </a:lnTo>
              </a:path>
            </a:pathLst>
          </a:custGeom>
          <a:noFill/>
          <a:ln w="9525" cap="sq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miter/>
            <a:headEnd type="none"/>
            <a:tailEnd type="oval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1753079" y="1150841"/>
            <a:ext cx="3893173" cy="64895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6800" rIns="90000" bIns="46800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16DBA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数据治理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1727585" y="1908458"/>
            <a:ext cx="3920442" cy="94141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数据治理是AI应用实施服务的基础，涉及对数据的标准化、清洗、转换等过程，确保数据质量和可用性，为后续的AI模型训练提供准确和可靠的数据支持。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5400000">
            <a:off x="800036" y="1667140"/>
            <a:ext cx="541769" cy="466932"/>
          </a:xfrm>
          <a:prstGeom prst="hexagon">
            <a:avLst>
              <a:gd name="adj" fmla="val 29289"/>
              <a:gd name="vf" fmla="val 115470"/>
            </a:avLst>
          </a:prstGeom>
          <a:solidFill>
            <a:schemeClr val="accent2">
              <a:lumMod val="20000"/>
              <a:lumOff val="80000"/>
            </a:schemeClr>
          </a:solidFill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740553" y="1740587"/>
            <a:ext cx="660400" cy="3200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16DBA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5400000">
            <a:off x="683724" y="4952719"/>
            <a:ext cx="774393" cy="667423"/>
          </a:xfrm>
          <a:prstGeom prst="hexagon">
            <a:avLst>
              <a:gd name="adj" fmla="val 29289"/>
              <a:gd name="vf" fmla="val 115470"/>
            </a:avLst>
          </a:prstGeom>
          <a:gradFill>
            <a:gsLst>
              <a:gs pos="6000">
                <a:schemeClr val="bg1">
                  <a:alpha val="0"/>
                </a:schemeClr>
              </a:gs>
              <a:gs pos="100000">
                <a:schemeClr val="bg1">
                  <a:alpha val="37000"/>
                </a:schemeClr>
              </a:gs>
            </a:gsLst>
            <a:lin ang="10800000" scaled="0"/>
          </a:gradFill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1394839" y="5231892"/>
            <a:ext cx="4198036" cy="254823"/>
          </a:xfrm>
          <a:custGeom>
            <a:avLst/>
            <a:gdLst>
              <a:gd name="connsiteX0" fmla="*/ 0 w 5473700"/>
              <a:gd name="connsiteY0" fmla="*/ 558800 h 558800"/>
              <a:gd name="connsiteX1" fmla="*/ 698500 w 5473700"/>
              <a:gd name="connsiteY1" fmla="*/ 0 h 558800"/>
              <a:gd name="connsiteX2" fmla="*/ 5473700 w 5473700"/>
              <a:gd name="connsiteY2" fmla="*/ 0 h 558800"/>
              <a:gd name="connsiteX0-1" fmla="*/ 0 w 5473700"/>
              <a:gd name="connsiteY0-2" fmla="*/ 558800 h 558800"/>
              <a:gd name="connsiteX1-3" fmla="*/ 291212 w 5473700"/>
              <a:gd name="connsiteY1-4" fmla="*/ 30665 h 558800"/>
              <a:gd name="connsiteX2-5" fmla="*/ 5473700 w 5473700"/>
              <a:gd name="connsiteY2-6" fmla="*/ 0 h 558800"/>
              <a:gd name="connsiteX0-7" fmla="*/ 0 w 5485611"/>
              <a:gd name="connsiteY0-8" fmla="*/ 444889 h 444889"/>
              <a:gd name="connsiteX1-9" fmla="*/ 303123 w 5485611"/>
              <a:gd name="connsiteY1-10" fmla="*/ 30665 h 444889"/>
              <a:gd name="connsiteX2-11" fmla="*/ 5485611 w 5485611"/>
              <a:gd name="connsiteY2-12" fmla="*/ 0 h 444889"/>
              <a:gd name="connsiteX0-13" fmla="*/ 0 w 5479655"/>
              <a:gd name="connsiteY0-14" fmla="*/ 452007 h 452007"/>
              <a:gd name="connsiteX1-15" fmla="*/ 297167 w 5479655"/>
              <a:gd name="connsiteY1-16" fmla="*/ 30665 h 452007"/>
              <a:gd name="connsiteX2-17" fmla="*/ 5479655 w 5479655"/>
              <a:gd name="connsiteY2-18" fmla="*/ 0 h 452007"/>
              <a:gd name="connsiteX0-19" fmla="*/ 0 w 5485798"/>
              <a:gd name="connsiteY0-20" fmla="*/ 458977 h 458977"/>
              <a:gd name="connsiteX1-21" fmla="*/ 303310 w 5485798"/>
              <a:gd name="connsiteY1-22" fmla="*/ 30665 h 458977"/>
              <a:gd name="connsiteX2-23" fmla="*/ 5485798 w 5485798"/>
              <a:gd name="connsiteY2-24" fmla="*/ 0 h 458977"/>
              <a:gd name="connsiteX0-25" fmla="*/ 0 w 5485798"/>
              <a:gd name="connsiteY0-26" fmla="*/ 458977 h 458977"/>
              <a:gd name="connsiteX1-27" fmla="*/ 309453 w 5485798"/>
              <a:gd name="connsiteY1-28" fmla="*/ 34152 h 458977"/>
              <a:gd name="connsiteX2-29" fmla="*/ 5485798 w 5485798"/>
              <a:gd name="connsiteY2-30" fmla="*/ 0 h 458977"/>
              <a:gd name="connsiteX0-31" fmla="*/ 0 w 5639375"/>
              <a:gd name="connsiteY0-32" fmla="*/ 661139 h 661139"/>
              <a:gd name="connsiteX1-33" fmla="*/ 463030 w 5639375"/>
              <a:gd name="connsiteY1-34" fmla="*/ 34152 h 661139"/>
              <a:gd name="connsiteX2-35" fmla="*/ 5639375 w 5639375"/>
              <a:gd name="connsiteY2-36" fmla="*/ 0 h 661139"/>
              <a:gd name="connsiteX0-37" fmla="*/ 0 w 5448940"/>
              <a:gd name="connsiteY0-38" fmla="*/ 399722 h 399722"/>
              <a:gd name="connsiteX1-39" fmla="*/ 272595 w 5448940"/>
              <a:gd name="connsiteY1-40" fmla="*/ 34152 h 399722"/>
              <a:gd name="connsiteX2-41" fmla="*/ 5448940 w 5448940"/>
              <a:gd name="connsiteY2-42" fmla="*/ 0 h 399722"/>
              <a:gd name="connsiteX0-43" fmla="*/ 0 w 5432046"/>
              <a:gd name="connsiteY0-44" fmla="*/ 382293 h 382293"/>
              <a:gd name="connsiteX1-45" fmla="*/ 255701 w 5432046"/>
              <a:gd name="connsiteY1-46" fmla="*/ 34152 h 382293"/>
              <a:gd name="connsiteX2-47" fmla="*/ 5432046 w 5432046"/>
              <a:gd name="connsiteY2-48" fmla="*/ 0 h 382293"/>
              <a:gd name="connsiteX0-49" fmla="*/ 0 w 3122250"/>
              <a:gd name="connsiteY0-50" fmla="*/ 354408 h 354408"/>
              <a:gd name="connsiteX1-51" fmla="*/ 255701 w 3122250"/>
              <a:gd name="connsiteY1-52" fmla="*/ 6267 h 354408"/>
              <a:gd name="connsiteX2-53" fmla="*/ 3122250 w 3122250"/>
              <a:gd name="connsiteY2-54" fmla="*/ 0 h 354408"/>
              <a:gd name="connsiteX0-55" fmla="*/ 0 w 2707491"/>
              <a:gd name="connsiteY0-56" fmla="*/ 354408 h 354408"/>
              <a:gd name="connsiteX1-57" fmla="*/ 255701 w 2707491"/>
              <a:gd name="connsiteY1-58" fmla="*/ 6267 h 354408"/>
              <a:gd name="connsiteX2-59" fmla="*/ 2707491 w 2707491"/>
              <a:gd name="connsiteY2-60" fmla="*/ 0 h 354408"/>
              <a:gd name="connsiteX0-61" fmla="*/ 0 w 2707491"/>
              <a:gd name="connsiteY0-62" fmla="*/ 382292 h 382292"/>
              <a:gd name="connsiteX1-63" fmla="*/ 255701 w 2707491"/>
              <a:gd name="connsiteY1-64" fmla="*/ 34151 h 382292"/>
              <a:gd name="connsiteX2-65" fmla="*/ 2707491 w 2707491"/>
              <a:gd name="connsiteY2-66" fmla="*/ 0 h 382292"/>
              <a:gd name="connsiteX0-67" fmla="*/ 0 w 2707491"/>
              <a:gd name="connsiteY0-68" fmla="*/ 372997 h 372997"/>
              <a:gd name="connsiteX1-69" fmla="*/ 255701 w 2707491"/>
              <a:gd name="connsiteY1-70" fmla="*/ 24856 h 372997"/>
              <a:gd name="connsiteX2-71" fmla="*/ 2707491 w 2707491"/>
              <a:gd name="connsiteY2-72" fmla="*/ 0 h 372997"/>
            </a:gdLst>
            <a:ahLst/>
            <a:cxnLst/>
            <a:rect l="l" t="t" r="r" b="b"/>
            <a:pathLst>
              <a:path w="2707491" h="372997">
                <a:moveTo>
                  <a:pt x="0" y="372997"/>
                </a:moveTo>
                <a:lnTo>
                  <a:pt x="255701" y="24856"/>
                </a:lnTo>
                <a:lnTo>
                  <a:pt x="2707491" y="0"/>
                </a:lnTo>
              </a:path>
            </a:pathLst>
          </a:custGeom>
          <a:noFill/>
          <a:ln w="9525" cap="sq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miter/>
            <a:headEnd type="none"/>
            <a:tailEnd type="oval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>
            <a:off x="1753079" y="4536665"/>
            <a:ext cx="3893173" cy="64895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6800" rIns="90000" bIns="46800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16DBA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持续优化</a:t>
            </a: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>
            <a:off x="1727585" y="5294282"/>
            <a:ext cx="3920442" cy="94141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持续优化是AI应用实施服务的长期任务，通过不断调整模型参数和算法，提升模型准确率和系统运行效率。</a:t>
            </a: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 rot="5400000">
            <a:off x="800036" y="5052964"/>
            <a:ext cx="541769" cy="466932"/>
          </a:xfrm>
          <a:prstGeom prst="hexagon">
            <a:avLst>
              <a:gd name="adj" fmla="val 29289"/>
              <a:gd name="vf" fmla="val 115470"/>
            </a:avLst>
          </a:prstGeom>
          <a:solidFill>
            <a:schemeClr val="accent2">
              <a:lumMod val="20000"/>
              <a:lumOff val="80000"/>
            </a:schemeClr>
          </a:solidFill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>
            <a:off x="740553" y="5126411"/>
            <a:ext cx="660400" cy="3200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16DBA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05</a:t>
            </a: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 rot="5400000">
            <a:off x="6490489" y="4952719"/>
            <a:ext cx="774393" cy="667423"/>
          </a:xfrm>
          <a:prstGeom prst="hexagon">
            <a:avLst>
              <a:gd name="adj" fmla="val 29289"/>
              <a:gd name="vf" fmla="val 115470"/>
            </a:avLst>
          </a:prstGeom>
          <a:gradFill>
            <a:gsLst>
              <a:gs pos="6000">
                <a:schemeClr val="bg1">
                  <a:alpha val="0"/>
                </a:schemeClr>
              </a:gs>
              <a:gs pos="100000">
                <a:schemeClr val="bg1">
                  <a:alpha val="37000"/>
                </a:schemeClr>
              </a:gs>
            </a:gsLst>
            <a:lin ang="10800000" scaled="0"/>
          </a:gradFill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>
            <a:off x="7201604" y="5231892"/>
            <a:ext cx="4198036" cy="254823"/>
          </a:xfrm>
          <a:custGeom>
            <a:avLst/>
            <a:gdLst>
              <a:gd name="connsiteX0" fmla="*/ 0 w 5473700"/>
              <a:gd name="connsiteY0" fmla="*/ 558800 h 558800"/>
              <a:gd name="connsiteX1" fmla="*/ 698500 w 5473700"/>
              <a:gd name="connsiteY1" fmla="*/ 0 h 558800"/>
              <a:gd name="connsiteX2" fmla="*/ 5473700 w 5473700"/>
              <a:gd name="connsiteY2" fmla="*/ 0 h 558800"/>
              <a:gd name="connsiteX0-1" fmla="*/ 0 w 5473700"/>
              <a:gd name="connsiteY0-2" fmla="*/ 558800 h 558800"/>
              <a:gd name="connsiteX1-3" fmla="*/ 291212 w 5473700"/>
              <a:gd name="connsiteY1-4" fmla="*/ 30665 h 558800"/>
              <a:gd name="connsiteX2-5" fmla="*/ 5473700 w 5473700"/>
              <a:gd name="connsiteY2-6" fmla="*/ 0 h 558800"/>
              <a:gd name="connsiteX0-7" fmla="*/ 0 w 5485611"/>
              <a:gd name="connsiteY0-8" fmla="*/ 444889 h 444889"/>
              <a:gd name="connsiteX1-9" fmla="*/ 303123 w 5485611"/>
              <a:gd name="connsiteY1-10" fmla="*/ 30665 h 444889"/>
              <a:gd name="connsiteX2-11" fmla="*/ 5485611 w 5485611"/>
              <a:gd name="connsiteY2-12" fmla="*/ 0 h 444889"/>
              <a:gd name="connsiteX0-13" fmla="*/ 0 w 5479655"/>
              <a:gd name="connsiteY0-14" fmla="*/ 452007 h 452007"/>
              <a:gd name="connsiteX1-15" fmla="*/ 297167 w 5479655"/>
              <a:gd name="connsiteY1-16" fmla="*/ 30665 h 452007"/>
              <a:gd name="connsiteX2-17" fmla="*/ 5479655 w 5479655"/>
              <a:gd name="connsiteY2-18" fmla="*/ 0 h 452007"/>
              <a:gd name="connsiteX0-19" fmla="*/ 0 w 5485798"/>
              <a:gd name="connsiteY0-20" fmla="*/ 458977 h 458977"/>
              <a:gd name="connsiteX1-21" fmla="*/ 303310 w 5485798"/>
              <a:gd name="connsiteY1-22" fmla="*/ 30665 h 458977"/>
              <a:gd name="connsiteX2-23" fmla="*/ 5485798 w 5485798"/>
              <a:gd name="connsiteY2-24" fmla="*/ 0 h 458977"/>
              <a:gd name="connsiteX0-25" fmla="*/ 0 w 5485798"/>
              <a:gd name="connsiteY0-26" fmla="*/ 458977 h 458977"/>
              <a:gd name="connsiteX1-27" fmla="*/ 309453 w 5485798"/>
              <a:gd name="connsiteY1-28" fmla="*/ 34152 h 458977"/>
              <a:gd name="connsiteX2-29" fmla="*/ 5485798 w 5485798"/>
              <a:gd name="connsiteY2-30" fmla="*/ 0 h 458977"/>
              <a:gd name="connsiteX0-31" fmla="*/ 0 w 5639375"/>
              <a:gd name="connsiteY0-32" fmla="*/ 661139 h 661139"/>
              <a:gd name="connsiteX1-33" fmla="*/ 463030 w 5639375"/>
              <a:gd name="connsiteY1-34" fmla="*/ 34152 h 661139"/>
              <a:gd name="connsiteX2-35" fmla="*/ 5639375 w 5639375"/>
              <a:gd name="connsiteY2-36" fmla="*/ 0 h 661139"/>
              <a:gd name="connsiteX0-37" fmla="*/ 0 w 5448940"/>
              <a:gd name="connsiteY0-38" fmla="*/ 399722 h 399722"/>
              <a:gd name="connsiteX1-39" fmla="*/ 272595 w 5448940"/>
              <a:gd name="connsiteY1-40" fmla="*/ 34152 h 399722"/>
              <a:gd name="connsiteX2-41" fmla="*/ 5448940 w 5448940"/>
              <a:gd name="connsiteY2-42" fmla="*/ 0 h 399722"/>
              <a:gd name="connsiteX0-43" fmla="*/ 0 w 5432046"/>
              <a:gd name="connsiteY0-44" fmla="*/ 382293 h 382293"/>
              <a:gd name="connsiteX1-45" fmla="*/ 255701 w 5432046"/>
              <a:gd name="connsiteY1-46" fmla="*/ 34152 h 382293"/>
              <a:gd name="connsiteX2-47" fmla="*/ 5432046 w 5432046"/>
              <a:gd name="connsiteY2-48" fmla="*/ 0 h 382293"/>
              <a:gd name="connsiteX0-49" fmla="*/ 0 w 3122250"/>
              <a:gd name="connsiteY0-50" fmla="*/ 354408 h 354408"/>
              <a:gd name="connsiteX1-51" fmla="*/ 255701 w 3122250"/>
              <a:gd name="connsiteY1-52" fmla="*/ 6267 h 354408"/>
              <a:gd name="connsiteX2-53" fmla="*/ 3122250 w 3122250"/>
              <a:gd name="connsiteY2-54" fmla="*/ 0 h 354408"/>
              <a:gd name="connsiteX0-55" fmla="*/ 0 w 2707491"/>
              <a:gd name="connsiteY0-56" fmla="*/ 354408 h 354408"/>
              <a:gd name="connsiteX1-57" fmla="*/ 255701 w 2707491"/>
              <a:gd name="connsiteY1-58" fmla="*/ 6267 h 354408"/>
              <a:gd name="connsiteX2-59" fmla="*/ 2707491 w 2707491"/>
              <a:gd name="connsiteY2-60" fmla="*/ 0 h 354408"/>
              <a:gd name="connsiteX0-61" fmla="*/ 0 w 2707491"/>
              <a:gd name="connsiteY0-62" fmla="*/ 382292 h 382292"/>
              <a:gd name="connsiteX1-63" fmla="*/ 255701 w 2707491"/>
              <a:gd name="connsiteY1-64" fmla="*/ 34151 h 382292"/>
              <a:gd name="connsiteX2-65" fmla="*/ 2707491 w 2707491"/>
              <a:gd name="connsiteY2-66" fmla="*/ 0 h 382292"/>
              <a:gd name="connsiteX0-67" fmla="*/ 0 w 2707491"/>
              <a:gd name="connsiteY0-68" fmla="*/ 372997 h 372997"/>
              <a:gd name="connsiteX1-69" fmla="*/ 255701 w 2707491"/>
              <a:gd name="connsiteY1-70" fmla="*/ 24856 h 372997"/>
              <a:gd name="connsiteX2-71" fmla="*/ 2707491 w 2707491"/>
              <a:gd name="connsiteY2-72" fmla="*/ 0 h 372997"/>
            </a:gdLst>
            <a:ahLst/>
            <a:cxnLst/>
            <a:rect l="l" t="t" r="r" b="b"/>
            <a:pathLst>
              <a:path w="2707491" h="372997">
                <a:moveTo>
                  <a:pt x="0" y="372997"/>
                </a:moveTo>
                <a:lnTo>
                  <a:pt x="255701" y="24856"/>
                </a:lnTo>
                <a:lnTo>
                  <a:pt x="2707491" y="0"/>
                </a:lnTo>
              </a:path>
            </a:pathLst>
          </a:custGeom>
          <a:noFill/>
          <a:ln w="9525" cap="sq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miter/>
            <a:headEnd type="none"/>
            <a:tailEnd type="oval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34" name="标题 1"/>
          <p:cNvSpPr txBox="1"/>
          <p:nvPr/>
        </p:nvSpPr>
        <p:spPr>
          <a:xfrm>
            <a:off x="7559844" y="4536665"/>
            <a:ext cx="3893173" cy="64895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6800" rIns="90000" bIns="46800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16DBA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系统部署与运维</a:t>
            </a:r>
            <a:endParaRPr kumimoji="1" lang="zh-CN" altLang="en-US"/>
          </a:p>
        </p:txBody>
      </p:sp>
      <p:sp>
        <p:nvSpPr>
          <p:cNvPr id="35" name="标题 1"/>
          <p:cNvSpPr txBox="1"/>
          <p:nvPr/>
        </p:nvSpPr>
        <p:spPr>
          <a:xfrm>
            <a:off x="7534350" y="5294282"/>
            <a:ext cx="3920442" cy="94141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系统部署与运维涉及将AI应用整合到现有系统中，并进行持续的监控和维护，确保系统稳定可靠地运行。</a:t>
            </a:r>
            <a:endParaRPr kumimoji="1" lang="zh-CN" altLang="en-US"/>
          </a:p>
        </p:txBody>
      </p:sp>
      <p:sp>
        <p:nvSpPr>
          <p:cNvPr id="36" name="标题 1"/>
          <p:cNvSpPr txBox="1"/>
          <p:nvPr/>
        </p:nvSpPr>
        <p:spPr>
          <a:xfrm rot="5400000">
            <a:off x="6606801" y="5052964"/>
            <a:ext cx="541769" cy="466932"/>
          </a:xfrm>
          <a:prstGeom prst="hexagon">
            <a:avLst>
              <a:gd name="adj" fmla="val 29289"/>
              <a:gd name="vf" fmla="val 115470"/>
            </a:avLst>
          </a:prstGeom>
          <a:solidFill>
            <a:schemeClr val="accent2">
              <a:lumMod val="20000"/>
              <a:lumOff val="80000"/>
            </a:schemeClr>
          </a:solidFill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37" name="标题 1"/>
          <p:cNvSpPr txBox="1"/>
          <p:nvPr/>
        </p:nvSpPr>
        <p:spPr>
          <a:xfrm>
            <a:off x="6547318" y="5126411"/>
            <a:ext cx="660400" cy="3200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16DBA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06</a:t>
            </a:r>
            <a:endParaRPr kumimoji="1" lang="zh-CN" altLang="en-US"/>
          </a:p>
        </p:txBody>
      </p:sp>
      <p:sp>
        <p:nvSpPr>
          <p:cNvPr id="38" name="标题 1"/>
          <p:cNvSpPr txBox="1"/>
          <p:nvPr/>
        </p:nvSpPr>
        <p:spPr>
          <a:xfrm>
            <a:off x="660400" y="427667"/>
            <a:ext cx="10858500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AI应用实施服务</a:t>
            </a:r>
            <a:endParaRPr kumimoji="1" lang="zh-CN" alt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315793"/>
            <a:ext cx="12192000" cy="6858000"/>
          </a:xfrm>
          <a:prstGeom prst="rect">
            <a:avLst/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l="12500" r="12500"/>
          <a:stretch>
            <a:fillRect/>
          </a:stretch>
        </p:blipFill>
        <p:spPr>
          <a:xfrm>
            <a:off x="790463" y="2228717"/>
            <a:ext cx="3032152" cy="3032152"/>
          </a:xfrm>
          <a:custGeom>
            <a:avLst/>
            <a:gdLst/>
            <a:ahLst/>
            <a:cxnLst/>
            <a:rect l="l" t="t" r="r" b="b"/>
            <a:pathLst>
              <a:path w="3035300" h="3035300">
                <a:moveTo>
                  <a:pt x="1516076" y="0"/>
                </a:moveTo>
                <a:cubicBezTo>
                  <a:pt x="2353382" y="0"/>
                  <a:pt x="3032152" y="678770"/>
                  <a:pt x="3032152" y="1516076"/>
                </a:cubicBezTo>
                <a:cubicBezTo>
                  <a:pt x="3032152" y="2353382"/>
                  <a:pt x="2353382" y="3032152"/>
                  <a:pt x="1516076" y="3032152"/>
                </a:cubicBezTo>
                <a:cubicBezTo>
                  <a:pt x="678770" y="3032152"/>
                  <a:pt x="0" y="2353382"/>
                  <a:pt x="0" y="1516076"/>
                </a:cubicBezTo>
                <a:cubicBezTo>
                  <a:pt x="0" y="678770"/>
                  <a:pt x="678770" y="0"/>
                  <a:pt x="1516076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4" name="标题 1"/>
          <p:cNvSpPr txBox="1"/>
          <p:nvPr/>
        </p:nvSpPr>
        <p:spPr>
          <a:xfrm>
            <a:off x="1170968" y="2609222"/>
            <a:ext cx="2271142" cy="2271142"/>
          </a:xfrm>
          <a:prstGeom prst="flowChartConnector">
            <a:avLst/>
          </a:prstGeom>
          <a:solidFill>
            <a:schemeClr val="accent1">
              <a:alpha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909458" y="3384793"/>
            <a:ext cx="794163" cy="720001"/>
          </a:xfrm>
          <a:custGeom>
            <a:avLst/>
            <a:gdLst>
              <a:gd name="connsiteX0" fmla="*/ 31770 w 794163"/>
              <a:gd name="connsiteY0" fmla="*/ 656460 h 720001"/>
              <a:gd name="connsiteX1" fmla="*/ 762297 w 794163"/>
              <a:gd name="connsiteY1" fmla="*/ 656460 h 720001"/>
              <a:gd name="connsiteX2" fmla="*/ 794163 w 794163"/>
              <a:gd name="connsiteY2" fmla="*/ 688230 h 720001"/>
              <a:gd name="connsiteX3" fmla="*/ 762392 w 794163"/>
              <a:gd name="connsiteY3" fmla="*/ 720001 h 720001"/>
              <a:gd name="connsiteX4" fmla="*/ 31770 w 794163"/>
              <a:gd name="connsiteY4" fmla="*/ 720001 h 720001"/>
              <a:gd name="connsiteX5" fmla="*/ 0 w 794163"/>
              <a:gd name="connsiteY5" fmla="*/ 688230 h 720001"/>
              <a:gd name="connsiteX6" fmla="*/ 31770 w 794163"/>
              <a:gd name="connsiteY6" fmla="*/ 656460 h 720001"/>
              <a:gd name="connsiteX7" fmla="*/ 613493 w 794163"/>
              <a:gd name="connsiteY7" fmla="*/ 317608 h 720001"/>
              <a:gd name="connsiteX8" fmla="*/ 710048 w 794163"/>
              <a:gd name="connsiteY8" fmla="*/ 317608 h 720001"/>
              <a:gd name="connsiteX9" fmla="*/ 767655 w 794163"/>
              <a:gd name="connsiteY9" fmla="*/ 375216 h 720001"/>
              <a:gd name="connsiteX10" fmla="*/ 767655 w 794163"/>
              <a:gd name="connsiteY10" fmla="*/ 524689 h 720001"/>
              <a:gd name="connsiteX11" fmla="*/ 710048 w 794163"/>
              <a:gd name="connsiteY11" fmla="*/ 582297 h 720001"/>
              <a:gd name="connsiteX12" fmla="*/ 613493 w 794163"/>
              <a:gd name="connsiteY12" fmla="*/ 582297 h 720001"/>
              <a:gd name="connsiteX13" fmla="*/ 555885 w 794163"/>
              <a:gd name="connsiteY13" fmla="*/ 524689 h 720001"/>
              <a:gd name="connsiteX14" fmla="*/ 555885 w 794163"/>
              <a:gd name="connsiteY14" fmla="*/ 375216 h 720001"/>
              <a:gd name="connsiteX15" fmla="*/ 613493 w 794163"/>
              <a:gd name="connsiteY15" fmla="*/ 317608 h 720001"/>
              <a:gd name="connsiteX16" fmla="*/ 84019 w 794163"/>
              <a:gd name="connsiteY16" fmla="*/ 211770 h 720001"/>
              <a:gd name="connsiteX17" fmla="*/ 180574 w 794163"/>
              <a:gd name="connsiteY17" fmla="*/ 211770 h 720001"/>
              <a:gd name="connsiteX18" fmla="*/ 238182 w 794163"/>
              <a:gd name="connsiteY18" fmla="*/ 269282 h 720001"/>
              <a:gd name="connsiteX19" fmla="*/ 238182 w 794163"/>
              <a:gd name="connsiteY19" fmla="*/ 524785 h 720001"/>
              <a:gd name="connsiteX20" fmla="*/ 180574 w 794163"/>
              <a:gd name="connsiteY20" fmla="*/ 582393 h 720001"/>
              <a:gd name="connsiteX21" fmla="*/ 84019 w 794163"/>
              <a:gd name="connsiteY21" fmla="*/ 582393 h 720001"/>
              <a:gd name="connsiteX22" fmla="*/ 26411 w 794163"/>
              <a:gd name="connsiteY22" fmla="*/ 524785 h 720001"/>
              <a:gd name="connsiteX23" fmla="*/ 26411 w 794163"/>
              <a:gd name="connsiteY23" fmla="*/ 269378 h 720001"/>
              <a:gd name="connsiteX24" fmla="*/ 84019 w 794163"/>
              <a:gd name="connsiteY24" fmla="*/ 211770 h 720001"/>
              <a:gd name="connsiteX25" fmla="*/ 348708 w 794163"/>
              <a:gd name="connsiteY25" fmla="*/ 0 h 720001"/>
              <a:gd name="connsiteX26" fmla="*/ 445359 w 794163"/>
              <a:gd name="connsiteY26" fmla="*/ 0 h 720001"/>
              <a:gd name="connsiteX27" fmla="*/ 502871 w 794163"/>
              <a:gd name="connsiteY27" fmla="*/ 57607 h 720001"/>
              <a:gd name="connsiteX28" fmla="*/ 502871 w 794163"/>
              <a:gd name="connsiteY28" fmla="*/ 524785 h 720001"/>
              <a:gd name="connsiteX29" fmla="*/ 445263 w 794163"/>
              <a:gd name="connsiteY29" fmla="*/ 582393 h 720001"/>
              <a:gd name="connsiteX30" fmla="*/ 348708 w 794163"/>
              <a:gd name="connsiteY30" fmla="*/ 582393 h 720001"/>
              <a:gd name="connsiteX31" fmla="*/ 291100 w 794163"/>
              <a:gd name="connsiteY31" fmla="*/ 524785 h 720001"/>
              <a:gd name="connsiteX32" fmla="*/ 291100 w 794163"/>
              <a:gd name="connsiteY32" fmla="*/ 57607 h 720001"/>
              <a:gd name="connsiteX33" fmla="*/ 348708 w 794163"/>
              <a:gd name="connsiteY33" fmla="*/ 0 h 720001"/>
            </a:gdLst>
            <a:ahLst/>
            <a:cxnLst/>
            <a:rect l="l" t="t" r="r" b="b"/>
            <a:pathLst>
              <a:path w="794163" h="720001">
                <a:moveTo>
                  <a:pt x="31770" y="656460"/>
                </a:moveTo>
                <a:lnTo>
                  <a:pt x="762297" y="656460"/>
                </a:lnTo>
                <a:cubicBezTo>
                  <a:pt x="779904" y="656460"/>
                  <a:pt x="794067" y="670622"/>
                  <a:pt x="794163" y="688230"/>
                </a:cubicBezTo>
                <a:cubicBezTo>
                  <a:pt x="794163" y="705742"/>
                  <a:pt x="779904" y="720001"/>
                  <a:pt x="762392" y="720001"/>
                </a:cubicBezTo>
                <a:lnTo>
                  <a:pt x="31770" y="720001"/>
                </a:lnTo>
                <a:cubicBezTo>
                  <a:pt x="14258" y="720001"/>
                  <a:pt x="0" y="705742"/>
                  <a:pt x="0" y="688230"/>
                </a:cubicBezTo>
                <a:cubicBezTo>
                  <a:pt x="0" y="670718"/>
                  <a:pt x="14258" y="656460"/>
                  <a:pt x="31770" y="656460"/>
                </a:cubicBezTo>
                <a:close/>
                <a:moveTo>
                  <a:pt x="613493" y="317608"/>
                </a:moveTo>
                <a:lnTo>
                  <a:pt x="710048" y="317608"/>
                </a:lnTo>
                <a:cubicBezTo>
                  <a:pt x="741818" y="317608"/>
                  <a:pt x="767655" y="343445"/>
                  <a:pt x="767655" y="375216"/>
                </a:cubicBezTo>
                <a:lnTo>
                  <a:pt x="767655" y="524689"/>
                </a:lnTo>
                <a:cubicBezTo>
                  <a:pt x="767655" y="556364"/>
                  <a:pt x="741723" y="582297"/>
                  <a:pt x="710048" y="582297"/>
                </a:cubicBezTo>
                <a:lnTo>
                  <a:pt x="613493" y="582297"/>
                </a:lnTo>
                <a:cubicBezTo>
                  <a:pt x="581818" y="582297"/>
                  <a:pt x="555885" y="556364"/>
                  <a:pt x="555885" y="524689"/>
                </a:cubicBezTo>
                <a:lnTo>
                  <a:pt x="555885" y="375216"/>
                </a:lnTo>
                <a:cubicBezTo>
                  <a:pt x="555885" y="343349"/>
                  <a:pt x="581722" y="317608"/>
                  <a:pt x="613493" y="317608"/>
                </a:cubicBezTo>
                <a:close/>
                <a:moveTo>
                  <a:pt x="84019" y="211770"/>
                </a:moveTo>
                <a:lnTo>
                  <a:pt x="180574" y="211770"/>
                </a:lnTo>
                <a:cubicBezTo>
                  <a:pt x="212440" y="211770"/>
                  <a:pt x="238182" y="237512"/>
                  <a:pt x="238182" y="269282"/>
                </a:cubicBezTo>
                <a:lnTo>
                  <a:pt x="238182" y="524785"/>
                </a:lnTo>
                <a:cubicBezTo>
                  <a:pt x="238182" y="556460"/>
                  <a:pt x="212248" y="582393"/>
                  <a:pt x="180574" y="582393"/>
                </a:cubicBezTo>
                <a:lnTo>
                  <a:pt x="84019" y="582393"/>
                </a:lnTo>
                <a:cubicBezTo>
                  <a:pt x="52344" y="582393"/>
                  <a:pt x="26411" y="556460"/>
                  <a:pt x="26411" y="524785"/>
                </a:cubicBezTo>
                <a:lnTo>
                  <a:pt x="26411" y="269378"/>
                </a:lnTo>
                <a:cubicBezTo>
                  <a:pt x="26411" y="237512"/>
                  <a:pt x="52248" y="211770"/>
                  <a:pt x="84019" y="211770"/>
                </a:cubicBezTo>
                <a:close/>
                <a:moveTo>
                  <a:pt x="348708" y="0"/>
                </a:moveTo>
                <a:lnTo>
                  <a:pt x="445359" y="0"/>
                </a:lnTo>
                <a:cubicBezTo>
                  <a:pt x="477129" y="0"/>
                  <a:pt x="502871" y="25741"/>
                  <a:pt x="502871" y="57607"/>
                </a:cubicBezTo>
                <a:lnTo>
                  <a:pt x="502871" y="524785"/>
                </a:lnTo>
                <a:cubicBezTo>
                  <a:pt x="502871" y="556460"/>
                  <a:pt x="476937" y="582393"/>
                  <a:pt x="445263" y="582393"/>
                </a:cubicBezTo>
                <a:lnTo>
                  <a:pt x="348708" y="582393"/>
                </a:lnTo>
                <a:cubicBezTo>
                  <a:pt x="317033" y="582393"/>
                  <a:pt x="291100" y="556460"/>
                  <a:pt x="291100" y="524785"/>
                </a:cubicBezTo>
                <a:lnTo>
                  <a:pt x="291100" y="57607"/>
                </a:lnTo>
                <a:cubicBezTo>
                  <a:pt x="291100" y="25741"/>
                  <a:pt x="316937" y="0"/>
                  <a:pt x="348708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3866297" y="1209272"/>
            <a:ext cx="6589160" cy="1014816"/>
          </a:xfrm>
          <a:prstGeom prst="roundRect">
            <a:avLst>
              <a:gd name="adj" fmla="val 14556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90500" sx="102000" sy="102000" algn="ctr" rotWithShape="0">
              <a:schemeClr val="accent1">
                <a:alpha val="9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3985216" y="1697550"/>
            <a:ext cx="6358933" cy="52480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300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基于开源产品设计并搭建智能体</a:t>
            </a:r>
            <a:r>
              <a:rPr kumimoji="1" lang="zh-CN" altLang="en-US" sz="13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，解决实际业务问题并提升用户体验</a:t>
            </a:r>
            <a:r>
              <a:rPr kumimoji="1" lang="zh-CN" altLang="en-US" sz="12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OPPOSans L" panose="00020600040101010101" charset="-122"/>
              </a:rPr>
              <a:t>。</a:t>
            </a:r>
            <a:endParaRPr kumimoji="1" lang="zh-CN" altLang="en-US" sz="1200" dirty="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OPPOSans L" panose="00020600040101010101" charset="-122"/>
            </a:endParaRPr>
          </a:p>
        </p:txBody>
      </p:sp>
      <p:sp>
        <p:nvSpPr>
          <p:cNvPr id="8" name="标题 1"/>
          <p:cNvSpPr txBox="1"/>
          <p:nvPr/>
        </p:nvSpPr>
        <p:spPr>
          <a:xfrm>
            <a:off x="3985217" y="1280540"/>
            <a:ext cx="6348600" cy="50575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16DBA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应用层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4602897" y="2558539"/>
            <a:ext cx="6589160" cy="1014816"/>
          </a:xfrm>
          <a:prstGeom prst="roundRect">
            <a:avLst>
              <a:gd name="adj" fmla="val 14556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90500" sx="102000" sy="102000" algn="ctr" rotWithShape="0">
              <a:schemeClr val="accent1">
                <a:alpha val="9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4721817" y="3015052"/>
            <a:ext cx="6355758" cy="50575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300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负责数据采集</a:t>
            </a:r>
            <a:r>
              <a:rPr kumimoji="1" lang="zh-CN" altLang="en-US" sz="13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负责数据清洗、标注、存储及管理，建立高质量的分段或训练数据集。</a:t>
            </a:r>
            <a:endParaRPr kumimoji="1" lang="zh-CN" altLang="en-US" sz="1300" dirty="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OPPOSans L" panose="00020600040101010101" charset="-122"/>
              <a:ea typeface="OPPOSans L" panose="00020600040101010101" charset="-122"/>
              <a:cs typeface="OPPOSans L" panose="00020600040101010101" charset="-122"/>
            </a:endParaRPr>
          </a:p>
        </p:txBody>
      </p:sp>
      <p:sp>
        <p:nvSpPr>
          <p:cNvPr id="11" name="标题 1"/>
          <p:cNvSpPr txBox="1"/>
          <p:nvPr/>
        </p:nvSpPr>
        <p:spPr>
          <a:xfrm>
            <a:off x="4721817" y="2637216"/>
            <a:ext cx="6348600" cy="50575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296AE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数据层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3866297" y="5257074"/>
            <a:ext cx="6589160" cy="1014816"/>
          </a:xfrm>
          <a:prstGeom prst="roundRect">
            <a:avLst>
              <a:gd name="adj" fmla="val 14556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90500" sx="102000" sy="102000" algn="ctr" rotWithShape="0">
              <a:schemeClr val="accent1">
                <a:alpha val="9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3985217" y="5848133"/>
            <a:ext cx="6355758" cy="50575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30000"/>
              </a:lnSpc>
            </a:pPr>
            <a:r>
              <a:rPr kumimoji="1" lang="en-GB" altLang="zh-CN" sz="13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GPU</a:t>
            </a:r>
            <a:r>
              <a:rPr kumimoji="1" lang="zh-CN" altLang="en-US" sz="13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服务器选型及报价，模型服务机开发环境部署及运维，商用模型服务集成等。</a:t>
            </a:r>
            <a:endParaRPr kumimoji="1" lang="zh-CN" altLang="en-US" sz="1300" dirty="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OPPOSans L" panose="00020600040101010101" charset="-122"/>
              <a:ea typeface="OPPOSans L" panose="00020600040101010101" charset="-122"/>
              <a:cs typeface="OPPOSans L" panose="00020600040101010101" charset="-122"/>
            </a:endParaRPr>
          </a:p>
        </p:txBody>
      </p:sp>
      <p:sp>
        <p:nvSpPr>
          <p:cNvPr id="14" name="标题 1"/>
          <p:cNvSpPr txBox="1"/>
          <p:nvPr/>
        </p:nvSpPr>
        <p:spPr>
          <a:xfrm>
            <a:off x="3985217" y="5350863"/>
            <a:ext cx="6348600" cy="50575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16DBA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算力层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4586840" y="3907806"/>
            <a:ext cx="6589160" cy="1014816"/>
          </a:xfrm>
          <a:prstGeom prst="roundRect">
            <a:avLst>
              <a:gd name="adj" fmla="val 14556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90500" sx="102000" sy="102000" algn="ctr" rotWithShape="0">
              <a:schemeClr val="accent1">
                <a:alpha val="9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4705760" y="4490439"/>
            <a:ext cx="6355758" cy="50575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30000"/>
              </a:lnSpc>
            </a:pPr>
            <a:r>
              <a:rPr kumimoji="1" lang="zh-CN" altLang="en-US" sz="13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各开源或商用大模型的能力边界，性能及成本评测及建议。开源模型微调及推理部署。</a:t>
            </a:r>
            <a:endParaRPr kumimoji="1" lang="zh-CN" altLang="en-US" sz="1300" dirty="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OPPOSans L" panose="00020600040101010101" charset="-122"/>
              <a:ea typeface="OPPOSans L" panose="00020600040101010101" charset="-122"/>
              <a:cs typeface="OPPOSans L" panose="00020600040101010101" charset="-122"/>
            </a:endParaRPr>
          </a:p>
        </p:txBody>
      </p:sp>
      <p:sp>
        <p:nvSpPr>
          <p:cNvPr id="17" name="标题 1"/>
          <p:cNvSpPr txBox="1"/>
          <p:nvPr/>
        </p:nvSpPr>
        <p:spPr>
          <a:xfrm>
            <a:off x="4705760" y="3986483"/>
            <a:ext cx="6348600" cy="50575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296AE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模型层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660400" y="427667"/>
            <a:ext cx="10858500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AI</a:t>
            </a:r>
            <a:r>
              <a:rPr kumimoji="1" lang="zh-CN" altLang="en-US" sz="32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能力分层服务范围？</a:t>
            </a:r>
            <a:endParaRPr kumimoji="1" lang="zh-CN" alt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0" y="3624856"/>
            <a:ext cx="12192000" cy="3233144"/>
          </a:xfrm>
          <a:custGeom>
            <a:avLst/>
            <a:gdLst>
              <a:gd name="connsiteX0" fmla="*/ 9375494 w 12192000"/>
              <a:gd name="connsiteY0" fmla="*/ 209 h 3233144"/>
              <a:gd name="connsiteX1" fmla="*/ 12192000 w 12192000"/>
              <a:gd name="connsiteY1" fmla="*/ 327194 h 3233144"/>
              <a:gd name="connsiteX2" fmla="*/ 12192000 w 12192000"/>
              <a:gd name="connsiteY2" fmla="*/ 3233144 h 3233144"/>
              <a:gd name="connsiteX3" fmla="*/ 0 w 12192000"/>
              <a:gd name="connsiteY3" fmla="*/ 3233144 h 3233144"/>
              <a:gd name="connsiteX4" fmla="*/ 0 w 12192000"/>
              <a:gd name="connsiteY4" fmla="*/ 327194 h 3233144"/>
              <a:gd name="connsiteX5" fmla="*/ 2731625 w 12192000"/>
              <a:gd name="connsiteY5" fmla="*/ 486346 h 3233144"/>
              <a:gd name="connsiteX6" fmla="*/ 9375494 w 12192000"/>
              <a:gd name="connsiteY6" fmla="*/ 209 h 3233144"/>
            </a:gdLst>
            <a:ahLst/>
            <a:cxnLst/>
            <a:rect l="l" t="t" r="r" b="b"/>
            <a:pathLst>
              <a:path w="12192000" h="3233144">
                <a:moveTo>
                  <a:pt x="9375494" y="209"/>
                </a:moveTo>
                <a:cubicBezTo>
                  <a:pt x="10349053" y="12748"/>
                  <a:pt x="11484659" y="71586"/>
                  <a:pt x="12192000" y="327194"/>
                </a:cubicBezTo>
                <a:lnTo>
                  <a:pt x="12192000" y="3233144"/>
                </a:lnTo>
                <a:lnTo>
                  <a:pt x="0" y="3233144"/>
                </a:lnTo>
                <a:lnTo>
                  <a:pt x="0" y="327194"/>
                </a:lnTo>
                <a:cubicBezTo>
                  <a:pt x="910542" y="418826"/>
                  <a:pt x="740779" y="428473"/>
                  <a:pt x="2731625" y="486346"/>
                </a:cubicBezTo>
                <a:cubicBezTo>
                  <a:pt x="4722471" y="544219"/>
                  <a:pt x="8401935" y="-12330"/>
                  <a:pt x="9375494" y="209"/>
                </a:cubicBezTo>
                <a:close/>
              </a:path>
            </a:pathLst>
          </a:custGeom>
          <a:gradFill>
            <a:gsLst>
              <a:gs pos="1000">
                <a:schemeClr val="accent1">
                  <a:alpha val="100000"/>
                </a:schemeClr>
              </a:gs>
              <a:gs pos="100000">
                <a:schemeClr val="accent1">
                  <a:lumMod val="20000"/>
                  <a:lumOff val="80000"/>
                  <a:alpha val="100000"/>
                </a:schemeClr>
              </a:gs>
            </a:gsLst>
            <a:lin ang="2700000" scaled="0"/>
          </a:gradFill>
          <a:ln cap="sq">
            <a:noFill/>
            <a:prstDash val="solid"/>
            <a:miter/>
          </a:ln>
          <a:effectLst>
            <a:outerShdw blurRad="330200" dist="190500" dir="5400000" sx="90000" sy="90000" algn="t" rotWithShape="0">
              <a:schemeClr val="accent1">
                <a:lumMod val="75000"/>
                <a:alpha val="25000"/>
              </a:schemeClr>
            </a:outerShdw>
          </a:effectLst>
        </p:spPr>
        <p:txBody>
          <a:bodyPr vert="horz" wrap="square" lIns="45720" tIns="22860" rIns="45720" bIns="2286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0" y="3416393"/>
            <a:ext cx="12192000" cy="617887"/>
          </a:xfrm>
          <a:custGeom>
            <a:avLst/>
            <a:gdLst>
              <a:gd name="connsiteX0" fmla="*/ 9375494 w 12192000"/>
              <a:gd name="connsiteY0" fmla="*/ 209 h 617887"/>
              <a:gd name="connsiteX1" fmla="*/ 12192000 w 12192000"/>
              <a:gd name="connsiteY1" fmla="*/ 454514 h 617887"/>
              <a:gd name="connsiteX2" fmla="*/ 9375494 w 12192000"/>
              <a:gd name="connsiteY2" fmla="*/ 127529 h 617887"/>
              <a:gd name="connsiteX3" fmla="*/ 2731625 w 12192000"/>
              <a:gd name="connsiteY3" fmla="*/ 613666 h 617887"/>
              <a:gd name="connsiteX4" fmla="*/ 0 w 12192000"/>
              <a:gd name="connsiteY4" fmla="*/ 454514 h 617887"/>
              <a:gd name="connsiteX5" fmla="*/ 2731625 w 12192000"/>
              <a:gd name="connsiteY5" fmla="*/ 486346 h 617887"/>
              <a:gd name="connsiteX6" fmla="*/ 9375494 w 12192000"/>
              <a:gd name="connsiteY6" fmla="*/ 209 h 617887"/>
              <a:gd name="connsiteX7" fmla="*/ 9375494 w 12192000"/>
              <a:gd name="connsiteY7" fmla="*/ 209 h 617887"/>
              <a:gd name="connsiteX8" fmla="*/ 9375494 w 12192000"/>
              <a:gd name="connsiteY8" fmla="*/ 209 h 617887"/>
            </a:gdLst>
            <a:ahLst/>
            <a:cxnLst/>
            <a:rect l="l" t="t" r="r" b="b"/>
            <a:pathLst>
              <a:path w="12192000" h="617887">
                <a:moveTo>
                  <a:pt x="9375494" y="209"/>
                </a:moveTo>
                <a:cubicBezTo>
                  <a:pt x="10952223" y="-5096"/>
                  <a:pt x="12192000" y="433294"/>
                  <a:pt x="12192000" y="454514"/>
                </a:cubicBezTo>
                <a:cubicBezTo>
                  <a:pt x="10888980" y="165854"/>
                  <a:pt x="10349053" y="140068"/>
                  <a:pt x="9375494" y="127529"/>
                </a:cubicBezTo>
                <a:cubicBezTo>
                  <a:pt x="8401935" y="114990"/>
                  <a:pt x="4722471" y="671539"/>
                  <a:pt x="2731625" y="613666"/>
                </a:cubicBezTo>
                <a:cubicBezTo>
                  <a:pt x="740779" y="555793"/>
                  <a:pt x="910542" y="546146"/>
                  <a:pt x="0" y="454514"/>
                </a:cubicBezTo>
                <a:cubicBezTo>
                  <a:pt x="910542" y="487985"/>
                  <a:pt x="1821083" y="475735"/>
                  <a:pt x="2731625" y="486346"/>
                </a:cubicBezTo>
                <a:cubicBezTo>
                  <a:pt x="4722471" y="544219"/>
                  <a:pt x="8401935" y="-12330"/>
                  <a:pt x="9375494" y="209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641350" y="1677164"/>
            <a:ext cx="2736000" cy="5900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前期沟通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641351" y="2322209"/>
            <a:ext cx="2736000" cy="126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155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前期沟通是服务流程的第一步，主要是了解现状，明确需求，进行服务讲解，并达成初步共识。这一阶段是</a:t>
            </a:r>
            <a:r>
              <a:rPr kumimoji="1" lang="en-US" altLang="zh-CN" sz="1155" b="1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免费</a:t>
            </a:r>
            <a:r>
              <a:rPr kumimoji="1" lang="en-US" altLang="zh-CN" sz="1155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的，旨在为客户提供一个清晰的了解，为后续服务打下基础。</a:t>
            </a:r>
            <a:endParaRPr kumimoji="1" lang="zh-CN" altLang="en-US" dirty="0"/>
          </a:p>
        </p:txBody>
      </p:sp>
      <p:sp>
        <p:nvSpPr>
          <p:cNvPr id="7" name="标题 1"/>
          <p:cNvSpPr txBox="1"/>
          <p:nvPr/>
        </p:nvSpPr>
        <p:spPr>
          <a:xfrm>
            <a:off x="3714772" y="1677164"/>
            <a:ext cx="2736000" cy="5900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正式PoC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3714773" y="2322210"/>
            <a:ext cx="2736000" cy="126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155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在正式PoC阶段，将</a:t>
            </a:r>
            <a:r>
              <a:rPr kumimoji="1" lang="zh-CN" altLang="en-US" sz="1155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基于</a:t>
            </a:r>
            <a:r>
              <a:rPr kumimoji="1" lang="en-US" altLang="zh-CN" sz="1155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更丰富的数据，搭建稳定的验证环境，并细化应用场景。这一阶段需要轻量投入，但能更准确地验证产品性能和服务效果</a:t>
            </a:r>
            <a:r>
              <a:rPr kumimoji="1" lang="en-US" altLang="zh-CN" sz="1155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。</a:t>
            </a:r>
            <a:endParaRPr kumimoji="1" lang="zh-CN" altLang="en-US" dirty="0"/>
          </a:p>
        </p:txBody>
      </p:sp>
      <p:sp>
        <p:nvSpPr>
          <p:cNvPr id="9" name="标题 1"/>
          <p:cNvSpPr txBox="1"/>
          <p:nvPr/>
        </p:nvSpPr>
        <p:spPr>
          <a:xfrm>
            <a:off x="2226333" y="4214114"/>
            <a:ext cx="2736000" cy="5900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免费试用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2226334" y="4876402"/>
            <a:ext cx="2736000" cy="126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155" b="1" dirty="0" err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免费</a:t>
            </a:r>
            <a:r>
              <a:rPr kumimoji="1" lang="en-US" altLang="zh-CN" sz="1155" dirty="0" err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试用阶段</a:t>
            </a:r>
            <a:r>
              <a:rPr kumimoji="1" lang="en-US" altLang="zh-CN" sz="1155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，</a:t>
            </a:r>
            <a:r>
              <a:rPr kumimoji="1" lang="zh-CN" altLang="en-US" sz="1155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您可</a:t>
            </a:r>
            <a:r>
              <a:rPr kumimoji="1" lang="en-US" altLang="zh-CN" sz="1155" dirty="0" err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提供少量数据，进行初步体验，以达成效果共识。这一过程基本免费，目的是让</a:t>
            </a:r>
            <a:r>
              <a:rPr kumimoji="1" lang="zh-CN" altLang="en-US" sz="1155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您</a:t>
            </a:r>
            <a:r>
              <a:rPr kumimoji="1" lang="en-US" altLang="zh-CN" sz="1155" dirty="0" err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对AI</a:t>
            </a:r>
            <a:r>
              <a:rPr kumimoji="1" lang="zh-CN" altLang="en-US" sz="1155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应用</a:t>
            </a:r>
            <a:r>
              <a:rPr kumimoji="1" lang="en-US" altLang="zh-CN" sz="1155" dirty="0" err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有一个直观的感受，确认是否符合需求</a:t>
            </a:r>
            <a:r>
              <a:rPr kumimoji="1" lang="en-US" altLang="zh-CN" sz="1155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。</a:t>
            </a:r>
            <a:endParaRPr kumimoji="1" lang="zh-CN" altLang="en-US" dirty="0"/>
          </a:p>
        </p:txBody>
      </p:sp>
      <p:sp>
        <p:nvSpPr>
          <p:cNvPr id="11" name="标题 1"/>
          <p:cNvSpPr txBox="1"/>
          <p:nvPr/>
        </p:nvSpPr>
        <p:spPr>
          <a:xfrm>
            <a:off x="5537063" y="4068985"/>
            <a:ext cx="2736000" cy="5900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商务落实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5537064" y="4731273"/>
            <a:ext cx="2736000" cy="126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155" dirty="0" err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商务落实阶段，我们将确定服务内容，提供费用报价，并处理购买服务及其他相关商务事宜。这一阶段是服务流程中商务层面的关键环节</a:t>
            </a:r>
            <a:r>
              <a:rPr kumimoji="1" lang="en-US" altLang="zh-CN" sz="1155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。</a:t>
            </a:r>
            <a:endParaRPr kumimoji="1" lang="zh-CN" altLang="en-US" dirty="0"/>
          </a:p>
        </p:txBody>
      </p:sp>
      <p:sp>
        <p:nvSpPr>
          <p:cNvPr id="13" name="标题 1"/>
          <p:cNvSpPr txBox="1"/>
          <p:nvPr/>
        </p:nvSpPr>
        <p:spPr>
          <a:xfrm>
            <a:off x="7161671" y="1393599"/>
            <a:ext cx="2736000" cy="5900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实施交付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7161672" y="2038644"/>
            <a:ext cx="2736000" cy="126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155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实施交付阶段包括数据治理、模型训练与推理，AI应用开发，集成开发，以及监控运维。这是服务流程中最为关键的阶段，涉及到产品的实际应用和运行。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8927580" y="3734719"/>
            <a:ext cx="2736000" cy="5900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持续优化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8927581" y="4397007"/>
            <a:ext cx="2736000" cy="126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155" dirty="0" err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服务流程的最后阶段是持续优化，我们将对数据、提示词、成本和安全等方面</a:t>
            </a:r>
            <a:r>
              <a:rPr kumimoji="1" lang="zh-CN" altLang="en-US" sz="1155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持续</a:t>
            </a:r>
            <a:r>
              <a:rPr kumimoji="1" lang="en-US" altLang="zh-CN" sz="1155" dirty="0" err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优化，以确保服务的长期有效性和高效性。这是对服务质量的持续保证</a:t>
            </a:r>
            <a:r>
              <a:rPr kumimoji="1" lang="en-US" altLang="zh-CN" sz="1155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。</a:t>
            </a:r>
            <a:endParaRPr kumimoji="1" lang="zh-CN" altLang="en-US" dirty="0"/>
          </a:p>
        </p:txBody>
      </p:sp>
      <p:sp>
        <p:nvSpPr>
          <p:cNvPr id="17" name="标题 1"/>
          <p:cNvSpPr txBox="1"/>
          <p:nvPr/>
        </p:nvSpPr>
        <p:spPr>
          <a:xfrm>
            <a:off x="8927583" y="3347108"/>
            <a:ext cx="242395" cy="242395"/>
          </a:xfrm>
          <a:prstGeom prst="ellipse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9013674" y="3433199"/>
            <a:ext cx="70213" cy="70213"/>
          </a:xfrm>
          <a:prstGeom prst="ellipse">
            <a:avLst/>
          </a:prstGeom>
          <a:solidFill>
            <a:schemeClr val="accent1"/>
          </a:solidFill>
          <a:ln w="254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7161674" y="3513196"/>
            <a:ext cx="242395" cy="242395"/>
          </a:xfrm>
          <a:prstGeom prst="ellipse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7247765" y="3599287"/>
            <a:ext cx="70213" cy="70213"/>
          </a:xfrm>
          <a:prstGeom prst="ellipse">
            <a:avLst/>
          </a:prstGeom>
          <a:solidFill>
            <a:schemeClr val="accent1"/>
          </a:solidFill>
          <a:ln w="254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5537066" y="3681374"/>
            <a:ext cx="242395" cy="242395"/>
          </a:xfrm>
          <a:prstGeom prst="ellipse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5623157" y="3767465"/>
            <a:ext cx="70213" cy="70213"/>
          </a:xfrm>
          <a:prstGeom prst="ellipse">
            <a:avLst/>
          </a:prstGeom>
          <a:solidFill>
            <a:schemeClr val="accent1"/>
          </a:solidFill>
          <a:ln w="254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3714775" y="3808416"/>
            <a:ext cx="242395" cy="242395"/>
          </a:xfrm>
          <a:prstGeom prst="ellipse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3800866" y="3894507"/>
            <a:ext cx="70213" cy="70213"/>
          </a:xfrm>
          <a:prstGeom prst="ellipse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2226336" y="3819675"/>
            <a:ext cx="242395" cy="242395"/>
          </a:xfrm>
          <a:prstGeom prst="ellipse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2312427" y="3905766"/>
            <a:ext cx="70213" cy="70213"/>
          </a:xfrm>
          <a:prstGeom prst="ellipse">
            <a:avLst/>
          </a:prstGeom>
          <a:solidFill>
            <a:schemeClr val="accent1"/>
          </a:solidFill>
          <a:ln w="254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641353" y="3784950"/>
            <a:ext cx="242395" cy="242395"/>
          </a:xfrm>
          <a:prstGeom prst="ellipse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>
            <a:off x="727444" y="3871041"/>
            <a:ext cx="70213" cy="70213"/>
          </a:xfrm>
          <a:prstGeom prst="ellipse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>
            <a:off x="660400" y="427667"/>
            <a:ext cx="10858500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服务流程</a:t>
            </a:r>
            <a:r>
              <a:rPr kumimoji="1" lang="zh-CN" altLang="en-US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介绍</a:t>
            </a:r>
            <a:endParaRPr kumimoji="1" lang="zh-CN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flipH="1" flipV="1">
            <a:off x="7194837" y="-72884"/>
            <a:ext cx="2978107" cy="5221357"/>
          </a:xfrm>
          <a:prstGeom prst="parallelogram">
            <a:avLst>
              <a:gd name="adj" fmla="val 30844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486142" y="1250530"/>
            <a:ext cx="925126" cy="59826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4000">
                <a:ln w="12700">
                  <a:noFill/>
                </a:ln>
                <a:solidFill>
                  <a:srgbClr val="016DBA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01
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465123" y="1250530"/>
            <a:ext cx="5471449" cy="26607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16DBA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技术团队资质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465123" y="1583500"/>
            <a:ext cx="5471449" cy="68474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我们的服务由持有华为HCIE、HCDDP、HCIP证书的专业技术团队提供，保障了服务的技术含量和质量。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486142" y="2299459"/>
            <a:ext cx="925126" cy="59826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4000">
                <a:ln w="12700">
                  <a:noFill/>
                </a:ln>
                <a:solidFill>
                  <a:srgbClr val="016DBA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02
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465123" y="2299459"/>
            <a:ext cx="5471449" cy="26607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16DBA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成本效益分析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465123" y="2632429"/>
            <a:ext cx="5471449" cy="68474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我们倡导陪伴式成长服务，避免客户一次性高成本投入，通过合理的价格和服务方式，帮助客户实现成本优化。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486142" y="3348388"/>
            <a:ext cx="925126" cy="59826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4000">
                <a:ln w="12700">
                  <a:noFill/>
                </a:ln>
                <a:solidFill>
                  <a:srgbClr val="016DBA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03
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465123" y="3348388"/>
            <a:ext cx="5471449" cy="26607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16DBA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服务流程标准化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465123" y="3681358"/>
            <a:ext cx="5471449" cy="68474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我们提供标准化的服务流程，确保客户能够享受到一站式服务体验，简化服务过程。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486142" y="4397317"/>
            <a:ext cx="925126" cy="59826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4000">
                <a:ln w="12700">
                  <a:noFill/>
                </a:ln>
                <a:solidFill>
                  <a:srgbClr val="016DBA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04
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465123" y="4397317"/>
            <a:ext cx="5471449" cy="26607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16DBA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服务支撑保障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1465123" y="4730287"/>
            <a:ext cx="5471449" cy="68474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我们拥有强大的支撑保障体系，确保服务的稳定性和持续性。</a:t>
            </a:r>
            <a:endParaRPr kumimoji="1"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rcRect l="32934" r="32934"/>
          <a:stretch>
            <a:fillRect/>
          </a:stretch>
        </p:blipFill>
        <p:spPr>
          <a:xfrm flipH="1">
            <a:off x="7053890" y="-70982"/>
            <a:ext cx="5138110" cy="6999965"/>
          </a:xfrm>
          <a:custGeom>
            <a:avLst/>
            <a:gdLst/>
            <a:ahLst/>
            <a:cxnLst/>
            <a:rect l="l" t="t" r="r" b="b"/>
            <a:pathLst>
              <a:path w="5143500" h="6997700">
                <a:moveTo>
                  <a:pt x="0" y="0"/>
                </a:moveTo>
                <a:lnTo>
                  <a:pt x="2470863" y="0"/>
                </a:lnTo>
                <a:lnTo>
                  <a:pt x="2470863" y="247"/>
                </a:lnTo>
                <a:lnTo>
                  <a:pt x="3906728" y="247"/>
                </a:lnTo>
                <a:lnTo>
                  <a:pt x="5138110" y="6999718"/>
                </a:lnTo>
                <a:lnTo>
                  <a:pt x="2470863" y="6999718"/>
                </a:lnTo>
                <a:lnTo>
                  <a:pt x="2470863" y="6999965"/>
                </a:lnTo>
                <a:lnTo>
                  <a:pt x="0" y="6999965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7" name="标题 1"/>
          <p:cNvSpPr txBox="1"/>
          <p:nvPr/>
        </p:nvSpPr>
        <p:spPr>
          <a:xfrm>
            <a:off x="486142" y="5446248"/>
            <a:ext cx="925126" cy="59826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4000">
                <a:ln w="12700">
                  <a:noFill/>
                </a:ln>
                <a:solidFill>
                  <a:srgbClr val="016DBA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05
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1465123" y="5446248"/>
            <a:ext cx="5471449" cy="26607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16DBA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响应及时性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1465123" y="5779218"/>
            <a:ext cx="5471449" cy="68474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我们致力于提供至臻服务，确保及时响应处理客户的需求，让客户体验无忧。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660400" y="427667"/>
            <a:ext cx="10858500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服务亮点</a:t>
            </a:r>
            <a:endParaRPr kumimoji="1" lang="zh-CN" alt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A66AC"/>
      </a:dk2>
      <a:lt2>
        <a:srgbClr val="E0EBF6"/>
      </a:lt2>
      <a:accent1>
        <a:srgbClr val="016DBA"/>
      </a:accent1>
      <a:accent2>
        <a:srgbClr val="0296AE"/>
      </a:accent2>
      <a:accent3>
        <a:srgbClr val="3F3F3F"/>
      </a:accent3>
      <a:accent4>
        <a:srgbClr val="3F3F3F"/>
      </a:accent4>
      <a:accent5>
        <a:srgbClr val="3F3F3F"/>
      </a:accent5>
      <a:accent6>
        <a:srgbClr val="3F3F3F"/>
      </a:accent6>
      <a:hlink>
        <a:srgbClr val="4472C4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1592</Words>
  <Application>WPS 演示</Application>
  <PresentationFormat>宽屏</PresentationFormat>
  <Paragraphs>145</Paragraphs>
  <Slides>6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20" baseType="lpstr">
      <vt:lpstr>Arial</vt:lpstr>
      <vt:lpstr>宋体</vt:lpstr>
      <vt:lpstr>Wingdings</vt:lpstr>
      <vt:lpstr>OPPOSans H</vt:lpstr>
      <vt:lpstr>OPPOSans R</vt:lpstr>
      <vt:lpstr>Source Han Sans CN Bold</vt:lpstr>
      <vt:lpstr>OPPOSans L</vt:lpstr>
      <vt:lpstr>OPPOSans B</vt:lpstr>
      <vt:lpstr>Source Han Sans</vt:lpstr>
      <vt:lpstr>等线</vt:lpstr>
      <vt:lpstr>微软雅黑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ChAnGlE</cp:lastModifiedBy>
  <cp:revision>23</cp:revision>
  <dcterms:created xsi:type="dcterms:W3CDTF">2025-01-02T02:28:52Z</dcterms:created>
  <dcterms:modified xsi:type="dcterms:W3CDTF">2025-01-02T02:39:46Z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B60BFF298AE54199863557EFB410A5BD_13</vt:lpwstr>
  </property>
  <property fmtid="{D5CDD505-2E9C-101B-9397-08002B2CF9AE}" pid="3" name="KSOProductBuildVer">
    <vt:lpwstr>2052-12.1.0.19770</vt:lpwstr>
  </property>
</Properties>
</file>