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 userDrawn="1">
          <p15:clr>
            <a:srgbClr val="A4A3A4"/>
          </p15:clr>
        </p15:guide>
        <p15:guide id="2" pos="3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218"/>
        <p:guide pos="387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8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microsoft.com/office/2007/relationships/hdphoto" Target="../media/image6.wdp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2" Type="http://schemas.openxmlformats.org/officeDocument/2006/relationships/slideLayout" Target="../slideLayouts/slideLayout1.xml"/><Relationship Id="rId31" Type="http://schemas.openxmlformats.org/officeDocument/2006/relationships/tags" Target="../tags/tag80.xml"/><Relationship Id="rId30" Type="http://schemas.openxmlformats.org/officeDocument/2006/relationships/image" Target="../media/image13.png"/><Relationship Id="rId3" Type="http://schemas.openxmlformats.org/officeDocument/2006/relationships/image" Target="../media/image3.png"/><Relationship Id="rId29" Type="http://schemas.openxmlformats.org/officeDocument/2006/relationships/image" Target="../media/image12.png"/><Relationship Id="rId28" Type="http://schemas.openxmlformats.org/officeDocument/2006/relationships/image" Target="../media/image11.jpeg"/><Relationship Id="rId27" Type="http://schemas.openxmlformats.org/officeDocument/2006/relationships/tags" Target="../tags/tag79.xml"/><Relationship Id="rId26" Type="http://schemas.openxmlformats.org/officeDocument/2006/relationships/image" Target="../media/image10.jpeg"/><Relationship Id="rId25" Type="http://schemas.openxmlformats.org/officeDocument/2006/relationships/tags" Target="../tags/tag78.xml"/><Relationship Id="rId24" Type="http://schemas.openxmlformats.org/officeDocument/2006/relationships/image" Target="../media/image9.png"/><Relationship Id="rId23" Type="http://schemas.openxmlformats.org/officeDocument/2006/relationships/tags" Target="../tags/tag77.xml"/><Relationship Id="rId22" Type="http://schemas.openxmlformats.org/officeDocument/2006/relationships/image" Target="../media/image8.png"/><Relationship Id="rId21" Type="http://schemas.openxmlformats.org/officeDocument/2006/relationships/image" Target="../media/image7.jpeg"/><Relationship Id="rId20" Type="http://schemas.openxmlformats.org/officeDocument/2006/relationships/tags" Target="../tags/tag76.xml"/><Relationship Id="rId2" Type="http://schemas.microsoft.com/office/2007/relationships/hdphoto" Target="../media/image2.wdp"/><Relationship Id="rId19" Type="http://schemas.openxmlformats.org/officeDocument/2006/relationships/tags" Target="../tags/tag75.xml"/><Relationship Id="rId18" Type="http://schemas.openxmlformats.org/officeDocument/2006/relationships/tags" Target="../tags/tag74.xml"/><Relationship Id="rId17" Type="http://schemas.openxmlformats.org/officeDocument/2006/relationships/tags" Target="../tags/tag73.xml"/><Relationship Id="rId16" Type="http://schemas.openxmlformats.org/officeDocument/2006/relationships/tags" Target="../tags/tag72.xml"/><Relationship Id="rId15" Type="http://schemas.openxmlformats.org/officeDocument/2006/relationships/tags" Target="../tags/tag71.xml"/><Relationship Id="rId14" Type="http://schemas.openxmlformats.org/officeDocument/2006/relationships/tags" Target="../tags/tag70.xml"/><Relationship Id="rId13" Type="http://schemas.openxmlformats.org/officeDocument/2006/relationships/tags" Target="../tags/tag69.xml"/><Relationship Id="rId12" Type="http://schemas.openxmlformats.org/officeDocument/2006/relationships/tags" Target="../tags/tag68.xml"/><Relationship Id="rId11" Type="http://schemas.openxmlformats.org/officeDocument/2006/relationships/tags" Target="../tags/tag67.xml"/><Relationship Id="rId10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4"/>
          <p:cNvSpPr/>
          <p:nvPr/>
        </p:nvSpPr>
        <p:spPr>
          <a:xfrm>
            <a:off x="404429" y="1429165"/>
            <a:ext cx="2309537" cy="5008696"/>
          </a:xfrm>
          <a:prstGeom prst="roundRect">
            <a:avLst>
              <a:gd name="adj" fmla="val 0"/>
            </a:avLst>
          </a:prstGeom>
          <a:solidFill>
            <a:srgbClr val="FFFFFF">
              <a:lumMod val="95000"/>
            </a:srgbClr>
          </a:solidFill>
          <a:ln w="3175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3765">
              <a:defRPr/>
            </a:pPr>
            <a:endParaRPr lang="zh-CN" altLang="en-US" i="1" kern="0" dirty="0">
              <a:solidFill>
                <a:srgbClr val="666666"/>
              </a:solidFill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圆角矩形"/>
          <p:cNvSpPr/>
          <p:nvPr/>
        </p:nvSpPr>
        <p:spPr>
          <a:xfrm>
            <a:off x="2803577" y="1429165"/>
            <a:ext cx="6589608" cy="5008696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FFFF">
                  <a:lumMod val="95000"/>
                  <a:alpha val="0"/>
                </a:srgbClr>
              </a:gs>
              <a:gs pos="100000">
                <a:srgbClr val="FFFFFF">
                  <a:lumMod val="95000"/>
                </a:srgbClr>
              </a:gs>
            </a:gsLst>
            <a:lin ang="5400000" scaled="0"/>
          </a:gradFill>
          <a:ln>
            <a:solidFill>
              <a:srgbClr val="CBCFD7"/>
            </a:solidFill>
          </a:ln>
        </p:spPr>
        <p:txBody>
          <a:bodyPr lIns="108000" tIns="36000" rIns="108000" bIns="36000" anchor="ctr"/>
          <a:lstStyle/>
          <a:p>
            <a:pPr marL="285750" indent="-285750" defTabSz="1217930">
              <a:lnSpc>
                <a:spcPct val="125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en-US" altLang="zh-CN" sz="1200" b="1" kern="0" dirty="0">
              <a:solidFill>
                <a:srgbClr val="1D1D1A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358708" y="474355"/>
            <a:ext cx="11838055" cy="445364"/>
          </a:xfrm>
        </p:spPr>
        <p:txBody>
          <a:bodyPr>
            <a:normAutofit fontScale="90000"/>
          </a:bodyPr>
          <a:lstStyle/>
          <a:p>
            <a:pPr lvl="0" defTabSz="1186180">
              <a:lnSpc>
                <a:spcPct val="90000"/>
              </a:lnSpc>
              <a:defRPr/>
            </a:pPr>
            <a:r>
              <a:rPr kumimoji="0" lang="zh-CN" altLang="en-US" sz="2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微软雅黑" panose="020B0503020204020204" charset="-122"/>
              </a:rPr>
              <a:t>大模型+</a:t>
            </a:r>
            <a:r>
              <a:rPr kumimoji="0" lang="zh-CN" altLang="en-US" sz="22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微软雅黑" panose="020B0503020204020204" charset="-122"/>
              </a:rPr>
              <a:t>文旅旅伴助手</a:t>
            </a:r>
            <a:r>
              <a:rPr lang="zh-CN" altLang="en-US" sz="2200" dirty="0">
                <a:sym typeface="微软雅黑" panose="020B0503020204020204" charset="-122"/>
              </a:rPr>
              <a:t>：游前中后一</a:t>
            </a:r>
            <a:r>
              <a:rPr kumimoji="0" lang="zh-CN" altLang="en-US" sz="2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微软雅黑" panose="020B0503020204020204" charset="-122"/>
              </a:rPr>
              <a:t>站式旅伴服务，</a:t>
            </a:r>
            <a:r>
              <a:rPr lang="zh-CN" altLang="en-US" sz="2200" dirty="0">
                <a:sym typeface="微软雅黑" panose="020B0503020204020204" charset="-122"/>
              </a:rPr>
              <a:t>帮助游客更好地规划行程和享受旅行体验</a:t>
            </a:r>
            <a:endParaRPr kumimoji="0" lang="zh-CN" altLang="en-US" sz="2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  <a:sym typeface="微软雅黑" panose="020B0503020204020204" charset="-122"/>
            </a:endParaRPr>
          </a:p>
        </p:txBody>
      </p:sp>
      <p:sp>
        <p:nvSpPr>
          <p:cNvPr id="20" name="矩形: 圆角 49"/>
          <p:cNvSpPr/>
          <p:nvPr/>
        </p:nvSpPr>
        <p:spPr>
          <a:xfrm>
            <a:off x="404429" y="1099299"/>
            <a:ext cx="2309537" cy="288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gradFill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5400000" scaled="0"/>
            </a:gradFill>
          </a:ln>
        </p:spPr>
        <p:txBody>
          <a:bodyPr vert="horz" wrap="square" rtlCol="0" anchor="ctr">
            <a:noAutofit/>
          </a:bodyPr>
          <a:lstStyle/>
          <a:p>
            <a:pPr algn="ctr" defTabSz="914400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业务痛点</a:t>
            </a:r>
            <a:endParaRPr lang="zh-CN" altLang="en-US" sz="16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圆角矩形"/>
          <p:cNvSpPr/>
          <p:nvPr/>
        </p:nvSpPr>
        <p:spPr>
          <a:xfrm>
            <a:off x="9482797" y="1429165"/>
            <a:ext cx="2309537" cy="5008696"/>
          </a:xfrm>
          <a:prstGeom prst="roundRect">
            <a:avLst>
              <a:gd name="adj" fmla="val 0"/>
            </a:avLst>
          </a:prstGeom>
          <a:solidFill>
            <a:srgbClr val="FFFFFF">
              <a:lumMod val="95000"/>
            </a:srgbClr>
          </a:solidFill>
          <a:ln w="3175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3765"/>
            <a:endParaRPr lang="en-US" altLang="zh-CN" i="1" kern="0" dirty="0">
              <a:solidFill>
                <a:srgbClr val="666666"/>
              </a:solidFill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矩形: 圆角 49"/>
          <p:cNvSpPr/>
          <p:nvPr/>
        </p:nvSpPr>
        <p:spPr>
          <a:xfrm>
            <a:off x="9482797" y="1099299"/>
            <a:ext cx="2309537" cy="288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gradFill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5400000" scaled="0"/>
            </a:gradFill>
          </a:ln>
        </p:spPr>
        <p:txBody>
          <a:bodyPr vert="horz" wrap="square" rtlCol="0" anchor="ctr">
            <a:noAutofit/>
          </a:bodyPr>
          <a:lstStyle/>
          <a:p>
            <a:pPr algn="ctr" defTabSz="914400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业务价值</a:t>
            </a:r>
            <a:endParaRPr lang="zh-CN" altLang="en-US" sz="16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: 圆角 49"/>
          <p:cNvSpPr/>
          <p:nvPr/>
        </p:nvSpPr>
        <p:spPr>
          <a:xfrm>
            <a:off x="2803577" y="1099299"/>
            <a:ext cx="6589608" cy="288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gradFill>
              <a:gsLst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5400000" scaled="0"/>
            </a:gradFill>
          </a:ln>
        </p:spPr>
        <p:txBody>
          <a:bodyPr vert="horz" wrap="square" rtlCol="0" anchor="ctr">
            <a:noAutofit/>
          </a:bodyPr>
          <a:lstStyle/>
          <a:p>
            <a:pPr algn="ctr" defTabSz="914400">
              <a:defRPr/>
            </a:pPr>
            <a:r>
              <a:rPr lang="zh-CN" altLang="en-US" sz="16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解决方案</a:t>
            </a:r>
            <a:endParaRPr lang="zh-CN" altLang="en-US" sz="16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圆角矩形 4"/>
          <p:cNvSpPr/>
          <p:nvPr/>
        </p:nvSpPr>
        <p:spPr>
          <a:xfrm>
            <a:off x="3218381" y="1585167"/>
            <a:ext cx="5760000" cy="1414917"/>
          </a:xfrm>
          <a:prstGeom prst="roundRect">
            <a:avLst>
              <a:gd name="adj" fmla="val 0"/>
            </a:avLst>
          </a:prstGeom>
          <a:solidFill>
            <a:srgbClr val="FFFFFF">
              <a:lumMod val="95000"/>
            </a:srgbClr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3765">
              <a:defRPr/>
            </a:pPr>
            <a:endParaRPr lang="zh-CN" altLang="en-US" i="1" kern="0" dirty="0">
              <a:solidFill>
                <a:srgbClr val="666666"/>
              </a:solidFill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pic>
        <p:nvPicPr>
          <p:cNvPr id="30" name="图片 29" descr="旅游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tx1">
                <a:lumMod val="10000"/>
                <a:lumOff val="9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Photocopy trans="30000" detail="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650" y="1845945"/>
            <a:ext cx="450215" cy="450215"/>
          </a:xfrm>
          <a:prstGeom prst="rect">
            <a:avLst/>
          </a:prstGeom>
        </p:spPr>
      </p:pic>
      <p:pic>
        <p:nvPicPr>
          <p:cNvPr id="31" name="图片 30" descr="旅游信息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lumMod val="10000"/>
                <a:lumOff val="9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30000" detail="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180" y="3218815"/>
            <a:ext cx="605155" cy="605155"/>
          </a:xfrm>
          <a:prstGeom prst="rect">
            <a:avLst/>
          </a:prstGeom>
          <a:ln>
            <a:noFill/>
          </a:ln>
        </p:spPr>
      </p:pic>
      <p:pic>
        <p:nvPicPr>
          <p:cNvPr id="32" name="图片 31" descr="文化旅游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1">
                <a:lumMod val="10000"/>
                <a:lumOff val="9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 trans="30000" detail="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470" y="4840605"/>
            <a:ext cx="536575" cy="501650"/>
          </a:xfrm>
          <a:prstGeom prst="rect">
            <a:avLst/>
          </a:prstGeom>
          <a:ln>
            <a:noFill/>
          </a:ln>
        </p:spPr>
      </p:pic>
      <p:sp>
        <p:nvSpPr>
          <p:cNvPr id="33" name="矩形 32"/>
          <p:cNvSpPr/>
          <p:nvPr/>
        </p:nvSpPr>
        <p:spPr>
          <a:xfrm>
            <a:off x="9569450" y="1815465"/>
            <a:ext cx="2125980" cy="946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游前</a:t>
            </a: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个性化推荐</a:t>
            </a:r>
            <a:r>
              <a:rPr kumimoji="1" 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行程规划</a:t>
            </a: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快速生成  </a:t>
            </a:r>
            <a:r>
              <a:rPr kumimoji="1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         </a:t>
            </a:r>
            <a:endParaRPr kumimoji="1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行程</a:t>
            </a:r>
            <a:r>
              <a:rPr kumimoji="1" lang="zh-CN" altLang="en-US" sz="12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规划时间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        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80%</a:t>
            </a:r>
            <a:endParaRPr kumimoji="1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569417" y="3327965"/>
            <a:ext cx="2152660" cy="946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游中</a:t>
            </a:r>
            <a:r>
              <a: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行程对话更改，千人千面对话体验</a:t>
            </a: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游玩体验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          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200%   </a:t>
            </a:r>
            <a:endParaRPr kumimoji="1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569417" y="5038237"/>
            <a:ext cx="2152660" cy="666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游后</a:t>
            </a: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游记</a:t>
            </a:r>
            <a:r>
              <a: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分享</a:t>
            </a:r>
            <a:r>
              <a:rPr kumimoji="1" 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快速生成</a:t>
            </a:r>
            <a:endParaRPr kumimoji="1" lang="zh-CN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旅程</a:t>
            </a: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满意度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            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Wingdings" panose="05000000000000000000" pitchFamily="2" charset="2"/>
              </a:rPr>
              <a:t>80%</a:t>
            </a:r>
            <a:endParaRPr kumimoji="1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37" name="Freeform 139"/>
          <p:cNvSpPr/>
          <p:nvPr/>
        </p:nvSpPr>
        <p:spPr>
          <a:xfrm rot="16618133">
            <a:off x="10597200" y="3988516"/>
            <a:ext cx="285616" cy="308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4" y="18418"/>
                </a:moveTo>
                <a:lnTo>
                  <a:pt x="15191" y="18192"/>
                </a:lnTo>
                <a:lnTo>
                  <a:pt x="13891" y="17770"/>
                </a:lnTo>
                <a:lnTo>
                  <a:pt x="12636" y="17179"/>
                </a:lnTo>
                <a:lnTo>
                  <a:pt x="11427" y="16390"/>
                </a:lnTo>
                <a:lnTo>
                  <a:pt x="10241" y="15489"/>
                </a:lnTo>
                <a:lnTo>
                  <a:pt x="9124" y="14503"/>
                </a:lnTo>
                <a:lnTo>
                  <a:pt x="8029" y="13377"/>
                </a:lnTo>
                <a:lnTo>
                  <a:pt x="7002" y="12166"/>
                </a:lnTo>
                <a:lnTo>
                  <a:pt x="6022" y="10899"/>
                </a:lnTo>
                <a:lnTo>
                  <a:pt x="5086" y="9603"/>
                </a:lnTo>
                <a:lnTo>
                  <a:pt x="4197" y="8251"/>
                </a:lnTo>
                <a:lnTo>
                  <a:pt x="3353" y="6928"/>
                </a:lnTo>
                <a:lnTo>
                  <a:pt x="2577" y="5632"/>
                </a:lnTo>
                <a:lnTo>
                  <a:pt x="2281" y="5069"/>
                </a:lnTo>
                <a:lnTo>
                  <a:pt x="1962" y="4450"/>
                </a:lnTo>
                <a:lnTo>
                  <a:pt x="1665" y="3802"/>
                </a:lnTo>
                <a:lnTo>
                  <a:pt x="1026" y="2450"/>
                </a:lnTo>
                <a:lnTo>
                  <a:pt x="753" y="1831"/>
                </a:lnTo>
                <a:lnTo>
                  <a:pt x="525" y="1211"/>
                </a:lnTo>
                <a:lnTo>
                  <a:pt x="319" y="732"/>
                </a:lnTo>
                <a:lnTo>
                  <a:pt x="160" y="338"/>
                </a:lnTo>
                <a:lnTo>
                  <a:pt x="68" y="56"/>
                </a:lnTo>
                <a:lnTo>
                  <a:pt x="0" y="0"/>
                </a:lnTo>
                <a:lnTo>
                  <a:pt x="68" y="56"/>
                </a:lnTo>
                <a:lnTo>
                  <a:pt x="182" y="225"/>
                </a:lnTo>
                <a:lnTo>
                  <a:pt x="365" y="479"/>
                </a:lnTo>
                <a:lnTo>
                  <a:pt x="570" y="817"/>
                </a:lnTo>
                <a:lnTo>
                  <a:pt x="821" y="1183"/>
                </a:lnTo>
                <a:lnTo>
                  <a:pt x="1095" y="1605"/>
                </a:lnTo>
                <a:lnTo>
                  <a:pt x="1642" y="2337"/>
                </a:lnTo>
                <a:lnTo>
                  <a:pt x="1848" y="2675"/>
                </a:lnTo>
                <a:lnTo>
                  <a:pt x="2805" y="4027"/>
                </a:lnTo>
                <a:lnTo>
                  <a:pt x="3878" y="5323"/>
                </a:lnTo>
                <a:lnTo>
                  <a:pt x="5018" y="6590"/>
                </a:lnTo>
                <a:lnTo>
                  <a:pt x="6227" y="7744"/>
                </a:lnTo>
                <a:lnTo>
                  <a:pt x="7550" y="8871"/>
                </a:lnTo>
                <a:lnTo>
                  <a:pt x="8941" y="9828"/>
                </a:lnTo>
                <a:lnTo>
                  <a:pt x="10355" y="10701"/>
                </a:lnTo>
                <a:lnTo>
                  <a:pt x="11838" y="11349"/>
                </a:lnTo>
                <a:lnTo>
                  <a:pt x="13389" y="11884"/>
                </a:lnTo>
                <a:lnTo>
                  <a:pt x="14963" y="12222"/>
                </a:lnTo>
                <a:lnTo>
                  <a:pt x="16514" y="12335"/>
                </a:lnTo>
                <a:lnTo>
                  <a:pt x="16514" y="9124"/>
                </a:lnTo>
                <a:lnTo>
                  <a:pt x="21600" y="15320"/>
                </a:lnTo>
                <a:lnTo>
                  <a:pt x="16514" y="21600"/>
                </a:lnTo>
                <a:lnTo>
                  <a:pt x="16514" y="18418"/>
                </a:lnTo>
                <a:close/>
              </a:path>
            </a:pathLst>
          </a:custGeom>
          <a:solidFill>
            <a:srgbClr val="C7000B"/>
          </a:solidFill>
          <a:ln w="12700">
            <a:miter lim="400000"/>
          </a:ln>
        </p:spPr>
        <p:txBody>
          <a:bodyPr vert="horz" wrap="square" lIns="35985" tIns="35985" rIns="35985" bIns="35985" anchor="ctr" anchorCtr="0">
            <a:spAutoFit/>
          </a:bodyPr>
          <a:lstStyle/>
          <a:p>
            <a:pPr marL="0" marR="0" lvl="0" indent="0" algn="l" defTabSz="1339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solidFill>
                  <a:srgbClr val="C7000B"/>
                </a:solidFill>
              </a:defRPr>
            </a:pPr>
            <a:endParaRPr kumimoji="0" sz="3995" b="0" i="0" u="none" strike="noStrike" kern="0" cap="none" spc="0" normalizeH="0" baseline="0" noProof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288030" y="1626870"/>
            <a:ext cx="1716405" cy="322580"/>
          </a:xfrm>
          <a:prstGeom prst="rect">
            <a:avLst/>
          </a:prstGeom>
          <a:solidFill>
            <a:srgbClr val="94D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游前</a:t>
            </a:r>
            <a:endParaRPr lang="zh-CN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99685" y="1626870"/>
            <a:ext cx="2077720" cy="322580"/>
          </a:xfrm>
          <a:prstGeom prst="rect">
            <a:avLst/>
          </a:prstGeom>
          <a:solidFill>
            <a:srgbClr val="94D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游中</a:t>
            </a:r>
            <a:endParaRPr lang="zh-CN" altLang="en-US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247890" y="1626235"/>
            <a:ext cx="1625600" cy="322580"/>
          </a:xfrm>
          <a:prstGeom prst="rect">
            <a:avLst/>
          </a:prstGeom>
          <a:solidFill>
            <a:srgbClr val="94D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sz="1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游后</a:t>
            </a:r>
            <a:endParaRPr lang="zh-CN" sz="10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3279765" y="2552700"/>
            <a:ext cx="5593746" cy="1844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lvl="0" algn="ctr" defTabSz="913765">
              <a:defRPr/>
            </a:pPr>
            <a:r>
              <a:rPr kumimoji="0" 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文旅大模型</a:t>
            </a:r>
            <a:r>
              <a:rPr lang="zh-CN" altLang="en-US" sz="900" kern="0" dirty="0">
                <a:solidFill>
                  <a:srgbClr val="1D1D1A"/>
                </a:solidFill>
                <a:latin typeface="微软雅黑" panose="020B0503020204020204" charset="-122"/>
                <a:ea typeface="微软雅黑" panose="020B0503020204020204" charset="-122"/>
              </a:rPr>
              <a:t>（语义理解，逻辑推理、知识推荐，文案生成）</a:t>
            </a:r>
            <a:endParaRPr kumimoji="0" lang="zh-CN" sz="900" b="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2" name="矩形 51"/>
          <p:cNvSpPr/>
          <p:nvPr>
            <p:custDataLst>
              <p:tags r:id="rId7"/>
            </p:custDataLst>
          </p:nvPr>
        </p:nvSpPr>
        <p:spPr>
          <a:xfrm>
            <a:off x="3279519" y="2349943"/>
            <a:ext cx="1724916" cy="17736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套餐推送+改写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3" name="矩形 52"/>
          <p:cNvSpPr/>
          <p:nvPr>
            <p:custDataLst>
              <p:tags r:id="rId8"/>
            </p:custDataLst>
          </p:nvPr>
        </p:nvSpPr>
        <p:spPr>
          <a:xfrm>
            <a:off x="5102958" y="2344288"/>
            <a:ext cx="2074447" cy="183016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lvl="0" algn="ctr">
              <a:lnSpc>
                <a:spcPct val="150000"/>
              </a:lnSpc>
              <a:buClrTx/>
              <a:buSzTx/>
              <a:buFontTx/>
            </a:pPr>
            <a:r>
              <a:rPr kumimoji="1" lang="zh-CN" altLang="en-US" sz="9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聊天陪伴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279519" y="1972194"/>
            <a:ext cx="1724917" cy="366236"/>
            <a:chOff x="3280513" y="1973819"/>
            <a:chExt cx="1549560" cy="452887"/>
          </a:xfrm>
        </p:grpSpPr>
        <p:sp>
          <p:nvSpPr>
            <p:cNvPr id="64" name="矩形 63"/>
            <p:cNvSpPr/>
            <p:nvPr>
              <p:custDataLst>
                <p:tags r:id="rId9"/>
              </p:custDataLst>
            </p:nvPr>
          </p:nvSpPr>
          <p:spPr>
            <a:xfrm>
              <a:off x="3285210" y="1973819"/>
              <a:ext cx="722780" cy="219324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>行程规划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67" name="矩形 66"/>
            <p:cNvSpPr/>
            <p:nvPr>
              <p:custDataLst>
                <p:tags r:id="rId10"/>
              </p:custDataLst>
            </p:nvPr>
          </p:nvSpPr>
          <p:spPr>
            <a:xfrm>
              <a:off x="4096496" y="1973819"/>
              <a:ext cx="733577" cy="219324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>酒店预定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70" name="矩形 69"/>
            <p:cNvSpPr/>
            <p:nvPr>
              <p:custDataLst>
                <p:tags r:id="rId11"/>
              </p:custDataLst>
            </p:nvPr>
          </p:nvSpPr>
          <p:spPr>
            <a:xfrm>
              <a:off x="3280513" y="2207382"/>
              <a:ext cx="727478" cy="219324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>美食推荐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71" name="矩形 70"/>
            <p:cNvSpPr/>
            <p:nvPr>
              <p:custDataLst>
                <p:tags r:id="rId12"/>
              </p:custDataLst>
            </p:nvPr>
          </p:nvSpPr>
          <p:spPr>
            <a:xfrm>
              <a:off x="4096496" y="2207382"/>
              <a:ext cx="733577" cy="219324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Arial" panose="020B0604020202020204" pitchFamily="34" charset="0"/>
                </a:rPr>
                <a:t>景区规划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102958" y="1965326"/>
            <a:ext cx="2074447" cy="367245"/>
            <a:chOff x="5406568" y="1965326"/>
            <a:chExt cx="1529391" cy="367245"/>
          </a:xfrm>
        </p:grpSpPr>
        <p:sp>
          <p:nvSpPr>
            <p:cNvPr id="73" name="矩形 72"/>
            <p:cNvSpPr/>
            <p:nvPr>
              <p:custDataLst>
                <p:tags r:id="rId13"/>
              </p:custDataLst>
            </p:nvPr>
          </p:nvSpPr>
          <p:spPr>
            <a:xfrm>
              <a:off x="5406568" y="1965326"/>
              <a:ext cx="722194" cy="17736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lvl="0" algn="ctr">
                <a:lnSpc>
                  <a:spcPct val="150000"/>
                </a:lnSpc>
                <a:buClrTx/>
                <a:buSzTx/>
                <a:buFontTx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周边推荐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74" name="矩形 73"/>
            <p:cNvSpPr/>
            <p:nvPr>
              <p:custDataLst>
                <p:tags r:id="rId14"/>
              </p:custDataLst>
            </p:nvPr>
          </p:nvSpPr>
          <p:spPr>
            <a:xfrm>
              <a:off x="6213765" y="1965326"/>
              <a:ext cx="722194" cy="17736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lvl="0" algn="ctr">
                <a:lnSpc>
                  <a:spcPct val="150000"/>
                </a:lnSpc>
                <a:buClrTx/>
                <a:buSzTx/>
                <a:buFontTx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智能导游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75" name="矩形 74"/>
            <p:cNvSpPr/>
            <p:nvPr>
              <p:custDataLst>
                <p:tags r:id="rId15"/>
              </p:custDataLst>
            </p:nvPr>
          </p:nvSpPr>
          <p:spPr>
            <a:xfrm>
              <a:off x="5406568" y="2155210"/>
              <a:ext cx="722194" cy="17736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lvl="0" algn="ctr">
                <a:lnSpc>
                  <a:spcPct val="150000"/>
                </a:lnSpc>
                <a:buClrTx/>
                <a:buSzTx/>
                <a:buFontTx/>
              </a:pPr>
              <a:r>
                <a:rPr kumimoji="1" lang="en-US" altLang="zh-CN" sz="9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AI</a:t>
              </a: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识物</a:t>
              </a:r>
              <a:endParaRPr kumimoji="1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>
              <p:custDataLst>
                <p:tags r:id="rId16"/>
              </p:custDataLst>
            </p:nvPr>
          </p:nvSpPr>
          <p:spPr>
            <a:xfrm>
              <a:off x="6213765" y="2155210"/>
              <a:ext cx="722194" cy="177361"/>
            </a:xfrm>
            <a:prstGeom prst="rect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5984" tIns="45702" rIns="35984" bIns="45702" anchor="ctr"/>
            <a:lstStyle/>
            <a:p>
              <a:pPr lvl="0" algn="ctr">
                <a:lnSpc>
                  <a:spcPct val="150000"/>
                </a:lnSpc>
                <a:buClrTx/>
                <a:buSzTx/>
                <a:buFontTx/>
              </a:pPr>
              <a:r>
                <a:rPr kumimoji="1" lang="zh-CN" altLang="en-US" sz="9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城市服务</a:t>
              </a:r>
              <a:endPara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77" name="矩形 76"/>
          <p:cNvSpPr/>
          <p:nvPr>
            <p:custDataLst>
              <p:tags r:id="rId17"/>
            </p:custDataLst>
          </p:nvPr>
        </p:nvSpPr>
        <p:spPr>
          <a:xfrm>
            <a:off x="7247891" y="1970982"/>
            <a:ext cx="1625600" cy="17736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lvl="0" algn="ctr">
              <a:lnSpc>
                <a:spcPct val="150000"/>
              </a:lnSpc>
              <a:buClrTx/>
              <a:buSzTx/>
              <a:buFontTx/>
            </a:pPr>
            <a:r>
              <a:rPr kumimoji="1" lang="zh-CN" altLang="en-US" sz="9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旅记生成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8" name="矩形 77"/>
          <p:cNvSpPr/>
          <p:nvPr>
            <p:custDataLst>
              <p:tags r:id="rId18"/>
            </p:custDataLst>
          </p:nvPr>
        </p:nvSpPr>
        <p:spPr>
          <a:xfrm>
            <a:off x="7247891" y="2349943"/>
            <a:ext cx="1625600" cy="17736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lvl="0" algn="ctr">
              <a:lnSpc>
                <a:spcPct val="150000"/>
              </a:lnSpc>
              <a:buClrTx/>
              <a:buSzTx/>
              <a:buFontTx/>
            </a:pPr>
            <a:r>
              <a:rPr kumimoji="0" lang="zh-CN" altLang="en-US" sz="90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行程自动学习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9" name="矩形 78"/>
          <p:cNvSpPr/>
          <p:nvPr>
            <p:custDataLst>
              <p:tags r:id="rId19"/>
            </p:custDataLst>
          </p:nvPr>
        </p:nvSpPr>
        <p:spPr>
          <a:xfrm>
            <a:off x="7248575" y="2160463"/>
            <a:ext cx="1624915" cy="177361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5984" tIns="45702" rIns="35984" bIns="45702" anchor="ctr"/>
          <a:lstStyle/>
          <a:p>
            <a:pPr lvl="0" algn="ctr">
              <a:lnSpc>
                <a:spcPct val="150000"/>
              </a:lnSpc>
              <a:buClrTx/>
              <a:buSzTx/>
              <a:buFontTx/>
            </a:pPr>
            <a:r>
              <a:rPr kumimoji="1" lang="zh-CN" altLang="en-US" sz="9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评价反馈</a:t>
            </a:r>
            <a:endParaRPr kumimoji="0" lang="zh-CN" altLang="en-US" sz="90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941566" y="3041246"/>
            <a:ext cx="1328793" cy="0"/>
          </a:xfrm>
          <a:prstGeom prst="line">
            <a:avLst/>
          </a:prstGeom>
          <a:ln>
            <a:solidFill>
              <a:schemeClr val="tx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941566" y="4648753"/>
            <a:ext cx="1328793" cy="0"/>
          </a:xfrm>
          <a:prstGeom prst="line">
            <a:avLst/>
          </a:prstGeom>
          <a:ln>
            <a:solidFill>
              <a:schemeClr val="tx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139"/>
          <p:cNvSpPr/>
          <p:nvPr/>
        </p:nvSpPr>
        <p:spPr>
          <a:xfrm rot="17054730">
            <a:off x="10681546" y="5475583"/>
            <a:ext cx="321688" cy="279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4" y="18418"/>
                </a:moveTo>
                <a:lnTo>
                  <a:pt x="15191" y="18192"/>
                </a:lnTo>
                <a:lnTo>
                  <a:pt x="13891" y="17770"/>
                </a:lnTo>
                <a:lnTo>
                  <a:pt x="12636" y="17179"/>
                </a:lnTo>
                <a:lnTo>
                  <a:pt x="11427" y="16390"/>
                </a:lnTo>
                <a:lnTo>
                  <a:pt x="10241" y="15489"/>
                </a:lnTo>
                <a:lnTo>
                  <a:pt x="9124" y="14503"/>
                </a:lnTo>
                <a:lnTo>
                  <a:pt x="8029" y="13377"/>
                </a:lnTo>
                <a:lnTo>
                  <a:pt x="7002" y="12166"/>
                </a:lnTo>
                <a:lnTo>
                  <a:pt x="6022" y="10899"/>
                </a:lnTo>
                <a:lnTo>
                  <a:pt x="5086" y="9603"/>
                </a:lnTo>
                <a:lnTo>
                  <a:pt x="4197" y="8251"/>
                </a:lnTo>
                <a:lnTo>
                  <a:pt x="3353" y="6928"/>
                </a:lnTo>
                <a:lnTo>
                  <a:pt x="2577" y="5632"/>
                </a:lnTo>
                <a:lnTo>
                  <a:pt x="2281" y="5069"/>
                </a:lnTo>
                <a:lnTo>
                  <a:pt x="1962" y="4450"/>
                </a:lnTo>
                <a:lnTo>
                  <a:pt x="1665" y="3802"/>
                </a:lnTo>
                <a:lnTo>
                  <a:pt x="1026" y="2450"/>
                </a:lnTo>
                <a:lnTo>
                  <a:pt x="753" y="1831"/>
                </a:lnTo>
                <a:lnTo>
                  <a:pt x="525" y="1211"/>
                </a:lnTo>
                <a:lnTo>
                  <a:pt x="319" y="732"/>
                </a:lnTo>
                <a:lnTo>
                  <a:pt x="160" y="338"/>
                </a:lnTo>
                <a:lnTo>
                  <a:pt x="68" y="56"/>
                </a:lnTo>
                <a:lnTo>
                  <a:pt x="0" y="0"/>
                </a:lnTo>
                <a:lnTo>
                  <a:pt x="68" y="56"/>
                </a:lnTo>
                <a:lnTo>
                  <a:pt x="182" y="225"/>
                </a:lnTo>
                <a:lnTo>
                  <a:pt x="365" y="479"/>
                </a:lnTo>
                <a:lnTo>
                  <a:pt x="570" y="817"/>
                </a:lnTo>
                <a:lnTo>
                  <a:pt x="821" y="1183"/>
                </a:lnTo>
                <a:lnTo>
                  <a:pt x="1095" y="1605"/>
                </a:lnTo>
                <a:lnTo>
                  <a:pt x="1642" y="2337"/>
                </a:lnTo>
                <a:lnTo>
                  <a:pt x="1848" y="2675"/>
                </a:lnTo>
                <a:lnTo>
                  <a:pt x="2805" y="4027"/>
                </a:lnTo>
                <a:lnTo>
                  <a:pt x="3878" y="5323"/>
                </a:lnTo>
                <a:lnTo>
                  <a:pt x="5018" y="6590"/>
                </a:lnTo>
                <a:lnTo>
                  <a:pt x="6227" y="7744"/>
                </a:lnTo>
                <a:lnTo>
                  <a:pt x="7550" y="8871"/>
                </a:lnTo>
                <a:lnTo>
                  <a:pt x="8941" y="9828"/>
                </a:lnTo>
                <a:lnTo>
                  <a:pt x="10355" y="10701"/>
                </a:lnTo>
                <a:lnTo>
                  <a:pt x="11838" y="11349"/>
                </a:lnTo>
                <a:lnTo>
                  <a:pt x="13389" y="11884"/>
                </a:lnTo>
                <a:lnTo>
                  <a:pt x="14963" y="12222"/>
                </a:lnTo>
                <a:lnTo>
                  <a:pt x="16514" y="12335"/>
                </a:lnTo>
                <a:lnTo>
                  <a:pt x="16514" y="9124"/>
                </a:lnTo>
                <a:lnTo>
                  <a:pt x="21600" y="15320"/>
                </a:lnTo>
                <a:lnTo>
                  <a:pt x="16514" y="21600"/>
                </a:lnTo>
                <a:lnTo>
                  <a:pt x="16514" y="18418"/>
                </a:lnTo>
                <a:close/>
              </a:path>
            </a:pathLst>
          </a:custGeom>
          <a:solidFill>
            <a:srgbClr val="C7000B"/>
          </a:solidFill>
          <a:ln w="12700">
            <a:miter lim="400000"/>
          </a:ln>
        </p:spPr>
        <p:txBody>
          <a:bodyPr vert="horz" wrap="square" lIns="35985" tIns="35985" rIns="35985" bIns="35985" anchor="ctr" anchorCtr="0">
            <a:spAutoFit/>
          </a:bodyPr>
          <a:lstStyle/>
          <a:p>
            <a:pPr marL="0" marR="0" lvl="0" indent="0" algn="l" defTabSz="1339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solidFill>
                  <a:srgbClr val="C7000B"/>
                </a:solidFill>
              </a:defRPr>
            </a:pPr>
            <a:endParaRPr kumimoji="0" sz="3995" b="0" i="0" u="none" strike="noStrike" kern="0" cap="none" spc="0" normalizeH="0" baseline="0" noProof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41705" y="1567180"/>
            <a:ext cx="1787525" cy="1427480"/>
          </a:xfrm>
          <a:prstGeom prst="rect">
            <a:avLst/>
          </a:prstGeom>
          <a:noFill/>
        </p:spPr>
        <p:txBody>
          <a:bodyPr lIns="107955" anchor="ctr"/>
          <a:lstStyle/>
          <a:p>
            <a:pPr marL="0" marR="0" lvl="0" indent="0" algn="l" defTabSz="6858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游前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出行决策难</a:t>
            </a:r>
            <a:endParaRPr kumimoji="1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行程安排耗费时间长</a:t>
            </a:r>
            <a:endParaRPr kumimoji="1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171450" lvl="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zh-CN" altLang="en-US" sz="1100" kern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旅行社、</a:t>
            </a:r>
            <a:r>
              <a:rPr kumimoji="1" lang="zh-CN" altLang="en-US" sz="1100" kern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网上出行攻略质量参差不齐</a:t>
            </a:r>
            <a:endParaRPr kumimoji="1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41705" y="3137535"/>
            <a:ext cx="1885315" cy="1437005"/>
          </a:xfrm>
          <a:prstGeom prst="rect">
            <a:avLst/>
          </a:prstGeom>
          <a:noFill/>
        </p:spPr>
        <p:txBody>
          <a:bodyPr lIns="107955" anchor="ctr"/>
          <a:lstStyle/>
          <a:p>
            <a:pPr marL="0" marR="0" lvl="0" indent="0" algn="l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游中</a:t>
            </a:r>
            <a:r>
              <a:rPr kumimoji="1" lang="zh-CN" altLang="en-US" sz="1400" b="1" kern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信息获取</a:t>
            </a: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难，游玩体验差</a:t>
            </a:r>
            <a:endParaRPr kumimoji="1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171450" indent="-171450" defTabSz="6858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zh-CN" altLang="en-US" sz="1100" kern="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导览内容无法回答游客个性化提问</a:t>
            </a:r>
            <a:endParaRPr kumimoji="1" lang="zh-CN" altLang="en-US" sz="1100" kern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游中行程变更困难</a:t>
            </a:r>
            <a:endParaRPr kumimoji="1" lang="zh-CN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941704" y="4803775"/>
            <a:ext cx="1809765" cy="1129030"/>
          </a:xfrm>
          <a:prstGeom prst="rect">
            <a:avLst/>
          </a:prstGeom>
          <a:noFill/>
        </p:spPr>
        <p:txBody>
          <a:bodyPr lIns="107955" anchor="ctr"/>
          <a:lstStyle/>
          <a:p>
            <a:pPr marL="0" marR="0" lvl="0" indent="0" algn="l" defTabSz="6858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游后</a:t>
            </a:r>
            <a:r>
              <a:rPr kumimoji="1" lang="zh-CN" altLang="en-US" sz="1400" b="1" kern="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lt"/>
              </a:rPr>
              <a:t>记录分享麻烦</a:t>
            </a:r>
            <a:endParaRPr kumimoji="1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游记</a:t>
            </a:r>
            <a:r>
              <a:rPr kumimoji="1" lang="zh-CN" altLang="en-US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、分享</a:t>
            </a:r>
            <a:r>
              <a:rPr kumimoji="1" lang="zh-CN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耗费时间长</a:t>
            </a:r>
            <a:endParaRPr kumimoji="1" sz="11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lt"/>
              </a:rPr>
              <a:t>游后反馈、投诉大量时间整理取证</a:t>
            </a:r>
            <a:endParaRPr kumimoji="1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lt"/>
            </a:endParaRPr>
          </a:p>
        </p:txBody>
      </p:sp>
      <p:sp>
        <p:nvSpPr>
          <p:cNvPr id="85" name="Freeform 139"/>
          <p:cNvSpPr/>
          <p:nvPr/>
        </p:nvSpPr>
        <p:spPr>
          <a:xfrm rot="15984946" flipH="1">
            <a:off x="10753533" y="2483806"/>
            <a:ext cx="320202" cy="2894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4" y="18418"/>
                </a:moveTo>
                <a:lnTo>
                  <a:pt x="15191" y="18192"/>
                </a:lnTo>
                <a:lnTo>
                  <a:pt x="13891" y="17770"/>
                </a:lnTo>
                <a:lnTo>
                  <a:pt x="12636" y="17179"/>
                </a:lnTo>
                <a:lnTo>
                  <a:pt x="11427" y="16390"/>
                </a:lnTo>
                <a:lnTo>
                  <a:pt x="10241" y="15489"/>
                </a:lnTo>
                <a:lnTo>
                  <a:pt x="9124" y="14503"/>
                </a:lnTo>
                <a:lnTo>
                  <a:pt x="8029" y="13377"/>
                </a:lnTo>
                <a:lnTo>
                  <a:pt x="7002" y="12166"/>
                </a:lnTo>
                <a:lnTo>
                  <a:pt x="6022" y="10899"/>
                </a:lnTo>
                <a:lnTo>
                  <a:pt x="5086" y="9603"/>
                </a:lnTo>
                <a:lnTo>
                  <a:pt x="4197" y="8251"/>
                </a:lnTo>
                <a:lnTo>
                  <a:pt x="3353" y="6928"/>
                </a:lnTo>
                <a:lnTo>
                  <a:pt x="2577" y="5632"/>
                </a:lnTo>
                <a:lnTo>
                  <a:pt x="2281" y="5069"/>
                </a:lnTo>
                <a:lnTo>
                  <a:pt x="1962" y="4450"/>
                </a:lnTo>
                <a:lnTo>
                  <a:pt x="1665" y="3802"/>
                </a:lnTo>
                <a:lnTo>
                  <a:pt x="1026" y="2450"/>
                </a:lnTo>
                <a:lnTo>
                  <a:pt x="753" y="1831"/>
                </a:lnTo>
                <a:lnTo>
                  <a:pt x="525" y="1211"/>
                </a:lnTo>
                <a:lnTo>
                  <a:pt x="319" y="732"/>
                </a:lnTo>
                <a:lnTo>
                  <a:pt x="160" y="338"/>
                </a:lnTo>
                <a:lnTo>
                  <a:pt x="68" y="56"/>
                </a:lnTo>
                <a:lnTo>
                  <a:pt x="0" y="0"/>
                </a:lnTo>
                <a:lnTo>
                  <a:pt x="68" y="56"/>
                </a:lnTo>
                <a:lnTo>
                  <a:pt x="182" y="225"/>
                </a:lnTo>
                <a:lnTo>
                  <a:pt x="365" y="479"/>
                </a:lnTo>
                <a:lnTo>
                  <a:pt x="570" y="817"/>
                </a:lnTo>
                <a:lnTo>
                  <a:pt x="821" y="1183"/>
                </a:lnTo>
                <a:lnTo>
                  <a:pt x="1095" y="1605"/>
                </a:lnTo>
                <a:lnTo>
                  <a:pt x="1642" y="2337"/>
                </a:lnTo>
                <a:lnTo>
                  <a:pt x="1848" y="2675"/>
                </a:lnTo>
                <a:lnTo>
                  <a:pt x="2805" y="4027"/>
                </a:lnTo>
                <a:lnTo>
                  <a:pt x="3878" y="5323"/>
                </a:lnTo>
                <a:lnTo>
                  <a:pt x="5018" y="6590"/>
                </a:lnTo>
                <a:lnTo>
                  <a:pt x="6227" y="7744"/>
                </a:lnTo>
                <a:lnTo>
                  <a:pt x="7550" y="8871"/>
                </a:lnTo>
                <a:lnTo>
                  <a:pt x="8941" y="9828"/>
                </a:lnTo>
                <a:lnTo>
                  <a:pt x="10355" y="10701"/>
                </a:lnTo>
                <a:lnTo>
                  <a:pt x="11838" y="11349"/>
                </a:lnTo>
                <a:lnTo>
                  <a:pt x="13389" y="11884"/>
                </a:lnTo>
                <a:lnTo>
                  <a:pt x="14963" y="12222"/>
                </a:lnTo>
                <a:lnTo>
                  <a:pt x="16514" y="12335"/>
                </a:lnTo>
                <a:lnTo>
                  <a:pt x="16514" y="9124"/>
                </a:lnTo>
                <a:lnTo>
                  <a:pt x="21600" y="15320"/>
                </a:lnTo>
                <a:lnTo>
                  <a:pt x="16514" y="21600"/>
                </a:lnTo>
                <a:lnTo>
                  <a:pt x="16514" y="18418"/>
                </a:ln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vert="horz" wrap="square" lIns="35985" tIns="35985" rIns="35985" bIns="35985" anchor="ctr" anchorCtr="0">
            <a:spAutoFit/>
          </a:bodyPr>
          <a:lstStyle/>
          <a:p>
            <a:pPr marL="0" marR="0" lvl="0" indent="0" algn="l" defTabSz="1339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>
                <a:solidFill>
                  <a:srgbClr val="C7000B"/>
                </a:solidFill>
              </a:defRPr>
            </a:pPr>
            <a:endParaRPr kumimoji="0" sz="3995" b="0" i="0" u="none" strike="noStrike" kern="0" cap="none" spc="0" normalizeH="0" baseline="0" noProof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9981350" y="3041246"/>
            <a:ext cx="1328793" cy="0"/>
          </a:xfrm>
          <a:prstGeom prst="line">
            <a:avLst/>
          </a:prstGeom>
          <a:ln>
            <a:solidFill>
              <a:schemeClr val="tx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9981350" y="4648753"/>
            <a:ext cx="1328793" cy="0"/>
          </a:xfrm>
          <a:prstGeom prst="line">
            <a:avLst/>
          </a:prstGeom>
          <a:ln>
            <a:solidFill>
              <a:schemeClr val="tx2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3279520" y="2760067"/>
            <a:ext cx="5593992" cy="1888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9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算力底座（鲲鹏、昇腾）</a:t>
            </a:r>
            <a:endParaRPr lang="zh-CN" altLang="en-US" sz="9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5247062" y="3171763"/>
            <a:ext cx="1811560" cy="3077682"/>
            <a:chOff x="5208962" y="3171763"/>
            <a:chExt cx="1811560" cy="3077682"/>
          </a:xfrm>
        </p:grpSpPr>
        <p:pic>
          <p:nvPicPr>
            <p:cNvPr id="92" name="图片 91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1"/>
            <a:stretch>
              <a:fillRect/>
            </a:stretch>
          </p:blipFill>
          <p:spPr>
            <a:xfrm>
              <a:off x="5251579" y="3211740"/>
              <a:ext cx="1644907" cy="2988719"/>
            </a:xfrm>
            <a:prstGeom prst="roundRect">
              <a:avLst/>
            </a:prstGeom>
          </p:spPr>
        </p:pic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208962" y="3171763"/>
              <a:ext cx="1811560" cy="3077682"/>
            </a:xfrm>
            <a:prstGeom prst="rect">
              <a:avLst/>
            </a:prstGeom>
          </p:spPr>
        </p:pic>
        <p:pic>
          <p:nvPicPr>
            <p:cNvPr id="96" name="图片 95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4"/>
            <a:stretch>
              <a:fillRect/>
            </a:stretch>
          </p:blipFill>
          <p:spPr>
            <a:xfrm>
              <a:off x="5303687" y="3245296"/>
              <a:ext cx="1644906" cy="2939733"/>
            </a:xfrm>
            <a:prstGeom prst="roundRect">
              <a:avLst/>
            </a:prstGeom>
          </p:spPr>
        </p:pic>
      </p:grpSp>
      <p:grpSp>
        <p:nvGrpSpPr>
          <p:cNvPr id="97" name="组合 96"/>
          <p:cNvGrpSpPr/>
          <p:nvPr/>
        </p:nvGrpSpPr>
        <p:grpSpPr>
          <a:xfrm>
            <a:off x="7166821" y="3171763"/>
            <a:ext cx="1811560" cy="3077682"/>
            <a:chOff x="7166821" y="3171763"/>
            <a:chExt cx="1811560" cy="3077682"/>
          </a:xfrm>
        </p:grpSpPr>
        <p:pic>
          <p:nvPicPr>
            <p:cNvPr id="98" name="图片 97"/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7241242" y="3211740"/>
              <a:ext cx="1649359" cy="2988719"/>
            </a:xfrm>
            <a:prstGeom prst="roundRect">
              <a:avLst/>
            </a:prstGeom>
          </p:spPr>
        </p:pic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166821" y="3171763"/>
              <a:ext cx="1811560" cy="3077682"/>
            </a:xfrm>
            <a:prstGeom prst="rect">
              <a:avLst/>
            </a:prstGeom>
          </p:spPr>
        </p:pic>
        <p:pic>
          <p:nvPicPr>
            <p:cNvPr id="103" name="Picture 2" descr="https://img-qn.51miz.com/preview/templet/00/00/37/99/T-379949-F4F54868x.jpg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7299023" y="3260726"/>
              <a:ext cx="1571171" cy="2924303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4" name="图片 10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241779" y="3168102"/>
            <a:ext cx="1876440" cy="3081343"/>
          </a:xfrm>
          <a:prstGeom prst="rect">
            <a:avLst/>
          </a:prstGeom>
        </p:spPr>
      </p:pic>
      <p:pic>
        <p:nvPicPr>
          <p:cNvPr id="105" name="图片 104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366200" y="3261932"/>
            <a:ext cx="1676545" cy="2938527"/>
          </a:xfrm>
          <a:prstGeom prst="rect">
            <a:avLst/>
          </a:prstGeom>
        </p:spPr>
      </p:pic>
    </p:spTree>
    <p:custDataLst>
      <p:tags r:id="rId3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4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5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6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7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8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69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1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2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3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4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5.xml><?xml version="1.0" encoding="utf-8"?>
<p:tagLst xmlns:p="http://schemas.openxmlformats.org/presentationml/2006/main">
  <p:tag name="KSO_WM_DIAGRAM_VIRTUALLY_FRAME" val="{&quot;height&quot;:99.20952755905512,&quot;left&quot;:233.38472440944884,&quot;top&quot;:121.40047244094487,&quot;width&quot;:495.74433070866144}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1.xml><?xml version="1.0" encoding="utf-8"?>
<p:tagLst xmlns:p="http://schemas.openxmlformats.org/presentationml/2006/main">
  <p:tag name="commondata" val="eyJoZGlkIjoiMWMzMWQ1MDFjMjA2MDgzMDQ5ZjFmNWYxODQ4YjBjOWI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WPS 演示</Application>
  <PresentationFormat>宽屏</PresentationFormat>
  <Paragraphs>65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</vt:lpstr>
      <vt:lpstr>Arial Unicode MS</vt:lpstr>
      <vt:lpstr>Calibri</vt:lpstr>
      <vt:lpstr>WPS</vt:lpstr>
      <vt:lpstr>大模型+文旅旅伴助手：游前中后一站式旅伴服务，帮助游客更好地规划行程和享受旅行体验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gptlo</cp:lastModifiedBy>
  <cp:revision>158</cp:revision>
  <dcterms:created xsi:type="dcterms:W3CDTF">2019-06-19T02:08:00Z</dcterms:created>
  <dcterms:modified xsi:type="dcterms:W3CDTF">2024-07-22T03:34:32Z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E58B2F57A72340138E9F31EEEFA8F682_11</vt:lpwstr>
  </property>
</Properties>
</file>