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54" r:id="rId4"/>
    <p:sldMasterId id="2147483656" r:id="rId5"/>
  </p:sldMasterIdLst>
  <p:notesMasterIdLst>
    <p:notesMasterId r:id="rId7"/>
  </p:notesMasterIdLst>
  <p:handoutMasterIdLst>
    <p:handoutMasterId r:id="rId8"/>
  </p:handoutMasterIdLst>
  <p:sldIdLst>
    <p:sldId id="306" r:id="rId6"/>
  </p:sldIdLst>
  <p:sldSz cx="6858000" cy="2700147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/>
        </p14:section>
        <p14:section name="目录页" id="{9D221634-295C-7843-AF5C-A0CB4F229241}">
          <p14:sldIdLst/>
        </p14:section>
        <p14:section name="章节页" id="{FD05EE94-C931-8C4B-83A2-004B32AA1207}">
          <p14:sldIdLst>
            <p14:sldId id="306"/>
          </p14:sldIdLst>
        </p14:section>
        <p14:section name="结束页" id="{3F9D54A7-3BE2-2540-BB4C-DFE5509085F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0000"/>
    <a:srgbClr val="E9002F"/>
    <a:srgbClr val="595757"/>
    <a:srgbClr val="221815"/>
    <a:srgbClr val="888888"/>
    <a:srgbClr val="898989"/>
    <a:srgbClr val="B5B5B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2833802-FEF1-4C79-8D5D-14CF1EAF98D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91"/>
  </p:normalViewPr>
  <p:slideViewPr>
    <p:cSldViewPr snapToGrid="0" snapToObjects="1">
      <p:cViewPr>
        <p:scale>
          <a:sx n="66" d="100"/>
          <a:sy n="66" d="100"/>
        </p:scale>
        <p:origin x="2864" y="-6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8475" y="1143000"/>
            <a:ext cx="781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探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>
            <a:fillRect/>
          </a:stretch>
        </p:blipFill>
        <p:spPr>
          <a:xfrm>
            <a:off x="3" y="6"/>
            <a:ext cx="6863273" cy="22027818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3233141" y="9600117"/>
            <a:ext cx="2760151" cy="403681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05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05488" y="3571465"/>
            <a:ext cx="3688452" cy="2717720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18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22523" y="7675205"/>
            <a:ext cx="3674975" cy="2535311"/>
          </a:xfrm>
          <a:prstGeom prst="rect">
            <a:avLst/>
          </a:prstGeom>
        </p:spPr>
        <p:txBody>
          <a:bodyPr lIns="0" tIns="0" rIns="0" bIns="0"/>
          <a:lstStyle>
            <a:lvl1pPr>
              <a:defRPr sz="79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3696" y="24518126"/>
            <a:ext cx="909303" cy="1270765"/>
          </a:xfrm>
          <a:prstGeom prst="rect">
            <a:avLst/>
          </a:prstGeom>
        </p:spPr>
        <p:txBody>
          <a:bodyPr lIns="0" tIns="0" rIns="0" bIns="0"/>
          <a:lstStyle>
            <a:lvl1pPr>
              <a:defRPr sz="505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智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>
            <a:fillRect/>
          </a:stretch>
        </p:blipFill>
        <p:spPr>
          <a:xfrm>
            <a:off x="0" y="1478"/>
            <a:ext cx="6858376" cy="220456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5488" y="3571465"/>
            <a:ext cx="3688452" cy="27177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8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22505" y="7675205"/>
            <a:ext cx="2321184" cy="2535311"/>
          </a:xfrm>
          <a:prstGeom prst="rect">
            <a:avLst/>
          </a:prstGeom>
        </p:spPr>
        <p:txBody>
          <a:bodyPr lIns="0" tIns="0" rIns="0" bIns="0"/>
          <a:lstStyle>
            <a:lvl1pPr>
              <a:defRPr sz="79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3696" y="24518126"/>
            <a:ext cx="909303" cy="1270765"/>
          </a:xfrm>
          <a:prstGeom prst="rect">
            <a:avLst/>
          </a:prstGeom>
        </p:spPr>
        <p:txBody>
          <a:bodyPr lIns="0" tIns="0" rIns="0" bIns="0"/>
          <a:lstStyle>
            <a:lvl1pPr>
              <a:defRPr sz="505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L 形 17"/>
          <p:cNvSpPr/>
          <p:nvPr userDrawn="1"/>
        </p:nvSpPr>
        <p:spPr>
          <a:xfrm rot="5400000">
            <a:off x="1763251" y="10620472"/>
            <a:ext cx="2930360" cy="428575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0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创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>
            <a:fillRect/>
          </a:stretch>
        </p:blipFill>
        <p:spPr>
          <a:xfrm>
            <a:off x="0" y="1478"/>
            <a:ext cx="6858376" cy="22011414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2160064" y="10359840"/>
            <a:ext cx="2760151" cy="403681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05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5488" y="3571465"/>
            <a:ext cx="3688452" cy="27177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8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22523" y="7675205"/>
            <a:ext cx="3674975" cy="2535311"/>
          </a:xfrm>
          <a:prstGeom prst="rect">
            <a:avLst/>
          </a:prstGeom>
        </p:spPr>
        <p:txBody>
          <a:bodyPr lIns="0" tIns="0" rIns="0" bIns="0"/>
          <a:lstStyle>
            <a:lvl1pPr>
              <a:defRPr sz="79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3696" y="24518126"/>
            <a:ext cx="909303" cy="1270765"/>
          </a:xfrm>
          <a:prstGeom prst="rect">
            <a:avLst/>
          </a:prstGeom>
        </p:spPr>
        <p:txBody>
          <a:bodyPr lIns="0" tIns="0" rIns="0" bIns="0"/>
          <a:lstStyle>
            <a:lvl1pPr>
              <a:defRPr sz="505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攀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>
            <a:fillRect/>
          </a:stretch>
        </p:blipFill>
        <p:spPr>
          <a:xfrm>
            <a:off x="0" y="-291438"/>
            <a:ext cx="6858376" cy="22319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488" y="3571465"/>
            <a:ext cx="3688452" cy="27177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8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3275888" y="7737762"/>
            <a:ext cx="2760151" cy="403681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05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22523" y="7675205"/>
            <a:ext cx="3674975" cy="2535311"/>
          </a:xfrm>
          <a:prstGeom prst="rect">
            <a:avLst/>
          </a:prstGeom>
        </p:spPr>
        <p:txBody>
          <a:bodyPr lIns="0" tIns="0" rIns="0" bIns="0"/>
          <a:lstStyle>
            <a:lvl1pPr>
              <a:defRPr sz="79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3696" y="24518126"/>
            <a:ext cx="909303" cy="1270765"/>
          </a:xfrm>
          <a:prstGeom prst="rect">
            <a:avLst/>
          </a:prstGeom>
        </p:spPr>
        <p:txBody>
          <a:bodyPr lIns="0" tIns="0" rIns="0" bIns="0"/>
          <a:lstStyle>
            <a:lvl1pPr>
              <a:defRPr sz="505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0007" y="1795925"/>
            <a:ext cx="6039251" cy="39112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93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34010" indent="0" algn="ctr">
              <a:buNone/>
              <a:defRPr sz="1460"/>
            </a:lvl2pPr>
            <a:lvl3pPr marL="668020" indent="0" algn="ctr">
              <a:buNone/>
              <a:defRPr sz="1315"/>
            </a:lvl3pPr>
            <a:lvl4pPr marL="1002030" indent="0" algn="ctr">
              <a:buNone/>
              <a:defRPr sz="1170"/>
            </a:lvl4pPr>
            <a:lvl5pPr marL="1336040" indent="0" algn="ctr">
              <a:buNone/>
              <a:defRPr sz="1170"/>
            </a:lvl5pPr>
            <a:lvl6pPr marL="1670050" indent="0" algn="ctr">
              <a:buNone/>
              <a:defRPr sz="1170"/>
            </a:lvl6pPr>
            <a:lvl7pPr marL="2004060" indent="0" algn="ctr">
              <a:buNone/>
              <a:defRPr sz="1170"/>
            </a:lvl7pPr>
            <a:lvl8pPr marL="2337435" indent="0" algn="ctr">
              <a:buNone/>
              <a:defRPr sz="1170"/>
            </a:lvl8pPr>
            <a:lvl9pPr marL="2671445" indent="0" algn="ctr">
              <a:buNone/>
              <a:defRPr sz="1170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08228" y="5956607"/>
            <a:ext cx="6035268" cy="18467596"/>
          </a:xfrm>
          <a:prstGeom prst="rect">
            <a:avLst/>
          </a:prstGeom>
        </p:spPr>
        <p:txBody>
          <a:bodyPr lIns="0" tIns="0" rIns="0" bIns="0"/>
          <a:lstStyle>
            <a:lvl1pPr marL="100965" marR="0" indent="-94615" algn="l" defTabSz="668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678815" algn="ctr"/>
              </a:tabLst>
              <a:defRPr sz="1015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184785" marR="0" indent="-94615" algn="l" defTabSz="668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678815" algn="ctr"/>
              </a:tabLst>
              <a:defRPr sz="9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17855" marR="0" indent="-94615" algn="l" defTabSz="668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678815" algn="ctr"/>
              </a:tabLst>
              <a:defRPr sz="73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295910" indent="-96520">
              <a:buFont typeface="Arial" panose="020B0604020202020204" pitchFamily="34" charset="0"/>
              <a:buChar char="•"/>
              <a:tabLst>
                <a:tab pos="679450" algn="ctr"/>
              </a:tabLst>
              <a:defRPr sz="730" baseline="0"/>
            </a:lvl4pPr>
            <a:lvl5pPr marL="295910" indent="-96520">
              <a:buFont typeface="Arial" panose="020B0604020202020204" pitchFamily="34" charset="0"/>
              <a:buChar char="•"/>
              <a:tabLst>
                <a:tab pos="679450" algn="ctr"/>
              </a:tabLst>
              <a:defRPr sz="730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184785" marR="0" lvl="1" indent="-94615" algn="l" defTabSz="668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67881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617855" marR="0" lvl="2" indent="-94615" algn="l" defTabSz="668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67881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617855" marR="0" lvl="2" indent="-94615" algn="l" defTabSz="668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678815" algn="ctr"/>
              </a:tabLst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41578" y="5520315"/>
            <a:ext cx="2204720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700" dirty="0">
                <a:solidFill>
                  <a:schemeClr val="tx1"/>
                </a:solidFill>
              </a:rPr>
              <a:t>Thank you.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012894"/>
            <a:ext cx="6858000" cy="498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15" tIns="25707" rIns="51415" bIns="25707" numCol="1" spcCol="0" rtlCol="0" fromWordArt="0" anchor="ctr" anchorCtr="0" forceAA="0" compatLnSpc="1">
            <a:noAutofit/>
          </a:bodyPr>
          <a:lstStyle/>
          <a:p>
            <a:pPr algn="ctr"/>
            <a:endParaRPr lang="en-US" sz="1015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18" y="23509398"/>
            <a:ext cx="1271203" cy="19264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514350" rtl="0" eaLnBrk="1" latinLnBrk="0" hangingPunct="1">
        <a:lnSpc>
          <a:spcPts val="1935"/>
        </a:lnSpc>
        <a:spcBef>
          <a:spcPct val="0"/>
        </a:spcBef>
        <a:buNone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buFontTx/>
        <a:buNone/>
        <a:defRPr sz="565" kern="1200">
          <a:solidFill>
            <a:srgbClr val="1D1D1B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257175" indent="0" algn="l" defTabSz="514350" rtl="0" eaLnBrk="1" latinLnBrk="0" hangingPunct="1">
        <a:lnSpc>
          <a:spcPct val="90000"/>
        </a:lnSpc>
        <a:spcBef>
          <a:spcPts val="280"/>
        </a:spcBef>
        <a:buFontTx/>
        <a:buNone/>
        <a:defRPr sz="42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0"/>
        </a:spcBef>
        <a:buFontTx/>
        <a:buNone/>
        <a:defRPr sz="42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71525" indent="0" algn="l" defTabSz="514350" rtl="0" eaLnBrk="1" latinLnBrk="0" hangingPunct="1">
        <a:lnSpc>
          <a:spcPct val="90000"/>
        </a:lnSpc>
        <a:spcBef>
          <a:spcPts val="280"/>
        </a:spcBef>
        <a:buFontTx/>
        <a:buNone/>
        <a:defRPr sz="42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065" indent="0" algn="l" defTabSz="514350" rtl="0" eaLnBrk="1" latinLnBrk="0" hangingPunct="1">
        <a:lnSpc>
          <a:spcPct val="90000"/>
        </a:lnSpc>
        <a:spcBef>
          <a:spcPts val="280"/>
        </a:spcBef>
        <a:buFontTx/>
        <a:buNone/>
        <a:defRPr sz="42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14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2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9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503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06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24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241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79959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676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68020" rtl="0" eaLnBrk="1" latinLnBrk="0" hangingPunct="1">
        <a:lnSpc>
          <a:spcPct val="90000"/>
        </a:lnSpc>
        <a:spcBef>
          <a:spcPct val="0"/>
        </a:spcBef>
        <a:buNone/>
        <a:defRPr sz="32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005" indent="-167005" algn="l" defTabSz="668020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35025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4pPr>
      <a:lvl5pPr marL="1503045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5pPr>
      <a:lvl6pPr marL="1837055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170430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504440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838450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1pPr>
      <a:lvl2pPr marL="33401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2pPr>
      <a:lvl3pPr marL="66802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3pPr>
      <a:lvl4pPr marL="100203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4pPr>
      <a:lvl5pPr marL="133604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5pPr>
      <a:lvl6pPr marL="167005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0406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37435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71445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5978" y="25028988"/>
            <a:ext cx="1970211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5" b="0" kern="1200" baseline="0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  <a:endParaRPr lang="en-US" sz="505" b="0" kern="1200" baseline="0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2788" y="25209565"/>
            <a:ext cx="280988" cy="77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010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837181-38C6-AD4F-B8BA-B444770388BB}" type="slidenum">
              <a:rPr lang="en-US" sz="505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505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/>
          <p:cNvGrpSpPr>
            <a:grpSpLocks noChangeAspect="1"/>
          </p:cNvGrpSpPr>
          <p:nvPr userDrawn="1"/>
        </p:nvGrpSpPr>
        <p:grpSpPr>
          <a:xfrm>
            <a:off x="6910700" y="10752338"/>
            <a:ext cx="1106553" cy="16253016"/>
            <a:chOff x="5343885" y="126550"/>
            <a:chExt cx="3271316" cy="6861872"/>
          </a:xfrm>
        </p:grpSpPr>
        <p:sp>
          <p:nvSpPr>
            <p:cNvPr id="89" name="矩形 13"/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28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196/0/84</a:t>
              </a:r>
              <a:endParaRPr kumimoji="1" lang="en-US" altLang="zh-CN" sz="28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文本框 15"/>
            <p:cNvSpPr txBox="1"/>
            <p:nvPr userDrawn="1"/>
          </p:nvSpPr>
          <p:spPr>
            <a:xfrm>
              <a:off x="5352724" y="1869905"/>
              <a:ext cx="1052648" cy="2923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450" b="0" i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公司辅助色</a:t>
              </a:r>
              <a:endParaRPr kumimoji="1" lang="zh-CN" altLang="en-US" sz="450" b="0" i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矩形 13"/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203/55/120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矩形 13"/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237/109/0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矩形 13"/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514350" rtl="0" eaLnBrk="1" fontAlgn="auto" latinLnBrk="0" hangingPunct="1">
                <a:lnSpc>
                  <a:spcPts val="3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153/54/54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矩形 13"/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98/178/48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矩形 13"/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242/137/68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矩形 13"/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PANTONE 185C</a:t>
              </a:r>
              <a:endParaRPr kumimoji="1" lang="en-US" altLang="zh-CN" sz="28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350"/>
                </a:lnSpc>
                <a:spcBef>
                  <a:spcPts val="0"/>
                </a:spcBef>
              </a:pPr>
              <a:r>
                <a:rPr kumimoji="1" lang="en-US" altLang="zh-CN" sz="28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28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199/0/11  </a:t>
              </a:r>
              <a:endParaRPr kumimoji="1" lang="en-US" altLang="zh-CN" sz="28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文本框 15"/>
            <p:cNvSpPr txBox="1"/>
            <p:nvPr userDrawn="1"/>
          </p:nvSpPr>
          <p:spPr>
            <a:xfrm>
              <a:off x="5343885" y="126550"/>
              <a:ext cx="726487" cy="2923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450" b="0" i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公司色</a:t>
              </a:r>
              <a:endParaRPr kumimoji="1" lang="zh-CN" altLang="en-US" sz="450" b="0" i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13"/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PANTONE 186C</a:t>
              </a:r>
              <a:endParaRPr kumimoji="1" lang="en-US" altLang="zh-CN" sz="28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28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200/16/46  </a:t>
              </a:r>
              <a:endParaRPr kumimoji="1" lang="en-US" altLang="zh-CN" sz="28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矩形 13"/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127/0/1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矩形 13"/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52/200/0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矩形 13"/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48/181/197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矩形 13"/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129/193/95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矩形 13"/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253/211/81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矩形 13"/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86/196/210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矩形 13"/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211/57/65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矩形 13"/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211/56/89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矩形 13"/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221/128/170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矩形 13"/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514350" rtl="0" eaLnBrk="1" fontAlgn="auto" latinLnBrk="0" hangingPunct="1">
                <a:lnSpc>
                  <a:spcPts val="3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191/128/130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矩形 13"/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246/183/140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矩形 13"/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176/216/156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矩形 13"/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253/227/181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矩形 13"/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148/218/226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矩形 13"/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226/129/137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矩形 13"/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226/129/152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13"/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235/179/204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矩形 13"/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514350" rtl="0" eaLnBrk="1" fontAlgn="auto" latinLnBrk="0" hangingPunct="1">
                <a:lnSpc>
                  <a:spcPts val="3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216/179/179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矩形 13"/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250/211/187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矩形 13"/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208/232/196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矩形 13"/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254/238/193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矩形 13"/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190/233/238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矩形 13"/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239/178/184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矩形 13"/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238/179/193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矩形 13"/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0/0/0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矩形 13"/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89/87/87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矩形 13"/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137/137/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137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矩形 13"/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181/181/</a:t>
              </a:r>
              <a:b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181</a:t>
              </a:r>
              <a:endParaRPr kumimoji="1" lang="en-US" altLang="zh-CN" sz="2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矩形 13"/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221/221/</a:t>
              </a:r>
              <a:b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221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矩形 13"/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350"/>
                </a:lnSpc>
              </a:pP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255/255/</a:t>
              </a:r>
              <a:b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28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255</a:t>
              </a:r>
              <a:endParaRPr kumimoji="1" lang="en-US" altLang="zh-CN" sz="28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09" y="24896988"/>
            <a:ext cx="714546" cy="10828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668020" rtl="0" eaLnBrk="1" latinLnBrk="0" hangingPunct="1">
        <a:lnSpc>
          <a:spcPct val="90000"/>
        </a:lnSpc>
        <a:spcBef>
          <a:spcPct val="0"/>
        </a:spcBef>
        <a:buNone/>
        <a:defRPr sz="32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005" indent="-167005" algn="l" defTabSz="668020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35025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4pPr>
      <a:lvl5pPr marL="1503045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5pPr>
      <a:lvl6pPr marL="1837055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170430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504440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838450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1pPr>
      <a:lvl2pPr marL="33401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2pPr>
      <a:lvl3pPr marL="66802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3pPr>
      <a:lvl4pPr marL="100203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4pPr>
      <a:lvl5pPr marL="133604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5pPr>
      <a:lvl6pPr marL="167005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0406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37435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71445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052" y="5779398"/>
            <a:ext cx="2240255" cy="11087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Text Placeholder 1"/>
          <p:cNvSpPr txBox="1"/>
          <p:nvPr userDrawn="1"/>
        </p:nvSpPr>
        <p:spPr>
          <a:xfrm>
            <a:off x="4486653" y="11004507"/>
            <a:ext cx="1813449" cy="79925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00"/>
              </a:lnSpc>
            </a:pPr>
            <a:r>
              <a:rPr kumimoji="1" lang="en-US" altLang="zh-CN" sz="48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48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48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br>
              <a:rPr kumimoji="1" lang="en-US" altLang="zh-CN" sz="440" dirty="0">
                <a:solidFill>
                  <a:srgbClr val="1D1D1B"/>
                </a:solidFill>
                <a:latin typeface="+mn-lt"/>
              </a:rPr>
            </a:br>
            <a:br>
              <a:rPr kumimoji="1" lang="en-US" altLang="zh-CN" sz="440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48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  <a:endParaRPr kumimoji="1" lang="en-US" altLang="zh-CN" sz="480" baseline="0" dirty="0">
              <a:solidFill>
                <a:srgbClr val="1D1D1B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kumimoji="1" lang="zh-CN" altLang="en-US" sz="440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/>
          <p:cNvSpPr txBox="1"/>
          <p:nvPr userDrawn="1"/>
        </p:nvSpPr>
        <p:spPr>
          <a:xfrm>
            <a:off x="4491106" y="6425031"/>
            <a:ext cx="1955443" cy="1933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45"/>
              </a:lnSpc>
              <a:spcBef>
                <a:spcPts val="0"/>
              </a:spcBef>
            </a:pPr>
            <a:r>
              <a:rPr kumimoji="1" lang="zh-CN" altLang="en-US" sz="730" dirty="0">
                <a:solidFill>
                  <a:srgbClr val="1D1D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把数字世界带入每个人、每个家庭、</a:t>
            </a:r>
            <a:br>
              <a:rPr kumimoji="1" lang="en-US" altLang="zh-CN" sz="730" dirty="0">
                <a:solidFill>
                  <a:srgbClr val="1D1D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1" lang="zh-CN" altLang="en-US" sz="730" dirty="0">
                <a:solidFill>
                  <a:srgbClr val="1D1D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每个组织，构建万物互联的智能世界。</a:t>
            </a:r>
            <a:endParaRPr kumimoji="1" lang="zh-CN" altLang="en-US" sz="730" dirty="0">
              <a:solidFill>
                <a:srgbClr val="1D1D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Subtitle 6"/>
          <p:cNvSpPr txBox="1"/>
          <p:nvPr userDrawn="1"/>
        </p:nvSpPr>
        <p:spPr>
          <a:xfrm>
            <a:off x="4485688" y="8292385"/>
            <a:ext cx="1957766" cy="22946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30"/>
              </a:lnSpc>
            </a:pPr>
            <a:r>
              <a:rPr kumimoji="1" lang="en-US" altLang="zh-CN" sz="675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675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75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675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75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675" dirty="0">
              <a:solidFill>
                <a:srgbClr val="1D1D1B"/>
              </a:solidFill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59" y="20621708"/>
            <a:ext cx="1054613" cy="1598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668020" rtl="0" eaLnBrk="1" latinLnBrk="0" hangingPunct="1">
        <a:lnSpc>
          <a:spcPct val="90000"/>
        </a:lnSpc>
        <a:spcBef>
          <a:spcPct val="0"/>
        </a:spcBef>
        <a:buNone/>
        <a:defRPr sz="2815" b="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668020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None/>
        <a:defRPr sz="1025" kern="1200">
          <a:solidFill>
            <a:srgbClr val="FFFFFF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334010" indent="0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None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668020" indent="0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None/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002030" indent="0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None/>
        <a:defRPr sz="1315" kern="1200">
          <a:solidFill>
            <a:schemeClr val="tx1"/>
          </a:solidFill>
          <a:latin typeface="+mn-lt"/>
          <a:ea typeface="+mn-ea"/>
          <a:cs typeface="+mn-cs"/>
        </a:defRPr>
      </a:lvl4pPr>
      <a:lvl5pPr marL="1336040" indent="0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None/>
        <a:defRPr sz="1315" kern="1200">
          <a:solidFill>
            <a:schemeClr val="tx1"/>
          </a:solidFill>
          <a:latin typeface="+mn-lt"/>
          <a:ea typeface="+mn-ea"/>
          <a:cs typeface="+mn-cs"/>
        </a:defRPr>
      </a:lvl5pPr>
      <a:lvl6pPr marL="1837055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170430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504440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838450" indent="-167005" algn="l" defTabSz="66802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1pPr>
      <a:lvl2pPr marL="33401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2pPr>
      <a:lvl3pPr marL="66802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3pPr>
      <a:lvl4pPr marL="100203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4pPr>
      <a:lvl5pPr marL="133604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5pPr>
      <a:lvl6pPr marL="167005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04060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37435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71445" algn="l" defTabSz="668020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8737"/>
          <a:stretch>
            <a:fillRect/>
          </a:stretch>
        </p:blipFill>
        <p:spPr>
          <a:xfrm>
            <a:off x="1" y="0"/>
            <a:ext cx="6857999" cy="27686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4416" y="1390653"/>
            <a:ext cx="6039252" cy="1258373"/>
          </a:xfrm>
        </p:spPr>
        <p:txBody>
          <a:bodyPr>
            <a:noAutofit/>
          </a:bodyPr>
          <a:lstStyle/>
          <a:p>
            <a:endParaRPr lang="en-US" b="1" dirty="0"/>
          </a:p>
          <a:p>
            <a:r>
              <a:rPr lang="zh-CN" b="1" u="sng" dirty="0">
                <a:solidFill>
                  <a:srgbClr val="C00000"/>
                </a:solidFill>
              </a:rPr>
              <a:t>宝德</a:t>
            </a:r>
            <a:r>
              <a:rPr lang="en-US" altLang="zh-CN" b="1" u="sng" dirty="0">
                <a:solidFill>
                  <a:srgbClr val="C00000"/>
                </a:solidFill>
              </a:rPr>
              <a:t>T+</a:t>
            </a:r>
            <a:r>
              <a:rPr lang="zh-CN" altLang="en-US" b="1" u="sng" dirty="0">
                <a:solidFill>
                  <a:srgbClr val="C00000"/>
                </a:solidFill>
              </a:rPr>
              <a:t>综合管理系统解决方案</a:t>
            </a:r>
            <a:endParaRPr lang="zh-CN" altLang="en-US" b="1" u="sng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413980" y="7303118"/>
            <a:ext cx="6035268" cy="2637353"/>
          </a:xfrm>
          <a:prstGeom prst="rect">
            <a:avLst/>
          </a:prstGeom>
        </p:spPr>
        <p:txBody>
          <a:bodyPr lIns="0" tIns="0" rIns="0" bIns="0"/>
          <a:lstStyle>
            <a:lvl1pPr marL="179705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7770" algn="ctr"/>
              </a:tabLst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28930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770" algn="ctr"/>
              </a:tabLst>
              <a:defRPr sz="16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098550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770" algn="ctr"/>
              </a:tabLst>
              <a:defRPr sz="13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525780" indent="-17145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05" algn="ctr"/>
              </a:tabLst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780" indent="-17145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05" algn="ctr"/>
              </a:tabLst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0" indent="-29718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165" indent="-29718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525" indent="-29718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250" indent="-29718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5" dirty="0"/>
          </a:p>
        </p:txBody>
      </p:sp>
      <p:sp>
        <p:nvSpPr>
          <p:cNvPr id="5" name="矩形 4"/>
          <p:cNvSpPr/>
          <p:nvPr/>
        </p:nvSpPr>
        <p:spPr>
          <a:xfrm>
            <a:off x="1604763" y="2899968"/>
            <a:ext cx="4997450" cy="498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一、商品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解决方案名称：</a:t>
            </a:r>
            <a:r>
              <a:rPr lang="zh-CN" sz="1200" b="1" u="sng" dirty="0">
                <a:solidFill>
                  <a:srgbClr val="C00000"/>
                </a:solidFill>
                <a:sym typeface="+mn-ea"/>
              </a:rPr>
              <a:t>宝德</a:t>
            </a:r>
            <a:r>
              <a:rPr lang="en-US" altLang="zh-CN" sz="1200" b="1" u="sng" dirty="0">
                <a:solidFill>
                  <a:srgbClr val="C00000"/>
                </a:solidFill>
                <a:sym typeface="+mn-ea"/>
              </a:rPr>
              <a:t>T+</a:t>
            </a:r>
            <a:r>
              <a:rPr lang="zh-CN" altLang="en-US" sz="1200" b="1" u="sng" dirty="0">
                <a:solidFill>
                  <a:srgbClr val="C00000"/>
                </a:solidFill>
                <a:sym typeface="+mn-ea"/>
              </a:rPr>
              <a:t>综合管理系统解决方案</a:t>
            </a:r>
            <a:endParaRPr lang="en-US" altLang="zh-CN" sz="1200" u="sng" dirty="0">
              <a:solidFill>
                <a:schemeClr val="bg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二、联系人：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周六一</a:t>
            </a:r>
            <a:r>
              <a:rPr lang="en-US" altLang="zh-CN" sz="12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18692360261</a:t>
            </a:r>
            <a:endParaRPr lang="en-US" altLang="zh-CN" sz="1200" u="sng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三、公司概述 （公司简介及行业影响力，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字以内）</a:t>
            </a:r>
            <a:endParaRPr lang="en-US" altLang="zh-CN" sz="12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贵州宝德电子技术有限责任公司成立于二零零八年，拥有员工三十多人，是一家以管理软件、云产品为主业的专业服务机构。公司总部设立在贵阳市观山湖区北大资源梦想城，公司自有办公面积四百多平，拥有数字化实训中心一个，毗邻西南最大的高铁站贵阳北站，目前在安顺地区、黔南地区、黔东南地区、黔西南地区都有联营分支服务机构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四、商品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解决方案简介（简要描述方案应用场景、客户价值，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字内）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宝德T+综合管理系统是针对生产商贸企业一体化管理的系统，可以帮助企业数字化转型和落地，把企业的生产，进销存，财务，人事等业务链条进行打通，进行数字化赋能改造，降本增效。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5793" y="7564926"/>
            <a:ext cx="6096420" cy="7962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186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sz="1200" u="sng" dirty="0">
                <a:solidFill>
                  <a:schemeClr val="bg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宝德T+综合管理系统是针对生产商贸企业一体化管理的系统，可以帮助企业数字化转型和落地，把企业的生产，进销存，财务，人事等业务链条进行打通，进行数字化赋能改造，降本增效。</a:t>
            </a:r>
            <a:endParaRPr sz="1200" u="sng" dirty="0">
              <a:solidFill>
                <a:schemeClr val="bg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171450" lvl="0" indent="-171450" defTabSz="91186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zh-CN" sz="1200" u="sng" dirty="0">
                <a:solidFill>
                  <a:schemeClr val="bg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贵州服务数十家客户</a:t>
            </a:r>
            <a:r>
              <a:rPr lang="zh-CN" altLang="en-US" sz="1200" u="sng" dirty="0">
                <a:solidFill>
                  <a:schemeClr val="bg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u="sng" dirty="0">
              <a:solidFill>
                <a:schemeClr val="bg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、适用的客户群体：生产工贸一体化企业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sz="1200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云部署，安全便捷，稳定性高</a:t>
            </a:r>
            <a:endParaRPr lang="en-US" altLang="zh-CN" sz="1200" u="sng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spcAft>
                <a:spcPts val="600"/>
              </a:spcAft>
              <a:buFont typeface="+mj-ea"/>
              <a:buAutoNum type="circleNumDbPlain"/>
            </a:pPr>
            <a:r>
              <a:rPr lang="zh-CN" altLang="en-US" sz="1200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垂直一体化管理，全流程管理</a:t>
            </a:r>
            <a:endParaRPr lang="en-US" altLang="zh-CN" sz="1200" u="sng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spcAft>
                <a:spcPts val="600"/>
              </a:spcAft>
              <a:buFont typeface="+mj-ea"/>
              <a:buAutoNum type="circleNumDbPlain"/>
            </a:pPr>
            <a:r>
              <a:rPr lang="zh-CN" altLang="en-US" sz="1200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sz="1200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生产销售财务关联，联动性高</a:t>
            </a:r>
            <a:endParaRPr lang="en-US" altLang="zh-CN" sz="1200" u="sng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spcAft>
                <a:spcPts val="600"/>
              </a:spcAft>
              <a:buFont typeface="+mj-ea"/>
              <a:buAutoNum type="circleNumDbPlain"/>
            </a:pPr>
            <a:r>
              <a:rPr lang="zh-CN" altLang="en-US" sz="1200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sz="1200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自由适配性强，多企业多行业适配</a:t>
            </a:r>
            <a:endParaRPr lang="en-US" altLang="zh-CN" sz="1200" u="sng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用户价值 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：易学习，易操作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：数据安全，维护难度低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：全流程数字化管理，降本增效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：数字化管理，用数据说话，高反馈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5476" y="16441274"/>
            <a:ext cx="4667701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已使用的云服务：</a:t>
            </a:r>
            <a:r>
              <a:rPr lang="en-US" altLang="zh-CN" sz="1200" kern="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OneMobile</a:t>
            </a:r>
            <a:r>
              <a:rPr lang="zh-CN" altLang="en-US" sz="1200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RDS for MySQL</a:t>
            </a:r>
            <a:r>
              <a:rPr lang="zh-CN" altLang="en-US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OCR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https://res-static.hc-cdn.cn/cloudbu-site/china/zh-cn/yunying/new-home/icon-develop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4" y="483896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es-static.hc-cdn.cn/cloudbu-site/china/zh-cn/yunying/new-home/icon-developer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0" y="322198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矩形 36"/>
          <p:cNvSpPr/>
          <p:nvPr/>
        </p:nvSpPr>
        <p:spPr bwMode="auto">
          <a:xfrm>
            <a:off x="464838" y="17604843"/>
            <a:ext cx="6016219" cy="550799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3765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、客户简介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&amp;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客户痛点：</a:t>
            </a:r>
            <a:r>
              <a:rPr lang="zh-CN" altLang="en-US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客户公司简介</a:t>
            </a:r>
            <a:r>
              <a:rPr lang="en-US" altLang="zh-CN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&amp;</a:t>
            </a:r>
            <a:r>
              <a:rPr lang="zh-CN" altLang="en-US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方案部署前客户侧遇到的亟待解决的难题（约</a:t>
            </a:r>
            <a:r>
              <a:rPr lang="en-US" altLang="zh-CN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字）</a:t>
            </a:r>
            <a:endParaRPr lang="en-US" altLang="zh-CN" sz="1200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en-US" altLang="zh-CN" sz="1200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、解决方案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zh-CN" altLang="en-US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针对客户难题，制定的方案部署情况，部署后成效如何？（约</a:t>
            </a:r>
            <a:r>
              <a:rPr lang="en-US" altLang="zh-CN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字）</a:t>
            </a:r>
            <a:endParaRPr lang="en-US" altLang="zh-CN" sz="1200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en-US" altLang="zh-CN" sz="1200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en-US" altLang="zh-CN" sz="1200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en-US" altLang="zh-CN" sz="1200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en-US" altLang="zh-CN" sz="1200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en-US" altLang="zh-CN" sz="1200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en-US" altLang="zh-CN" sz="1200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en-US" altLang="zh-CN" sz="1200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en-US" altLang="zh-CN" sz="1200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en-US" altLang="zh-CN" sz="1200" dirty="0">
              <a:solidFill>
                <a:schemeClr val="bg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en-US" altLang="zh-CN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en-US" altLang="zh-CN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、客户价值：</a:t>
            </a:r>
            <a:endParaRPr lang="en-US" altLang="zh-CN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：多端控制操作，适配性强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：业务财务一体化，全流程打通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：模块化设计，降低企业落地难度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0394" y="17152656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六、客户案例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3304" y="7262988"/>
            <a:ext cx="3405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、商品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解决方案价值及落地情况（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字内）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04721" y="23647466"/>
            <a:ext cx="6040029" cy="817071"/>
            <a:chOff x="572750" y="22938682"/>
            <a:chExt cx="4684280" cy="633671"/>
          </a:xfrm>
        </p:grpSpPr>
        <p:sp>
          <p:nvSpPr>
            <p:cNvPr id="3" name="矩形 2"/>
            <p:cNvSpPr/>
            <p:nvPr/>
          </p:nvSpPr>
          <p:spPr>
            <a:xfrm>
              <a:off x="572750" y="23489389"/>
              <a:ext cx="4684280" cy="82964"/>
            </a:xfrm>
            <a:prstGeom prst="rect">
              <a:avLst/>
            </a:prstGeom>
            <a:solidFill>
              <a:srgbClr val="CE6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8380">
                <a:defRPr/>
              </a:pPr>
              <a:endParaRPr lang="zh-CN" altLang="en-US" sz="1030">
                <a:solidFill>
                  <a:srgbClr val="C225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918573" y="23088465"/>
              <a:ext cx="560928" cy="196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76300">
                <a:defRPr/>
              </a:pPr>
              <a:r>
                <a:rPr lang="zh-CN" altLang="en-US" sz="105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审批效率</a:t>
              </a:r>
              <a:endParaRPr lang="zh-CN" altLang="en-US" sz="105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432010" y="22952567"/>
              <a:ext cx="468339" cy="459367"/>
            </a:xfrm>
            <a:prstGeom prst="ellipse">
              <a:avLst/>
            </a:prstGeom>
            <a:noFill/>
            <a:ln>
              <a:solidFill>
                <a:srgbClr val="CE62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2040" tIns="21020" rIns="42040" bIns="21020" numCol="1" spcCol="0" rtlCol="0" fromWordArt="0" anchor="ctr" anchorCtr="0" forceAA="0" compatLnSpc="1">
              <a:noAutofit/>
            </a:bodyPr>
            <a:lstStyle/>
            <a:p>
              <a:pPr algn="ctr" defTabSz="876300">
                <a:defRPr/>
              </a:pPr>
              <a:endParaRPr lang="zh-CN" altLang="en-US" sz="715">
                <a:solidFill>
                  <a:srgbClr val="C225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578095" y="23064688"/>
              <a:ext cx="397421" cy="213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76300">
                <a:defRPr/>
              </a:pPr>
              <a:r>
                <a:rPr lang="en-US" altLang="zh-CN" sz="120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70%</a:t>
              </a:r>
              <a:endParaRPr lang="en-US" altLang="zh-CN" sz="1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curved-up-arrow_20901"/>
            <p:cNvSpPr/>
            <p:nvPr/>
          </p:nvSpPr>
          <p:spPr>
            <a:xfrm>
              <a:off x="2477364" y="23059036"/>
              <a:ext cx="176434" cy="176482"/>
            </a:xfrm>
            <a:custGeom>
              <a:avLst/>
              <a:gdLst>
                <a:gd name="T0" fmla="*/ 1363 w 1738"/>
                <a:gd name="T1" fmla="*/ 606 h 2069"/>
                <a:gd name="T2" fmla="*/ 1738 w 1738"/>
                <a:gd name="T3" fmla="*/ 606 h 2069"/>
                <a:gd name="T4" fmla="*/ 1133 w 1738"/>
                <a:gd name="T5" fmla="*/ 0 h 2069"/>
                <a:gd name="T6" fmla="*/ 527 w 1738"/>
                <a:gd name="T7" fmla="*/ 606 h 2069"/>
                <a:gd name="T8" fmla="*/ 907 w 1738"/>
                <a:gd name="T9" fmla="*/ 606 h 2069"/>
                <a:gd name="T10" fmla="*/ 0 w 1738"/>
                <a:gd name="T11" fmla="*/ 2036 h 2069"/>
                <a:gd name="T12" fmla="*/ 228 w 1738"/>
                <a:gd name="T13" fmla="*/ 2069 h 2069"/>
                <a:gd name="T14" fmla="*/ 1363 w 1738"/>
                <a:gd name="T15" fmla="*/ 606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8" h="2069">
                  <a:moveTo>
                    <a:pt x="1363" y="606"/>
                  </a:moveTo>
                  <a:lnTo>
                    <a:pt x="1738" y="606"/>
                  </a:lnTo>
                  <a:lnTo>
                    <a:pt x="1133" y="0"/>
                  </a:lnTo>
                  <a:lnTo>
                    <a:pt x="527" y="606"/>
                  </a:lnTo>
                  <a:lnTo>
                    <a:pt x="907" y="606"/>
                  </a:lnTo>
                  <a:cubicBezTo>
                    <a:pt x="854" y="1319"/>
                    <a:pt x="482" y="1896"/>
                    <a:pt x="0" y="2036"/>
                  </a:cubicBezTo>
                  <a:cubicBezTo>
                    <a:pt x="74" y="2057"/>
                    <a:pt x="150" y="2069"/>
                    <a:pt x="228" y="2069"/>
                  </a:cubicBezTo>
                  <a:cubicBezTo>
                    <a:pt x="816" y="2069"/>
                    <a:pt x="1301" y="1428"/>
                    <a:pt x="1363" y="606"/>
                  </a:cubicBezTo>
                  <a:close/>
                </a:path>
              </a:pathLst>
            </a:custGeom>
            <a:solidFill>
              <a:srgbClr val="CE6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6300">
                <a:defRPr/>
              </a:pPr>
              <a:endParaRPr lang="en-US" sz="715">
                <a:solidFill>
                  <a:srgbClr val="C225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633141" y="23082938"/>
              <a:ext cx="496282" cy="214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76300">
                <a:defRPr/>
              </a:pPr>
              <a:r>
                <a:rPr lang="en-US" altLang="zh-CN" sz="120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方正兰亭黑简体" panose="02000000000000000000" pitchFamily="2" charset="-122"/>
                </a:rPr>
                <a:t>IT</a:t>
              </a:r>
              <a:r>
                <a:rPr lang="zh-CN" altLang="en-US" sz="120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方正兰亭黑简体" panose="02000000000000000000" pitchFamily="2" charset="-122"/>
                </a:rPr>
                <a:t>投入</a:t>
              </a:r>
              <a:endParaRPr lang="zh-CN" altLang="en-US" sz="1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43234" y="22938682"/>
              <a:ext cx="468339" cy="459367"/>
            </a:xfrm>
            <a:prstGeom prst="ellipse">
              <a:avLst/>
            </a:prstGeom>
            <a:noFill/>
            <a:ln>
              <a:solidFill>
                <a:srgbClr val="CE62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2040" tIns="21020" rIns="42040" bIns="21020" numCol="1" spcCol="0" rtlCol="0" fromWordArt="0" anchor="ctr" anchorCtr="0" forceAA="0" compatLnSpc="1">
              <a:noAutofit/>
            </a:bodyPr>
            <a:lstStyle/>
            <a:p>
              <a:pPr algn="ctr" defTabSz="876300">
                <a:defRPr/>
              </a:pPr>
              <a:endParaRPr lang="zh-CN" altLang="en-US" sz="715">
                <a:solidFill>
                  <a:srgbClr val="C225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76102" y="23046355"/>
              <a:ext cx="397421" cy="213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76300">
                <a:defRPr/>
              </a:pPr>
              <a:r>
                <a:rPr lang="en-US" altLang="zh-CN" sz="120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35%</a:t>
              </a:r>
              <a:endParaRPr lang="en-US" altLang="zh-CN" sz="1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curved-up-arrow_20901"/>
            <p:cNvSpPr/>
            <p:nvPr/>
          </p:nvSpPr>
          <p:spPr>
            <a:xfrm rot="10800000">
              <a:off x="1188376" y="23062609"/>
              <a:ext cx="176434" cy="176482"/>
            </a:xfrm>
            <a:custGeom>
              <a:avLst/>
              <a:gdLst>
                <a:gd name="T0" fmla="*/ 1363 w 1738"/>
                <a:gd name="T1" fmla="*/ 606 h 2069"/>
                <a:gd name="T2" fmla="*/ 1738 w 1738"/>
                <a:gd name="T3" fmla="*/ 606 h 2069"/>
                <a:gd name="T4" fmla="*/ 1133 w 1738"/>
                <a:gd name="T5" fmla="*/ 0 h 2069"/>
                <a:gd name="T6" fmla="*/ 527 w 1738"/>
                <a:gd name="T7" fmla="*/ 606 h 2069"/>
                <a:gd name="T8" fmla="*/ 907 w 1738"/>
                <a:gd name="T9" fmla="*/ 606 h 2069"/>
                <a:gd name="T10" fmla="*/ 0 w 1738"/>
                <a:gd name="T11" fmla="*/ 2036 h 2069"/>
                <a:gd name="T12" fmla="*/ 228 w 1738"/>
                <a:gd name="T13" fmla="*/ 2069 h 2069"/>
                <a:gd name="T14" fmla="*/ 1363 w 1738"/>
                <a:gd name="T15" fmla="*/ 606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8" h="2069">
                  <a:moveTo>
                    <a:pt x="1363" y="606"/>
                  </a:moveTo>
                  <a:lnTo>
                    <a:pt x="1738" y="606"/>
                  </a:lnTo>
                  <a:lnTo>
                    <a:pt x="1133" y="0"/>
                  </a:lnTo>
                  <a:lnTo>
                    <a:pt x="527" y="606"/>
                  </a:lnTo>
                  <a:lnTo>
                    <a:pt x="907" y="606"/>
                  </a:lnTo>
                  <a:cubicBezTo>
                    <a:pt x="854" y="1319"/>
                    <a:pt x="482" y="1896"/>
                    <a:pt x="0" y="2036"/>
                  </a:cubicBezTo>
                  <a:cubicBezTo>
                    <a:pt x="74" y="2057"/>
                    <a:pt x="150" y="2069"/>
                    <a:pt x="228" y="2069"/>
                  </a:cubicBezTo>
                  <a:cubicBezTo>
                    <a:pt x="816" y="2069"/>
                    <a:pt x="1301" y="1428"/>
                    <a:pt x="1363" y="606"/>
                  </a:cubicBezTo>
                  <a:close/>
                </a:path>
              </a:pathLst>
            </a:custGeom>
            <a:solidFill>
              <a:srgbClr val="CE6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6300">
                <a:defRPr/>
              </a:pPr>
              <a:endParaRPr lang="en-US" sz="715">
                <a:solidFill>
                  <a:srgbClr val="C225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266836" y="23082938"/>
              <a:ext cx="560928" cy="196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76300">
                <a:defRPr/>
              </a:pPr>
              <a:r>
                <a:rPr lang="zh-CN" altLang="en-US" sz="105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管理费用</a:t>
              </a:r>
              <a:endParaRPr lang="zh-CN" altLang="en-US" sz="105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780270" y="22947040"/>
              <a:ext cx="468339" cy="459367"/>
            </a:xfrm>
            <a:prstGeom prst="ellipse">
              <a:avLst/>
            </a:prstGeom>
            <a:noFill/>
            <a:ln>
              <a:solidFill>
                <a:srgbClr val="CE62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2040" tIns="21020" rIns="42040" bIns="21020" numCol="1" spcCol="0" rtlCol="0" fromWordArt="0" anchor="ctr" anchorCtr="0" forceAA="0" compatLnSpc="1">
              <a:noAutofit/>
            </a:bodyPr>
            <a:lstStyle/>
            <a:p>
              <a:pPr algn="ctr" defTabSz="876300">
                <a:defRPr/>
              </a:pPr>
              <a:endParaRPr lang="zh-CN" altLang="en-US" sz="715">
                <a:solidFill>
                  <a:srgbClr val="C225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901080" y="23058179"/>
              <a:ext cx="397421" cy="213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76300">
                <a:defRPr/>
              </a:pPr>
              <a:r>
                <a:rPr lang="en-US" altLang="zh-CN" sz="120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35%</a:t>
              </a:r>
              <a:endParaRPr lang="en-US" altLang="zh-CN" sz="1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curved-up-arrow_20901"/>
            <p:cNvSpPr/>
            <p:nvPr/>
          </p:nvSpPr>
          <p:spPr>
            <a:xfrm rot="10800000">
              <a:off x="3820982" y="23059036"/>
              <a:ext cx="176434" cy="176482"/>
            </a:xfrm>
            <a:custGeom>
              <a:avLst/>
              <a:gdLst>
                <a:gd name="T0" fmla="*/ 1363 w 1738"/>
                <a:gd name="T1" fmla="*/ 606 h 2069"/>
                <a:gd name="T2" fmla="*/ 1738 w 1738"/>
                <a:gd name="T3" fmla="*/ 606 h 2069"/>
                <a:gd name="T4" fmla="*/ 1133 w 1738"/>
                <a:gd name="T5" fmla="*/ 0 h 2069"/>
                <a:gd name="T6" fmla="*/ 527 w 1738"/>
                <a:gd name="T7" fmla="*/ 606 h 2069"/>
                <a:gd name="T8" fmla="*/ 907 w 1738"/>
                <a:gd name="T9" fmla="*/ 606 h 2069"/>
                <a:gd name="T10" fmla="*/ 0 w 1738"/>
                <a:gd name="T11" fmla="*/ 2036 h 2069"/>
                <a:gd name="T12" fmla="*/ 228 w 1738"/>
                <a:gd name="T13" fmla="*/ 2069 h 2069"/>
                <a:gd name="T14" fmla="*/ 1363 w 1738"/>
                <a:gd name="T15" fmla="*/ 606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8" h="2069">
                  <a:moveTo>
                    <a:pt x="1363" y="606"/>
                  </a:moveTo>
                  <a:lnTo>
                    <a:pt x="1738" y="606"/>
                  </a:lnTo>
                  <a:lnTo>
                    <a:pt x="1133" y="0"/>
                  </a:lnTo>
                  <a:lnTo>
                    <a:pt x="527" y="606"/>
                  </a:lnTo>
                  <a:lnTo>
                    <a:pt x="907" y="606"/>
                  </a:lnTo>
                  <a:cubicBezTo>
                    <a:pt x="854" y="1319"/>
                    <a:pt x="482" y="1896"/>
                    <a:pt x="0" y="2036"/>
                  </a:cubicBezTo>
                  <a:cubicBezTo>
                    <a:pt x="74" y="2057"/>
                    <a:pt x="150" y="2069"/>
                    <a:pt x="228" y="2069"/>
                  </a:cubicBezTo>
                  <a:cubicBezTo>
                    <a:pt x="816" y="2069"/>
                    <a:pt x="1301" y="1428"/>
                    <a:pt x="1363" y="606"/>
                  </a:cubicBezTo>
                  <a:close/>
                </a:path>
              </a:pathLst>
            </a:custGeom>
            <a:solidFill>
              <a:srgbClr val="CE6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6300">
                <a:defRPr/>
              </a:pPr>
              <a:endParaRPr lang="en-US" sz="715">
                <a:solidFill>
                  <a:srgbClr val="C225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681224" y="3833861"/>
            <a:ext cx="196840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支持单租户：是  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681224" y="4138462"/>
            <a:ext cx="2037702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支持多租户：是  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681223" y="3555929"/>
            <a:ext cx="3681351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SaaS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化：是 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707648" y="4869575"/>
            <a:ext cx="46615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737158" y="5421704"/>
            <a:ext cx="46615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635558" y="6880995"/>
            <a:ext cx="46615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681278" y="6682814"/>
            <a:ext cx="46615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737158" y="6503805"/>
            <a:ext cx="46615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445775" y="6881155"/>
            <a:ext cx="2103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五、商品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解决方案详情介绍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53300" y="8134018"/>
            <a:ext cx="4980750" cy="3791282"/>
          </a:xfrm>
          <a:prstGeom prst="rect">
            <a:avLst/>
          </a:prstGeom>
          <a:noFill/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>
            <a:off x="1976279" y="12371205"/>
            <a:ext cx="3226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197747" y="14714355"/>
            <a:ext cx="3226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197747" y="15085830"/>
            <a:ext cx="3226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1721387" y="16717244"/>
            <a:ext cx="3226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564843" y="19072767"/>
            <a:ext cx="5602943" cy="2362805"/>
          </a:xfrm>
          <a:prstGeom prst="rect">
            <a:avLst/>
          </a:prstGeom>
          <a:noFill/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/>
          <p:nvPr/>
        </p:nvCxnSpPr>
        <p:spPr>
          <a:xfrm>
            <a:off x="2343150" y="17905091"/>
            <a:ext cx="40861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1491584" y="18722332"/>
            <a:ext cx="47227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188608" y="22301962"/>
            <a:ext cx="3226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201361" y="22604992"/>
            <a:ext cx="3226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64843" y="18171791"/>
            <a:ext cx="43519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201361" y="22947892"/>
            <a:ext cx="3226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" y="8446135"/>
            <a:ext cx="5724525" cy="32994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" y="18862675"/>
            <a:ext cx="5832475" cy="2249170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1219972" y="14393680"/>
            <a:ext cx="3226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219972" y="14082530"/>
            <a:ext cx="3226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721283" y="5621155"/>
            <a:ext cx="46615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749858" y="5234379"/>
            <a:ext cx="46615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714933" y="5056579"/>
            <a:ext cx="46615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906</Words>
  <Application>WPS 演示</Application>
  <PresentationFormat>自定义</PresentationFormat>
  <Paragraphs>96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.AppleSystemUIFont</vt:lpstr>
      <vt:lpstr>白舟魂心書体</vt:lpstr>
      <vt:lpstr>Times New Roman</vt:lpstr>
      <vt:lpstr>方正兰亭黑简体</vt:lpstr>
      <vt:lpstr>等线</vt:lpstr>
      <vt:lpstr>Calibri</vt:lpstr>
      <vt:lpstr>Arial Unicode MS</vt:lpstr>
      <vt:lpstr>黑体</vt:lpstr>
      <vt:lpstr>封面页_图片版 </vt:lpstr>
      <vt:lpstr>目录页</vt:lpstr>
      <vt:lpstr>章节页</vt:lpstr>
      <vt:lpstr>结束页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Wushengping</dc:creator>
  <cp:lastModifiedBy>HYH</cp:lastModifiedBy>
  <cp:revision>61</cp:revision>
  <dcterms:created xsi:type="dcterms:W3CDTF">2020-08-28T08:44:00Z</dcterms:created>
  <dcterms:modified xsi:type="dcterms:W3CDTF">2025-03-07T03:58:13Z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(3)7Envm+MDBmA2gUHFpjSnaHoFuzyougkEH/2c5eKRO6DKekBFcP+M9w62yYdKMdMUstEcB5i7
VoywO3LS8iOhtdPm09Dt5fJ84BmAUzqMeGwpybaDA196ri6t7sHvV/uaMI2EjnyQKRb+KX7e
BrxDWYi1DbNFY/xluX37w5QvanxR+b7rAOUCrENKwsoiLMQd9oy/wOHh75vGi0G/SwIAQ5v5
zkrGrsp8uvaGEjmNAk</vt:lpwstr>
  </property>
  <property fmtid="{D5CDD505-2E9C-101B-9397-08002B2CF9AE}" pid="3" name="_2015_ms_pID_7253431">
    <vt:lpwstr>ixQYwBXb8EaWRniiH2cmG7kgtWVoU6p+eUxJXT+dzwaUK8vZ24OTyk
ZAORgNKMpJeFo2fqEiTCNdW2olZF1t0tzYiQN1HInDbvxX8qoeT0V8iVrRB6efBcNokJJE+/
nP75+F16YSUSH37eQUfipW0fFcSTIy83yg/O45U1k0X6NGGlArc/BTfZ16FWxPLYfjHiA9Z4
gZlzfnnlfmAxjo5PbNn4x1TZwch7GMqFGbzr</vt:lpwstr>
  </property>
  <property fmtid="{D5CDD505-2E9C-101B-9397-08002B2CF9AE}" pid="4" name="_2015_ms_pID_7253432">
    <vt:lpwstr>TA==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1701414645</vt:lpwstr>
  </property>
  <property fmtid="{D5CDD505-2E9C-101B-9397-08002B2CF9AE}" pid="9" name="ICV">
    <vt:lpwstr>F1615C83BCA54518B78CAC0271BFBC45</vt:lpwstr>
  </property>
  <property fmtid="{D5CDD505-2E9C-101B-9397-08002B2CF9AE}" pid="10" name="KSOProductBuildVer">
    <vt:lpwstr>2052-11.8.2.10229</vt:lpwstr>
  </property>
</Properties>
</file>