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397600"/>
            <a:ext cx="9799200" cy="11052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5040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04000"/>
            <a:ext cx="5342400" cy="4140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04000"/>
            <a:ext cx="5342400" cy="414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9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服务核心内容说明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您购买的标注服务，将为您提供多模态数据标注支持（覆盖图像、文本、语音、视频、</a:t>
            </a:r>
            <a:r>
              <a:rPr lang="en-US" altLang="zh-CN"/>
              <a:t>3D </a:t>
            </a:r>
            <a:r>
              <a:rPr lang="zh-CN" altLang="en-US"/>
              <a:t>点云等类型），具体服务范围以您在云商店选购的</a:t>
            </a:r>
            <a:r>
              <a:rPr lang="en-US" altLang="zh-CN"/>
              <a:t> “</a:t>
            </a:r>
            <a:r>
              <a:rPr lang="zh-CN" altLang="en-US"/>
              <a:t>服务套餐</a:t>
            </a:r>
            <a:r>
              <a:rPr lang="en-US" altLang="zh-CN"/>
              <a:t>” </a:t>
            </a:r>
            <a:r>
              <a:rPr lang="zh-CN" altLang="en-US"/>
              <a:t>为准，核心包含：</a:t>
            </a:r>
            <a:endParaRPr lang="zh-CN" altLang="en-US"/>
          </a:p>
          <a:p>
            <a:r>
              <a:rPr lang="zh-CN" altLang="en-US"/>
              <a:t>基础服务：按约定标注标准完成数据标注（如图像目标检测框选、文本实体标注、语音转写等）、标注结果格式转换（支持</a:t>
            </a:r>
            <a:r>
              <a:rPr lang="en-US" altLang="zh-CN"/>
              <a:t> VOC/COCO/JSON </a:t>
            </a:r>
            <a:r>
              <a:rPr lang="zh-CN" altLang="en-US"/>
              <a:t>等</a:t>
            </a:r>
            <a:r>
              <a:rPr lang="en-US" altLang="zh-CN"/>
              <a:t> AI </a:t>
            </a:r>
            <a:r>
              <a:rPr lang="zh-CN" altLang="en-US"/>
              <a:t>训练常用格式）、全量数据质检（确保标注准确率达标，具体准确率承诺以套餐说明为准）；</a:t>
            </a:r>
            <a:endParaRPr lang="zh-CN" altLang="en-US"/>
          </a:p>
          <a:p>
            <a:r>
              <a:rPr lang="zh-CN" altLang="en-US"/>
              <a:t>增值服务：含标注标准定制（根据您的</a:t>
            </a:r>
            <a:r>
              <a:rPr lang="en-US" altLang="zh-CN"/>
              <a:t> AI </a:t>
            </a:r>
            <a:r>
              <a:rPr lang="zh-CN" altLang="en-US"/>
              <a:t>模型需求调整标注规则）、数据合规处理（如涉及个人信息的数据脱敏）、售后异议复核（验收期内对疑问样本免费二次核查）；</a:t>
            </a:r>
            <a:endParaRPr lang="zh-CN" altLang="en-US"/>
          </a:p>
          <a:p>
            <a:r>
              <a:rPr lang="zh-CN" altLang="en-US"/>
              <a:t>交付成果：标注完成的数据集文件（含原始数据</a:t>
            </a:r>
            <a:r>
              <a:rPr lang="en-US" altLang="zh-CN"/>
              <a:t> + </a:t>
            </a:r>
            <a:r>
              <a:rPr lang="zh-CN" altLang="en-US"/>
              <a:t>标注结果）、《质量检测报告》（含抽检率、准确率、问题整改记录）、《标注标准说明书》（明确本次服务的标注规则与执行依据）。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服务使用全流程（从购买到交付）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购买后完成</a:t>
            </a:r>
            <a:r>
              <a:rPr lang="en-US" altLang="zh-CN"/>
              <a:t> “</a:t>
            </a:r>
            <a:r>
              <a:rPr lang="zh-CN" altLang="en-US"/>
              <a:t>服务激活与需求确认</a:t>
            </a:r>
            <a:r>
              <a:rPr lang="en-US" altLang="zh-CN"/>
              <a:t>”</a:t>
            </a:r>
            <a:r>
              <a:rPr lang="zh-CN" altLang="en-US"/>
              <a:t>（</a:t>
            </a:r>
            <a:r>
              <a:rPr lang="en-US" altLang="zh-CN"/>
              <a:t>1 </a:t>
            </a:r>
            <a:r>
              <a:rPr lang="zh-CN" altLang="en-US"/>
              <a:t>个工作日内）</a:t>
            </a:r>
            <a:endParaRPr lang="zh-CN" altLang="en-US"/>
          </a:p>
          <a:p>
            <a:r>
              <a:rPr lang="zh-CN" altLang="en-US"/>
              <a:t>您在云商店完成付款后，系统将自动发送</a:t>
            </a:r>
            <a:r>
              <a:rPr lang="en-US" altLang="zh-CN"/>
              <a:t> “</a:t>
            </a:r>
            <a:r>
              <a:rPr lang="zh-CN" altLang="en-US"/>
              <a:t>服务激活通知</a:t>
            </a:r>
            <a:r>
              <a:rPr lang="en-US" altLang="zh-CN"/>
              <a:t>” </a:t>
            </a:r>
            <a:r>
              <a:rPr lang="zh-CN" altLang="en-US"/>
              <a:t>至您的下单手机号</a:t>
            </a:r>
            <a:r>
              <a:rPr lang="en-US" altLang="zh-CN"/>
              <a:t> / </a:t>
            </a:r>
            <a:r>
              <a:rPr lang="zh-CN" altLang="en-US"/>
              <a:t>邮箱，内含专属对接人联系方式（含姓名、电话、企业微信）；</a:t>
            </a:r>
            <a:endParaRPr lang="zh-CN" altLang="en-US"/>
          </a:p>
          <a:p>
            <a:r>
              <a:rPr lang="zh-CN" altLang="en-US"/>
              <a:t>请在</a:t>
            </a:r>
            <a:r>
              <a:rPr lang="en-US" altLang="zh-CN"/>
              <a:t> 24 </a:t>
            </a:r>
            <a:r>
              <a:rPr lang="zh-CN" altLang="en-US"/>
              <a:t>小时内添加对接人，对接人将向您发送《需求确认表》，需您填写：</a:t>
            </a:r>
            <a:endParaRPr lang="zh-CN" altLang="en-US"/>
          </a:p>
          <a:p>
            <a:r>
              <a:rPr lang="zh-CN" altLang="en-US"/>
              <a:t>待标注数据的基础信息（数据类型、数量、格式，如</a:t>
            </a:r>
            <a:r>
              <a:rPr lang="en-US" altLang="zh-CN"/>
              <a:t> “5000 </a:t>
            </a:r>
            <a:r>
              <a:rPr lang="zh-CN" altLang="en-US"/>
              <a:t>张车辆图像，</a:t>
            </a:r>
            <a:r>
              <a:rPr lang="en-US" altLang="zh-CN"/>
              <a:t>JPG </a:t>
            </a:r>
            <a:r>
              <a:rPr lang="zh-CN" altLang="en-US"/>
              <a:t>格式</a:t>
            </a:r>
            <a:r>
              <a:rPr lang="en-US" altLang="zh-CN"/>
              <a:t>”</a:t>
            </a:r>
            <a:r>
              <a:rPr lang="zh-CN" altLang="en-US"/>
              <a:t>）；</a:t>
            </a:r>
            <a:endParaRPr lang="zh-CN" altLang="en-US"/>
          </a:p>
          <a:p>
            <a:r>
              <a:rPr lang="zh-CN" altLang="en-US"/>
              <a:t>标注任务要求（如</a:t>
            </a:r>
            <a:r>
              <a:rPr lang="en-US" altLang="zh-CN"/>
              <a:t> “</a:t>
            </a:r>
            <a:r>
              <a:rPr lang="zh-CN" altLang="en-US"/>
              <a:t>图像需标注</a:t>
            </a:r>
            <a:r>
              <a:rPr lang="en-US" altLang="zh-CN"/>
              <a:t>‘</a:t>
            </a:r>
            <a:r>
              <a:rPr lang="zh-CN" altLang="en-US"/>
              <a:t>车辆</a:t>
            </a:r>
            <a:r>
              <a:rPr lang="en-US" altLang="zh-CN"/>
              <a:t> / </a:t>
            </a:r>
            <a:r>
              <a:rPr lang="zh-CN" altLang="en-US"/>
              <a:t>行人</a:t>
            </a:r>
            <a:r>
              <a:rPr lang="en-US" altLang="zh-CN"/>
              <a:t> / </a:t>
            </a:r>
            <a:r>
              <a:rPr lang="zh-CN" altLang="en-US"/>
              <a:t>交通灯</a:t>
            </a:r>
            <a:r>
              <a:rPr lang="en-US" altLang="zh-CN"/>
              <a:t>’</a:t>
            </a:r>
            <a:r>
              <a:rPr lang="zh-CN" altLang="en-US"/>
              <a:t>三类目标，矩形框需完整包裹目标，误差</a:t>
            </a:r>
            <a:r>
              <a:rPr lang="en-US" altLang="zh-CN"/>
              <a:t>≤2 </a:t>
            </a:r>
            <a:r>
              <a:rPr lang="zh-CN" altLang="en-US"/>
              <a:t>像素</a:t>
            </a:r>
            <a:r>
              <a:rPr lang="en-US" altLang="zh-CN"/>
              <a:t>”</a:t>
            </a:r>
            <a:r>
              <a:rPr lang="zh-CN" altLang="en-US"/>
              <a:t>）；</a:t>
            </a:r>
            <a:endParaRPr lang="zh-CN" altLang="en-US"/>
          </a:p>
          <a:p>
            <a:r>
              <a:rPr lang="zh-CN" altLang="en-US"/>
              <a:t>交付格式与截止时间（如</a:t>
            </a:r>
            <a:r>
              <a:rPr lang="en-US" altLang="zh-CN"/>
              <a:t> “</a:t>
            </a:r>
            <a:r>
              <a:rPr lang="zh-CN" altLang="en-US"/>
              <a:t>需导出</a:t>
            </a:r>
            <a:r>
              <a:rPr lang="en-US" altLang="zh-CN"/>
              <a:t> COCO </a:t>
            </a:r>
            <a:r>
              <a:rPr lang="zh-CN" altLang="en-US"/>
              <a:t>格式，最晚交付日期</a:t>
            </a:r>
            <a:r>
              <a:rPr lang="en-US" altLang="zh-CN"/>
              <a:t> 2025 </a:t>
            </a:r>
            <a:r>
              <a:rPr lang="zh-CN" altLang="en-US"/>
              <a:t>年</a:t>
            </a:r>
            <a:r>
              <a:rPr lang="en-US" altLang="zh-CN"/>
              <a:t> X </a:t>
            </a:r>
            <a:r>
              <a:rPr lang="zh-CN" altLang="en-US"/>
              <a:t>月</a:t>
            </a:r>
            <a:r>
              <a:rPr lang="en-US" altLang="zh-CN"/>
              <a:t> X </a:t>
            </a:r>
            <a:r>
              <a:rPr lang="zh-CN" altLang="en-US"/>
              <a:t>日</a:t>
            </a:r>
            <a:r>
              <a:rPr lang="en-US" altLang="zh-CN"/>
              <a:t>”</a:t>
            </a:r>
            <a:r>
              <a:rPr lang="zh-CN" altLang="en-US"/>
              <a:t>）；</a:t>
            </a:r>
            <a:endParaRPr lang="zh-CN" altLang="en-US"/>
          </a:p>
          <a:p>
            <a:r>
              <a:rPr lang="zh-CN" altLang="en-US"/>
              <a:t>双方确认《需求确认表》无误后，对接人将生成《服务订单确认函》并发送给您，签字</a:t>
            </a:r>
            <a:r>
              <a:rPr lang="en-US" altLang="zh-CN"/>
              <a:t> / </a:t>
            </a:r>
            <a:r>
              <a:rPr lang="zh-CN" altLang="en-US"/>
              <a:t>盖章确认后，服务正式启动。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WPS 表格</Application>
  <PresentationFormat>宽屏</PresentationFormat>
  <Paragraphs>17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苹方-简</vt:lpstr>
      <vt:lpstr>微软雅黑</vt:lpstr>
      <vt:lpstr>汉仪旗黑</vt:lpstr>
      <vt:lpstr>宋体</vt:lpstr>
      <vt:lpstr>Arial Unicode MS</vt:lpstr>
      <vt:lpstr>汉仪书宋二KW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Ax</cp:lastModifiedBy>
  <cp:revision>162</cp:revision>
  <dcterms:created xsi:type="dcterms:W3CDTF">2025-09-10T06:39:34Z</dcterms:created>
  <dcterms:modified xsi:type="dcterms:W3CDTF">2025-09-10T06:39:34Z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2052-7.5.1.8994</vt:lpwstr>
  </property>
  <property fmtid="{D5CDD505-2E9C-101B-9397-08002B2CF9AE}" pid="3" name="ICV">
    <vt:lpwstr>94A57F03D84796658C1CC1681A8E80BE_41</vt:lpwstr>
  </property>
</Properties>
</file>