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538" r:id="rId5"/>
    <p:sldId id="539" r:id="rId6"/>
    <p:sldId id="260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icit" initials="a" lastIdx="1" clrIdx="0"/>
  <p:cmAuthor id="7" name="ZW" initials="Z" lastIdx="1" clrIdx="6"/>
  <p:cmAuthor id="1" name="叶志鹏" initials="叶志鹏" lastIdx="1" clrIdx="0"/>
  <p:cmAuthor id="2" name="作者" initials="A" lastIdx="0" clrIdx="1"/>
  <p:cmAuthor id="3" name="Chen, Levana Ziwei" initials="CLZ" lastIdx="1" clrIdx="2"/>
  <p:cmAuthor id="4" name="fwang" initials="f" lastIdx="1" clrIdx="3"/>
  <p:cmAuthor id="5" name="李 腾飞" initials="李" lastIdx="1" clrIdx="4"/>
  <p:cmAuthor id="8" name="tranyu" initials="t" lastIdx="2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3F"/>
    <a:srgbClr val="9775AA"/>
    <a:srgbClr val="1F4E79"/>
    <a:srgbClr val="F4B183"/>
    <a:srgbClr val="B51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3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47"/>
          <p:cNvSpPr txBox="1"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6159882" y="2476294"/>
            <a:ext cx="2353419" cy="49088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defRPr>
            </a:lvl1pPr>
          </a:lstStyle>
          <a:p>
            <a:pPr>
              <a:lnSpc>
                <a:spcPct val="130000"/>
              </a:lnSpc>
            </a:pPr>
            <a:r>
              <a:rPr>
                <a:sym typeface="+mn-ea"/>
              </a:rPr>
              <a:t>章节一</a:t>
            </a:r>
            <a:endParaRPr>
              <a:sym typeface="+mn-ea"/>
            </a:endParaRPr>
          </a:p>
        </p:txBody>
      </p:sp>
      <p:sp>
        <p:nvSpPr>
          <p:cNvPr id="5" name="文本占位符 47"/>
          <p:cNvSpPr txBox="1"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279696" y="3463753"/>
            <a:ext cx="2353419" cy="49088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defRPr>
            </a:lvl1pPr>
          </a:lstStyle>
          <a:p>
            <a:pPr>
              <a:lnSpc>
                <a:spcPct val="130000"/>
              </a:lnSpc>
            </a:pPr>
            <a:r>
              <a:rPr>
                <a:sym typeface="+mn-ea"/>
              </a:rPr>
              <a:t>章节二</a:t>
            </a:r>
            <a:endParaRPr>
              <a:sym typeface="+mn-ea"/>
            </a:endParaRPr>
          </a:p>
        </p:txBody>
      </p:sp>
      <p:sp>
        <p:nvSpPr>
          <p:cNvPr id="10" name="文本占位符 47"/>
          <p:cNvSpPr txBox="1"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3279522" y="5386724"/>
            <a:ext cx="2353419" cy="49088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55"/>
              </a:spcBef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defRPr>
            </a:lvl1pPr>
          </a:lstStyle>
          <a:p>
            <a:pPr lvl="0"/>
            <a:r>
              <a:rPr>
                <a:sym typeface="+mn-lt"/>
              </a:rPr>
              <a:t>章节四</a:t>
            </a:r>
            <a:endParaRPr>
              <a:sym typeface="+mn-lt"/>
            </a:endParaRPr>
          </a:p>
        </p:txBody>
      </p:sp>
      <p:sp>
        <p:nvSpPr>
          <p:cNvPr id="11" name="文本占位符 47"/>
          <p:cNvSpPr txBox="1">
            <a:spLocks noGrp="1"/>
          </p:cNvSpPr>
          <p:nvPr>
            <p:ph type="body" sz="quarter" idx="21" hasCustomPrompt="1"/>
            <p:custDataLst>
              <p:tags r:id="rId5"/>
            </p:custDataLst>
          </p:nvPr>
        </p:nvSpPr>
        <p:spPr>
          <a:xfrm>
            <a:off x="6160056" y="4398064"/>
            <a:ext cx="2353419" cy="49088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55"/>
              </a:spcBef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defRPr>
            </a:lvl1pPr>
          </a:lstStyle>
          <a:p>
            <a:pPr lvl="0"/>
            <a:r>
              <a:rPr>
                <a:sym typeface="+mn-lt"/>
              </a:rPr>
              <a:t>章节三</a:t>
            </a:r>
            <a:endParaRPr>
              <a:sym typeface="+mn-lt"/>
            </a:endParaRPr>
          </a:p>
        </p:txBody>
      </p:sp>
      <p:sp>
        <p:nvSpPr>
          <p:cNvPr id="12" name="标题占位符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991485" y="991235"/>
            <a:ext cx="6223000" cy="74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目  录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    CONTENTS</a:t>
            </a:r>
            <a:endParaRPr kumimoji="1"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MH_SubTitle_1"/>
          <p:cNvSpPr/>
          <p:nvPr userDrawn="1">
            <p:custDataLst>
              <p:tags r:id="rId7"/>
            </p:custDataLst>
          </p:nvPr>
        </p:nvSpPr>
        <p:spPr>
          <a:xfrm>
            <a:off x="5038286" y="2362473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rgbClr val="B51C22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 userDrawn="1">
            <p:custDataLst>
              <p:tags r:id="rId8"/>
            </p:custDataLst>
          </p:nvPr>
        </p:nvSpPr>
        <p:spPr>
          <a:xfrm flipH="1">
            <a:off x="5253926" y="241097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SubTitle_2"/>
          <p:cNvSpPr/>
          <p:nvPr userDrawn="1">
            <p:custDataLst>
              <p:tags r:id="rId9"/>
            </p:custDataLst>
          </p:nvPr>
        </p:nvSpPr>
        <p:spPr>
          <a:xfrm flipH="1">
            <a:off x="3124008" y="3355928"/>
            <a:ext cx="4011664" cy="74124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rgbClr val="B51C22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lvl="0"/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 userDrawn="1">
            <p:custDataLst>
              <p:tags r:id="rId10"/>
            </p:custDataLst>
          </p:nvPr>
        </p:nvSpPr>
        <p:spPr>
          <a:xfrm flipH="1">
            <a:off x="6099813" y="340385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SubTitle_1"/>
          <p:cNvSpPr/>
          <p:nvPr userDrawn="1">
            <p:custDataLst>
              <p:tags r:id="rId11"/>
            </p:custDataLst>
          </p:nvPr>
        </p:nvSpPr>
        <p:spPr>
          <a:xfrm>
            <a:off x="5038286" y="4290976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rgbClr val="B51C22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Other_1"/>
          <p:cNvSpPr txBox="1"/>
          <p:nvPr userDrawn="1">
            <p:custDataLst>
              <p:tags r:id="rId12"/>
            </p:custDataLst>
          </p:nvPr>
        </p:nvSpPr>
        <p:spPr>
          <a:xfrm flipH="1">
            <a:off x="5253926" y="433947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SubTitle_2"/>
          <p:cNvSpPr/>
          <p:nvPr userDrawn="1">
            <p:custDataLst>
              <p:tags r:id="rId13"/>
            </p:custDataLst>
          </p:nvPr>
        </p:nvSpPr>
        <p:spPr>
          <a:xfrm flipH="1">
            <a:off x="3124008" y="5284431"/>
            <a:ext cx="4011664" cy="74124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rgbClr val="B51C22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lvl="0"/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MH_Other_2"/>
          <p:cNvSpPr txBox="1"/>
          <p:nvPr userDrawn="1">
            <p:custDataLst>
              <p:tags r:id="rId14"/>
            </p:custDataLst>
          </p:nvPr>
        </p:nvSpPr>
        <p:spPr>
          <a:xfrm flipH="1">
            <a:off x="6099813" y="533235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7"/>
          <p:cNvSpPr txBox="1"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3754120" y="2103755"/>
            <a:ext cx="1526540" cy="13919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lvl1pPr marL="0" marR="0" indent="0" algn="ctr" defTabSz="914400" rtl="0" eaLnBrk="1" fontAlgn="ctr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6000" b="1" i="0" u="none" strike="noStrike" kern="1200" cap="none" spc="0" normalizeH="0" baseline="0" noProof="1" dirty="0" smtClean="0">
                <a:solidFill>
                  <a:schemeClr val="tx1"/>
                </a:solidFill>
                <a:effectLst/>
                <a:latin typeface="Impact" panose="020B0806030902050204" pitchFamily="34" charset="0"/>
                <a:ea typeface="时尚中黑简体" panose="01010104010101010101" pitchFamily="2" charset="-122"/>
                <a:cs typeface="Impact" panose="020B0806030902050204" pitchFamily="34" charset="0"/>
                <a:sym typeface="+mn-l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01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2821626"/>
            <a:ext cx="428625" cy="232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占位符 47"/>
          <p:cNvSpPr txBox="1"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041775" y="3327400"/>
            <a:ext cx="7543800" cy="12001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6000" b="1" i="0" u="none" strike="noStrike" kern="1200" cap="none" spc="0" normalizeH="0" baseline="0" noProof="1" dirty="0" smtClean="0">
                <a:solidFill>
                  <a:srgbClr val="B51C22"/>
                </a:solidFill>
                <a:effectLst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defRPr>
            </a:lvl1pPr>
          </a:lstStyle>
          <a:p>
            <a:pPr>
              <a:tabLst>
                <a:tab pos="1358900" algn="l"/>
              </a:tabLst>
            </a:pPr>
            <a:r>
              <a:rPr lang="zh-CN" altLang="en-US">
                <a:cs typeface="Times New Roman" panose="02020603050405020304" pitchFamily="18" charset="0"/>
                <a:sym typeface="+mn-ea"/>
              </a:rPr>
              <a:t>章节名称</a:t>
            </a:r>
            <a:endParaRPr lang="zh-CN" altLang="en-US"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46" name="直接连接符 45"/>
          <p:cNvCxnSpPr/>
          <p:nvPr userDrawn="1">
            <p:custDataLst>
              <p:tags r:id="rId5"/>
            </p:custDataLst>
          </p:nvPr>
        </p:nvCxnSpPr>
        <p:spPr>
          <a:xfrm>
            <a:off x="3705225" y="2458128"/>
            <a:ext cx="0" cy="2150206"/>
          </a:xfrm>
          <a:prstGeom prst="line">
            <a:avLst/>
          </a:prstGeom>
          <a:ln>
            <a:solidFill>
              <a:srgbClr val="B5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 userDrawn="1"/>
        </p:nvGrpSpPr>
        <p:grpSpPr>
          <a:xfrm>
            <a:off x="0" y="-1905"/>
            <a:ext cx="12275185" cy="6874510"/>
            <a:chOff x="0" y="-3"/>
            <a:chExt cx="20344" cy="11393"/>
          </a:xfrm>
        </p:grpSpPr>
        <p:sp>
          <p:nvSpPr>
            <p:cNvPr id="43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4970" y="6080"/>
              <a:ext cx="5280" cy="5310"/>
            </a:xfrm>
            <a:custGeom>
              <a:avLst/>
              <a:gdLst>
                <a:gd name="connsiteX0" fmla="*/ 0 w 4367034"/>
                <a:gd name="connsiteY0" fmla="*/ 0 h 4391943"/>
                <a:gd name="connsiteX1" fmla="*/ 4367034 w 4367034"/>
                <a:gd name="connsiteY1" fmla="*/ 4391943 h 4391943"/>
                <a:gd name="connsiteX2" fmla="*/ 0 w 4367034"/>
                <a:gd name="connsiteY2" fmla="*/ 4391943 h 439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7034" h="4391943">
                  <a:moveTo>
                    <a:pt x="0" y="0"/>
                  </a:moveTo>
                  <a:lnTo>
                    <a:pt x="4367034" y="4391943"/>
                  </a:lnTo>
                  <a:lnTo>
                    <a:pt x="0" y="43919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0199" tIns="35100" rIns="70199" bIns="3510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44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5658" y="-3"/>
              <a:ext cx="4686" cy="6845"/>
            </a:xfrm>
            <a:custGeom>
              <a:avLst/>
              <a:gdLst>
                <a:gd name="connsiteX0" fmla="*/ 1753994 w 3875840"/>
                <a:gd name="connsiteY0" fmla="*/ 0 h 5661947"/>
                <a:gd name="connsiteX1" fmla="*/ 3875840 w 3875840"/>
                <a:gd name="connsiteY1" fmla="*/ 0 h 5661947"/>
                <a:gd name="connsiteX2" fmla="*/ 3875840 w 3875840"/>
                <a:gd name="connsiteY2" fmla="*/ 966708 h 5661947"/>
                <a:gd name="connsiteX3" fmla="*/ 3083071 w 3875840"/>
                <a:gd name="connsiteY3" fmla="*/ 1763999 h 5661947"/>
                <a:gd name="connsiteX4" fmla="*/ 3875840 w 3875840"/>
                <a:gd name="connsiteY4" fmla="*/ 2561290 h 5661947"/>
                <a:gd name="connsiteX5" fmla="*/ 3875840 w 3875840"/>
                <a:gd name="connsiteY5" fmla="*/ 5661947 h 5661947"/>
                <a:gd name="connsiteX6" fmla="*/ 0 w 3875840"/>
                <a:gd name="connsiteY6" fmla="*/ 1763999 h 56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5840" h="5661947">
                  <a:moveTo>
                    <a:pt x="1753994" y="0"/>
                  </a:moveTo>
                  <a:lnTo>
                    <a:pt x="3875840" y="0"/>
                  </a:lnTo>
                  <a:lnTo>
                    <a:pt x="3875840" y="966708"/>
                  </a:lnTo>
                  <a:lnTo>
                    <a:pt x="3083071" y="1763999"/>
                  </a:lnTo>
                  <a:lnTo>
                    <a:pt x="3875840" y="2561290"/>
                  </a:lnTo>
                  <a:lnTo>
                    <a:pt x="3875840" y="5661947"/>
                  </a:lnTo>
                  <a:lnTo>
                    <a:pt x="0" y="1763999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0199" tIns="35100" rIns="70199" bIns="3510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  <p:sp>
          <p:nvSpPr>
            <p:cNvPr id="45" name="任意多边形: 形状 15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0" y="-3"/>
              <a:ext cx="3567" cy="5211"/>
            </a:xfrm>
            <a:custGeom>
              <a:avLst/>
              <a:gdLst>
                <a:gd name="connsiteX0" fmla="*/ 1753994 w 3875840"/>
                <a:gd name="connsiteY0" fmla="*/ 0 h 5661947"/>
                <a:gd name="connsiteX1" fmla="*/ 3875840 w 3875840"/>
                <a:gd name="connsiteY1" fmla="*/ 0 h 5661947"/>
                <a:gd name="connsiteX2" fmla="*/ 3875840 w 3875840"/>
                <a:gd name="connsiteY2" fmla="*/ 966708 h 5661947"/>
                <a:gd name="connsiteX3" fmla="*/ 3083071 w 3875840"/>
                <a:gd name="connsiteY3" fmla="*/ 1763999 h 5661947"/>
                <a:gd name="connsiteX4" fmla="*/ 3875840 w 3875840"/>
                <a:gd name="connsiteY4" fmla="*/ 2561290 h 5661947"/>
                <a:gd name="connsiteX5" fmla="*/ 3875840 w 3875840"/>
                <a:gd name="connsiteY5" fmla="*/ 5661947 h 5661947"/>
                <a:gd name="connsiteX6" fmla="*/ 0 w 3875840"/>
                <a:gd name="connsiteY6" fmla="*/ 1763999 h 56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5840" h="5661947">
                  <a:moveTo>
                    <a:pt x="1753994" y="0"/>
                  </a:moveTo>
                  <a:lnTo>
                    <a:pt x="3875840" y="0"/>
                  </a:lnTo>
                  <a:lnTo>
                    <a:pt x="3875840" y="966708"/>
                  </a:lnTo>
                  <a:lnTo>
                    <a:pt x="3083071" y="1763999"/>
                  </a:lnTo>
                  <a:lnTo>
                    <a:pt x="3875840" y="2561290"/>
                  </a:lnTo>
                  <a:lnTo>
                    <a:pt x="3875840" y="5661947"/>
                  </a:lnTo>
                  <a:lnTo>
                    <a:pt x="0" y="1763999"/>
                  </a:lnTo>
                  <a:close/>
                </a:path>
              </a:pathLst>
            </a:custGeom>
            <a:solidFill>
              <a:srgbClr val="B51C22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0199" tIns="35100" rIns="70199" bIns="3510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7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 userDrawn="1">
            <p:custDataLst>
              <p:tags r:id="rId2"/>
            </p:custDataLst>
          </p:nvPr>
        </p:nvSpPr>
        <p:spPr>
          <a:xfrm>
            <a:off x="0" y="231649"/>
            <a:ext cx="541020" cy="589280"/>
          </a:xfrm>
          <a:prstGeom prst="rect">
            <a:avLst/>
          </a:prstGeom>
          <a:solidFill>
            <a:srgbClr val="B5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>
            <p:custDataLst>
              <p:tags r:id="rId3"/>
            </p:custDataLst>
          </p:nvPr>
        </p:nvSpPr>
        <p:spPr>
          <a:xfrm>
            <a:off x="631825" y="231649"/>
            <a:ext cx="149225" cy="589280"/>
          </a:xfrm>
          <a:prstGeom prst="rect">
            <a:avLst/>
          </a:prstGeom>
          <a:solidFill>
            <a:srgbClr val="B5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56945" y="178435"/>
            <a:ext cx="8886190" cy="74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pic>
        <p:nvPicPr>
          <p:cNvPr id="2" name="图片 1" descr="logo带文字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26015" y="208915"/>
            <a:ext cx="1994535" cy="721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151255" y="0"/>
            <a:ext cx="9890125" cy="370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endParaRPr lang="zh-CN" altLang="en-US" sz="1400" strike="noStrike" noProof="1">
              <a:latin typeface="Source Han Sans CN Normal" panose="020B0200000000000000" charset="-122"/>
              <a:ea typeface="Source Han Sans CN Normal" panose="020B0200000000000000" charset="-122"/>
            </a:endParaRPr>
          </a:p>
        </p:txBody>
      </p:sp>
      <p:sp>
        <p:nvSpPr>
          <p:cNvPr id="4" name="剪去对角的矩形 3"/>
          <p:cNvSpPr/>
          <p:nvPr userDrawn="1"/>
        </p:nvSpPr>
        <p:spPr>
          <a:xfrm>
            <a:off x="4238625" y="2172335"/>
            <a:ext cx="3715385" cy="2411730"/>
          </a:xfrm>
          <a:prstGeom prst="snip2DiagRect">
            <a:avLst/>
          </a:prstGeom>
          <a:solidFill>
            <a:srgbClr val="BB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6" descr="2216349_building_building location_commercial_company_map_icon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2930" y="2522220"/>
            <a:ext cx="866775" cy="86677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941695" y="4987290"/>
            <a:ext cx="309245" cy="76200"/>
          </a:xfrm>
          <a:prstGeom prst="rect">
            <a:avLst/>
          </a:prstGeom>
          <a:solidFill>
            <a:srgbClr val="1A1A1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20055" y="3499803"/>
            <a:ext cx="2752525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公司介绍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5.png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1" Type="http://schemas.openxmlformats.org/officeDocument/2006/relationships/notesSlide" Target="../notesSlides/notesSlide4.xml"/><Relationship Id="rId20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-7545"/>
            <a:ext cx="12204000" cy="6865545"/>
            <a:chOff x="1" y="0"/>
            <a:chExt cx="20248" cy="11390"/>
          </a:xfrm>
        </p:grpSpPr>
        <p:pic>
          <p:nvPicPr>
            <p:cNvPr id="18" name="图片 17" descr="公司介绍 (3)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20248" cy="11390"/>
            </a:xfrm>
            <a:prstGeom prst="rect">
              <a:avLst/>
            </a:prstGeom>
          </p:spPr>
        </p:pic>
        <p:sp>
          <p:nvSpPr>
            <p:cNvPr id="16" name="iṧlîḋe"/>
            <p:cNvSpPr/>
            <p:nvPr>
              <p:custDataLst>
                <p:tags r:id="rId3"/>
              </p:custDataLst>
            </p:nvPr>
          </p:nvSpPr>
          <p:spPr>
            <a:xfrm>
              <a:off x="940" y="591"/>
              <a:ext cx="17761" cy="7937"/>
            </a:xfrm>
            <a:prstGeom prst="rect">
              <a:avLst/>
            </a:prstGeom>
            <a:gradFill flip="none" rotWithShape="1">
              <a:gsLst>
                <a:gs pos="84000">
                  <a:srgbClr val="B51C22">
                    <a:alpha val="0"/>
                  </a:srgbClr>
                </a:gs>
                <a:gs pos="10000">
                  <a:srgbClr val="B51C22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2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321" y="3427"/>
              <a:ext cx="15947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indent="0" algn="l">
                <a:buNone/>
              </a:pPr>
              <a:r>
                <a:rPr lang="zh-CN" altLang="en-US" sz="4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深圳创与培训及咨询服务指南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iṣlíde"/>
            <p:cNvSpPr/>
            <p:nvPr>
              <p:custDataLst>
                <p:tags r:id="rId5"/>
              </p:custDataLst>
            </p:nvPr>
          </p:nvSpPr>
          <p:spPr>
            <a:xfrm>
              <a:off x="713" y="617"/>
              <a:ext cx="18602" cy="7885"/>
            </a:xfrm>
            <a:prstGeom prst="rect">
              <a:avLst/>
            </a:prstGeom>
            <a:noFill/>
            <a:ln w="50800">
              <a:gradFill flip="none" rotWithShape="1">
                <a:gsLst>
                  <a:gs pos="0">
                    <a:schemeClr val="bg1"/>
                  </a:gs>
                  <a:gs pos="81000">
                    <a:schemeClr val="bg1">
                      <a:alpha val="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îṣļïḋè"/>
            <p:cNvSpPr/>
            <p:nvPr>
              <p:custDataLst>
                <p:tags r:id="rId6"/>
              </p:custDataLst>
            </p:nvPr>
          </p:nvSpPr>
          <p:spPr>
            <a:xfrm>
              <a:off x="1507" y="1127"/>
              <a:ext cx="6868" cy="6866"/>
            </a:xfrm>
            <a:custGeom>
              <a:avLst/>
              <a:gdLst>
                <a:gd name="connsiteX0" fmla="*/ 4079875 w 4476750"/>
                <a:gd name="connsiteY0" fmla="*/ 4079875 h 4476750"/>
                <a:gd name="connsiteX1" fmla="*/ 396812 w 4476750"/>
                <a:gd name="connsiteY1" fmla="*/ 4079875 h 4476750"/>
                <a:gd name="connsiteX2" fmla="*/ 396812 w 4476750"/>
                <a:gd name="connsiteY2" fmla="*/ 396875 h 4476750"/>
                <a:gd name="connsiteX3" fmla="*/ 2619502 w 4476750"/>
                <a:gd name="connsiteY3" fmla="*/ 563626 h 4476750"/>
                <a:gd name="connsiteX4" fmla="*/ 2619502 w 4476750"/>
                <a:gd name="connsiteY4" fmla="*/ 166751 h 4476750"/>
                <a:gd name="connsiteX5" fmla="*/ 0 w 4476750"/>
                <a:gd name="connsiteY5" fmla="*/ 0 h 4476750"/>
                <a:gd name="connsiteX6" fmla="*/ 0 w 4476750"/>
                <a:gd name="connsiteY6" fmla="*/ 4476750 h 4476750"/>
                <a:gd name="connsiteX7" fmla="*/ 4476750 w 4476750"/>
                <a:gd name="connsiteY7" fmla="*/ 4476750 h 4476750"/>
                <a:gd name="connsiteX8" fmla="*/ 4476750 w 4476750"/>
                <a:gd name="connsiteY8" fmla="*/ 1595501 h 4476750"/>
                <a:gd name="connsiteX9" fmla="*/ 4079875 w 4476750"/>
                <a:gd name="connsiteY9" fmla="*/ 1595501 h 4476750"/>
                <a:gd name="connsiteX0-1" fmla="*/ 4079875 w 4476750"/>
                <a:gd name="connsiteY0-2" fmla="*/ 4079875 h 4476750"/>
                <a:gd name="connsiteX1-3" fmla="*/ 396812 w 4476750"/>
                <a:gd name="connsiteY1-4" fmla="*/ 4079875 h 4476750"/>
                <a:gd name="connsiteX2-5" fmla="*/ 396812 w 4476750"/>
                <a:gd name="connsiteY2-6" fmla="*/ 396875 h 4476750"/>
                <a:gd name="connsiteX3-7" fmla="*/ 2619502 w 4476750"/>
                <a:gd name="connsiteY3-8" fmla="*/ 563626 h 4476750"/>
                <a:gd name="connsiteX4-9" fmla="*/ 2634016 w 4476750"/>
                <a:gd name="connsiteY4-10" fmla="*/ 50637 h 4476750"/>
                <a:gd name="connsiteX5-11" fmla="*/ 0 w 4476750"/>
                <a:gd name="connsiteY5-12" fmla="*/ 0 h 4476750"/>
                <a:gd name="connsiteX6-13" fmla="*/ 0 w 4476750"/>
                <a:gd name="connsiteY6-14" fmla="*/ 4476750 h 4476750"/>
                <a:gd name="connsiteX7-15" fmla="*/ 4476750 w 4476750"/>
                <a:gd name="connsiteY7-16" fmla="*/ 4476750 h 4476750"/>
                <a:gd name="connsiteX8-17" fmla="*/ 4476750 w 4476750"/>
                <a:gd name="connsiteY8-18" fmla="*/ 1595501 h 4476750"/>
                <a:gd name="connsiteX9-19" fmla="*/ 4079875 w 4476750"/>
                <a:gd name="connsiteY9-20" fmla="*/ 1595501 h 4476750"/>
                <a:gd name="connsiteX10" fmla="*/ 4079875 w 4476750"/>
                <a:gd name="connsiteY10" fmla="*/ 4079875 h 4476750"/>
                <a:gd name="connsiteX0-21" fmla="*/ 4079875 w 4476750"/>
                <a:gd name="connsiteY0-22" fmla="*/ 4079875 h 4476750"/>
                <a:gd name="connsiteX1-23" fmla="*/ 396812 w 4476750"/>
                <a:gd name="connsiteY1-24" fmla="*/ 4079875 h 4476750"/>
                <a:gd name="connsiteX2-25" fmla="*/ 396812 w 4476750"/>
                <a:gd name="connsiteY2-26" fmla="*/ 396875 h 4476750"/>
                <a:gd name="connsiteX3-27" fmla="*/ 2619502 w 4476750"/>
                <a:gd name="connsiteY3-28" fmla="*/ 403969 h 4476750"/>
                <a:gd name="connsiteX4-29" fmla="*/ 2634016 w 4476750"/>
                <a:gd name="connsiteY4-30" fmla="*/ 50637 h 4476750"/>
                <a:gd name="connsiteX5-31" fmla="*/ 0 w 4476750"/>
                <a:gd name="connsiteY5-32" fmla="*/ 0 h 4476750"/>
                <a:gd name="connsiteX6-33" fmla="*/ 0 w 4476750"/>
                <a:gd name="connsiteY6-34" fmla="*/ 4476750 h 4476750"/>
                <a:gd name="connsiteX7-35" fmla="*/ 4476750 w 4476750"/>
                <a:gd name="connsiteY7-36" fmla="*/ 4476750 h 4476750"/>
                <a:gd name="connsiteX8-37" fmla="*/ 4476750 w 4476750"/>
                <a:gd name="connsiteY8-38" fmla="*/ 1595501 h 4476750"/>
                <a:gd name="connsiteX9-39" fmla="*/ 4079875 w 4476750"/>
                <a:gd name="connsiteY9-40" fmla="*/ 1595501 h 4476750"/>
                <a:gd name="connsiteX10-41" fmla="*/ 4079875 w 4476750"/>
                <a:gd name="connsiteY10-42" fmla="*/ 4079875 h 4476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41" y="connsiteY10-42"/>
                </a:cxn>
              </a:cxnLst>
              <a:rect l="l" t="t" r="r" b="b"/>
              <a:pathLst>
                <a:path w="4476750" h="4476750">
                  <a:moveTo>
                    <a:pt x="4079875" y="4079875"/>
                  </a:moveTo>
                  <a:lnTo>
                    <a:pt x="396812" y="4079875"/>
                  </a:lnTo>
                  <a:lnTo>
                    <a:pt x="396812" y="396875"/>
                  </a:lnTo>
                  <a:lnTo>
                    <a:pt x="2619502" y="403969"/>
                  </a:lnTo>
                  <a:lnTo>
                    <a:pt x="2634016" y="50637"/>
                  </a:lnTo>
                  <a:lnTo>
                    <a:pt x="0" y="0"/>
                  </a:lnTo>
                  <a:lnTo>
                    <a:pt x="0" y="4476750"/>
                  </a:lnTo>
                  <a:lnTo>
                    <a:pt x="4476750" y="4476750"/>
                  </a:lnTo>
                  <a:lnTo>
                    <a:pt x="4476750" y="1595501"/>
                  </a:lnTo>
                  <a:lnTo>
                    <a:pt x="4079875" y="1595501"/>
                  </a:lnTo>
                  <a:lnTo>
                    <a:pt x="4079875" y="4079875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 descr="纯白色镂空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6248" y="9593"/>
              <a:ext cx="3242" cy="117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9"/>
              </p:custDataLst>
            </p:nvPr>
          </p:nvSpPr>
          <p:spPr>
            <a:xfrm>
              <a:off x="940" y="9868"/>
              <a:ext cx="9511" cy="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致力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于为中国企业，持续构建世界级竞争力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01</a:t>
            </a:r>
            <a:r>
              <a:rPr lang="zh-CN" altLang="en-US"/>
              <a:t>服务流程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79805" y="2059940"/>
            <a:ext cx="1855470" cy="993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华为云商城下单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57575" y="2059940"/>
            <a:ext cx="1855470" cy="993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联系深圳创与对接人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35345" y="2059940"/>
            <a:ext cx="1855470" cy="993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顾问老师进场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13115" y="2059940"/>
            <a:ext cx="1855470" cy="993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项目交付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459980" y="4664710"/>
            <a:ext cx="4041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深圳创与对接人</a:t>
            </a:r>
            <a:endParaRPr lang="zh-CN" altLang="en-US"/>
          </a:p>
          <a:p>
            <a:r>
              <a:rPr lang="zh-CN" altLang="en-US"/>
              <a:t>姓名：何炳林</a:t>
            </a:r>
            <a:endParaRPr lang="zh-CN" altLang="en-US"/>
          </a:p>
          <a:p>
            <a:r>
              <a:rPr lang="zh-CN" altLang="en-US"/>
              <a:t>电话：</a:t>
            </a:r>
            <a:r>
              <a:rPr lang="en-US" altLang="zh-CN"/>
              <a:t>15818507753</a:t>
            </a:r>
            <a:r>
              <a:rPr lang="zh-CN" altLang="en-US"/>
              <a:t>（微信同号）</a:t>
            </a: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2967990" y="2470785"/>
            <a:ext cx="337820" cy="22542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464810" y="2470785"/>
            <a:ext cx="337820" cy="22542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7923530" y="2470785"/>
            <a:ext cx="337820" cy="22542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02</a:t>
            </a:r>
            <a:r>
              <a:rPr lang="zh-CN" altLang="en-US"/>
              <a:t>咨询流程</a:t>
            </a:r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61925" y="1039495"/>
            <a:ext cx="11835130" cy="5116195"/>
            <a:chOff x="449" y="1354"/>
            <a:chExt cx="18638" cy="8057"/>
          </a:xfrm>
        </p:grpSpPr>
        <p:sp>
          <p:nvSpPr>
            <p:cNvPr id="110" name="文本框 18"/>
            <p:cNvSpPr txBox="1"/>
            <p:nvPr/>
          </p:nvSpPr>
          <p:spPr>
            <a:xfrm>
              <a:off x="17338" y="1354"/>
              <a:ext cx="1451" cy="91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>
              <a:noAutofit/>
            </a:bodyPr>
            <a:lstStyle>
              <a:lvl1pPr marL="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025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sym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025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sym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sym typeface="Arial" panose="020B0604020202020204" pitchFamily="34" charset="0"/>
                </a:rPr>
                <a:t>变革试点汇报</a:t>
              </a:r>
              <a:endParaRPr kumimoji="0" lang="en-US" altLang="zh-CN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sym typeface="Arial" panose="020B0604020202020204" pitchFamily="34" charset="0"/>
                </a:rPr>
                <a:t>项目总结汇报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2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                    M5</a:t>
              </a:r>
              <a:endParaRPr kumimoji="0" lang="en-US" altLang="zh-CN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五边形 179"/>
            <p:cNvSpPr/>
            <p:nvPr/>
          </p:nvSpPr>
          <p:spPr bwMode="auto">
            <a:xfrm>
              <a:off x="449" y="3201"/>
              <a:ext cx="1252" cy="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E3E3E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en-US" altLang="zh-CN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0. </a:t>
              </a:r>
              <a:r>
                <a:rPr kumimoji="0" lang="zh-CN" alt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筹备启动</a:t>
              </a:r>
              <a:endParaRPr kumimoji="0" lang="zh-CN" altLang="en-US" sz="9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内容占位符 10"/>
            <p:cNvSpPr txBox="1"/>
            <p:nvPr/>
          </p:nvSpPr>
          <p:spPr>
            <a:xfrm>
              <a:off x="1772" y="2710"/>
              <a:ext cx="17236" cy="38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>
              <a:solidFill>
                <a:srgbClr val="FFFFFF">
                  <a:lumMod val="75000"/>
                </a:srgb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48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marL="45085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2pPr>
              <a:lvl3pPr marL="9017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3pPr>
              <a:lvl4pPr marL="135255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4pPr>
              <a:lvl5pPr marL="1803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5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流程图: 决策 7"/>
            <p:cNvSpPr/>
            <p:nvPr/>
          </p:nvSpPr>
          <p:spPr bwMode="auto">
            <a:xfrm rot="10800000">
              <a:off x="1658" y="2542"/>
              <a:ext cx="182" cy="297"/>
            </a:xfrm>
            <a:prstGeom prst="flowChartDecision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470" tIns="40735" rIns="81470" bIns="40735" numCol="1" rtlCol="0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en-US" sz="10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流程图: 决策 8"/>
            <p:cNvSpPr/>
            <p:nvPr/>
          </p:nvSpPr>
          <p:spPr bwMode="auto">
            <a:xfrm rot="10800000">
              <a:off x="12629" y="2561"/>
              <a:ext cx="182" cy="297"/>
            </a:xfrm>
            <a:prstGeom prst="flowChartDecision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470" tIns="40735" rIns="81470" bIns="40735" numCol="1" rtlCol="0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>
                <a:buClr>
                  <a:srgbClr val="CC9900"/>
                </a:buClr>
                <a:buFont typeface="Wingdings" panose="05000000000000000000" pitchFamily="2" charset="2"/>
                <a:buChar char="n"/>
              </a:pPr>
              <a:endParaRPr lang="zh-CN" altLang="en-US" sz="1070">
                <a:latin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" name="流程图: 决策 10"/>
            <p:cNvSpPr/>
            <p:nvPr/>
          </p:nvSpPr>
          <p:spPr bwMode="auto">
            <a:xfrm rot="10800000">
              <a:off x="18905" y="2542"/>
              <a:ext cx="182" cy="297"/>
            </a:xfrm>
            <a:prstGeom prst="flowChartDecision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470" tIns="40735" rIns="81470" bIns="40735" numCol="1" rtlCol="0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>
                <a:buClr>
                  <a:srgbClr val="CC9900"/>
                </a:buClr>
                <a:buFont typeface="Wingdings" panose="05000000000000000000" pitchFamily="2" charset="2"/>
                <a:buChar char="n"/>
              </a:pPr>
              <a:endParaRPr lang="zh-CN" altLang="en-US" sz="1070">
                <a:latin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0" name="五边形 179"/>
            <p:cNvSpPr/>
            <p:nvPr/>
          </p:nvSpPr>
          <p:spPr bwMode="auto">
            <a:xfrm>
              <a:off x="7640" y="3201"/>
              <a:ext cx="3618" cy="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E3E3E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en-US" altLang="zh-CN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3. </a:t>
              </a:r>
              <a:r>
                <a:rPr kumimoji="0" lang="zh-CN" alt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流程设计</a:t>
              </a:r>
              <a:endParaRPr kumimoji="0" lang="zh-CN" altLang="en-US" sz="9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7640" y="3525"/>
              <a:ext cx="3618" cy="58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流程图: 决策 83"/>
            <p:cNvSpPr/>
            <p:nvPr/>
          </p:nvSpPr>
          <p:spPr bwMode="auto">
            <a:xfrm rot="10800000">
              <a:off x="11205" y="2542"/>
              <a:ext cx="182" cy="297"/>
            </a:xfrm>
            <a:prstGeom prst="flowChartDecision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470" tIns="40735" rIns="81470" bIns="40735" numCol="1" rtlCol="0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>
                <a:buClr>
                  <a:srgbClr val="CC9900"/>
                </a:buClr>
                <a:buFont typeface="Wingdings" panose="05000000000000000000" pitchFamily="2" charset="2"/>
                <a:buChar char="n"/>
              </a:pPr>
              <a:endParaRPr lang="zh-CN" altLang="en-US" sz="1070">
                <a:latin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6455" y="3571"/>
              <a:ext cx="2554" cy="583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49" y="3542"/>
              <a:ext cx="1252" cy="584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30773" tIns="30773" rIns="30773" bIns="30773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en-US" altLang="zh-CN" sz="10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52" y="3823"/>
              <a:ext cx="1061" cy="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调研交流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552" y="5030"/>
              <a:ext cx="1061" cy="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变革建议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552" y="6205"/>
              <a:ext cx="1061" cy="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项目范围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目标内容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48" y="7174"/>
              <a:ext cx="1061" cy="8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会议启动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185" y="2571"/>
              <a:ext cx="600" cy="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95000"/>
                    </a:srgbClr>
                  </a:solidFill>
                </a14:hiddenFill>
              </a:ext>
            </a:extLst>
          </p:spPr>
          <p:txBody>
            <a:bodyPr vertOverflow="clip" horzOverflow="clip" wrap="square" rtlCol="0" anchor="ctr" anchorCtr="0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0</a:t>
              </a:r>
              <a:r>
                <a:rPr kumimoji="0" lang="zh-CN" altLang="en-US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kumimoji="0" lang="zh-CN" altLang="en-US" sz="89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0686" y="2562"/>
              <a:ext cx="702" cy="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95000"/>
                    </a:srgbClr>
                  </a:solidFill>
                </a14:hiddenFill>
              </a:ext>
            </a:extLst>
          </p:spPr>
          <p:txBody>
            <a:bodyPr vertOverflow="clip" horzOverflow="clip" wrap="square" rtlCol="0" anchor="ctr" anchorCtr="0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+7</a:t>
              </a:r>
              <a:r>
                <a:rPr kumimoji="0" lang="zh-CN" altLang="en-US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kumimoji="0" lang="zh-CN" altLang="en-US" sz="89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2065" y="2556"/>
              <a:ext cx="702" cy="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95000"/>
                    </a:srgbClr>
                  </a:solidFill>
                </a14:hiddenFill>
              </a:ext>
            </a:extLst>
          </p:spPr>
          <p:txBody>
            <a:bodyPr vertOverflow="clip" horzOverflow="clip" wrap="square" rtlCol="0" anchor="ctr" anchorCtr="0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9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+8</a:t>
              </a:r>
              <a:r>
                <a:rPr kumimoji="0" lang="zh-CN" altLang="en-US" sz="89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kumimoji="0" lang="zh-CN" altLang="en-US" sz="89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8207" y="2542"/>
              <a:ext cx="880" cy="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95000"/>
                    </a:srgbClr>
                  </a:solidFill>
                </a14:hiddenFill>
              </a:ext>
            </a:extLst>
          </p:spPr>
          <p:txBody>
            <a:bodyPr vertOverflow="clip" horzOverflow="clip" wrap="square" rtlCol="0" anchor="ctr" anchorCtr="0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+14</a:t>
              </a:r>
              <a:r>
                <a:rPr kumimoji="0" lang="zh-CN" altLang="en-US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kumimoji="0" lang="zh-CN" altLang="en-US" sz="89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5" name="流程图: 决策 104"/>
            <p:cNvSpPr/>
            <p:nvPr/>
          </p:nvSpPr>
          <p:spPr bwMode="auto">
            <a:xfrm rot="10800000">
              <a:off x="7503" y="2532"/>
              <a:ext cx="182" cy="297"/>
            </a:xfrm>
            <a:prstGeom prst="flowChartDecision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470" tIns="40735" rIns="81470" bIns="40735" numCol="1" rtlCol="0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en-US" sz="10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6867" y="2552"/>
              <a:ext cx="820" cy="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95000"/>
                    </a:srgbClr>
                  </a:solidFill>
                </a14:hiddenFill>
              </a:ext>
            </a:extLst>
          </p:spPr>
          <p:txBody>
            <a:bodyPr vertOverflow="clip" horzOverflow="clip" wrap="square" rtlCol="0" anchor="ctr" anchorCtr="0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+3</a:t>
              </a:r>
              <a:r>
                <a:rPr kumimoji="0" lang="zh-CN" altLang="en-US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kumimoji="0" lang="zh-CN" altLang="en-US" sz="89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7"/>
            <p:cNvSpPr txBox="1"/>
            <p:nvPr/>
          </p:nvSpPr>
          <p:spPr>
            <a:xfrm>
              <a:off x="10847" y="1956"/>
              <a:ext cx="1846" cy="49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>
              <a:lvl1pPr marL="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试点方案汇报</a:t>
              </a:r>
              <a:endParaRPr kumimoji="0" lang="zh-CN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2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M4</a:t>
              </a:r>
              <a:endParaRPr kumimoji="0" lang="en-US" altLang="zh-CN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文本框 4"/>
            <p:cNvSpPr txBox="1"/>
            <p:nvPr/>
          </p:nvSpPr>
          <p:spPr>
            <a:xfrm>
              <a:off x="9707" y="1954"/>
              <a:ext cx="1551" cy="49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>
              <a:lvl1pPr marL="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流程设计汇报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2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               M3</a:t>
              </a:r>
              <a:endParaRPr kumimoji="0" lang="en-US" altLang="zh-CN" sz="102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文本框 4"/>
            <p:cNvSpPr txBox="1"/>
            <p:nvPr/>
          </p:nvSpPr>
          <p:spPr>
            <a:xfrm>
              <a:off x="5944" y="2028"/>
              <a:ext cx="1825" cy="49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>
              <a:lvl1pPr marL="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sym typeface="Arial" panose="020B0604020202020204" pitchFamily="34" charset="0"/>
                </a:rPr>
                <a:t>诊断与评估汇报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2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          M2</a:t>
              </a:r>
              <a:endParaRPr kumimoji="0" lang="en-US" altLang="zh-CN" sz="10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文本框 4"/>
            <p:cNvSpPr txBox="1"/>
            <p:nvPr/>
          </p:nvSpPr>
          <p:spPr>
            <a:xfrm>
              <a:off x="552" y="2078"/>
              <a:ext cx="1397" cy="49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>
              <a:lvl1pPr marL="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项目</a:t>
              </a:r>
              <a:r>
                <a:rPr lang="zh-CN" altLang="en-US" sz="1025" kern="0" dirty="0">
                  <a:solidFill>
                    <a:prstClr val="black"/>
                  </a:solidFill>
                  <a:latin typeface="Arial" panose="020B0604020202020204"/>
                  <a:sym typeface="Arial" panose="020B0604020202020204" pitchFamily="34" charset="0"/>
                </a:rPr>
                <a:t>筹备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2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                 M0</a:t>
              </a:r>
              <a:endParaRPr kumimoji="0" lang="en-US" altLang="zh-CN" sz="10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11319" y="3542"/>
              <a:ext cx="5071" cy="586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519" y="3823"/>
              <a:ext cx="374" cy="5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80645" algn="l"/>
                </a:tabLst>
              </a:pPr>
              <a:r>
                <a:rPr lang="en-US" altLang="zh-CN" sz="1025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IPD</a:t>
              </a:r>
              <a:r>
                <a:rPr lang="zh-CN" altLang="en-US" sz="1025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推行方案策划和汇报</a:t>
              </a:r>
              <a:endParaRPr lang="zh-CN" altLang="en-US" sz="1025" kern="0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9" name="五边形 179"/>
            <p:cNvSpPr/>
            <p:nvPr/>
          </p:nvSpPr>
          <p:spPr bwMode="auto">
            <a:xfrm>
              <a:off x="16486" y="3194"/>
              <a:ext cx="2523" cy="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E3E3E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en-US" altLang="zh-CN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5. </a:t>
              </a:r>
              <a:r>
                <a:rPr kumimoji="0" lang="zh-CN" alt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总结汇报</a:t>
              </a:r>
              <a:endParaRPr kumimoji="0" lang="zh-CN" altLang="en-US" sz="9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五边形 179"/>
            <p:cNvSpPr/>
            <p:nvPr/>
          </p:nvSpPr>
          <p:spPr bwMode="auto">
            <a:xfrm>
              <a:off x="1772" y="3201"/>
              <a:ext cx="1252" cy="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E3E3E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en-US" altLang="zh-CN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kumimoji="0" lang="zh-CN" alt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项目启动</a:t>
              </a:r>
              <a:endParaRPr kumimoji="0" lang="en-US" altLang="zh-CN" sz="9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1772" y="3542"/>
              <a:ext cx="1252" cy="584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30773" tIns="30773" rIns="30773" bIns="30773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en-US" altLang="zh-CN" sz="10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1851" y="5657"/>
              <a:ext cx="1061" cy="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tabLst>
                  <a:tab pos="79375" algn="l"/>
                </a:tabLst>
                <a:defRPr/>
              </a:pP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组织面试</a:t>
              </a:r>
              <a:endParaRPr lang="zh-CN" altLang="en-US" sz="1025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1851" y="6576"/>
              <a:ext cx="1061" cy="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tabLst>
                  <a:tab pos="79375" algn="l"/>
                </a:tabLst>
                <a:defRPr/>
              </a:pP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IPD基础理念知识考试</a:t>
              </a:r>
              <a:endParaRPr lang="zh-CN" altLang="en-US" sz="1025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1851" y="7495"/>
              <a:ext cx="1061" cy="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tabLst>
                  <a:tab pos="79375" algn="l"/>
                </a:tabLst>
                <a:defRPr/>
              </a:pP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项目章程更新</a:t>
              </a:r>
              <a:endParaRPr lang="zh-CN" altLang="en-US" sz="1025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1851" y="8414"/>
              <a:ext cx="1061" cy="8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tabLst>
                  <a:tab pos="79375" algn="l"/>
                </a:tabLst>
                <a:defRPr/>
              </a:pP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项目实施计划制定</a:t>
              </a:r>
              <a:endParaRPr lang="zh-CN" altLang="en-US" sz="1025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1851" y="4738"/>
              <a:ext cx="1061" cy="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8740" algn="l"/>
                </a:tabLst>
                <a:defRPr/>
              </a:pPr>
              <a:r>
                <a:rPr lang="en-US" altLang="zh-CN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IPD</a:t>
              </a: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理念导入</a:t>
              </a:r>
              <a:endParaRPr lang="zh-CN" altLang="en-US" sz="1025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1851" y="3819"/>
              <a:ext cx="1061" cy="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9375" algn="l"/>
                </a:tabLst>
                <a:defRPr/>
              </a:pP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团队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9375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组建开工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文本框 4"/>
            <p:cNvSpPr txBox="1"/>
            <p:nvPr/>
          </p:nvSpPr>
          <p:spPr>
            <a:xfrm>
              <a:off x="2089" y="2053"/>
              <a:ext cx="1163" cy="49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>
              <a:lvl1pPr marL="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indent="0">
                <a:defRPr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25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项目启动</a:t>
              </a:r>
              <a:r>
                <a:rPr kumimoji="0" lang="en-US" altLang="zh-CN" sz="102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 pitchFamily="34" charset="0"/>
                </a:rPr>
                <a:t>              M1</a:t>
              </a:r>
              <a:endParaRPr kumimoji="0" lang="en-US" altLang="zh-CN" sz="10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2429" y="2586"/>
              <a:ext cx="691" cy="26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95000"/>
                    </a:srgbClr>
                  </a:solidFill>
                </a14:hiddenFill>
              </a:ext>
            </a:extLst>
          </p:spPr>
          <p:txBody>
            <a:bodyPr vertOverflow="clip" horzOverflow="clip" wrap="square" rtlCol="0" anchor="ctr" anchorCtr="0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+1</a:t>
              </a:r>
              <a:r>
                <a:rPr kumimoji="0" lang="zh-CN" altLang="en-US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kumimoji="0" lang="zh-CN" altLang="en-US" sz="89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2" name="流程图: 决策 151"/>
            <p:cNvSpPr/>
            <p:nvPr/>
          </p:nvSpPr>
          <p:spPr bwMode="auto">
            <a:xfrm rot="10800000">
              <a:off x="2993" y="2548"/>
              <a:ext cx="182" cy="297"/>
            </a:xfrm>
            <a:prstGeom prst="flowChartDecision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470" tIns="40735" rIns="81470" bIns="40735" numCol="1" rtlCol="0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en-US" sz="10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2520" y="2577"/>
              <a:ext cx="600" cy="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95000"/>
                    </a:srgbClr>
                  </a:solidFill>
                </a14:hiddenFill>
              </a:ext>
            </a:extLst>
          </p:spPr>
          <p:txBody>
            <a:bodyPr vertOverflow="clip" horzOverflow="clip" wrap="square" rtlCol="0" anchor="ctr" anchorCtr="0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1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89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kumimoji="0" lang="zh-CN" altLang="en-US" sz="89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842" y="3823"/>
              <a:ext cx="3299" cy="16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72000" tIns="0" rIns="72000" bIns="0" numCol="1" rtlCol="0" anchor="ctr" anchorCtr="1" compatLnSpc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645" algn="l"/>
                </a:tabLst>
              </a:pPr>
              <a:endParaRPr lang="zh-CN" altLang="en-US" sz="1000" kern="0" dirty="0">
                <a:solidFill>
                  <a:prstClr val="black"/>
                </a:solidFill>
                <a:sym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645" algn="l"/>
                </a:tabLst>
              </a:pPr>
              <a:r>
                <a:rPr lang="en-US" altLang="zh-CN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XX</a:t>
              </a:r>
              <a:r>
                <a:rPr lang="zh-CN" altLang="en-US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流程设计引导、角色和主要活动袖珍卡设计、泳道图设计、活动说明开发、表单</a:t>
              </a:r>
              <a:r>
                <a:rPr lang="en-US" altLang="zh-CN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/</a:t>
              </a:r>
              <a:r>
                <a:rPr lang="zh-CN" altLang="en-US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模板开发、阶段汇报</a:t>
              </a:r>
              <a:endParaRPr lang="zh-CN" altLang="en-US" sz="1000" kern="0" dirty="0">
                <a:solidFill>
                  <a:prstClr val="black"/>
                </a:solidFill>
                <a:sym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645" algn="l"/>
                </a:tabLst>
              </a:pPr>
              <a:endParaRPr lang="zh-CN" altLang="en-US" sz="1000" kern="0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16576" y="3823"/>
              <a:ext cx="1824" cy="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lang="en-US" altLang="zh-CN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流程试点总结和汇报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五边形 179"/>
            <p:cNvSpPr/>
            <p:nvPr/>
          </p:nvSpPr>
          <p:spPr bwMode="auto">
            <a:xfrm>
              <a:off x="3157" y="3194"/>
              <a:ext cx="2352" cy="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E3E3E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2.</a:t>
              </a:r>
              <a:r>
                <a:rPr kumimoji="0" lang="zh-CN" alt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重量级团队建设</a:t>
              </a:r>
              <a:endParaRPr kumimoji="0" lang="zh-CN" altLang="en-US" sz="9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五边形 179"/>
            <p:cNvSpPr/>
            <p:nvPr/>
          </p:nvSpPr>
          <p:spPr bwMode="auto">
            <a:xfrm>
              <a:off x="5645" y="3198"/>
              <a:ext cx="1963" cy="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E3E3E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2.</a:t>
              </a:r>
              <a:r>
                <a:rPr kumimoji="0" lang="zh-CN" alt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深度诊断</a:t>
              </a:r>
              <a:endParaRPr kumimoji="0" lang="zh-CN" altLang="en-US" sz="9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157" y="3563"/>
              <a:ext cx="2352" cy="584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30773" tIns="30773" rIns="30773" bIns="30773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en-US" altLang="zh-CN" sz="10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17" y="3823"/>
              <a:ext cx="2099" cy="12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01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标杆公司产品线项目人员绩效、薪酬管理机制分享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644" y="3571"/>
              <a:ext cx="1965" cy="584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30773" tIns="30773" rIns="30773" bIns="30773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en-US" altLang="zh-CN" sz="10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5838" y="8750"/>
              <a:ext cx="1641" cy="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874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诊断汇报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843" y="3823"/>
              <a:ext cx="1619" cy="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01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调研访谈策划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5837" y="5125"/>
              <a:ext cx="1646" cy="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9375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标杆公司相关业务领域变革实践分享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5843" y="6113"/>
              <a:ext cx="1618" cy="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874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业务领域管理管理文件解读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5849" y="7918"/>
              <a:ext cx="1593" cy="6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874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问题归因、改进方向研讨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5844" y="6996"/>
              <a:ext cx="1616" cy="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01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相关部门领导及业务骨干访谈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825" y="7501"/>
              <a:ext cx="3299" cy="17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72000" tIns="0" rIns="72000" bIns="0" numCol="1" rtlCol="0" anchor="ctr" anchorCtr="1" compatLnSpc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支撑流程设计引导、</a:t>
              </a:r>
              <a:r>
                <a:rPr lang="zh-CN" altLang="en-US" sz="1000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角色和主要活动袖珍卡设计、泳道图设计、活动说明开发、表单</a:t>
              </a:r>
              <a:r>
                <a:rPr lang="en-US" altLang="zh-CN" sz="1000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000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模板开发、阶段汇报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842" y="5617"/>
              <a:ext cx="3299" cy="1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72000" tIns="0" rIns="72000" bIns="0" numCol="1" rtlCol="0" anchor="ctr" anchorCtr="1" compatLnSpc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645" algn="l"/>
                </a:tabLst>
              </a:pPr>
              <a:r>
                <a:rPr lang="en-US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XX</a:t>
              </a:r>
              <a:r>
                <a:rPr lang="zh-CN" altLang="en-US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使能流程设计引导、角色和主要活动袖珍卡设计、泳道图设计、活动说明开发、表单</a:t>
              </a:r>
              <a:r>
                <a:rPr lang="en-US" altLang="zh-CN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/</a:t>
              </a:r>
              <a:r>
                <a:rPr lang="zh-CN" altLang="en-US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模板开发、阶段汇报</a:t>
              </a:r>
              <a:endParaRPr lang="zh-CN" altLang="en-US" sz="1000" kern="0" dirty="0">
                <a:solidFill>
                  <a:prstClr val="black"/>
                </a:solidFill>
                <a:sym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645" algn="l"/>
                </a:tabLst>
              </a:pPr>
              <a:endParaRPr lang="zh-CN" altLang="en-US" sz="1000" kern="0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433" y="3823"/>
              <a:ext cx="2250" cy="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流程试点方案策划和汇报</a:t>
              </a:r>
              <a:endParaRPr kumimoji="0" 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428" y="7050"/>
              <a:ext cx="2260" cy="21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72000" tIns="0" rIns="72000" bIns="0" numCol="1" rtlCol="0" anchor="ctr" anchorCtr="1" compatLnSpc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645" algn="l"/>
                </a:tabLst>
              </a:pPr>
              <a:r>
                <a:rPr lang="en-US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XX</a:t>
              </a:r>
              <a:r>
                <a:rPr lang="zh-CN" altLang="en-US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支撑流程</a:t>
              </a:r>
              <a:r>
                <a:rPr lang="zh-CN" altLang="zh-CN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试点方案策划</a:t>
              </a:r>
              <a:r>
                <a:rPr lang="zh-CN" altLang="en-US" sz="100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和汇报</a:t>
              </a:r>
              <a:endParaRPr lang="zh-CN" altLang="en-US" sz="1000" kern="0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219" y="5231"/>
              <a:ext cx="2095" cy="11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010" algn="l"/>
                </a:tabLst>
                <a:defRPr/>
              </a:pPr>
              <a:r>
                <a:rPr kumimoji="0" lang="en-US" altLang="zh-CN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项目人员绩效、薪酬管理现状诊断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217" y="6582"/>
              <a:ext cx="2099" cy="11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01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产品开发项目人员绩效、薪酬管理机制改进方案设计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239" y="7893"/>
              <a:ext cx="2099" cy="13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01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产品开发项目人员绩效、薪酬管理机制改进方案给领导组汇报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432" y="5237"/>
              <a:ext cx="2253" cy="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流程试点</a:t>
              </a:r>
              <a:r>
                <a:rPr lang="zh-CN" altLang="en-US" sz="1000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方案策划和汇报</a:t>
              </a:r>
              <a:endParaRPr kumimoji="0" 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433" y="6040"/>
              <a:ext cx="2250" cy="7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</a:t>
              </a:r>
              <a:r>
                <a:rPr kumimoji="0" 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试点方案策划和汇报</a:t>
              </a:r>
              <a:endParaRPr kumimoji="0" 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901" y="3823"/>
              <a:ext cx="2376" cy="5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试点过程支持（交付件</a:t>
              </a:r>
              <a:r>
                <a:rPr lang="zh-CN" altLang="en-US" sz="1000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审查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、项目会议</a:t>
              </a:r>
              <a:r>
                <a:rPr lang="zh-CN" altLang="en-US" sz="1000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参加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、项目试点情况评价、流程问题分析、流程改进）</a:t>
              </a:r>
              <a:endParaRPr kumimoji="0" 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576" y="7050"/>
              <a:ext cx="1824" cy="21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lang="en-US" sz="105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XX</a:t>
              </a:r>
              <a:r>
                <a:rPr lang="zh-CN" altLang="en-US" sz="1050" kern="0" dirty="0">
                  <a:solidFill>
                    <a:prstClr val="black"/>
                  </a:solidFill>
                  <a:sym typeface="Arial" panose="020B0604020202020204" pitchFamily="34" charset="0"/>
                </a:rPr>
                <a:t>支撑流程</a:t>
              </a: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试点</a:t>
              </a:r>
              <a:r>
                <a:rPr lang="zh-CN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总结和汇报</a:t>
              </a:r>
              <a:endParaRPr kumimoji="0" lang="en-US" altLang="zh-CN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6575" y="5360"/>
              <a:ext cx="1824" cy="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lang="en-US" altLang="zh-CN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流程试点总结和汇报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6575" y="6231"/>
              <a:ext cx="1824" cy="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lang="en-US" altLang="zh-CN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流程试点总结和汇报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五边形 179"/>
            <p:cNvSpPr/>
            <p:nvPr/>
          </p:nvSpPr>
          <p:spPr bwMode="auto">
            <a:xfrm>
              <a:off x="11281" y="3201"/>
              <a:ext cx="5166" cy="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E3E3E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en-US" altLang="zh-CN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4. </a:t>
              </a:r>
              <a:r>
                <a:rPr kumimoji="0" lang="zh-CN" alt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试点支持</a:t>
              </a:r>
              <a:endParaRPr kumimoji="0" lang="en-US" altLang="zh-CN" sz="9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1433" y="4535"/>
              <a:ext cx="2250" cy="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流程试点方案策划和汇报</a:t>
              </a:r>
              <a:endParaRPr kumimoji="0" 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6589" y="4563"/>
              <a:ext cx="1824" cy="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" algn="l"/>
                </a:tabLst>
                <a:defRPr/>
              </a:pPr>
              <a:r>
                <a:rPr lang="en-US" altLang="zh-CN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XX</a:t>
              </a:r>
              <a:r>
                <a:rPr lang="zh-CN" altLang="en-US" sz="1025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流程试点总结和汇报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843" y="4474"/>
              <a:ext cx="1619" cy="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</a:ln>
            <a:effectLst/>
          </p:spPr>
          <p:txBody>
            <a:bodyPr vert="horz" wrap="square" lIns="0" tIns="0" rIns="0" bIns="0" numCol="1" rtlCol="0" anchor="ctr" anchorCtr="1" compatLnSpc="1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010" algn="l"/>
                </a:tabLst>
                <a:defRPr/>
              </a:pPr>
              <a:r>
                <a:rPr kumimoji="0" lang="zh-CN" altLang="en-US" sz="10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微软雅黑" panose="020B0503020204020204" pitchFamily="34" charset="-122"/>
                  <a:sym typeface="Arial" panose="020B0604020202020204" pitchFamily="34" charset="0"/>
                </a:rPr>
                <a:t>高管访谈</a:t>
              </a:r>
              <a:endParaRPr kumimoji="0" lang="zh-CN" altLang="en-US" sz="1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065" y="0"/>
            <a:ext cx="12204000" cy="6858635"/>
            <a:chOff x="0" y="0"/>
            <a:chExt cx="20248" cy="11390"/>
          </a:xfrm>
        </p:grpSpPr>
        <p:pic>
          <p:nvPicPr>
            <p:cNvPr id="11" name="图片 10" descr="公司介绍 (10)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248" cy="11390"/>
            </a:xfrm>
            <a:prstGeom prst="rect">
              <a:avLst/>
            </a:prstGeom>
          </p:spPr>
        </p:pic>
        <p:sp>
          <p:nvSpPr>
            <p:cNvPr id="16" name="iṧlîḋe"/>
            <p:cNvSpPr/>
            <p:nvPr>
              <p:custDataLst>
                <p:tags r:id="rId3"/>
              </p:custDataLst>
            </p:nvPr>
          </p:nvSpPr>
          <p:spPr>
            <a:xfrm>
              <a:off x="940" y="1785"/>
              <a:ext cx="17761" cy="7937"/>
            </a:xfrm>
            <a:prstGeom prst="rect">
              <a:avLst/>
            </a:prstGeom>
            <a:gradFill flip="none" rotWithShape="1">
              <a:gsLst>
                <a:gs pos="84000">
                  <a:srgbClr val="B51C22">
                    <a:alpha val="0"/>
                  </a:srgbClr>
                </a:gs>
                <a:gs pos="10000">
                  <a:srgbClr val="B51C22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iṣlíde"/>
            <p:cNvSpPr/>
            <p:nvPr>
              <p:custDataLst>
                <p:tags r:id="rId4"/>
              </p:custDataLst>
            </p:nvPr>
          </p:nvSpPr>
          <p:spPr>
            <a:xfrm>
              <a:off x="713" y="1027"/>
              <a:ext cx="18602" cy="9453"/>
            </a:xfrm>
            <a:prstGeom prst="rect">
              <a:avLst/>
            </a:prstGeom>
            <a:noFill/>
            <a:ln w="50800">
              <a:gradFill flip="none" rotWithShape="1">
                <a:gsLst>
                  <a:gs pos="0">
                    <a:schemeClr val="bg1"/>
                  </a:gs>
                  <a:gs pos="81000">
                    <a:schemeClr val="bg1">
                      <a:alpha val="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 descr="纯白色镂空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27" y="478"/>
              <a:ext cx="3242" cy="1174"/>
            </a:xfrm>
            <a:prstGeom prst="rect">
              <a:avLst/>
            </a:prstGeom>
          </p:spPr>
        </p:pic>
        <p:sp>
          <p:nvSpPr>
            <p:cNvPr id="15" name="îṣļïḋè"/>
            <p:cNvSpPr/>
            <p:nvPr>
              <p:custDataLst>
                <p:tags r:id="rId7"/>
              </p:custDataLst>
            </p:nvPr>
          </p:nvSpPr>
          <p:spPr>
            <a:xfrm>
              <a:off x="1507" y="2321"/>
              <a:ext cx="6868" cy="6866"/>
            </a:xfrm>
            <a:custGeom>
              <a:avLst/>
              <a:gdLst>
                <a:gd name="connsiteX0" fmla="*/ 4079875 w 4476750"/>
                <a:gd name="connsiteY0" fmla="*/ 4079875 h 4476750"/>
                <a:gd name="connsiteX1" fmla="*/ 396812 w 4476750"/>
                <a:gd name="connsiteY1" fmla="*/ 4079875 h 4476750"/>
                <a:gd name="connsiteX2" fmla="*/ 396812 w 4476750"/>
                <a:gd name="connsiteY2" fmla="*/ 396875 h 4476750"/>
                <a:gd name="connsiteX3" fmla="*/ 2619502 w 4476750"/>
                <a:gd name="connsiteY3" fmla="*/ 563626 h 4476750"/>
                <a:gd name="connsiteX4" fmla="*/ 2619502 w 4476750"/>
                <a:gd name="connsiteY4" fmla="*/ 166751 h 4476750"/>
                <a:gd name="connsiteX5" fmla="*/ 0 w 4476750"/>
                <a:gd name="connsiteY5" fmla="*/ 0 h 4476750"/>
                <a:gd name="connsiteX6" fmla="*/ 0 w 4476750"/>
                <a:gd name="connsiteY6" fmla="*/ 4476750 h 4476750"/>
                <a:gd name="connsiteX7" fmla="*/ 4476750 w 4476750"/>
                <a:gd name="connsiteY7" fmla="*/ 4476750 h 4476750"/>
                <a:gd name="connsiteX8" fmla="*/ 4476750 w 4476750"/>
                <a:gd name="connsiteY8" fmla="*/ 1595501 h 4476750"/>
                <a:gd name="connsiteX9" fmla="*/ 4079875 w 4476750"/>
                <a:gd name="connsiteY9" fmla="*/ 1595501 h 4476750"/>
                <a:gd name="connsiteX0-1" fmla="*/ 4079875 w 4476750"/>
                <a:gd name="connsiteY0-2" fmla="*/ 4079875 h 4476750"/>
                <a:gd name="connsiteX1-3" fmla="*/ 396812 w 4476750"/>
                <a:gd name="connsiteY1-4" fmla="*/ 4079875 h 4476750"/>
                <a:gd name="connsiteX2-5" fmla="*/ 396812 w 4476750"/>
                <a:gd name="connsiteY2-6" fmla="*/ 396875 h 4476750"/>
                <a:gd name="connsiteX3-7" fmla="*/ 2619502 w 4476750"/>
                <a:gd name="connsiteY3-8" fmla="*/ 563626 h 4476750"/>
                <a:gd name="connsiteX4-9" fmla="*/ 2634016 w 4476750"/>
                <a:gd name="connsiteY4-10" fmla="*/ 50637 h 4476750"/>
                <a:gd name="connsiteX5-11" fmla="*/ 0 w 4476750"/>
                <a:gd name="connsiteY5-12" fmla="*/ 0 h 4476750"/>
                <a:gd name="connsiteX6-13" fmla="*/ 0 w 4476750"/>
                <a:gd name="connsiteY6-14" fmla="*/ 4476750 h 4476750"/>
                <a:gd name="connsiteX7-15" fmla="*/ 4476750 w 4476750"/>
                <a:gd name="connsiteY7-16" fmla="*/ 4476750 h 4476750"/>
                <a:gd name="connsiteX8-17" fmla="*/ 4476750 w 4476750"/>
                <a:gd name="connsiteY8-18" fmla="*/ 1595501 h 4476750"/>
                <a:gd name="connsiteX9-19" fmla="*/ 4079875 w 4476750"/>
                <a:gd name="connsiteY9-20" fmla="*/ 1595501 h 4476750"/>
                <a:gd name="connsiteX10" fmla="*/ 4079875 w 4476750"/>
                <a:gd name="connsiteY10" fmla="*/ 4079875 h 4476750"/>
                <a:gd name="connsiteX0-21" fmla="*/ 4079875 w 4476750"/>
                <a:gd name="connsiteY0-22" fmla="*/ 4079875 h 4476750"/>
                <a:gd name="connsiteX1-23" fmla="*/ 396812 w 4476750"/>
                <a:gd name="connsiteY1-24" fmla="*/ 4079875 h 4476750"/>
                <a:gd name="connsiteX2-25" fmla="*/ 396812 w 4476750"/>
                <a:gd name="connsiteY2-26" fmla="*/ 396875 h 4476750"/>
                <a:gd name="connsiteX3-27" fmla="*/ 2619502 w 4476750"/>
                <a:gd name="connsiteY3-28" fmla="*/ 403969 h 4476750"/>
                <a:gd name="connsiteX4-29" fmla="*/ 2634016 w 4476750"/>
                <a:gd name="connsiteY4-30" fmla="*/ 50637 h 4476750"/>
                <a:gd name="connsiteX5-31" fmla="*/ 0 w 4476750"/>
                <a:gd name="connsiteY5-32" fmla="*/ 0 h 4476750"/>
                <a:gd name="connsiteX6-33" fmla="*/ 0 w 4476750"/>
                <a:gd name="connsiteY6-34" fmla="*/ 4476750 h 4476750"/>
                <a:gd name="connsiteX7-35" fmla="*/ 4476750 w 4476750"/>
                <a:gd name="connsiteY7-36" fmla="*/ 4476750 h 4476750"/>
                <a:gd name="connsiteX8-37" fmla="*/ 4476750 w 4476750"/>
                <a:gd name="connsiteY8-38" fmla="*/ 1595501 h 4476750"/>
                <a:gd name="connsiteX9-39" fmla="*/ 4079875 w 4476750"/>
                <a:gd name="connsiteY9-40" fmla="*/ 1595501 h 4476750"/>
                <a:gd name="connsiteX10-41" fmla="*/ 4079875 w 4476750"/>
                <a:gd name="connsiteY10-42" fmla="*/ 4079875 h 4476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41" y="connsiteY10-42"/>
                </a:cxn>
              </a:cxnLst>
              <a:rect l="l" t="t" r="r" b="b"/>
              <a:pathLst>
                <a:path w="4476750" h="4476750">
                  <a:moveTo>
                    <a:pt x="4079875" y="4079875"/>
                  </a:moveTo>
                  <a:lnTo>
                    <a:pt x="396812" y="4079875"/>
                  </a:lnTo>
                  <a:lnTo>
                    <a:pt x="396812" y="396875"/>
                  </a:lnTo>
                  <a:lnTo>
                    <a:pt x="2619502" y="403969"/>
                  </a:lnTo>
                  <a:lnTo>
                    <a:pt x="2634016" y="50637"/>
                  </a:lnTo>
                  <a:lnTo>
                    <a:pt x="0" y="0"/>
                  </a:lnTo>
                  <a:lnTo>
                    <a:pt x="0" y="4476750"/>
                  </a:lnTo>
                  <a:lnTo>
                    <a:pt x="4476750" y="4476750"/>
                  </a:lnTo>
                  <a:lnTo>
                    <a:pt x="4476750" y="1595501"/>
                  </a:lnTo>
                  <a:lnTo>
                    <a:pt x="4079875" y="1595501"/>
                  </a:lnTo>
                  <a:lnTo>
                    <a:pt x="4079875" y="4079875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097" y="3818"/>
              <a:ext cx="12314" cy="3831"/>
              <a:chOff x="3097" y="3931"/>
              <a:chExt cx="12314" cy="3831"/>
            </a:xfrm>
          </p:grpSpPr>
          <p:sp>
            <p:nvSpPr>
              <p:cNvPr id="57" name="文本框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097" y="3931"/>
                <a:ext cx="1689" cy="1689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接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865" y="4118"/>
                <a:ext cx="1506" cy="1506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none" rtlCol="0">
                <a:prstTxWarp prst="textPlain">
                  <a:avLst/>
                </a:prstTxWarp>
                <a:no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下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61" name="文本框 6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499" y="3983"/>
                <a:ext cx="1637" cy="1637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square" rtlCol="0">
                <a:prstTxWarp prst="textPlain">
                  <a:avLst/>
                </a:prstTxWarp>
                <a:no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来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811" y="4731"/>
                <a:ext cx="2755" cy="200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none" rtlCol="0">
                <a:prstTxWarp prst="textPlain">
                  <a:avLst/>
                </a:prstTxWarp>
                <a:noAutofit/>
              </a:bodyPr>
              <a:lstStyle/>
              <a:p>
                <a:r>
                  <a:rPr lang="en-US" altLang="zh-CN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 </a:t>
                </a:r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一</a:t>
                </a:r>
                <a:r>
                  <a:rPr lang="en-US" altLang="zh-CN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 </a:t>
                </a:r>
                <a:endParaRPr lang="en-US" altLang="zh-CN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0209" y="3967"/>
                <a:ext cx="1597" cy="1597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none" rtlCol="0">
                <a:prstTxWarp prst="textPlain">
                  <a:avLst/>
                </a:prstTxWarp>
                <a:no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起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1914" y="3931"/>
                <a:ext cx="1634" cy="1635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square" rtlCol="0">
                <a:prstTxWarp prst="textPlain">
                  <a:avLst/>
                </a:prstTxWarp>
                <a:no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探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3777" y="3931"/>
                <a:ext cx="1634" cy="1635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square" rtlCol="0">
                <a:prstTxWarp prst="textPlain">
                  <a:avLst/>
                </a:prstTxWarp>
                <a:no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讨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097" y="6074"/>
                <a:ext cx="1688" cy="1688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合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791" y="6074"/>
                <a:ext cx="1688" cy="1688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作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448" y="6074"/>
                <a:ext cx="1688" cy="1688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方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8262" y="6074"/>
                <a:ext cx="1688" cy="1688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式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0268" y="6265"/>
                <a:ext cx="273" cy="1284"/>
              </a:xfrm>
              <a:prstGeom prst="rect">
                <a:avLst/>
              </a:prstGeom>
              <a:noFill/>
              <a:ln w="117475">
                <a:noFill/>
              </a:ln>
            </p:spPr>
            <p:txBody>
              <a:bodyPr wrap="none" rtlCol="0">
                <a:prstTxWarp prst="textPlain">
                  <a:avLst/>
                </a:prstTxWarp>
                <a:noAutofit/>
              </a:bodyPr>
              <a:lstStyle/>
              <a:p>
                <a:r>
                  <a:rPr lang="zh-CN" altLang="en-US" sz="2400" b="1" spc="100" dirty="0">
                    <a:gradFill>
                      <a:gsLst>
                        <a:gs pos="46900">
                          <a:schemeClr val="bg1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alpha val="2000"/>
                          </a:schemeClr>
                        </a:gs>
                      </a:gsLst>
                      <a:lin ang="0" scaled="0"/>
                    </a:gradFill>
                    <a:cs typeface="+mn-ea"/>
                    <a:sym typeface="+mn-lt"/>
                  </a:rPr>
                  <a:t>！</a:t>
                </a:r>
                <a:endParaRPr lang="zh-CN" altLang="en-US" sz="2400" b="1" spc="100" dirty="0">
                  <a:gradFill>
                    <a:gsLst>
                      <a:gs pos="46900">
                        <a:schemeClr val="bg1"/>
                      </a:gs>
                      <a:gs pos="0">
                        <a:schemeClr val="bg1"/>
                      </a:gs>
                      <a:gs pos="100000">
                        <a:schemeClr val="bg1">
                          <a:alpha val="2000"/>
                        </a:schemeClr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  <p:tag name="KSO_WM_BEAUTIFY_FLAG" val=""/>
</p:tagLst>
</file>

<file path=ppt/tags/tag11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  <p:tag name="KSO_WM_BEAUTIFY_FLAG" val=""/>
</p:tagLst>
</file>

<file path=ppt/tags/tag12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  <p:tag name="KSO_WM_BEAUTIFY_FLAG" val=""/>
</p:tagLst>
</file>

<file path=ppt/tags/tag13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COMMONDATA" val="eyJoZGlkIjoiMzEwNTM5NzYwMDRjMzkwZTVkZjY2ODkwMGIxNGU0OTUifQ=="/>
  <p:tag name="KSO_WPP_MARK_KEY" val="56ed0717-9d54-4476-8cac-358d4d56e007"/>
  <p:tag name="commondata" val="eyJoZGlkIjoiODViY2JkMjU3NGYzZTEwMzZmMGFkZWViYmNkYWU3NDIifQ=="/>
</p:tagLst>
</file>

<file path=ppt/tags/tag6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  <p:tag name="KSO_WM_BEAUTIFY_FLAG" val=""/>
</p:tagLst>
</file>

<file path=ppt/tags/tag7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  <p:tag name="KSO_WM_BEAUTIFY_FLAG" val=""/>
</p:tagLst>
</file>

<file path=ppt/tags/tag8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  <p:tag name="KSO_WM_BEAUTIFY_FLAG" val=""/>
</p:tagLst>
</file>

<file path=ppt/tags/tag9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mwng4c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WPS 演示</Application>
  <PresentationFormat>宽屏</PresentationFormat>
  <Paragraphs>168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Agency FB</vt:lpstr>
      <vt:lpstr>Trebuchet MS</vt:lpstr>
      <vt:lpstr>Times New Roman</vt:lpstr>
      <vt:lpstr>Impact</vt:lpstr>
      <vt:lpstr>时尚中黑简体</vt:lpstr>
      <vt:lpstr>黑体</vt:lpstr>
      <vt:lpstr>Source Han Sans CN Normal</vt:lpstr>
      <vt:lpstr>Calibri</vt:lpstr>
      <vt:lpstr>Arial</vt:lpstr>
      <vt:lpstr>Arial Unicode MS</vt:lpstr>
      <vt:lpstr>Office 主题​​</vt:lpstr>
      <vt:lpstr>PowerPoint 演示文稿</vt:lpstr>
      <vt:lpstr>01服务流程</vt:lpstr>
      <vt:lpstr>02咨询流程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Mayer</dc:creator>
  <cp:lastModifiedBy>Evan</cp:lastModifiedBy>
  <cp:revision>629</cp:revision>
  <dcterms:created xsi:type="dcterms:W3CDTF">2023-08-18T08:48:00Z</dcterms:created>
  <dcterms:modified xsi:type="dcterms:W3CDTF">2024-10-11T02:04:48Z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328B6256B970CE166F34DE6464F965D7_43</vt:lpwstr>
  </property>
  <property fmtid="{D5CDD505-2E9C-101B-9397-08002B2CF9AE}" pid="3" name="KSOProductBuildVer">
    <vt:lpwstr>2052-12.1.0.18276</vt:lpwstr>
  </property>
</Properties>
</file>