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4" r:id="rId1"/>
    <p:sldMasterId id="2147483948" r:id="rId2"/>
    <p:sldMasterId id="2147483951" r:id="rId3"/>
    <p:sldMasterId id="2147483954" r:id="rId4"/>
  </p:sldMasterIdLst>
  <p:notesMasterIdLst>
    <p:notesMasterId r:id="rId10"/>
  </p:notesMasterIdLst>
  <p:handoutMasterIdLst>
    <p:handoutMasterId r:id="rId11"/>
  </p:handoutMasterIdLst>
  <p:sldIdLst>
    <p:sldId id="16769469" r:id="rId5"/>
    <p:sldId id="2147483401" r:id="rId6"/>
    <p:sldId id="2147483399" r:id="rId7"/>
    <p:sldId id="2147483400" r:id="rId8"/>
    <p:sldId id="280" r:id="rId9"/>
  </p:sldIdLst>
  <p:sldSz cx="12196763" cy="6858000"/>
  <p:notesSz cx="6858000" cy="9144000"/>
  <p:defaultTextStyle>
    <a:defPPr>
      <a:defRPr lang="en-US"/>
    </a:defPPr>
    <a:lvl1pPr marL="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40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7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718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957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196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43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675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913" algn="l" defTabSz="914478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C00000"/>
    <a:srgbClr val="E9002F"/>
    <a:srgbClr val="F7A655"/>
    <a:srgbClr val="000000"/>
    <a:srgbClr val="595757"/>
    <a:srgbClr val="221815"/>
    <a:srgbClr val="888888"/>
    <a:srgbClr val="898989"/>
    <a:srgbClr val="B5B5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72833802-FEF1-4C79-8D5D-14CF1EAF98D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4" autoAdjust="0"/>
    <p:restoredTop sz="95811" autoAdjust="0"/>
  </p:normalViewPr>
  <p:slideViewPr>
    <p:cSldViewPr snapToGrid="0" snapToObjects="1">
      <p:cViewPr varScale="1">
        <p:scale>
          <a:sx n="92" d="100"/>
          <a:sy n="92" d="100"/>
        </p:scale>
        <p:origin x="88" y="1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6" d="100"/>
          <a:sy n="96" d="100"/>
        </p:scale>
        <p:origin x="3104" y="1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CC198DB-AFBD-584A-8986-364FF2B03F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01315C-523F-A043-8029-B9921497126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CF71B8-DF2A-2E41-BE66-2E18A767DA8A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601424-70F4-1643-8E3A-557A0258D6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5BF48A-FF5C-8145-95A7-EE66A87C73D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5F0CC5-85BE-A64A-BD47-54C66F7E93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095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60A27-BF12-6744-9E93-932A0E34D8BB}" type="datetimeFigureOut">
              <a:rPr lang="en-US" smtClean="0"/>
              <a:t>7/17/2024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326F3-4732-B74B-9C70-D0992466E49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632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0965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19304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28957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3860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48261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7913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7566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7219" algn="l" defTabSz="1219304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8206151-34E2-432B-B815-56CE9975F3FE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itchFamily="2" charset="-122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757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7326F3-4732-B74B-9C70-D0992466E49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70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7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07326F3-4732-B74B-9C70-D0992466E49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78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1845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智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52" y="0"/>
            <a:ext cx="1047804" cy="60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849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节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6848" y="333380"/>
            <a:ext cx="11511778" cy="574675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7"/>
              </a:lnSpc>
              <a:spcBef>
                <a:spcPts val="0"/>
              </a:spcBef>
              <a:buNone/>
              <a:defRPr sz="2398" b="1" baseline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  <a:lvl2pPr marL="593248" indent="0" algn="ctr">
              <a:buNone/>
              <a:defRPr sz="2595"/>
            </a:lvl2pPr>
            <a:lvl3pPr marL="1186492" indent="0" algn="ctr">
              <a:buNone/>
              <a:defRPr sz="2336"/>
            </a:lvl3pPr>
            <a:lvl4pPr marL="1779741" indent="0" algn="ctr">
              <a:buNone/>
              <a:defRPr sz="2077"/>
            </a:lvl4pPr>
            <a:lvl5pPr marL="2372985" indent="0" algn="ctr">
              <a:buNone/>
              <a:defRPr sz="2077"/>
            </a:lvl5pPr>
            <a:lvl6pPr marL="2966232" indent="0" algn="ctr">
              <a:buNone/>
              <a:defRPr sz="2077"/>
            </a:lvl6pPr>
            <a:lvl7pPr marL="3559478" indent="0" algn="ctr">
              <a:buNone/>
              <a:defRPr sz="2077"/>
            </a:lvl7pPr>
            <a:lvl8pPr marL="4152726" indent="0" algn="ctr">
              <a:buNone/>
              <a:defRPr sz="2077"/>
            </a:lvl8pPr>
            <a:lvl9pPr marL="4745971" indent="0" algn="ctr">
              <a:buNone/>
              <a:defRPr sz="2077"/>
            </a:lvl9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09187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0">
          <p15:clr>
            <a:srgbClr val="FBAE40"/>
          </p15:clr>
        </p15:guide>
        <p15:guide id="2" orient="horz" pos="572">
          <p15:clr>
            <a:srgbClr val="FBAE40"/>
          </p15:clr>
        </p15:guide>
        <p15:guide id="3" orient="horz" pos="4110">
          <p15:clr>
            <a:srgbClr val="FBAE40"/>
          </p15:clr>
        </p15:guide>
        <p15:guide id="4" orient="horz" pos="2273">
          <p15:clr>
            <a:srgbClr val="FBAE40"/>
          </p15:clr>
        </p15:guide>
        <p15:guide id="5" pos="213">
          <p15:clr>
            <a:srgbClr val="FBAE40"/>
          </p15:clr>
        </p15:guide>
        <p15:guide id="6" pos="7470">
          <p15:clr>
            <a:srgbClr val="FBAE40"/>
          </p15:clr>
        </p15:guide>
        <p15:guide id="7" pos="3842">
          <p15:clr>
            <a:srgbClr val="FBAE40"/>
          </p15:clr>
        </p15:guide>
        <p15:guide id="8" orient="horz" pos="3974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English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6064089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索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 形 6"/>
          <p:cNvSpPr/>
          <p:nvPr userDrawn="1"/>
        </p:nvSpPr>
        <p:spPr>
          <a:xfrm rot="5400000">
            <a:off x="7853942" y="2130562"/>
            <a:ext cx="701032" cy="717936"/>
          </a:xfrm>
          <a:prstGeom prst="corner">
            <a:avLst>
              <a:gd name="adj1" fmla="val 3243"/>
              <a:gd name="adj2" fmla="val 3048"/>
            </a:avLst>
          </a:prstGeom>
          <a:solidFill>
            <a:srgbClr val="C7000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9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227DEE9-8BE9-0D49-BF96-9E83C5312E0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98996" y="907092"/>
            <a:ext cx="6559809" cy="690255"/>
          </a:xfrm>
          <a:prstGeom prst="rect">
            <a:avLst/>
          </a:prstGeom>
          <a:ln>
            <a:noFill/>
            <a:prstDash val="dash"/>
          </a:ln>
        </p:spPr>
        <p:txBody>
          <a:bodyPr lIns="0" tIns="0" rIns="0" bIns="0" anchor="t">
            <a:normAutofit/>
          </a:bodyPr>
          <a:lstStyle>
            <a:lvl1pPr algn="l">
              <a:defRPr sz="3200" b="0" i="0">
                <a:solidFill>
                  <a:schemeClr val="tx1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defRPr>
            </a:lvl1pPr>
          </a:lstStyle>
          <a:p>
            <a:r>
              <a:rPr lang="zh-CN" altLang="en-US" dirty="0"/>
              <a:t>单击此处添加标题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F43DA98-D48D-6947-95EF-BA3B05E6882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929260" y="1949372"/>
            <a:ext cx="6535842" cy="643926"/>
          </a:xfrm>
          <a:prstGeom prst="rect">
            <a:avLst/>
          </a:prstGeom>
        </p:spPr>
        <p:txBody>
          <a:bodyPr lIns="0" tIns="0" rIns="0" bIns="0"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单击此处添加文本</a:t>
            </a:r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52F8733E-C4C9-8D4D-8DDA-CAB265AC05A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913588" y="6227190"/>
            <a:ext cx="1617170" cy="322753"/>
          </a:xfrm>
          <a:prstGeom prst="rect">
            <a:avLst/>
          </a:prstGeom>
        </p:spPr>
        <p:txBody>
          <a:bodyPr lIns="0" tIns="0" rIns="0" bIns="0"/>
          <a:lstStyle>
            <a:lvl1pPr>
              <a:defRPr sz="9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val="23094251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1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结束页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1960DD1-8AC3-8F46-9D2D-BF81187F43FC}"/>
              </a:ext>
            </a:extLst>
          </p:cNvPr>
          <p:cNvSpPr txBox="1"/>
          <p:nvPr userDrawn="1"/>
        </p:nvSpPr>
        <p:spPr>
          <a:xfrm>
            <a:off x="607486" y="1402064"/>
            <a:ext cx="3921034" cy="854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800" dirty="0">
                <a:solidFill>
                  <a:schemeClr val="tx1"/>
                </a:solidFill>
              </a:rPr>
              <a:t>Thank you.</a:t>
            </a:r>
          </a:p>
        </p:txBody>
      </p:sp>
    </p:spTree>
    <p:extLst>
      <p:ext uri="{BB962C8B-B14F-4D97-AF65-F5344CB8AC3E}">
        <p14:creationId xmlns:p14="http://schemas.microsoft.com/office/powerpoint/2010/main" val="1917813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章节页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29175" y="456134"/>
            <a:ext cx="10740640" cy="426516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5"/>
              </a:lnSpc>
              <a:spcBef>
                <a:spcPts val="0"/>
              </a:spcBef>
              <a:buNone/>
              <a:defRPr sz="2795" baseline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593090" indent="0" algn="ctr">
              <a:buNone/>
              <a:defRPr sz="2595"/>
            </a:lvl2pPr>
            <a:lvl3pPr marL="1186180" indent="0" algn="ctr">
              <a:buNone/>
              <a:defRPr sz="2335"/>
            </a:lvl3pPr>
            <a:lvl4pPr marL="1779270" indent="0" algn="ctr">
              <a:buNone/>
              <a:defRPr sz="2075"/>
            </a:lvl4pPr>
            <a:lvl5pPr marL="2372995" indent="0" algn="ctr">
              <a:buNone/>
              <a:defRPr sz="2075"/>
            </a:lvl5pPr>
            <a:lvl6pPr marL="2966085" indent="0" algn="ctr">
              <a:buNone/>
              <a:defRPr sz="2075"/>
            </a:lvl6pPr>
            <a:lvl7pPr marL="3559175" indent="0" algn="ctr">
              <a:buNone/>
              <a:defRPr sz="2075"/>
            </a:lvl7pPr>
            <a:lvl8pPr marL="4152265" indent="0" algn="ctr">
              <a:buNone/>
              <a:defRPr sz="2075"/>
            </a:lvl8pPr>
            <a:lvl9pPr marL="4745355" indent="0" algn="ctr">
              <a:buNone/>
              <a:defRPr sz="2075"/>
            </a:lvl9pPr>
          </a:lstStyle>
          <a:p>
            <a:r>
              <a:rPr lang="zh-CN" altLang="en-US"/>
              <a:t>单击此处添加标题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4167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9807" y="370951"/>
            <a:ext cx="10519708" cy="461912"/>
          </a:xfrm>
          <a:prstGeom prst="rect">
            <a:avLst/>
          </a:prstGeom>
        </p:spPr>
        <p:txBody>
          <a:bodyPr/>
          <a:lstStyle>
            <a:lvl1pPr>
              <a:defRPr sz="24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6440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9">
            <a:extLst>
              <a:ext uri="{FF2B5EF4-FFF2-40B4-BE49-F238E27FC236}">
                <a16:creationId xmlns:a16="http://schemas.microsoft.com/office/drawing/2014/main" id="{0A17EBC6-E585-48D1-A03F-09C509C1D28C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17526" y="368302"/>
            <a:ext cx="11158538" cy="461661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2399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单击添加标题文字</a:t>
            </a:r>
          </a:p>
        </p:txBody>
      </p:sp>
    </p:spTree>
    <p:extLst>
      <p:ext uri="{BB962C8B-B14F-4D97-AF65-F5344CB8AC3E}">
        <p14:creationId xmlns:p14="http://schemas.microsoft.com/office/powerpoint/2010/main" val="16735129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2">
          <p15:clr>
            <a:srgbClr val="FBAE40"/>
          </p15:clr>
        </p15:guide>
        <p15:guide id="3" pos="326">
          <p15:clr>
            <a:srgbClr val="FBAE40"/>
          </p15:clr>
        </p15:guide>
        <p15:guide id="4" pos="7357">
          <p15:clr>
            <a:srgbClr val="FBAE40"/>
          </p15:clr>
        </p15:guide>
        <p15:guide id="5" orient="horz" pos="3974">
          <p15:clr>
            <a:srgbClr val="FBAE40"/>
          </p15:clr>
        </p15:guide>
        <p15:guide id="6" orient="horz" pos="527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theme" Target="../theme/theme2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tags" Target="../tags/tag1.xml"/><Relationship Id="rId4" Type="http://schemas.openxmlformats.org/officeDocument/2006/relationships/vmlDrawing" Target="../drawings/vmlDrawing1.v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382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25240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</p:sldLayoutIdLst>
  <p:hf hdr="0" ftr="0" dt="0"/>
  <p:txStyles>
    <p:titleStyle>
      <a:lvl1pPr algn="l" defTabSz="913765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0" indent="0" algn="l" defTabSz="913765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rgbClr val="1D1D1B"/>
          </a:solidFill>
          <a:latin typeface="Arial" panose="020B0604020202020204" pitchFamily="34" charset="0"/>
          <a:ea typeface="微软雅黑" panose="020B0503020204020204" pitchFamily="34" charset="-122"/>
          <a:cs typeface="Arial" panose="020B0604020202020204" pitchFamily="34" charset="0"/>
        </a:defRPr>
      </a:lvl1pPr>
      <a:lvl2pPr marL="457200" indent="0" algn="l" defTabSz="913765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3765" indent="0" algn="l" defTabSz="913765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0965" indent="0" algn="l" defTabSz="913765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165" indent="0" algn="l" defTabSz="913765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33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1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65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37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对象 4" hidden="1"/>
          <p:cNvGraphicFramePr>
            <a:graphicFrameLocks noChangeAspect="1"/>
          </p:cNvGraphicFramePr>
          <p:nvPr userDrawn="1">
            <p:custDataLst>
              <p:tags r:id="rId5"/>
            </p:custDataLst>
          </p:nvPr>
        </p:nvGraphicFramePr>
        <p:xfrm>
          <a:off x="1593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0" name="think-cell 幻灯片" r:id="rId6" imgW="592" imgH="591" progId="TCLayout.ActiveDocument.1">
                  <p:embed/>
                </p:oleObj>
              </mc:Choice>
              <mc:Fallback>
                <p:oleObj name="think-cell 幻灯片" r:id="rId6" imgW="592" imgH="591" progId="TCLayout.ActiveDocument.1">
                  <p:embed/>
                  <p:pic>
                    <p:nvPicPr>
                      <p:cNvPr id="5" name="对象 4" hidden="1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593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16140" y="260363"/>
            <a:ext cx="11164484" cy="539749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16140" y="908059"/>
            <a:ext cx="11164484" cy="54006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</p:txBody>
      </p:sp>
      <p:sp>
        <p:nvSpPr>
          <p:cNvPr id="11" name="TextBox 3">
            <a:extLst>
              <a:ext uri="{FF2B5EF4-FFF2-40B4-BE49-F238E27FC236}">
                <a16:creationId xmlns:a16="http://schemas.microsoft.com/office/drawing/2014/main" id="{EABEE2EE-BF4D-7A4A-B3C6-9E47668CCD98}"/>
              </a:ext>
            </a:extLst>
          </p:cNvPr>
          <p:cNvSpPr txBox="1"/>
          <p:nvPr userDrawn="1"/>
        </p:nvSpPr>
        <p:spPr>
          <a:xfrm>
            <a:off x="516078" y="6306796"/>
            <a:ext cx="142125" cy="551204"/>
          </a:xfrm>
          <a:prstGeom prst="rect">
            <a:avLst/>
          </a:prstGeom>
          <a:noFill/>
        </p:spPr>
        <p:txBody>
          <a:bodyPr wrap="none" lIns="0" tIns="0" rIns="0" bIns="0" rtlCol="0" anchor="ctr">
            <a:noAutofit/>
          </a:bodyPr>
          <a:lstStyle/>
          <a:p>
            <a:pPr defTabSz="888891">
              <a:defRPr/>
            </a:pPr>
            <a:fld id="{C3837181-38C6-AD4F-B8BA-B444770388BB}" type="slidenum">
              <a:rPr lang="en-US" sz="974">
                <a:solidFill>
                  <a:srgbClr val="1D1D1B"/>
                </a:solidFill>
                <a:cs typeface="Arial" panose="020B0604020202020204" pitchFamily="34" charset="0"/>
              </a:rPr>
              <a:pPr defTabSz="888891">
                <a:defRPr/>
              </a:pPr>
              <a:t>‹#›</a:t>
            </a:fld>
            <a:endParaRPr lang="en-US" sz="974" dirty="0">
              <a:solidFill>
                <a:srgbClr val="1D1D1B"/>
              </a:solidFill>
              <a:cs typeface="Arial" panose="020B0604020202020204" pitchFamily="34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29261" y="6248369"/>
            <a:ext cx="1047804" cy="60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793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</p:sldLayoutIdLst>
  <p:txStyles>
    <p:titleStyle>
      <a:lvl1pPr algn="l" defTabSz="912481" rtl="0" eaLnBrk="1" latinLnBrk="0" hangingPunct="1">
        <a:lnSpc>
          <a:spcPct val="100000"/>
        </a:lnSpc>
        <a:spcBef>
          <a:spcPct val="0"/>
        </a:spcBef>
        <a:buNone/>
        <a:defRPr sz="2794" b="1" kern="1200" spc="0" baseline="0">
          <a:solidFill>
            <a:schemeClr val="tx2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67698" indent="-267698" algn="l" defTabSz="912481" rtl="0" eaLnBrk="1" latinLnBrk="0" hangingPunct="1">
        <a:lnSpc>
          <a:spcPct val="130000"/>
        </a:lnSpc>
        <a:spcBef>
          <a:spcPts val="0"/>
        </a:spcBef>
        <a:spcAft>
          <a:spcPts val="400"/>
        </a:spcAft>
        <a:buClr>
          <a:schemeClr val="tx1">
            <a:lumMod val="50000"/>
            <a:lumOff val="50000"/>
          </a:schemeClr>
        </a:buClr>
        <a:buSzPct val="100000"/>
        <a:buFont typeface="Wingdings 2" panose="05020102010507070707" pitchFamily="18" charset="2"/>
        <a:buChar char="¡"/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43522" indent="-175827" algn="l" defTabSz="912481" rtl="0" eaLnBrk="1" latinLnBrk="0" hangingPunct="1">
        <a:lnSpc>
          <a:spcPct val="130000"/>
        </a:lnSpc>
        <a:spcBef>
          <a:spcPts val="0"/>
        </a:spcBef>
        <a:spcAft>
          <a:spcPts val="400"/>
        </a:spcAft>
        <a:buClr>
          <a:schemeClr val="tx1">
            <a:lumMod val="50000"/>
            <a:lumOff val="50000"/>
          </a:schemeClr>
        </a:buClr>
        <a:buFont typeface="微软雅黑" panose="020B0503020204020204" pitchFamily="34" charset="-122"/>
        <a:buChar char="›"/>
        <a:defRPr sz="1596" kern="1200">
          <a:solidFill>
            <a:schemeClr val="tx1"/>
          </a:solidFill>
          <a:latin typeface="+mn-lt"/>
          <a:ea typeface="+mn-ea"/>
          <a:cs typeface="+mn-cs"/>
        </a:defRPr>
      </a:lvl2pPr>
      <a:lvl3pPr marL="627269" indent="-183744" algn="l" defTabSz="912481" rtl="0" eaLnBrk="1" latinLnBrk="0" hangingPunct="1">
        <a:lnSpc>
          <a:spcPct val="130000"/>
        </a:lnSpc>
        <a:spcBef>
          <a:spcPts val="0"/>
        </a:spcBef>
        <a:spcAft>
          <a:spcPts val="400"/>
        </a:spcAft>
        <a:buClr>
          <a:schemeClr val="tx1">
            <a:lumMod val="50000"/>
            <a:lumOff val="50000"/>
          </a:schemeClr>
        </a:buClr>
        <a:buFont typeface="FrutigerNext LT Regular" panose="020B0503040504020204" pitchFamily="34" charset="0"/>
        <a:buChar char="»"/>
        <a:defRPr sz="1396" kern="1200">
          <a:solidFill>
            <a:schemeClr val="tx1"/>
          </a:solidFill>
          <a:latin typeface="+mn-lt"/>
          <a:ea typeface="+mn-ea"/>
          <a:cs typeface="+mn-cs"/>
        </a:defRPr>
      </a:lvl3pPr>
      <a:lvl4pPr marL="1596843" indent="-228121" algn="l" defTabSz="912481" rtl="0" eaLnBrk="1" latinLnBrk="0" hangingPunct="1">
        <a:lnSpc>
          <a:spcPct val="130000"/>
        </a:lnSpc>
        <a:spcBef>
          <a:spcPts val="500"/>
        </a:spcBef>
        <a:spcAft>
          <a:spcPts val="300"/>
        </a:spcAft>
        <a:buFont typeface="Wingdings" panose="05000000000000000000" pitchFamily="2" charset="2"/>
        <a:buChar char="n"/>
        <a:defRPr sz="179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3084" indent="-228121" algn="l" defTabSz="912481" rtl="0" eaLnBrk="1" latinLnBrk="0" hangingPunct="1">
        <a:lnSpc>
          <a:spcPct val="130000"/>
        </a:lnSpc>
        <a:spcBef>
          <a:spcPts val="500"/>
        </a:spcBef>
        <a:spcAft>
          <a:spcPts val="300"/>
        </a:spcAft>
        <a:buFont typeface="Wingdings" panose="05000000000000000000" pitchFamily="2" charset="2"/>
        <a:buChar char="n"/>
        <a:defRPr sz="1796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09324" indent="-228121" algn="l" defTabSz="9124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965565" indent="-228121" algn="l" defTabSz="9124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421806" indent="-228121" algn="l" defTabSz="9124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878046" indent="-228121" algn="l" defTabSz="91248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1pPr>
      <a:lvl2pPr marL="456240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2pPr>
      <a:lvl3pPr marL="912481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3pPr>
      <a:lvl4pPr marL="1368722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4pPr>
      <a:lvl5pPr marL="1824963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5pPr>
      <a:lvl6pPr marL="2281205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6pPr>
      <a:lvl7pPr marL="2737443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7pPr>
      <a:lvl8pPr marL="3193686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8pPr>
      <a:lvl9pPr marL="3649925" algn="l" defTabSz="912481" rtl="0" eaLnBrk="1" latinLnBrk="0" hangingPunct="1">
        <a:defRPr sz="17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356">
          <p15:clr>
            <a:srgbClr val="F26B43"/>
          </p15:clr>
        </p15:guide>
        <p15:guide id="2" orient="horz" pos="2160">
          <p15:clr>
            <a:srgbClr val="F26B43"/>
          </p15:clr>
        </p15:guide>
        <p15:guide id="3" pos="325">
          <p15:clr>
            <a:srgbClr val="F26B43"/>
          </p15:clr>
        </p15:guide>
        <p15:guide id="4" pos="3841">
          <p15:clr>
            <a:srgbClr val="F26B43"/>
          </p15:clr>
        </p15:guide>
        <p15:guide id="5" orient="horz" pos="3974">
          <p15:clr>
            <a:srgbClr val="F26B43"/>
          </p15:clr>
        </p15:guide>
        <p15:guide id="6" orient="horz" pos="164">
          <p15:clr>
            <a:srgbClr val="F26B43"/>
          </p15:clr>
        </p15:guide>
        <p15:guide id="7" orient="horz" pos="504">
          <p15:clr>
            <a:srgbClr val="F26B43"/>
          </p15:clr>
        </p15:guide>
        <p15:guide id="8" orient="horz" pos="572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19181AA-8E93-7743-ADEB-8A06A0DFC13A}"/>
              </a:ext>
            </a:extLst>
          </p:cNvPr>
          <p:cNvSpPr/>
          <p:nvPr userDrawn="1"/>
        </p:nvSpPr>
        <p:spPr>
          <a:xfrm>
            <a:off x="0" y="5590903"/>
            <a:ext cx="12196763" cy="126709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7912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2" r:id="rId1"/>
    <p:sldLayoutId id="2147483953" r:id="rId2"/>
  </p:sldLayoutIdLst>
  <p:hf hdr="0" ftr="0" dt="0"/>
  <p:txStyles>
    <p:titleStyle>
      <a:lvl1pPr algn="l" defTabSz="914400" rtl="0" eaLnBrk="1" latinLnBrk="0" hangingPunct="1">
        <a:lnSpc>
          <a:spcPts val="3440"/>
        </a:lnSpc>
        <a:spcBef>
          <a:spcPct val="0"/>
        </a:spcBef>
        <a:buNone/>
        <a:defRPr sz="3200" kern="1200">
          <a:solidFill>
            <a:schemeClr val="tx1"/>
          </a:solidFill>
          <a:latin typeface="Microsoft YaHei" panose="020B0503020204020204" pitchFamily="34" charset="-122"/>
          <a:ea typeface="Microsoft YaHei" panose="020B0503020204020204" pitchFamily="34" charset="-122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1000" kern="1200">
          <a:solidFill>
            <a:srgbClr val="1D1D1B"/>
          </a:solidFill>
          <a:latin typeface="Arial" panose="020B0604020202020204" pitchFamily="34" charset="0"/>
          <a:ea typeface="Microsoft YaHei" panose="020B0503020204020204" pitchFamily="34" charset="-122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75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59">
          <p15:clr>
            <a:srgbClr val="F26B43"/>
          </p15:clr>
        </p15:guide>
        <p15:guide id="2" pos="3841">
          <p15:clr>
            <a:srgbClr val="F26B43"/>
          </p15:clr>
        </p15:guide>
        <p15:guide id="3" pos="565">
          <p15:clr>
            <a:srgbClr val="F26B43"/>
          </p15:clr>
        </p15:guide>
        <p15:guide id="4" orient="horz" pos="4007">
          <p15:clr>
            <a:srgbClr val="F26B43"/>
          </p15:clr>
        </p15:guide>
        <p15:guide id="5" orient="horz" pos="1235">
          <p15:clr>
            <a:srgbClr val="F26B43"/>
          </p15:clr>
        </p15:guide>
        <p15:guide id="6" orient="horz" pos="553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1095470" y="6356939"/>
            <a:ext cx="35039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0" kern="1200" baseline="0" dirty="0">
                <a:solidFill>
                  <a:srgbClr val="1D1D1B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Huawei Proprietary - Restricted Distribution</a:t>
            </a:r>
            <a:endParaRPr lang="en-US" sz="900" b="0" kern="1200" baseline="0" dirty="0">
              <a:solidFill>
                <a:srgbClr val="1D1D1B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734134" y="6402812"/>
            <a:ext cx="499729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l" defTabSz="88963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837181-38C6-AD4F-B8BA-B444770388BB}" type="slidenum">
              <a:rPr lang="en-US" sz="900" smtClean="0">
                <a:solidFill>
                  <a:srgbClr val="1D1D1B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 marL="0" marR="0" lvl="0" indent="0" algn="l" defTabSz="88963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lang="en-US" sz="900" dirty="0">
              <a:solidFill>
                <a:srgbClr val="1D1D1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8" name="Group 87"/>
          <p:cNvGrpSpPr>
            <a:grpSpLocks noChangeAspect="1"/>
          </p:cNvGrpSpPr>
          <p:nvPr userDrawn="1"/>
        </p:nvGrpSpPr>
        <p:grpSpPr>
          <a:xfrm>
            <a:off x="12290470" y="2625395"/>
            <a:ext cx="1967973" cy="4233515"/>
            <a:chOff x="5343885" y="-48857"/>
            <a:chExt cx="3271316" cy="7037279"/>
          </a:xfrm>
        </p:grpSpPr>
        <p:sp>
          <p:nvSpPr>
            <p:cNvPr id="89" name="矩形 13"/>
            <p:cNvSpPr/>
            <p:nvPr userDrawn="1"/>
          </p:nvSpPr>
          <p:spPr>
            <a:xfrm>
              <a:off x="5356401" y="1934171"/>
              <a:ext cx="791510" cy="664397"/>
            </a:xfrm>
            <a:prstGeom prst="rect">
              <a:avLst/>
            </a:prstGeom>
            <a:solidFill>
              <a:srgbClr val="C4005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196/0/84</a:t>
              </a:r>
            </a:p>
          </p:txBody>
        </p:sp>
        <p:sp>
          <p:nvSpPr>
            <p:cNvPr id="90" name="文本框 15"/>
            <p:cNvSpPr txBox="1"/>
            <p:nvPr userDrawn="1"/>
          </p:nvSpPr>
          <p:spPr>
            <a:xfrm>
              <a:off x="5352723" y="1694497"/>
              <a:ext cx="1052647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zh-CN" altLang="en-US" sz="800" b="0" i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公司辅助色</a:t>
              </a:r>
            </a:p>
          </p:txBody>
        </p:sp>
        <p:sp>
          <p:nvSpPr>
            <p:cNvPr id="91" name="矩形 13"/>
            <p:cNvSpPr/>
            <p:nvPr userDrawn="1"/>
          </p:nvSpPr>
          <p:spPr>
            <a:xfrm>
              <a:off x="6184680" y="1934171"/>
              <a:ext cx="791510" cy="664397"/>
            </a:xfrm>
            <a:prstGeom prst="rect">
              <a:avLst/>
            </a:prstGeom>
            <a:solidFill>
              <a:srgbClr val="CB377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203/55/120</a:t>
              </a:r>
            </a:p>
          </p:txBody>
        </p:sp>
        <p:sp>
          <p:nvSpPr>
            <p:cNvPr id="92" name="矩形 13"/>
            <p:cNvSpPr/>
            <p:nvPr userDrawn="1"/>
          </p:nvSpPr>
          <p:spPr>
            <a:xfrm>
              <a:off x="5356401" y="3403061"/>
              <a:ext cx="791510" cy="664397"/>
            </a:xfrm>
            <a:prstGeom prst="rect">
              <a:avLst/>
            </a:prstGeom>
            <a:solidFill>
              <a:srgbClr val="ED6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237/109/0</a:t>
              </a:r>
            </a:p>
          </p:txBody>
        </p:sp>
        <p:sp>
          <p:nvSpPr>
            <p:cNvPr id="93" name="矩形 13"/>
            <p:cNvSpPr/>
            <p:nvPr userDrawn="1"/>
          </p:nvSpPr>
          <p:spPr>
            <a:xfrm>
              <a:off x="6184680" y="2673360"/>
              <a:ext cx="791510" cy="664397"/>
            </a:xfrm>
            <a:prstGeom prst="rect">
              <a:avLst/>
            </a:prstGeom>
            <a:solidFill>
              <a:srgbClr val="9936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3130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153/54/54</a:t>
              </a:r>
            </a:p>
          </p:txBody>
        </p:sp>
        <p:sp>
          <p:nvSpPr>
            <p:cNvPr id="94" name="矩形 13"/>
            <p:cNvSpPr/>
            <p:nvPr userDrawn="1"/>
          </p:nvSpPr>
          <p:spPr>
            <a:xfrm>
              <a:off x="5356401" y="4866463"/>
              <a:ext cx="791510" cy="664397"/>
            </a:xfrm>
            <a:prstGeom prst="rect">
              <a:avLst/>
            </a:prstGeom>
            <a:solidFill>
              <a:srgbClr val="62B23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98/178/48</a:t>
              </a:r>
            </a:p>
          </p:txBody>
        </p:sp>
        <p:sp>
          <p:nvSpPr>
            <p:cNvPr id="95" name="矩形 13"/>
            <p:cNvSpPr/>
            <p:nvPr userDrawn="1"/>
          </p:nvSpPr>
          <p:spPr>
            <a:xfrm>
              <a:off x="6184680" y="3415851"/>
              <a:ext cx="791510" cy="664397"/>
            </a:xfrm>
            <a:prstGeom prst="rect">
              <a:avLst/>
            </a:prstGeom>
            <a:solidFill>
              <a:srgbClr val="F289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242/137/68</a:t>
              </a:r>
            </a:p>
          </p:txBody>
        </p:sp>
        <p:sp>
          <p:nvSpPr>
            <p:cNvPr id="96" name="矩形 13"/>
            <p:cNvSpPr/>
            <p:nvPr userDrawn="1"/>
          </p:nvSpPr>
          <p:spPr>
            <a:xfrm>
              <a:off x="5353240" y="184963"/>
              <a:ext cx="791510" cy="664397"/>
            </a:xfrm>
            <a:prstGeom prst="rect">
              <a:avLst/>
            </a:prstGeom>
            <a:solidFill>
              <a:srgbClr val="C7000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PANTONE 185C</a:t>
              </a:r>
            </a:p>
            <a:p>
              <a:pPr algn="ctr">
                <a:lnSpc>
                  <a:spcPts val="620"/>
                </a:lnSpc>
                <a:spcBef>
                  <a:spcPts val="0"/>
                </a:spcBef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199/0/11  </a:t>
              </a:r>
            </a:p>
          </p:txBody>
        </p:sp>
        <p:sp>
          <p:nvSpPr>
            <p:cNvPr id="97" name="文本框 15"/>
            <p:cNvSpPr txBox="1"/>
            <p:nvPr userDrawn="1"/>
          </p:nvSpPr>
          <p:spPr>
            <a:xfrm>
              <a:off x="5343885" y="-48857"/>
              <a:ext cx="726488" cy="204645"/>
            </a:xfrm>
            <a:prstGeom prst="rect">
              <a:avLst/>
            </a:prstGeom>
            <a:noFill/>
          </p:spPr>
          <p:txBody>
            <a:bodyPr wrap="square" lIns="0" tIns="0" rIns="0" bIns="0" rtlCol="0" anchor="b" anchorCtr="0">
              <a:spAutoFit/>
            </a:bodyPr>
            <a:lstStyle/>
            <a:p>
              <a:pPr algn="l">
                <a:lnSpc>
                  <a:spcPct val="100000"/>
                </a:lnSpc>
              </a:pPr>
              <a:r>
                <a:rPr kumimoji="1" lang="zh-CN" altLang="en-US" sz="800" b="0" i="0" dirty="0">
                  <a:solidFill>
                    <a:schemeClr val="tx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公司色</a:t>
              </a:r>
            </a:p>
          </p:txBody>
        </p:sp>
        <p:sp>
          <p:nvSpPr>
            <p:cNvPr id="98" name="矩形 13"/>
            <p:cNvSpPr/>
            <p:nvPr userDrawn="1"/>
          </p:nvSpPr>
          <p:spPr>
            <a:xfrm>
              <a:off x="5352600" y="918047"/>
              <a:ext cx="791510" cy="664397"/>
            </a:xfrm>
            <a:prstGeom prst="rect">
              <a:avLst/>
            </a:prstGeom>
            <a:solidFill>
              <a:srgbClr val="C810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PANTONE 186C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chemeClr val="tx2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200/16/46  </a:t>
              </a:r>
            </a:p>
          </p:txBody>
        </p:sp>
        <p:sp>
          <p:nvSpPr>
            <p:cNvPr id="99" name="矩形 13"/>
            <p:cNvSpPr/>
            <p:nvPr userDrawn="1"/>
          </p:nvSpPr>
          <p:spPr>
            <a:xfrm>
              <a:off x="5354164" y="2665974"/>
              <a:ext cx="791510" cy="664397"/>
            </a:xfrm>
            <a:prstGeom prst="rect">
              <a:avLst/>
            </a:prstGeom>
            <a:solidFill>
              <a:srgbClr val="7F00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127/0/1</a:t>
              </a:r>
            </a:p>
          </p:txBody>
        </p:sp>
        <p:sp>
          <p:nvSpPr>
            <p:cNvPr id="100" name="矩形 13"/>
            <p:cNvSpPr/>
            <p:nvPr userDrawn="1"/>
          </p:nvSpPr>
          <p:spPr>
            <a:xfrm>
              <a:off x="5354164" y="4134866"/>
              <a:ext cx="791510" cy="664397"/>
            </a:xfrm>
            <a:prstGeom prst="rect">
              <a:avLst/>
            </a:prstGeom>
            <a:solidFill>
              <a:srgbClr val="FCC8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52/200/0</a:t>
              </a:r>
            </a:p>
          </p:txBody>
        </p:sp>
        <p:sp>
          <p:nvSpPr>
            <p:cNvPr id="101" name="矩形 13"/>
            <p:cNvSpPr/>
            <p:nvPr userDrawn="1"/>
          </p:nvSpPr>
          <p:spPr>
            <a:xfrm>
              <a:off x="5354164" y="5596166"/>
              <a:ext cx="791510" cy="664397"/>
            </a:xfrm>
            <a:prstGeom prst="rect">
              <a:avLst/>
            </a:prstGeom>
            <a:solidFill>
              <a:srgbClr val="30B5C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48/181/197</a:t>
              </a:r>
            </a:p>
          </p:txBody>
        </p:sp>
        <p:sp>
          <p:nvSpPr>
            <p:cNvPr id="102" name="矩形 13"/>
            <p:cNvSpPr/>
            <p:nvPr userDrawn="1"/>
          </p:nvSpPr>
          <p:spPr>
            <a:xfrm>
              <a:off x="6184543" y="4866463"/>
              <a:ext cx="791510" cy="664398"/>
            </a:xfrm>
            <a:prstGeom prst="rect">
              <a:avLst/>
            </a:prstGeom>
            <a:solidFill>
              <a:srgbClr val="81C1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129/193/95</a:t>
              </a:r>
            </a:p>
          </p:txBody>
        </p:sp>
        <p:sp>
          <p:nvSpPr>
            <p:cNvPr id="103" name="矩形 13"/>
            <p:cNvSpPr/>
            <p:nvPr userDrawn="1"/>
          </p:nvSpPr>
          <p:spPr>
            <a:xfrm>
              <a:off x="6182308" y="4134866"/>
              <a:ext cx="791510" cy="664398"/>
            </a:xfrm>
            <a:prstGeom prst="rect">
              <a:avLst/>
            </a:prstGeom>
            <a:solidFill>
              <a:srgbClr val="FDD35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253/211/81</a:t>
              </a:r>
            </a:p>
          </p:txBody>
        </p:sp>
        <p:sp>
          <p:nvSpPr>
            <p:cNvPr id="104" name="矩形 13"/>
            <p:cNvSpPr/>
            <p:nvPr userDrawn="1"/>
          </p:nvSpPr>
          <p:spPr>
            <a:xfrm>
              <a:off x="6177324" y="5596166"/>
              <a:ext cx="791510" cy="664398"/>
            </a:xfrm>
            <a:prstGeom prst="rect">
              <a:avLst/>
            </a:prstGeom>
            <a:solidFill>
              <a:srgbClr val="56C4D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86/196/210</a:t>
              </a:r>
            </a:p>
          </p:txBody>
        </p:sp>
        <p:sp>
          <p:nvSpPr>
            <p:cNvPr id="105" name="矩形 13"/>
            <p:cNvSpPr/>
            <p:nvPr/>
          </p:nvSpPr>
          <p:spPr>
            <a:xfrm>
              <a:off x="6186245" y="184963"/>
              <a:ext cx="791510" cy="664397"/>
            </a:xfrm>
            <a:prstGeom prst="rect">
              <a:avLst/>
            </a:prstGeom>
            <a:solidFill>
              <a:srgbClr val="D3394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211/57/65</a:t>
              </a:r>
            </a:p>
          </p:txBody>
        </p:sp>
        <p:sp>
          <p:nvSpPr>
            <p:cNvPr id="106" name="矩形 13"/>
            <p:cNvSpPr/>
            <p:nvPr/>
          </p:nvSpPr>
          <p:spPr>
            <a:xfrm>
              <a:off x="6185604" y="918047"/>
              <a:ext cx="791510" cy="664397"/>
            </a:xfrm>
            <a:prstGeom prst="rect">
              <a:avLst/>
            </a:prstGeom>
            <a:solidFill>
              <a:srgbClr val="D3385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211/56/89</a:t>
              </a:r>
            </a:p>
          </p:txBody>
        </p:sp>
        <p:sp>
          <p:nvSpPr>
            <p:cNvPr id="107" name="矩形 13"/>
            <p:cNvSpPr/>
            <p:nvPr/>
          </p:nvSpPr>
          <p:spPr>
            <a:xfrm>
              <a:off x="6996262" y="1934171"/>
              <a:ext cx="791510" cy="664397"/>
            </a:xfrm>
            <a:prstGeom prst="rect">
              <a:avLst/>
            </a:prstGeom>
            <a:solidFill>
              <a:srgbClr val="DD80A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221/128/170</a:t>
              </a:r>
            </a:p>
          </p:txBody>
        </p:sp>
        <p:sp>
          <p:nvSpPr>
            <p:cNvPr id="108" name="矩形 13"/>
            <p:cNvSpPr/>
            <p:nvPr/>
          </p:nvSpPr>
          <p:spPr>
            <a:xfrm>
              <a:off x="6996262" y="2673360"/>
              <a:ext cx="791510" cy="664397"/>
            </a:xfrm>
            <a:prstGeom prst="rect">
              <a:avLst/>
            </a:prstGeom>
            <a:solidFill>
              <a:srgbClr val="BF808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3130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191/128/130</a:t>
              </a:r>
            </a:p>
          </p:txBody>
        </p:sp>
        <p:sp>
          <p:nvSpPr>
            <p:cNvPr id="109" name="矩形 13"/>
            <p:cNvSpPr/>
            <p:nvPr/>
          </p:nvSpPr>
          <p:spPr>
            <a:xfrm>
              <a:off x="6996262" y="3415851"/>
              <a:ext cx="791510" cy="664397"/>
            </a:xfrm>
            <a:prstGeom prst="rect">
              <a:avLst/>
            </a:prstGeom>
            <a:solidFill>
              <a:srgbClr val="F6B78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246/183/140</a:t>
              </a:r>
            </a:p>
          </p:txBody>
        </p:sp>
        <p:sp>
          <p:nvSpPr>
            <p:cNvPr id="110" name="矩形 13"/>
            <p:cNvSpPr/>
            <p:nvPr/>
          </p:nvSpPr>
          <p:spPr>
            <a:xfrm>
              <a:off x="7006093" y="4866463"/>
              <a:ext cx="791510" cy="664397"/>
            </a:xfrm>
            <a:prstGeom prst="rect">
              <a:avLst/>
            </a:prstGeom>
            <a:solidFill>
              <a:srgbClr val="AFD8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176/216/156</a:t>
              </a:r>
            </a:p>
          </p:txBody>
        </p:sp>
        <p:sp>
          <p:nvSpPr>
            <p:cNvPr id="111" name="矩形 13"/>
            <p:cNvSpPr/>
            <p:nvPr/>
          </p:nvSpPr>
          <p:spPr>
            <a:xfrm>
              <a:off x="7003856" y="4134866"/>
              <a:ext cx="791510" cy="664397"/>
            </a:xfrm>
            <a:prstGeom prst="rect">
              <a:avLst/>
            </a:prstGeom>
            <a:solidFill>
              <a:srgbClr val="FDE39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253/227/181</a:t>
              </a:r>
            </a:p>
          </p:txBody>
        </p:sp>
        <p:sp>
          <p:nvSpPr>
            <p:cNvPr id="112" name="矩形 13"/>
            <p:cNvSpPr/>
            <p:nvPr/>
          </p:nvSpPr>
          <p:spPr>
            <a:xfrm>
              <a:off x="7003856" y="5596166"/>
              <a:ext cx="791510" cy="664397"/>
            </a:xfrm>
            <a:prstGeom prst="rect">
              <a:avLst/>
            </a:prstGeom>
            <a:solidFill>
              <a:srgbClr val="94DAE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148/218/226</a:t>
              </a:r>
            </a:p>
          </p:txBody>
        </p:sp>
        <p:sp>
          <p:nvSpPr>
            <p:cNvPr id="113" name="矩形 13"/>
            <p:cNvSpPr/>
            <p:nvPr/>
          </p:nvSpPr>
          <p:spPr>
            <a:xfrm>
              <a:off x="6997826" y="184963"/>
              <a:ext cx="791510" cy="664397"/>
            </a:xfrm>
            <a:prstGeom prst="rect">
              <a:avLst/>
            </a:prstGeom>
            <a:solidFill>
              <a:srgbClr val="E2818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226/129/137</a:t>
              </a:r>
            </a:p>
          </p:txBody>
        </p:sp>
        <p:sp>
          <p:nvSpPr>
            <p:cNvPr id="114" name="矩形 13"/>
            <p:cNvSpPr/>
            <p:nvPr/>
          </p:nvSpPr>
          <p:spPr>
            <a:xfrm>
              <a:off x="6997185" y="918047"/>
              <a:ext cx="791510" cy="664397"/>
            </a:xfrm>
            <a:prstGeom prst="rect">
              <a:avLst/>
            </a:prstGeom>
            <a:solidFill>
              <a:srgbClr val="E2819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226/129/152</a:t>
              </a:r>
            </a:p>
          </p:txBody>
        </p:sp>
        <p:sp>
          <p:nvSpPr>
            <p:cNvPr id="115" name="矩形 13"/>
            <p:cNvSpPr/>
            <p:nvPr userDrawn="1"/>
          </p:nvSpPr>
          <p:spPr>
            <a:xfrm>
              <a:off x="7806130" y="1934171"/>
              <a:ext cx="791510" cy="664397"/>
            </a:xfrm>
            <a:prstGeom prst="rect">
              <a:avLst/>
            </a:prstGeom>
            <a:solidFill>
              <a:srgbClr val="EBB3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235/179/204</a:t>
              </a:r>
            </a:p>
          </p:txBody>
        </p:sp>
        <p:sp>
          <p:nvSpPr>
            <p:cNvPr id="116" name="矩形 13"/>
            <p:cNvSpPr/>
            <p:nvPr/>
          </p:nvSpPr>
          <p:spPr>
            <a:xfrm>
              <a:off x="7806130" y="2673360"/>
              <a:ext cx="791510" cy="664397"/>
            </a:xfrm>
            <a:prstGeom prst="rect">
              <a:avLst/>
            </a:prstGeom>
            <a:solidFill>
              <a:srgbClr val="D8B3B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marL="0" marR="0" lvl="0" indent="0" algn="ctr" defTabSz="913130" rtl="0" eaLnBrk="1" fontAlgn="auto" latinLnBrk="0" hangingPunct="1">
                <a:lnSpc>
                  <a:spcPts val="62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216/179/179</a:t>
              </a:r>
            </a:p>
          </p:txBody>
        </p:sp>
        <p:sp>
          <p:nvSpPr>
            <p:cNvPr id="117" name="矩形 13"/>
            <p:cNvSpPr/>
            <p:nvPr/>
          </p:nvSpPr>
          <p:spPr>
            <a:xfrm>
              <a:off x="7811114" y="3415851"/>
              <a:ext cx="791510" cy="664398"/>
            </a:xfrm>
            <a:prstGeom prst="rect">
              <a:avLst/>
            </a:prstGeom>
            <a:solidFill>
              <a:srgbClr val="FAD3B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250/211/187</a:t>
              </a:r>
            </a:p>
          </p:txBody>
        </p:sp>
        <p:sp>
          <p:nvSpPr>
            <p:cNvPr id="118" name="矩形 13"/>
            <p:cNvSpPr/>
            <p:nvPr/>
          </p:nvSpPr>
          <p:spPr>
            <a:xfrm>
              <a:off x="7820945" y="4866463"/>
              <a:ext cx="791510" cy="664398"/>
            </a:xfrm>
            <a:prstGeom prst="rect">
              <a:avLst/>
            </a:prstGeom>
            <a:solidFill>
              <a:srgbClr val="D0E8C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208/232/196</a:t>
              </a:r>
            </a:p>
          </p:txBody>
        </p:sp>
        <p:sp>
          <p:nvSpPr>
            <p:cNvPr id="119" name="矩形 13"/>
            <p:cNvSpPr/>
            <p:nvPr/>
          </p:nvSpPr>
          <p:spPr>
            <a:xfrm>
              <a:off x="7818707" y="4134866"/>
              <a:ext cx="791510" cy="664398"/>
            </a:xfrm>
            <a:prstGeom prst="rect">
              <a:avLst/>
            </a:prstGeom>
            <a:solidFill>
              <a:srgbClr val="FEEE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254/238/193</a:t>
              </a:r>
            </a:p>
          </p:txBody>
        </p:sp>
        <p:sp>
          <p:nvSpPr>
            <p:cNvPr id="120" name="矩形 13"/>
            <p:cNvSpPr/>
            <p:nvPr/>
          </p:nvSpPr>
          <p:spPr>
            <a:xfrm>
              <a:off x="7823691" y="5596166"/>
              <a:ext cx="791510" cy="664398"/>
            </a:xfrm>
            <a:prstGeom prst="rect">
              <a:avLst/>
            </a:prstGeom>
            <a:solidFill>
              <a:srgbClr val="BEE9E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190/233/238</a:t>
              </a:r>
            </a:p>
          </p:txBody>
        </p:sp>
        <p:sp>
          <p:nvSpPr>
            <p:cNvPr id="121" name="矩形 13"/>
            <p:cNvSpPr/>
            <p:nvPr/>
          </p:nvSpPr>
          <p:spPr>
            <a:xfrm>
              <a:off x="7807694" y="184963"/>
              <a:ext cx="791510" cy="664397"/>
            </a:xfrm>
            <a:prstGeom prst="rect">
              <a:avLst/>
            </a:prstGeom>
            <a:solidFill>
              <a:srgbClr val="EEB3B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239/178/184</a:t>
              </a:r>
            </a:p>
          </p:txBody>
        </p:sp>
        <p:sp>
          <p:nvSpPr>
            <p:cNvPr id="122" name="矩形 13"/>
            <p:cNvSpPr/>
            <p:nvPr/>
          </p:nvSpPr>
          <p:spPr>
            <a:xfrm>
              <a:off x="7807054" y="918047"/>
              <a:ext cx="791510" cy="664397"/>
            </a:xfrm>
            <a:prstGeom prst="rect">
              <a:avLst/>
            </a:prstGeom>
            <a:solidFill>
              <a:srgbClr val="EE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238/179/193</a:t>
              </a:r>
            </a:p>
          </p:txBody>
        </p:sp>
        <p:sp>
          <p:nvSpPr>
            <p:cNvPr id="123" name="矩形 13"/>
            <p:cNvSpPr/>
            <p:nvPr userDrawn="1"/>
          </p:nvSpPr>
          <p:spPr>
            <a:xfrm>
              <a:off x="5354169" y="6324025"/>
              <a:ext cx="513579" cy="664397"/>
            </a:xfrm>
            <a:prstGeom prst="rect">
              <a:avLst/>
            </a:prstGeom>
            <a:solidFill>
              <a:srgbClr val="22181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0/0/0</a:t>
              </a:r>
            </a:p>
          </p:txBody>
        </p:sp>
        <p:sp>
          <p:nvSpPr>
            <p:cNvPr id="124" name="矩形 13"/>
            <p:cNvSpPr/>
            <p:nvPr userDrawn="1"/>
          </p:nvSpPr>
          <p:spPr>
            <a:xfrm>
              <a:off x="5900626" y="6324025"/>
              <a:ext cx="513579" cy="664397"/>
            </a:xfrm>
            <a:prstGeom prst="rect">
              <a:avLst/>
            </a:prstGeom>
            <a:solidFill>
              <a:srgbClr val="59575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89/87/87</a:t>
              </a:r>
            </a:p>
          </p:txBody>
        </p:sp>
        <p:sp>
          <p:nvSpPr>
            <p:cNvPr id="125" name="矩形 13"/>
            <p:cNvSpPr/>
            <p:nvPr userDrawn="1"/>
          </p:nvSpPr>
          <p:spPr>
            <a:xfrm>
              <a:off x="6445335" y="6324024"/>
              <a:ext cx="513579" cy="664398"/>
            </a:xfrm>
            <a:prstGeom prst="rect">
              <a:avLst/>
            </a:prstGeom>
            <a:solidFill>
              <a:srgbClr val="88888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137/137/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137</a:t>
              </a:r>
            </a:p>
          </p:txBody>
        </p:sp>
        <p:sp>
          <p:nvSpPr>
            <p:cNvPr id="126" name="矩形 13"/>
            <p:cNvSpPr/>
            <p:nvPr userDrawn="1"/>
          </p:nvSpPr>
          <p:spPr>
            <a:xfrm>
              <a:off x="7003279" y="6324024"/>
              <a:ext cx="513579" cy="664398"/>
            </a:xfrm>
            <a:prstGeom prst="rect">
              <a:avLst/>
            </a:prstGeom>
            <a:solidFill>
              <a:srgbClr val="B5B5B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181/181/</a:t>
              </a:r>
              <a:b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FFFFFF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181</a:t>
              </a:r>
            </a:p>
          </p:txBody>
        </p:sp>
        <p:sp>
          <p:nvSpPr>
            <p:cNvPr id="127" name="矩形 13"/>
            <p:cNvSpPr/>
            <p:nvPr userDrawn="1"/>
          </p:nvSpPr>
          <p:spPr>
            <a:xfrm>
              <a:off x="7551547" y="6324024"/>
              <a:ext cx="513579" cy="664398"/>
            </a:xfrm>
            <a:prstGeom prst="rect">
              <a:avLst/>
            </a:prstGeom>
            <a:solidFill>
              <a:srgbClr val="DD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 221/221/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221</a:t>
              </a:r>
            </a:p>
          </p:txBody>
        </p:sp>
        <p:sp>
          <p:nvSpPr>
            <p:cNvPr id="128" name="矩形 13"/>
            <p:cNvSpPr/>
            <p:nvPr userDrawn="1"/>
          </p:nvSpPr>
          <p:spPr>
            <a:xfrm>
              <a:off x="8098559" y="6324024"/>
              <a:ext cx="513579" cy="664398"/>
            </a:xfrm>
            <a:prstGeom prst="rect">
              <a:avLst/>
            </a:prstGeom>
            <a:solidFill>
              <a:srgbClr val="FFFFFF"/>
            </a:solidFill>
            <a:ln w="6350">
              <a:solidFill>
                <a:srgbClr val="B5B5B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RGB</a:t>
              </a:r>
            </a:p>
            <a:p>
              <a:pPr algn="ctr">
                <a:lnSpc>
                  <a:spcPts val="620"/>
                </a:lnSpc>
              </a:pP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255/255/</a:t>
              </a:r>
              <a:b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</a:br>
              <a:r>
                <a:rPr kumimoji="1" lang="en-US" altLang="zh-CN" sz="500" b="1" dirty="0">
                  <a:solidFill>
                    <a:srgbClr val="595757"/>
                  </a:solidFill>
                  <a:latin typeface="Arial" panose="020B0604020202020204" pitchFamily="34" charset="0"/>
                  <a:ea typeface="Arial" panose="020B0604020202020204" pitchFamily="34" charset="0"/>
                  <a:cs typeface="Arial" panose="020B0604020202020204" pitchFamily="34" charset="0"/>
                </a:rPr>
                <a:t>255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5006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7" r:id="rId2"/>
    <p:sldLayoutId id="2147483958" r:id="rId3"/>
  </p:sldLayoutIdLst>
  <p:hf hdr="0" ftr="0" dt="0"/>
  <p:txStyles>
    <p:titleStyle>
      <a:lvl1pPr algn="l" defTabSz="1186180" rtl="0" eaLnBrk="1" latinLnBrk="0" hangingPunct="1">
        <a:lnSpc>
          <a:spcPct val="90000"/>
        </a:lnSpc>
        <a:spcBef>
          <a:spcPct val="0"/>
        </a:spcBef>
        <a:buNone/>
        <a:defRPr sz="57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6545" indent="-296545" algn="l" defTabSz="1186180" rtl="0" eaLnBrk="1" latinLnBrk="0" hangingPunct="1">
        <a:lnSpc>
          <a:spcPct val="90000"/>
        </a:lnSpc>
        <a:spcBef>
          <a:spcPts val="1295"/>
        </a:spcBef>
        <a:buFont typeface="Arial" panose="020B0604020202020204" pitchFamily="34" charset="0"/>
        <a:buChar char="•"/>
        <a:defRPr sz="3635" kern="1200">
          <a:solidFill>
            <a:schemeClr val="tx1"/>
          </a:solidFill>
          <a:latin typeface="+mn-lt"/>
          <a:ea typeface="+mn-ea"/>
          <a:cs typeface="+mn-cs"/>
        </a:defRPr>
      </a:lvl1pPr>
      <a:lvl2pPr marL="889635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3115" kern="1200">
          <a:solidFill>
            <a:schemeClr val="tx1"/>
          </a:solidFill>
          <a:latin typeface="+mn-lt"/>
          <a:ea typeface="+mn-ea"/>
          <a:cs typeface="+mn-cs"/>
        </a:defRPr>
      </a:lvl2pPr>
      <a:lvl3pPr marL="1482725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595" kern="1200">
          <a:solidFill>
            <a:schemeClr val="tx1"/>
          </a:solidFill>
          <a:latin typeface="+mn-lt"/>
          <a:ea typeface="+mn-ea"/>
          <a:cs typeface="+mn-cs"/>
        </a:defRPr>
      </a:lvl3pPr>
      <a:lvl4pPr marL="2076450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4pPr>
      <a:lvl5pPr marL="2669540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5pPr>
      <a:lvl6pPr marL="3262630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6pPr>
      <a:lvl7pPr marL="3855720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7pPr>
      <a:lvl8pPr marL="4448810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8pPr>
      <a:lvl9pPr marL="5041900" indent="-296545" algn="l" defTabSz="1186180" rtl="0" eaLnBrk="1" latinLnBrk="0" hangingPunct="1">
        <a:lnSpc>
          <a:spcPct val="90000"/>
        </a:lnSpc>
        <a:spcBef>
          <a:spcPts val="650"/>
        </a:spcBef>
        <a:buFont typeface="Arial" panose="020B0604020202020204" pitchFamily="34" charset="0"/>
        <a:buChar char="•"/>
        <a:defRPr sz="23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1pPr>
      <a:lvl2pPr marL="593090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2pPr>
      <a:lvl3pPr marL="1186180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3pPr>
      <a:lvl4pPr marL="1779270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4pPr>
      <a:lvl5pPr marL="2372995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5pPr>
      <a:lvl6pPr marL="2966085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6pPr>
      <a:lvl7pPr marL="3559175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7pPr>
      <a:lvl8pPr marL="4152265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8pPr>
      <a:lvl9pPr marL="4745355" algn="l" defTabSz="1186180" rtl="0" eaLnBrk="1" latinLnBrk="0" hangingPunct="1">
        <a:defRPr sz="23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4.xml"/><Relationship Id="rId7" Type="http://schemas.openxmlformats.org/officeDocument/2006/relationships/image" Target="../media/image1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4785BF73-7283-4AF0-A400-225C3952C601}"/>
              </a:ext>
            </a:extLst>
          </p:cNvPr>
          <p:cNvSpPr txBox="1">
            <a:spLocks/>
          </p:cNvSpPr>
          <p:nvPr/>
        </p:nvSpPr>
        <p:spPr>
          <a:xfrm>
            <a:off x="4622800" y="1790270"/>
            <a:ext cx="6825427" cy="450475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3765" rtl="0" eaLnBrk="1" latinLnBrk="0" hangingPunct="1">
              <a:lnSpc>
                <a:spcPts val="344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4000" b="1" dirty="0">
                <a:solidFill>
                  <a:srgbClr val="C00000"/>
                </a:solidFill>
              </a:rPr>
              <a:t>水利智能助手大模型方案介绍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552" y="0"/>
            <a:ext cx="1047804" cy="60963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>
            <a:extLst>
              <a:ext uri="{FF2B5EF4-FFF2-40B4-BE49-F238E27FC236}">
                <a16:creationId xmlns:a16="http://schemas.microsoft.com/office/drawing/2014/main" id="{D4D8997D-937B-A40A-7786-707D93A3E7F4}"/>
              </a:ext>
            </a:extLst>
          </p:cNvPr>
          <p:cNvSpPr/>
          <p:nvPr/>
        </p:nvSpPr>
        <p:spPr>
          <a:xfrm>
            <a:off x="3334557" y="1138379"/>
            <a:ext cx="5497486" cy="5497486"/>
          </a:xfrm>
          <a:prstGeom prst="ellipse">
            <a:avLst/>
          </a:prstGeom>
          <a:noFill/>
          <a:ln w="15875">
            <a:solidFill>
              <a:schemeClr val="accent1">
                <a:lumMod val="40000"/>
                <a:lumOff val="60000"/>
                <a:alpha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9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3" name="椭圆 2">
            <a:extLst>
              <a:ext uri="{FF2B5EF4-FFF2-40B4-BE49-F238E27FC236}">
                <a16:creationId xmlns:a16="http://schemas.microsoft.com/office/drawing/2014/main" id="{3F89612C-AAC2-CF80-E788-25D29FBFD634}"/>
              </a:ext>
            </a:extLst>
          </p:cNvPr>
          <p:cNvSpPr/>
          <p:nvPr/>
        </p:nvSpPr>
        <p:spPr>
          <a:xfrm>
            <a:off x="4090739" y="1894563"/>
            <a:ext cx="3985120" cy="3985118"/>
          </a:xfrm>
          <a:prstGeom prst="ellipse">
            <a:avLst/>
          </a:prstGeom>
          <a:noFill/>
          <a:ln w="15875">
            <a:solidFill>
              <a:schemeClr val="accent1">
                <a:lumMod val="40000"/>
                <a:lumOff val="60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9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:a16="http://schemas.microsoft.com/office/drawing/2014/main" id="{0BA4409F-2C97-41A8-1858-E249DDEE6EC2}"/>
              </a:ext>
            </a:extLst>
          </p:cNvPr>
          <p:cNvSpPr/>
          <p:nvPr/>
        </p:nvSpPr>
        <p:spPr>
          <a:xfrm>
            <a:off x="3602116" y="5397407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:a16="http://schemas.microsoft.com/office/drawing/2014/main" id="{3150142A-0A8F-5BC2-B845-A799F6A73DCC}"/>
              </a:ext>
            </a:extLst>
          </p:cNvPr>
          <p:cNvSpPr/>
          <p:nvPr/>
        </p:nvSpPr>
        <p:spPr>
          <a:xfrm>
            <a:off x="2852269" y="4094356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:a16="http://schemas.microsoft.com/office/drawing/2014/main" id="{A35C0660-C375-2F82-DAF0-AF793BE8D082}"/>
              </a:ext>
            </a:extLst>
          </p:cNvPr>
          <p:cNvSpPr/>
          <p:nvPr/>
        </p:nvSpPr>
        <p:spPr>
          <a:xfrm>
            <a:off x="3597105" y="1387728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:a16="http://schemas.microsoft.com/office/drawing/2014/main" id="{32B983B0-AB33-AB27-AD45-6BC62C2316A8}"/>
              </a:ext>
            </a:extLst>
          </p:cNvPr>
          <p:cNvSpPr/>
          <p:nvPr/>
        </p:nvSpPr>
        <p:spPr>
          <a:xfrm>
            <a:off x="2853382" y="2669290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BFC21BB-BBD5-E5CE-43BD-01A087EEE4EB}"/>
              </a:ext>
            </a:extLst>
          </p:cNvPr>
          <p:cNvSpPr txBox="1"/>
          <p:nvPr/>
        </p:nvSpPr>
        <p:spPr>
          <a:xfrm>
            <a:off x="4764239" y="338196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用户价值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FD7B39D-DDFB-9E7B-5740-59D21E19A734}"/>
              </a:ext>
            </a:extLst>
          </p:cNvPr>
          <p:cNvSpPr txBox="1"/>
          <p:nvPr/>
        </p:nvSpPr>
        <p:spPr>
          <a:xfrm>
            <a:off x="6181387" y="413497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技术价值</a:t>
            </a:r>
          </a:p>
        </p:txBody>
      </p:sp>
      <p:sp>
        <p:nvSpPr>
          <p:cNvPr id="10" name="TextBox 68">
            <a:extLst>
              <a:ext uri="{FF2B5EF4-FFF2-40B4-BE49-F238E27FC236}">
                <a16:creationId xmlns:a16="http://schemas.microsoft.com/office/drawing/2014/main" id="{AA3FBD4E-3C80-747F-7746-DA9830561A1B}"/>
              </a:ext>
            </a:extLst>
          </p:cNvPr>
          <p:cNvSpPr txBox="1"/>
          <p:nvPr/>
        </p:nvSpPr>
        <p:spPr>
          <a:xfrm flipH="1">
            <a:off x="1018205" y="4360157"/>
            <a:ext cx="1315718" cy="422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lvl="0">
              <a:lnSpc>
                <a:spcPct val="80000"/>
              </a:lnSpc>
              <a:defRPr sz="4400" b="1" kern="0">
                <a:ln w="18415" cmpd="sng">
                  <a:noFill/>
                  <a:prstDash val="solid"/>
                </a:ln>
                <a:solidFill>
                  <a:srgbClr val="FFC000"/>
                </a:solidFill>
                <a:latin typeface="Agency FB" pitchFamily="34" charset="0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0" cap="none" spc="0" normalizeH="0" baseline="0" noProof="0" dirty="0">
                <a:ln w="18415" cmpd="sng">
                  <a:noFill/>
                  <a:prstDash val="solid"/>
                </a:ln>
                <a:solidFill>
                  <a:sysClr val="window" lastClr="FFFFFF"/>
                </a:solidFill>
                <a:effectLst/>
                <a:uLnTx/>
                <a:uFillTx/>
                <a:latin typeface="Arial Rounded MT Bold" pitchFamily="34" charset="0"/>
                <a:ea typeface="微软雅黑" pitchFamily="34" charset="-122"/>
                <a:cs typeface="Times New Roman" pitchFamily="18" charset="0"/>
              </a:rPr>
              <a:t>40%</a:t>
            </a:r>
            <a:endParaRPr kumimoji="0" lang="zh-CN" altLang="en-US" sz="2800" b="1" i="0" u="none" strike="noStrike" kern="0" cap="none" spc="0" normalizeH="0" baseline="0" noProof="0" dirty="0">
              <a:ln w="18415" cmpd="sng">
                <a:noFill/>
                <a:prstDash val="solid"/>
              </a:ln>
              <a:solidFill>
                <a:sysClr val="window" lastClr="FFFFFF"/>
              </a:solidFill>
              <a:effectLst/>
              <a:uLnTx/>
              <a:uFillTx/>
              <a:latin typeface="Arial Rounded MT Bold" pitchFamily="34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1" name="不完整圆 10">
            <a:extLst>
              <a:ext uri="{FF2B5EF4-FFF2-40B4-BE49-F238E27FC236}">
                <a16:creationId xmlns:a16="http://schemas.microsoft.com/office/drawing/2014/main" id="{71F263BA-4BBA-41C0-A9B3-0C90F3E65A31}"/>
              </a:ext>
            </a:extLst>
          </p:cNvPr>
          <p:cNvSpPr/>
          <p:nvPr/>
        </p:nvSpPr>
        <p:spPr>
          <a:xfrm rot="2134568">
            <a:off x="4347986" y="2122508"/>
            <a:ext cx="3270143" cy="3409714"/>
          </a:xfrm>
          <a:prstGeom prst="pie">
            <a:avLst>
              <a:gd name="adj1" fmla="val 5393764"/>
              <a:gd name="adj2" fmla="val 16208075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2" name="不完整圆 11">
            <a:extLst>
              <a:ext uri="{FF2B5EF4-FFF2-40B4-BE49-F238E27FC236}">
                <a16:creationId xmlns:a16="http://schemas.microsoft.com/office/drawing/2014/main" id="{48E32880-07B8-66D8-6688-FA7208FD1F8D}"/>
              </a:ext>
            </a:extLst>
          </p:cNvPr>
          <p:cNvSpPr/>
          <p:nvPr/>
        </p:nvSpPr>
        <p:spPr>
          <a:xfrm rot="12941091">
            <a:off x="4387695" y="2152084"/>
            <a:ext cx="3270143" cy="3409714"/>
          </a:xfrm>
          <a:prstGeom prst="pie">
            <a:avLst>
              <a:gd name="adj1" fmla="val 5393764"/>
              <a:gd name="adj2" fmla="val 16208075"/>
            </a:avLst>
          </a:prstGeom>
          <a:solidFill>
            <a:srgbClr val="4472C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3" name="椭圆 12">
            <a:extLst>
              <a:ext uri="{FF2B5EF4-FFF2-40B4-BE49-F238E27FC236}">
                <a16:creationId xmlns:a16="http://schemas.microsoft.com/office/drawing/2014/main" id="{D2178687-F3E3-98C0-B52C-51BF8B49930B}"/>
              </a:ext>
            </a:extLst>
          </p:cNvPr>
          <p:cNvSpPr/>
          <p:nvPr/>
        </p:nvSpPr>
        <p:spPr>
          <a:xfrm>
            <a:off x="3697729" y="1450652"/>
            <a:ext cx="4771139" cy="4771137"/>
          </a:xfrm>
          <a:prstGeom prst="ellipse">
            <a:avLst/>
          </a:prstGeom>
          <a:noFill/>
          <a:ln w="15875">
            <a:solidFill>
              <a:schemeClr val="accent1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49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14" name="矩形 13">
            <a:extLst>
              <a:ext uri="{FF2B5EF4-FFF2-40B4-BE49-F238E27FC236}">
                <a16:creationId xmlns:a16="http://schemas.microsoft.com/office/drawing/2014/main" id="{0C3CC83B-3BCF-4F93-C66A-511CFD1CBF56}"/>
              </a:ext>
            </a:extLst>
          </p:cNvPr>
          <p:cNvSpPr/>
          <p:nvPr/>
        </p:nvSpPr>
        <p:spPr>
          <a:xfrm>
            <a:off x="5007526" y="3064929"/>
            <a:ext cx="71365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</a:t>
            </a:r>
          </a:p>
        </p:txBody>
      </p:sp>
      <p:sp>
        <p:nvSpPr>
          <p:cNvPr id="15" name="矩形 14">
            <a:extLst>
              <a:ext uri="{FF2B5EF4-FFF2-40B4-BE49-F238E27FC236}">
                <a16:creationId xmlns:a16="http://schemas.microsoft.com/office/drawing/2014/main" id="{3380E893-69DA-5EBC-57C5-C15F60AADE06}"/>
              </a:ext>
            </a:extLst>
          </p:cNvPr>
          <p:cNvSpPr/>
          <p:nvPr/>
        </p:nvSpPr>
        <p:spPr>
          <a:xfrm>
            <a:off x="6279641" y="3566626"/>
            <a:ext cx="6767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dirty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S</a:t>
            </a:r>
            <a:endParaRPr lang="en-US" altLang="zh-CN" sz="5400" b="1" cap="none" spc="0" dirty="0">
              <a:ln w="10160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76833FC1-926B-712E-E25E-C6A666ADE0F1}"/>
              </a:ext>
            </a:extLst>
          </p:cNvPr>
          <p:cNvSpPr/>
          <p:nvPr/>
        </p:nvSpPr>
        <p:spPr>
          <a:xfrm>
            <a:off x="4888159" y="2650391"/>
            <a:ext cx="9028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痛点</a:t>
            </a:r>
            <a:endParaRPr lang="en-US" altLang="zh-CN" sz="28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:a16="http://schemas.microsoft.com/office/drawing/2014/main" id="{09F28B71-E654-31CA-F269-33F5EF30F86D}"/>
              </a:ext>
            </a:extLst>
          </p:cNvPr>
          <p:cNvSpPr/>
          <p:nvPr/>
        </p:nvSpPr>
        <p:spPr>
          <a:xfrm>
            <a:off x="6172141" y="4444578"/>
            <a:ext cx="9028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CN" altLang="en-US" sz="2800" b="1" cap="none" spc="0" dirty="0">
                <a:ln w="10160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价值</a:t>
            </a:r>
            <a:endParaRPr lang="en-US" altLang="zh-CN" sz="2800" b="1" cap="none" spc="0" dirty="0">
              <a:ln w="10160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椭圆 17">
            <a:extLst>
              <a:ext uri="{FF2B5EF4-FFF2-40B4-BE49-F238E27FC236}">
                <a16:creationId xmlns:a16="http://schemas.microsoft.com/office/drawing/2014/main" id="{19E4D647-6860-18F1-E2ED-B5D52B43CC0B}"/>
              </a:ext>
            </a:extLst>
          </p:cNvPr>
          <p:cNvSpPr/>
          <p:nvPr/>
        </p:nvSpPr>
        <p:spPr>
          <a:xfrm>
            <a:off x="7695888" y="5397407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4472C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1AEB7161-634D-A43C-1A0B-D8C77918EFB8}"/>
              </a:ext>
            </a:extLst>
          </p:cNvPr>
          <p:cNvGrpSpPr/>
          <p:nvPr/>
        </p:nvGrpSpPr>
        <p:grpSpPr>
          <a:xfrm>
            <a:off x="8412891" y="4094356"/>
            <a:ext cx="900607" cy="900607"/>
            <a:chOff x="8144368" y="4626910"/>
            <a:chExt cx="900607" cy="90060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0" name="椭圆 19">
              <a:extLst>
                <a:ext uri="{FF2B5EF4-FFF2-40B4-BE49-F238E27FC236}">
                  <a16:creationId xmlns:a16="http://schemas.microsoft.com/office/drawing/2014/main" id="{A71D106A-82BA-114C-C39A-CBF4FC0321D6}"/>
                </a:ext>
              </a:extLst>
            </p:cNvPr>
            <p:cNvSpPr/>
            <p:nvPr/>
          </p:nvSpPr>
          <p:spPr>
            <a:xfrm>
              <a:off x="8144368" y="4626910"/>
              <a:ext cx="900607" cy="900607"/>
            </a:xfrm>
            <a:prstGeom prst="ellipse">
              <a:avLst/>
            </a:prstGeom>
            <a:solidFill>
              <a:schemeClr val="bg1"/>
            </a:solidFill>
            <a:ln w="31750">
              <a:solidFill>
                <a:srgbClr val="4472C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280A48EB-10C4-E8A2-30BE-36A690720BC3}"/>
                </a:ext>
              </a:extLst>
            </p:cNvPr>
            <p:cNvGrpSpPr/>
            <p:nvPr/>
          </p:nvGrpSpPr>
          <p:grpSpPr>
            <a:xfrm>
              <a:off x="8347021" y="4854963"/>
              <a:ext cx="495300" cy="444500"/>
              <a:chOff x="8347075" y="4854575"/>
              <a:chExt cx="495300" cy="444500"/>
            </a:xfrm>
            <a:solidFill>
              <a:schemeClr val="accent1"/>
            </a:solidFill>
          </p:grpSpPr>
          <p:sp>
            <p:nvSpPr>
              <p:cNvPr id="22" name="Freeform 23">
                <a:extLst>
                  <a:ext uri="{FF2B5EF4-FFF2-40B4-BE49-F238E27FC236}">
                    <a16:creationId xmlns:a16="http://schemas.microsoft.com/office/drawing/2014/main" id="{2A0963F4-C810-1F92-DFAB-66BBAF3E2089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542338" y="5024438"/>
                <a:ext cx="104775" cy="103188"/>
              </a:xfrm>
              <a:custGeom>
                <a:avLst/>
                <a:gdLst>
                  <a:gd name="T0" fmla="*/ 0 w 635"/>
                  <a:gd name="T1" fmla="*/ 318 h 635"/>
                  <a:gd name="T2" fmla="*/ 317 w 635"/>
                  <a:gd name="T3" fmla="*/ 635 h 635"/>
                  <a:gd name="T4" fmla="*/ 635 w 635"/>
                  <a:gd name="T5" fmla="*/ 318 h 635"/>
                  <a:gd name="T6" fmla="*/ 317 w 635"/>
                  <a:gd name="T7" fmla="*/ 0 h 635"/>
                  <a:gd name="T8" fmla="*/ 0 w 635"/>
                  <a:gd name="T9" fmla="*/ 318 h 635"/>
                  <a:gd name="T10" fmla="*/ 0 w 635"/>
                  <a:gd name="T11" fmla="*/ 318 h 635"/>
                  <a:gd name="T12" fmla="*/ 0 w 635"/>
                  <a:gd name="T13" fmla="*/ 318 h 6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35" h="635">
                    <a:moveTo>
                      <a:pt x="0" y="318"/>
                    </a:moveTo>
                    <a:cubicBezTo>
                      <a:pt x="0" y="493"/>
                      <a:pt x="142" y="635"/>
                      <a:pt x="317" y="635"/>
                    </a:cubicBezTo>
                    <a:cubicBezTo>
                      <a:pt x="492" y="635"/>
                      <a:pt x="635" y="493"/>
                      <a:pt x="635" y="318"/>
                    </a:cubicBezTo>
                    <a:cubicBezTo>
                      <a:pt x="635" y="142"/>
                      <a:pt x="492" y="0"/>
                      <a:pt x="317" y="0"/>
                    </a:cubicBezTo>
                    <a:cubicBezTo>
                      <a:pt x="142" y="0"/>
                      <a:pt x="0" y="142"/>
                      <a:pt x="0" y="318"/>
                    </a:cubicBezTo>
                    <a:close/>
                    <a:moveTo>
                      <a:pt x="0" y="318"/>
                    </a:moveTo>
                    <a:cubicBezTo>
                      <a:pt x="0" y="318"/>
                      <a:pt x="0" y="318"/>
                      <a:pt x="0" y="318"/>
                    </a:cubicBezTo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4472C4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  <p:sp>
            <p:nvSpPr>
              <p:cNvPr id="23" name="Freeform 24">
                <a:extLst>
                  <a:ext uri="{FF2B5EF4-FFF2-40B4-BE49-F238E27FC236}">
                    <a16:creationId xmlns:a16="http://schemas.microsoft.com/office/drawing/2014/main" id="{36777832-2CDF-3E45-6312-BF76CEF639F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347075" y="4854575"/>
                <a:ext cx="495300" cy="444500"/>
              </a:xfrm>
              <a:custGeom>
                <a:avLst/>
                <a:gdLst>
                  <a:gd name="T0" fmla="*/ 2653 w 3022"/>
                  <a:gd name="T1" fmla="*/ 350 h 2703"/>
                  <a:gd name="T2" fmla="*/ 1511 w 3022"/>
                  <a:gd name="T3" fmla="*/ 0 h 2703"/>
                  <a:gd name="T4" fmla="*/ 369 w 3022"/>
                  <a:gd name="T5" fmla="*/ 350 h 2703"/>
                  <a:gd name="T6" fmla="*/ 1511 w 3022"/>
                  <a:gd name="T7" fmla="*/ 2703 h 2703"/>
                  <a:gd name="T8" fmla="*/ 2653 w 3022"/>
                  <a:gd name="T9" fmla="*/ 350 h 2703"/>
                  <a:gd name="T10" fmla="*/ 2011 w 3022"/>
                  <a:gd name="T11" fmla="*/ 1560 h 2703"/>
                  <a:gd name="T12" fmla="*/ 1895 w 3022"/>
                  <a:gd name="T13" fmla="*/ 1732 h 2703"/>
                  <a:gd name="T14" fmla="*/ 1723 w 3022"/>
                  <a:gd name="T15" fmla="*/ 1848 h 2703"/>
                  <a:gd name="T16" fmla="*/ 1512 w 3022"/>
                  <a:gd name="T17" fmla="*/ 1891 h 2703"/>
                  <a:gd name="T18" fmla="*/ 1301 w 3022"/>
                  <a:gd name="T19" fmla="*/ 1848 h 2703"/>
                  <a:gd name="T20" fmla="*/ 1129 w 3022"/>
                  <a:gd name="T21" fmla="*/ 1732 h 2703"/>
                  <a:gd name="T22" fmla="*/ 1014 w 3022"/>
                  <a:gd name="T23" fmla="*/ 1560 h 2703"/>
                  <a:gd name="T24" fmla="*/ 971 w 3022"/>
                  <a:gd name="T25" fmla="*/ 1350 h 2703"/>
                  <a:gd name="T26" fmla="*/ 1014 w 3022"/>
                  <a:gd name="T27" fmla="*/ 1139 h 2703"/>
                  <a:gd name="T28" fmla="*/ 1129 w 3022"/>
                  <a:gd name="T29" fmla="*/ 967 h 2703"/>
                  <a:gd name="T30" fmla="*/ 1301 w 3022"/>
                  <a:gd name="T31" fmla="*/ 851 h 2703"/>
                  <a:gd name="T32" fmla="*/ 1512 w 3022"/>
                  <a:gd name="T33" fmla="*/ 809 h 2703"/>
                  <a:gd name="T34" fmla="*/ 1723 w 3022"/>
                  <a:gd name="T35" fmla="*/ 851 h 2703"/>
                  <a:gd name="T36" fmla="*/ 1895 w 3022"/>
                  <a:gd name="T37" fmla="*/ 967 h 2703"/>
                  <a:gd name="T38" fmla="*/ 2011 w 3022"/>
                  <a:gd name="T39" fmla="*/ 1139 h 2703"/>
                  <a:gd name="T40" fmla="*/ 2053 w 3022"/>
                  <a:gd name="T41" fmla="*/ 1350 h 2703"/>
                  <a:gd name="T42" fmla="*/ 2011 w 3022"/>
                  <a:gd name="T43" fmla="*/ 1560 h 2703"/>
                  <a:gd name="T44" fmla="*/ 2011 w 3022"/>
                  <a:gd name="T45" fmla="*/ 1560 h 2703"/>
                  <a:gd name="T46" fmla="*/ 2011 w 3022"/>
                  <a:gd name="T47" fmla="*/ 1560 h 27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022" h="2703">
                    <a:moveTo>
                      <a:pt x="2653" y="350"/>
                    </a:moveTo>
                    <a:cubicBezTo>
                      <a:pt x="1960" y="451"/>
                      <a:pt x="1823" y="276"/>
                      <a:pt x="1511" y="0"/>
                    </a:cubicBezTo>
                    <a:cubicBezTo>
                      <a:pt x="1199" y="276"/>
                      <a:pt x="1062" y="451"/>
                      <a:pt x="369" y="350"/>
                    </a:cubicBezTo>
                    <a:cubicBezTo>
                      <a:pt x="0" y="2190"/>
                      <a:pt x="1511" y="2703"/>
                      <a:pt x="1511" y="2703"/>
                    </a:cubicBezTo>
                    <a:cubicBezTo>
                      <a:pt x="1511" y="2703"/>
                      <a:pt x="3022" y="2190"/>
                      <a:pt x="2653" y="350"/>
                    </a:cubicBezTo>
                    <a:close/>
                    <a:moveTo>
                      <a:pt x="2011" y="1560"/>
                    </a:moveTo>
                    <a:cubicBezTo>
                      <a:pt x="1983" y="1625"/>
                      <a:pt x="1944" y="1683"/>
                      <a:pt x="1895" y="1732"/>
                    </a:cubicBezTo>
                    <a:cubicBezTo>
                      <a:pt x="1845" y="1782"/>
                      <a:pt x="1787" y="1821"/>
                      <a:pt x="1723" y="1848"/>
                    </a:cubicBezTo>
                    <a:cubicBezTo>
                      <a:pt x="1656" y="1876"/>
                      <a:pt x="1585" y="1891"/>
                      <a:pt x="1512" y="1891"/>
                    </a:cubicBezTo>
                    <a:cubicBezTo>
                      <a:pt x="1439" y="1891"/>
                      <a:pt x="1368" y="1876"/>
                      <a:pt x="1301" y="1848"/>
                    </a:cubicBezTo>
                    <a:cubicBezTo>
                      <a:pt x="1237" y="1821"/>
                      <a:pt x="1179" y="1782"/>
                      <a:pt x="1129" y="1732"/>
                    </a:cubicBezTo>
                    <a:cubicBezTo>
                      <a:pt x="1080" y="1683"/>
                      <a:pt x="1041" y="1625"/>
                      <a:pt x="1014" y="1560"/>
                    </a:cubicBezTo>
                    <a:cubicBezTo>
                      <a:pt x="985" y="1493"/>
                      <a:pt x="971" y="1423"/>
                      <a:pt x="971" y="1350"/>
                    </a:cubicBezTo>
                    <a:cubicBezTo>
                      <a:pt x="971" y="1277"/>
                      <a:pt x="985" y="1206"/>
                      <a:pt x="1014" y="1139"/>
                    </a:cubicBezTo>
                    <a:cubicBezTo>
                      <a:pt x="1041" y="1074"/>
                      <a:pt x="1080" y="1017"/>
                      <a:pt x="1129" y="967"/>
                    </a:cubicBezTo>
                    <a:cubicBezTo>
                      <a:pt x="1179" y="917"/>
                      <a:pt x="1237" y="878"/>
                      <a:pt x="1301" y="851"/>
                    </a:cubicBezTo>
                    <a:cubicBezTo>
                      <a:pt x="1368" y="823"/>
                      <a:pt x="1439" y="809"/>
                      <a:pt x="1512" y="809"/>
                    </a:cubicBezTo>
                    <a:cubicBezTo>
                      <a:pt x="1585" y="809"/>
                      <a:pt x="1656" y="823"/>
                      <a:pt x="1723" y="851"/>
                    </a:cubicBezTo>
                    <a:cubicBezTo>
                      <a:pt x="1787" y="878"/>
                      <a:pt x="1845" y="917"/>
                      <a:pt x="1895" y="967"/>
                    </a:cubicBezTo>
                    <a:cubicBezTo>
                      <a:pt x="1944" y="1017"/>
                      <a:pt x="1983" y="1074"/>
                      <a:pt x="2011" y="1139"/>
                    </a:cubicBezTo>
                    <a:cubicBezTo>
                      <a:pt x="2039" y="1206"/>
                      <a:pt x="2053" y="1277"/>
                      <a:pt x="2053" y="1350"/>
                    </a:cubicBezTo>
                    <a:cubicBezTo>
                      <a:pt x="2053" y="1423"/>
                      <a:pt x="2039" y="1493"/>
                      <a:pt x="2011" y="1560"/>
                    </a:cubicBezTo>
                    <a:close/>
                    <a:moveTo>
                      <a:pt x="2011" y="1560"/>
                    </a:moveTo>
                    <a:cubicBezTo>
                      <a:pt x="2011" y="1560"/>
                      <a:pt x="2011" y="1560"/>
                      <a:pt x="2011" y="1560"/>
                    </a:cubicBezTo>
                  </a:path>
                </a:pathLst>
              </a:custGeom>
              <a:solidFill>
                <a:srgbClr val="0070C0"/>
              </a:solidFill>
              <a:ln w="9525">
                <a:solidFill>
                  <a:srgbClr val="4472C4"/>
                </a:solidFill>
                <a:round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80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微软雅黑 Light" panose="020B0502040204020203" pitchFamily="34" charset="-122"/>
                  <a:ea typeface="微软雅黑 Light" panose="020B0502040204020203" pitchFamily="34" charset="-122"/>
                  <a:cs typeface="+mn-cs"/>
                </a:endParaRPr>
              </a:p>
            </p:txBody>
          </p:sp>
        </p:grpSp>
      </p:grpSp>
      <p:sp>
        <p:nvSpPr>
          <p:cNvPr id="24" name="椭圆 23">
            <a:extLst>
              <a:ext uri="{FF2B5EF4-FFF2-40B4-BE49-F238E27FC236}">
                <a16:creationId xmlns:a16="http://schemas.microsoft.com/office/drawing/2014/main" id="{6FD69072-AB54-46F9-D890-168B95E6A13F}"/>
              </a:ext>
            </a:extLst>
          </p:cNvPr>
          <p:cNvSpPr/>
          <p:nvPr/>
        </p:nvSpPr>
        <p:spPr>
          <a:xfrm>
            <a:off x="7690877" y="1387728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4472C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:a16="http://schemas.microsoft.com/office/drawing/2014/main" id="{A7166944-FDDF-5D67-C8DD-6D9B05AA85C0}"/>
              </a:ext>
            </a:extLst>
          </p:cNvPr>
          <p:cNvSpPr/>
          <p:nvPr/>
        </p:nvSpPr>
        <p:spPr>
          <a:xfrm>
            <a:off x="8375904" y="2669290"/>
            <a:ext cx="900607" cy="900607"/>
          </a:xfrm>
          <a:prstGeom prst="ellipse">
            <a:avLst/>
          </a:prstGeom>
          <a:solidFill>
            <a:schemeClr val="bg1"/>
          </a:solidFill>
          <a:ln w="31750">
            <a:solidFill>
              <a:srgbClr val="4472C4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 Light" panose="020B0502040204020203" pitchFamily="34" charset="-122"/>
              <a:ea typeface="微软雅黑 Light" panose="020B0502040204020203" pitchFamily="34" charset="-122"/>
              <a:cs typeface="+mn-cs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3C6F96B5-3F2E-5376-9585-1210FAB37E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1110" y="1603342"/>
            <a:ext cx="488562" cy="473757"/>
          </a:xfrm>
          <a:prstGeom prst="rect">
            <a:avLst/>
          </a:prstGeom>
        </p:spPr>
      </p:pic>
      <p:grpSp>
        <p:nvGrpSpPr>
          <p:cNvPr id="27" name="组合 26">
            <a:extLst>
              <a:ext uri="{FF2B5EF4-FFF2-40B4-BE49-F238E27FC236}">
                <a16:creationId xmlns:a16="http://schemas.microsoft.com/office/drawing/2014/main" id="{36C4DF08-33C2-83AD-7DF1-4C5DD627F099}"/>
              </a:ext>
            </a:extLst>
          </p:cNvPr>
          <p:cNvGrpSpPr/>
          <p:nvPr/>
        </p:nvGrpSpPr>
        <p:grpSpPr>
          <a:xfrm>
            <a:off x="8600437" y="2898293"/>
            <a:ext cx="442597" cy="442597"/>
            <a:chOff x="3457575" y="4799013"/>
            <a:chExt cx="476250" cy="476250"/>
          </a:xfrm>
          <a:solidFill>
            <a:schemeClr val="accent1"/>
          </a:solidFill>
        </p:grpSpPr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2BF03453-E7B4-C0BD-C048-2201B515045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57575" y="4799013"/>
              <a:ext cx="476250" cy="474663"/>
            </a:xfrm>
            <a:custGeom>
              <a:avLst/>
              <a:gdLst>
                <a:gd name="T0" fmla="*/ 1900 w 3145"/>
                <a:gd name="T1" fmla="*/ 1376 h 3146"/>
                <a:gd name="T2" fmla="*/ 2457 w 3145"/>
                <a:gd name="T3" fmla="*/ 1376 h 3146"/>
                <a:gd name="T4" fmla="*/ 3145 w 3145"/>
                <a:gd name="T5" fmla="*/ 688 h 3146"/>
                <a:gd name="T6" fmla="*/ 2457 w 3145"/>
                <a:gd name="T7" fmla="*/ 0 h 3146"/>
                <a:gd name="T8" fmla="*/ 1769 w 3145"/>
                <a:gd name="T9" fmla="*/ 688 h 3146"/>
                <a:gd name="T10" fmla="*/ 1769 w 3145"/>
                <a:gd name="T11" fmla="*/ 1245 h 3146"/>
                <a:gd name="T12" fmla="*/ 1900 w 3145"/>
                <a:gd name="T13" fmla="*/ 1376 h 3146"/>
                <a:gd name="T14" fmla="*/ 688 w 3145"/>
                <a:gd name="T15" fmla="*/ 0 h 3146"/>
                <a:gd name="T16" fmla="*/ 0 w 3145"/>
                <a:gd name="T17" fmla="*/ 688 h 3146"/>
                <a:gd name="T18" fmla="*/ 688 w 3145"/>
                <a:gd name="T19" fmla="*/ 1376 h 3146"/>
                <a:gd name="T20" fmla="*/ 1245 w 3145"/>
                <a:gd name="T21" fmla="*/ 1376 h 3146"/>
                <a:gd name="T22" fmla="*/ 1376 w 3145"/>
                <a:gd name="T23" fmla="*/ 1245 h 3146"/>
                <a:gd name="T24" fmla="*/ 1376 w 3145"/>
                <a:gd name="T25" fmla="*/ 688 h 3146"/>
                <a:gd name="T26" fmla="*/ 688 w 3145"/>
                <a:gd name="T27" fmla="*/ 0 h 3146"/>
                <a:gd name="T28" fmla="*/ 1245 w 3145"/>
                <a:gd name="T29" fmla="*/ 1770 h 3146"/>
                <a:gd name="T30" fmla="*/ 688 w 3145"/>
                <a:gd name="T31" fmla="*/ 1770 h 3146"/>
                <a:gd name="T32" fmla="*/ 0 w 3145"/>
                <a:gd name="T33" fmla="*/ 2458 h 3146"/>
                <a:gd name="T34" fmla="*/ 688 w 3145"/>
                <a:gd name="T35" fmla="*/ 3146 h 3146"/>
                <a:gd name="T36" fmla="*/ 1376 w 3145"/>
                <a:gd name="T37" fmla="*/ 2458 h 3146"/>
                <a:gd name="T38" fmla="*/ 1376 w 3145"/>
                <a:gd name="T39" fmla="*/ 1901 h 3146"/>
                <a:gd name="T40" fmla="*/ 1245 w 3145"/>
                <a:gd name="T41" fmla="*/ 1770 h 3146"/>
                <a:gd name="T42" fmla="*/ 1900 w 3145"/>
                <a:gd name="T43" fmla="*/ 2163 h 3146"/>
                <a:gd name="T44" fmla="*/ 1769 w 3145"/>
                <a:gd name="T45" fmla="*/ 2294 h 3146"/>
                <a:gd name="T46" fmla="*/ 1769 w 3145"/>
                <a:gd name="T47" fmla="*/ 3015 h 3146"/>
                <a:gd name="T48" fmla="*/ 1900 w 3145"/>
                <a:gd name="T49" fmla="*/ 3146 h 3146"/>
                <a:gd name="T50" fmla="*/ 2031 w 3145"/>
                <a:gd name="T51" fmla="*/ 3015 h 3146"/>
                <a:gd name="T52" fmla="*/ 2031 w 3145"/>
                <a:gd name="T53" fmla="*/ 2294 h 3146"/>
                <a:gd name="T54" fmla="*/ 1900 w 3145"/>
                <a:gd name="T55" fmla="*/ 2163 h 3146"/>
                <a:gd name="T56" fmla="*/ 1900 w 3145"/>
                <a:gd name="T57" fmla="*/ 2163 h 3146"/>
                <a:gd name="T58" fmla="*/ 1900 w 3145"/>
                <a:gd name="T59" fmla="*/ 2163 h 3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145" h="3146">
                  <a:moveTo>
                    <a:pt x="1900" y="1376"/>
                  </a:moveTo>
                  <a:cubicBezTo>
                    <a:pt x="2457" y="1376"/>
                    <a:pt x="2457" y="1376"/>
                    <a:pt x="2457" y="1376"/>
                  </a:cubicBezTo>
                  <a:cubicBezTo>
                    <a:pt x="2837" y="1376"/>
                    <a:pt x="3145" y="1068"/>
                    <a:pt x="3145" y="688"/>
                  </a:cubicBezTo>
                  <a:cubicBezTo>
                    <a:pt x="3145" y="308"/>
                    <a:pt x="2837" y="0"/>
                    <a:pt x="2457" y="0"/>
                  </a:cubicBezTo>
                  <a:cubicBezTo>
                    <a:pt x="2077" y="0"/>
                    <a:pt x="1769" y="308"/>
                    <a:pt x="1769" y="688"/>
                  </a:cubicBezTo>
                  <a:cubicBezTo>
                    <a:pt x="1769" y="1245"/>
                    <a:pt x="1769" y="1245"/>
                    <a:pt x="1769" y="1245"/>
                  </a:cubicBezTo>
                  <a:cubicBezTo>
                    <a:pt x="1769" y="1317"/>
                    <a:pt x="1828" y="1376"/>
                    <a:pt x="1900" y="1376"/>
                  </a:cubicBezTo>
                  <a:close/>
                  <a:moveTo>
                    <a:pt x="688" y="0"/>
                  </a:moveTo>
                  <a:cubicBezTo>
                    <a:pt x="308" y="0"/>
                    <a:pt x="0" y="308"/>
                    <a:pt x="0" y="688"/>
                  </a:cubicBezTo>
                  <a:cubicBezTo>
                    <a:pt x="0" y="1068"/>
                    <a:pt x="308" y="1376"/>
                    <a:pt x="688" y="1376"/>
                  </a:cubicBezTo>
                  <a:cubicBezTo>
                    <a:pt x="1245" y="1376"/>
                    <a:pt x="1245" y="1376"/>
                    <a:pt x="1245" y="1376"/>
                  </a:cubicBezTo>
                  <a:cubicBezTo>
                    <a:pt x="1317" y="1376"/>
                    <a:pt x="1376" y="1317"/>
                    <a:pt x="1376" y="1245"/>
                  </a:cubicBezTo>
                  <a:cubicBezTo>
                    <a:pt x="1376" y="688"/>
                    <a:pt x="1376" y="688"/>
                    <a:pt x="1376" y="688"/>
                  </a:cubicBezTo>
                  <a:cubicBezTo>
                    <a:pt x="1376" y="308"/>
                    <a:pt x="1068" y="0"/>
                    <a:pt x="688" y="0"/>
                  </a:cubicBezTo>
                  <a:close/>
                  <a:moveTo>
                    <a:pt x="1245" y="1770"/>
                  </a:moveTo>
                  <a:cubicBezTo>
                    <a:pt x="688" y="1770"/>
                    <a:pt x="688" y="1770"/>
                    <a:pt x="688" y="1770"/>
                  </a:cubicBezTo>
                  <a:cubicBezTo>
                    <a:pt x="308" y="1770"/>
                    <a:pt x="0" y="2078"/>
                    <a:pt x="0" y="2458"/>
                  </a:cubicBezTo>
                  <a:cubicBezTo>
                    <a:pt x="0" y="2838"/>
                    <a:pt x="308" y="3146"/>
                    <a:pt x="688" y="3146"/>
                  </a:cubicBezTo>
                  <a:cubicBezTo>
                    <a:pt x="1068" y="3146"/>
                    <a:pt x="1376" y="2838"/>
                    <a:pt x="1376" y="2458"/>
                  </a:cubicBezTo>
                  <a:cubicBezTo>
                    <a:pt x="1376" y="1901"/>
                    <a:pt x="1376" y="1901"/>
                    <a:pt x="1376" y="1901"/>
                  </a:cubicBezTo>
                  <a:cubicBezTo>
                    <a:pt x="1376" y="1829"/>
                    <a:pt x="1317" y="1770"/>
                    <a:pt x="1245" y="1770"/>
                  </a:cubicBezTo>
                  <a:close/>
                  <a:moveTo>
                    <a:pt x="1900" y="2163"/>
                  </a:moveTo>
                  <a:cubicBezTo>
                    <a:pt x="1828" y="2163"/>
                    <a:pt x="1769" y="2222"/>
                    <a:pt x="1769" y="2294"/>
                  </a:cubicBezTo>
                  <a:cubicBezTo>
                    <a:pt x="1769" y="3015"/>
                    <a:pt x="1769" y="3015"/>
                    <a:pt x="1769" y="3015"/>
                  </a:cubicBezTo>
                  <a:cubicBezTo>
                    <a:pt x="1769" y="3087"/>
                    <a:pt x="1828" y="3146"/>
                    <a:pt x="1900" y="3146"/>
                  </a:cubicBezTo>
                  <a:cubicBezTo>
                    <a:pt x="1972" y="3146"/>
                    <a:pt x="2031" y="3087"/>
                    <a:pt x="2031" y="3015"/>
                  </a:cubicBezTo>
                  <a:cubicBezTo>
                    <a:pt x="2031" y="2294"/>
                    <a:pt x="2031" y="2294"/>
                    <a:pt x="2031" y="2294"/>
                  </a:cubicBezTo>
                  <a:cubicBezTo>
                    <a:pt x="2031" y="2222"/>
                    <a:pt x="1972" y="2163"/>
                    <a:pt x="1900" y="2163"/>
                  </a:cubicBezTo>
                  <a:close/>
                  <a:moveTo>
                    <a:pt x="1900" y="2163"/>
                  </a:moveTo>
                  <a:cubicBezTo>
                    <a:pt x="1900" y="2163"/>
                    <a:pt x="1900" y="2163"/>
                    <a:pt x="1900" y="2163"/>
                  </a:cubicBezTo>
                </a:path>
              </a:pathLst>
            </a:custGeom>
            <a:solidFill>
              <a:srgbClr val="4472C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C3371434-C30F-D4A5-A5DE-FBCD0D0F39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25863" y="5065713"/>
              <a:ext cx="39688" cy="41275"/>
            </a:xfrm>
            <a:custGeom>
              <a:avLst/>
              <a:gdLst>
                <a:gd name="T0" fmla="*/ 0 w 262"/>
                <a:gd name="T1" fmla="*/ 137 h 274"/>
                <a:gd name="T2" fmla="*/ 66 w 262"/>
                <a:gd name="T3" fmla="*/ 250 h 274"/>
                <a:gd name="T4" fmla="*/ 197 w 262"/>
                <a:gd name="T5" fmla="*/ 250 h 274"/>
                <a:gd name="T6" fmla="*/ 262 w 262"/>
                <a:gd name="T7" fmla="*/ 137 h 274"/>
                <a:gd name="T8" fmla="*/ 197 w 262"/>
                <a:gd name="T9" fmla="*/ 23 h 274"/>
                <a:gd name="T10" fmla="*/ 66 w 262"/>
                <a:gd name="T11" fmla="*/ 23 h 274"/>
                <a:gd name="T12" fmla="*/ 0 w 262"/>
                <a:gd name="T13" fmla="*/ 137 h 274"/>
                <a:gd name="T14" fmla="*/ 0 w 262"/>
                <a:gd name="T15" fmla="*/ 137 h 274"/>
                <a:gd name="T16" fmla="*/ 0 w 262"/>
                <a:gd name="T17" fmla="*/ 13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274">
                  <a:moveTo>
                    <a:pt x="0" y="137"/>
                  </a:moveTo>
                  <a:cubicBezTo>
                    <a:pt x="0" y="183"/>
                    <a:pt x="25" y="227"/>
                    <a:pt x="66" y="250"/>
                  </a:cubicBezTo>
                  <a:cubicBezTo>
                    <a:pt x="106" y="274"/>
                    <a:pt x="156" y="274"/>
                    <a:pt x="197" y="250"/>
                  </a:cubicBezTo>
                  <a:cubicBezTo>
                    <a:pt x="237" y="227"/>
                    <a:pt x="262" y="183"/>
                    <a:pt x="262" y="137"/>
                  </a:cubicBezTo>
                  <a:cubicBezTo>
                    <a:pt x="262" y="90"/>
                    <a:pt x="237" y="47"/>
                    <a:pt x="197" y="23"/>
                  </a:cubicBezTo>
                  <a:cubicBezTo>
                    <a:pt x="156" y="0"/>
                    <a:pt x="106" y="0"/>
                    <a:pt x="66" y="23"/>
                  </a:cubicBezTo>
                  <a:cubicBezTo>
                    <a:pt x="25" y="47"/>
                    <a:pt x="0" y="90"/>
                    <a:pt x="0" y="137"/>
                  </a:cubicBezTo>
                  <a:close/>
                  <a:moveTo>
                    <a:pt x="0" y="137"/>
                  </a:moveTo>
                  <a:cubicBezTo>
                    <a:pt x="0" y="137"/>
                    <a:pt x="0" y="137"/>
                    <a:pt x="0" y="137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07931F1C-1BFD-7534-7949-697FF17B9C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3025" y="5126038"/>
              <a:ext cx="39688" cy="147638"/>
            </a:xfrm>
            <a:custGeom>
              <a:avLst/>
              <a:gdLst>
                <a:gd name="T0" fmla="*/ 131 w 262"/>
                <a:gd name="T1" fmla="*/ 0 h 983"/>
                <a:gd name="T2" fmla="*/ 0 w 262"/>
                <a:gd name="T3" fmla="*/ 131 h 983"/>
                <a:gd name="T4" fmla="*/ 0 w 262"/>
                <a:gd name="T5" fmla="*/ 852 h 983"/>
                <a:gd name="T6" fmla="*/ 131 w 262"/>
                <a:gd name="T7" fmla="*/ 983 h 983"/>
                <a:gd name="T8" fmla="*/ 262 w 262"/>
                <a:gd name="T9" fmla="*/ 852 h 983"/>
                <a:gd name="T10" fmla="*/ 262 w 262"/>
                <a:gd name="T11" fmla="*/ 131 h 983"/>
                <a:gd name="T12" fmla="*/ 131 w 262"/>
                <a:gd name="T13" fmla="*/ 0 h 983"/>
                <a:gd name="T14" fmla="*/ 131 w 262"/>
                <a:gd name="T15" fmla="*/ 0 h 983"/>
                <a:gd name="T16" fmla="*/ 131 w 262"/>
                <a:gd name="T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983">
                  <a:moveTo>
                    <a:pt x="131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924"/>
                    <a:pt x="59" y="983"/>
                    <a:pt x="131" y="983"/>
                  </a:cubicBezTo>
                  <a:cubicBezTo>
                    <a:pt x="203" y="983"/>
                    <a:pt x="262" y="924"/>
                    <a:pt x="262" y="852"/>
                  </a:cubicBezTo>
                  <a:cubicBezTo>
                    <a:pt x="262" y="131"/>
                    <a:pt x="262" y="131"/>
                    <a:pt x="262" y="131"/>
                  </a:cubicBezTo>
                  <a:cubicBezTo>
                    <a:pt x="262" y="59"/>
                    <a:pt x="203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1B716EFD-155B-F6E6-C25F-398189469E6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83025" y="5065713"/>
              <a:ext cx="39688" cy="41275"/>
            </a:xfrm>
            <a:custGeom>
              <a:avLst/>
              <a:gdLst>
                <a:gd name="T0" fmla="*/ 0 w 262"/>
                <a:gd name="T1" fmla="*/ 137 h 274"/>
                <a:gd name="T2" fmla="*/ 65 w 262"/>
                <a:gd name="T3" fmla="*/ 250 h 274"/>
                <a:gd name="T4" fmla="*/ 196 w 262"/>
                <a:gd name="T5" fmla="*/ 250 h 274"/>
                <a:gd name="T6" fmla="*/ 262 w 262"/>
                <a:gd name="T7" fmla="*/ 137 h 274"/>
                <a:gd name="T8" fmla="*/ 196 w 262"/>
                <a:gd name="T9" fmla="*/ 23 h 274"/>
                <a:gd name="T10" fmla="*/ 65 w 262"/>
                <a:gd name="T11" fmla="*/ 23 h 274"/>
                <a:gd name="T12" fmla="*/ 0 w 262"/>
                <a:gd name="T13" fmla="*/ 137 h 274"/>
                <a:gd name="T14" fmla="*/ 0 w 262"/>
                <a:gd name="T15" fmla="*/ 137 h 274"/>
                <a:gd name="T16" fmla="*/ 0 w 262"/>
                <a:gd name="T17" fmla="*/ 13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274">
                  <a:moveTo>
                    <a:pt x="0" y="137"/>
                  </a:moveTo>
                  <a:cubicBezTo>
                    <a:pt x="0" y="183"/>
                    <a:pt x="25" y="227"/>
                    <a:pt x="65" y="250"/>
                  </a:cubicBezTo>
                  <a:cubicBezTo>
                    <a:pt x="106" y="274"/>
                    <a:pt x="156" y="274"/>
                    <a:pt x="196" y="250"/>
                  </a:cubicBezTo>
                  <a:cubicBezTo>
                    <a:pt x="237" y="227"/>
                    <a:pt x="262" y="183"/>
                    <a:pt x="262" y="137"/>
                  </a:cubicBezTo>
                  <a:cubicBezTo>
                    <a:pt x="262" y="90"/>
                    <a:pt x="237" y="47"/>
                    <a:pt x="196" y="23"/>
                  </a:cubicBezTo>
                  <a:cubicBezTo>
                    <a:pt x="156" y="0"/>
                    <a:pt x="106" y="0"/>
                    <a:pt x="65" y="23"/>
                  </a:cubicBezTo>
                  <a:cubicBezTo>
                    <a:pt x="25" y="47"/>
                    <a:pt x="0" y="90"/>
                    <a:pt x="0" y="137"/>
                  </a:cubicBezTo>
                  <a:close/>
                  <a:moveTo>
                    <a:pt x="0" y="137"/>
                  </a:moveTo>
                  <a:cubicBezTo>
                    <a:pt x="0" y="137"/>
                    <a:pt x="0" y="137"/>
                    <a:pt x="0" y="137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BB8508EA-3360-CCD6-2FC4-1AC53DF4C3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3650" y="5233988"/>
              <a:ext cx="39688" cy="41275"/>
            </a:xfrm>
            <a:custGeom>
              <a:avLst/>
              <a:gdLst>
                <a:gd name="T0" fmla="*/ 0 w 262"/>
                <a:gd name="T1" fmla="*/ 137 h 274"/>
                <a:gd name="T2" fmla="*/ 66 w 262"/>
                <a:gd name="T3" fmla="*/ 250 h 274"/>
                <a:gd name="T4" fmla="*/ 197 w 262"/>
                <a:gd name="T5" fmla="*/ 250 h 274"/>
                <a:gd name="T6" fmla="*/ 262 w 262"/>
                <a:gd name="T7" fmla="*/ 137 h 274"/>
                <a:gd name="T8" fmla="*/ 197 w 262"/>
                <a:gd name="T9" fmla="*/ 23 h 274"/>
                <a:gd name="T10" fmla="*/ 66 w 262"/>
                <a:gd name="T11" fmla="*/ 23 h 274"/>
                <a:gd name="T12" fmla="*/ 0 w 262"/>
                <a:gd name="T13" fmla="*/ 137 h 274"/>
                <a:gd name="T14" fmla="*/ 0 w 262"/>
                <a:gd name="T15" fmla="*/ 137 h 274"/>
                <a:gd name="T16" fmla="*/ 0 w 262"/>
                <a:gd name="T17" fmla="*/ 137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274">
                  <a:moveTo>
                    <a:pt x="0" y="137"/>
                  </a:moveTo>
                  <a:cubicBezTo>
                    <a:pt x="0" y="184"/>
                    <a:pt x="25" y="227"/>
                    <a:pt x="66" y="250"/>
                  </a:cubicBezTo>
                  <a:cubicBezTo>
                    <a:pt x="106" y="274"/>
                    <a:pt x="156" y="274"/>
                    <a:pt x="197" y="250"/>
                  </a:cubicBezTo>
                  <a:cubicBezTo>
                    <a:pt x="237" y="227"/>
                    <a:pt x="262" y="184"/>
                    <a:pt x="262" y="137"/>
                  </a:cubicBezTo>
                  <a:cubicBezTo>
                    <a:pt x="262" y="90"/>
                    <a:pt x="237" y="47"/>
                    <a:pt x="197" y="23"/>
                  </a:cubicBezTo>
                  <a:cubicBezTo>
                    <a:pt x="156" y="0"/>
                    <a:pt x="106" y="0"/>
                    <a:pt x="66" y="23"/>
                  </a:cubicBezTo>
                  <a:cubicBezTo>
                    <a:pt x="25" y="47"/>
                    <a:pt x="0" y="90"/>
                    <a:pt x="0" y="137"/>
                  </a:cubicBezTo>
                  <a:close/>
                  <a:moveTo>
                    <a:pt x="0" y="137"/>
                  </a:moveTo>
                  <a:cubicBezTo>
                    <a:pt x="0" y="137"/>
                    <a:pt x="0" y="137"/>
                    <a:pt x="0" y="137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F40AF9D1-65FA-4617-80E1-A8127F12E2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3650" y="5067301"/>
              <a:ext cx="39688" cy="147638"/>
            </a:xfrm>
            <a:custGeom>
              <a:avLst/>
              <a:gdLst>
                <a:gd name="T0" fmla="*/ 131 w 262"/>
                <a:gd name="T1" fmla="*/ 0 h 983"/>
                <a:gd name="T2" fmla="*/ 0 w 262"/>
                <a:gd name="T3" fmla="*/ 131 h 983"/>
                <a:gd name="T4" fmla="*/ 0 w 262"/>
                <a:gd name="T5" fmla="*/ 852 h 983"/>
                <a:gd name="T6" fmla="*/ 131 w 262"/>
                <a:gd name="T7" fmla="*/ 983 h 983"/>
                <a:gd name="T8" fmla="*/ 262 w 262"/>
                <a:gd name="T9" fmla="*/ 852 h 983"/>
                <a:gd name="T10" fmla="*/ 262 w 262"/>
                <a:gd name="T11" fmla="*/ 131 h 983"/>
                <a:gd name="T12" fmla="*/ 131 w 262"/>
                <a:gd name="T13" fmla="*/ 0 h 983"/>
                <a:gd name="T14" fmla="*/ 131 w 262"/>
                <a:gd name="T15" fmla="*/ 0 h 983"/>
                <a:gd name="T16" fmla="*/ 131 w 262"/>
                <a:gd name="T17" fmla="*/ 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2" h="983">
                  <a:moveTo>
                    <a:pt x="131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852"/>
                    <a:pt x="0" y="852"/>
                    <a:pt x="0" y="852"/>
                  </a:cubicBezTo>
                  <a:cubicBezTo>
                    <a:pt x="0" y="924"/>
                    <a:pt x="59" y="983"/>
                    <a:pt x="131" y="983"/>
                  </a:cubicBezTo>
                  <a:cubicBezTo>
                    <a:pt x="203" y="983"/>
                    <a:pt x="262" y="924"/>
                    <a:pt x="262" y="852"/>
                  </a:cubicBezTo>
                  <a:cubicBezTo>
                    <a:pt x="262" y="131"/>
                    <a:pt x="262" y="131"/>
                    <a:pt x="262" y="131"/>
                  </a:cubicBezTo>
                  <a:cubicBezTo>
                    <a:pt x="262" y="59"/>
                    <a:pt x="203" y="0"/>
                    <a:pt x="131" y="0"/>
                  </a:cubicBezTo>
                  <a:close/>
                  <a:moveTo>
                    <a:pt x="131" y="0"/>
                  </a:moveTo>
                  <a:cubicBezTo>
                    <a:pt x="131" y="0"/>
                    <a:pt x="131" y="0"/>
                    <a:pt x="131" y="0"/>
                  </a:cubicBezTo>
                </a:path>
              </a:pathLst>
            </a:custGeom>
            <a:solidFill>
              <a:srgbClr val="0070C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 Light" panose="020B0502040204020203" pitchFamily="34" charset="-122"/>
                <a:ea typeface="微软雅黑 Light" panose="020B0502040204020203" pitchFamily="34" charset="-122"/>
                <a:cs typeface="+mn-cs"/>
              </a:endParaRPr>
            </a:p>
          </p:txBody>
        </p:sp>
      </p:grpSp>
      <p:pic>
        <p:nvPicPr>
          <p:cNvPr id="34" name="图片 33">
            <a:extLst>
              <a:ext uri="{FF2B5EF4-FFF2-40B4-BE49-F238E27FC236}">
                <a16:creationId xmlns:a16="http://schemas.microsoft.com/office/drawing/2014/main" id="{65E73388-33F1-1855-1538-7374089C75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2469" y="5544513"/>
            <a:ext cx="609600" cy="609600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168EE5A4-91DE-785D-3A55-1AC02DD32E80}"/>
              </a:ext>
            </a:extLst>
          </p:cNvPr>
          <p:cNvSpPr/>
          <p:nvPr/>
        </p:nvSpPr>
        <p:spPr>
          <a:xfrm>
            <a:off x="983028" y="1243243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水利知识碎片化</a:t>
            </a:r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DB2E4163-50FE-F400-D6B3-9A57458C503E}"/>
              </a:ext>
            </a:extLst>
          </p:cNvPr>
          <p:cNvSpPr/>
          <p:nvPr/>
        </p:nvSpPr>
        <p:spPr>
          <a:xfrm>
            <a:off x="470431" y="2555330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水利知识更新慢</a:t>
            </a:r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00A22404-901C-6842-E51C-31CA75BCF2E4}"/>
              </a:ext>
            </a:extLst>
          </p:cNvPr>
          <p:cNvSpPr/>
          <p:nvPr/>
        </p:nvSpPr>
        <p:spPr>
          <a:xfrm>
            <a:off x="392328" y="4011707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水利知识答不准</a:t>
            </a: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82DA57AC-D00A-C91F-A534-4209C0FB92C4}"/>
              </a:ext>
            </a:extLst>
          </p:cNvPr>
          <p:cNvSpPr/>
          <p:nvPr/>
        </p:nvSpPr>
        <p:spPr>
          <a:xfrm>
            <a:off x="1135565" y="5307015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 algn="r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水利政策解读难及时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EE0E7545-B5AB-D5DE-31BA-0855B32A4834}"/>
              </a:ext>
            </a:extLst>
          </p:cNvPr>
          <p:cNvSpPr txBox="1"/>
          <p:nvPr/>
        </p:nvSpPr>
        <p:spPr>
          <a:xfrm>
            <a:off x="1278095" y="1614647"/>
            <a:ext cx="22434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分散的水利知识缺乏整合，增加了用户获取信息和构建体系的难度</a:t>
            </a: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5E310ABE-6631-C77B-8A78-E4CE798EB425}"/>
              </a:ext>
            </a:extLst>
          </p:cNvPr>
          <p:cNvSpPr txBox="1"/>
          <p:nvPr/>
        </p:nvSpPr>
        <p:spPr>
          <a:xfrm>
            <a:off x="676398" y="2877768"/>
            <a:ext cx="22434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水利行业快速更新使知识体系须持续优化，防止用户工作知识滞后</a:t>
            </a: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8A34DFF6-2154-F271-91F8-10ADE84790F1}"/>
              </a:ext>
            </a:extLst>
          </p:cNvPr>
          <p:cNvSpPr txBox="1"/>
          <p:nvPr/>
        </p:nvSpPr>
        <p:spPr>
          <a:xfrm>
            <a:off x="560309" y="4397577"/>
            <a:ext cx="224344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通识型</a:t>
            </a:r>
            <a:r>
              <a:rPr lang="en-US" altLang="zh-CN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AI</a:t>
            </a: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大模型在行业特定的问题上回答受限（响应速度慢、回复质量差）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7C2411E8-8327-1289-2564-F5B4D2CED5A6}"/>
              </a:ext>
            </a:extLst>
          </p:cNvPr>
          <p:cNvSpPr txBox="1"/>
          <p:nvPr/>
        </p:nvSpPr>
        <p:spPr>
          <a:xfrm>
            <a:off x="1214249" y="5667114"/>
            <a:ext cx="22434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手动政策解读低效、强依赖专家，难快速准确响应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1ED49CF9-68E0-F2CF-19F2-F8FBF4E12D83}"/>
              </a:ext>
            </a:extLst>
          </p:cNvPr>
          <p:cNvSpPr/>
          <p:nvPr/>
        </p:nvSpPr>
        <p:spPr>
          <a:xfrm>
            <a:off x="8658077" y="1243243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水利知识，全面覆盖</a:t>
            </a:r>
          </a:p>
        </p:txBody>
      </p:sp>
      <p:sp>
        <p:nvSpPr>
          <p:cNvPr id="44" name="矩形 43">
            <a:extLst>
              <a:ext uri="{FF2B5EF4-FFF2-40B4-BE49-F238E27FC236}">
                <a16:creationId xmlns:a16="http://schemas.microsoft.com/office/drawing/2014/main" id="{D0FF4632-86E4-F572-FFA9-F3F398F4E486}"/>
              </a:ext>
            </a:extLst>
          </p:cNvPr>
          <p:cNvSpPr/>
          <p:nvPr/>
        </p:nvSpPr>
        <p:spPr>
          <a:xfrm>
            <a:off x="9345630" y="2555330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知识更新，快速获取</a:t>
            </a:r>
          </a:p>
        </p:txBody>
      </p:sp>
      <p:sp>
        <p:nvSpPr>
          <p:cNvPr id="45" name="矩形 44">
            <a:extLst>
              <a:ext uri="{FF2B5EF4-FFF2-40B4-BE49-F238E27FC236}">
                <a16:creationId xmlns:a16="http://schemas.microsoft.com/office/drawing/2014/main" id="{9934C67B-3FD2-2B1B-EDAA-C892574A9930}"/>
              </a:ext>
            </a:extLst>
          </p:cNvPr>
          <p:cNvSpPr/>
          <p:nvPr/>
        </p:nvSpPr>
        <p:spPr>
          <a:xfrm>
            <a:off x="9375477" y="4011707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涉水问题，解答专业</a:t>
            </a:r>
          </a:p>
        </p:txBody>
      </p:sp>
      <p:sp>
        <p:nvSpPr>
          <p:cNvPr id="46" name="矩形 45">
            <a:extLst>
              <a:ext uri="{FF2B5EF4-FFF2-40B4-BE49-F238E27FC236}">
                <a16:creationId xmlns:a16="http://schemas.microsoft.com/office/drawing/2014/main" id="{2B57B6CF-B615-B336-4C36-158742140B2F}"/>
              </a:ext>
            </a:extLst>
          </p:cNvPr>
          <p:cNvSpPr/>
          <p:nvPr/>
        </p:nvSpPr>
        <p:spPr>
          <a:xfrm>
            <a:off x="8709014" y="5307015"/>
            <a:ext cx="2390982" cy="2889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600" b="1" dirty="0">
                <a:solidFill>
                  <a:srgbClr val="4472C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秒级解读，即时洞察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60A62456-2278-ED38-E56C-C11D43B2D702}"/>
              </a:ext>
            </a:extLst>
          </p:cNvPr>
          <p:cNvSpPr txBox="1"/>
          <p:nvPr/>
        </p:nvSpPr>
        <p:spPr>
          <a:xfrm>
            <a:off x="8686444" y="1519397"/>
            <a:ext cx="2924444" cy="959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1294765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2010-2024</a:t>
            </a: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全量数据覆盖</a:t>
            </a:r>
            <a:endParaRPr kumimoji="1"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algn="ctr" defTabSz="1294765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实施方案</a:t>
            </a:r>
            <a:r>
              <a:rPr kumimoji="1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 1000+     </a:t>
            </a: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覆盖</a:t>
            </a:r>
            <a:r>
              <a:rPr kumimoji="1" lang="en-US" altLang="zh-CN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95</a:t>
            </a:r>
            <a:r>
              <a:rPr kumimoji="1" lang="en-US" altLang="zh-CN" sz="12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%</a:t>
            </a:r>
          </a:p>
          <a:p>
            <a:pPr marL="0" marR="0" lvl="0" indent="0" algn="ctr" defTabSz="1294765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kumimoji="1" lang="zh-CN" altLang="en-US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指导文件</a:t>
            </a:r>
            <a:r>
              <a:rPr kumimoji="1" lang="en-US" altLang="zh-CN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300+</a:t>
            </a:r>
            <a:r>
              <a:rPr kumimoji="1" lang="zh-CN" altLang="en-US" sz="120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</a:t>
            </a: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覆盖</a:t>
            </a:r>
            <a:r>
              <a:rPr kumimoji="1" lang="en-US" altLang="zh-CN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98</a:t>
            </a:r>
            <a:r>
              <a:rPr kumimoji="1" lang="en-US" altLang="zh-CN" sz="1200" b="1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%</a:t>
            </a:r>
            <a:endParaRPr kumimoji="1" lang="en-US" altLang="zh-CN" sz="12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marL="0" marR="0" lvl="0" indent="0" algn="ctr" defTabSz="1294765" rtl="0" eaLnBrk="1" fontAlgn="auto" latinLnBrk="0" hangingPunct="1">
              <a:lnSpc>
                <a:spcPct val="120000"/>
              </a:lnSpc>
              <a:spcBef>
                <a:spcPts val="0"/>
              </a:spcBef>
              <a:buClrTx/>
              <a:buSzTx/>
              <a:buFontTx/>
              <a:buNone/>
              <a:defRPr/>
            </a:pPr>
            <a:r>
              <a:rPr kumimoji="1"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国标行标 </a:t>
            </a:r>
            <a:r>
              <a:rPr kumimoji="1"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200+</a:t>
            </a:r>
            <a:r>
              <a:rPr kumimoji="1"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     </a:t>
            </a:r>
            <a:r>
              <a:rPr kumimoji="1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微软雅黑" panose="020B0503020204020204" pitchFamily="34" charset="-122"/>
              </a:rPr>
              <a:t>覆盖</a:t>
            </a:r>
            <a:r>
              <a:rPr kumimoji="1" lang="en-US" altLang="zh-CN" sz="12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95%</a:t>
            </a:r>
            <a:r>
              <a:rPr kumimoji="1" lang="zh-CN" altLang="en-US" sz="12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  </a:t>
            </a:r>
            <a:endParaRPr kumimoji="1" lang="en-US" altLang="zh-CN" sz="1200" b="1" dirty="0">
              <a:solidFill>
                <a:schemeClr val="tx1">
                  <a:lumMod val="50000"/>
                  <a:lumOff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188A6674-3563-1A3F-2AE3-1B1A194C3030}"/>
              </a:ext>
            </a:extLst>
          </p:cNvPr>
          <p:cNvSpPr txBox="1"/>
          <p:nvPr/>
        </p:nvSpPr>
        <p:spPr>
          <a:xfrm>
            <a:off x="9367447" y="2877768"/>
            <a:ext cx="2243441" cy="9599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每周定时更新水利知识</a:t>
            </a:r>
            <a:endParaRPr lang="en-US" altLang="zh-CN" sz="120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国家文件      </a:t>
            </a:r>
            <a:r>
              <a:rPr lang="en-US" altLang="zh-CN" sz="1200" b="1" i="0" dirty="0">
                <a:solidFill>
                  <a:srgbClr val="C00000"/>
                </a:solidFill>
                <a:effectLst/>
                <a:latin typeface="+mn-ea"/>
              </a:rPr>
              <a:t>5+</a:t>
            </a:r>
          </a:p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 水利部文件   </a:t>
            </a:r>
            <a:r>
              <a:rPr lang="en-US" altLang="zh-CN" sz="1200" b="1" i="0" dirty="0">
                <a:solidFill>
                  <a:srgbClr val="C00000"/>
                </a:solidFill>
                <a:effectLst/>
                <a:latin typeface="+mn-ea"/>
              </a:rPr>
              <a:t>5+    </a:t>
            </a:r>
          </a:p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省市文件    </a:t>
            </a:r>
            <a:r>
              <a:rPr lang="en-US" altLang="zh-CN" sz="1200" b="1" i="0" dirty="0">
                <a:solidFill>
                  <a:srgbClr val="C00000"/>
                </a:solidFill>
                <a:effectLst/>
                <a:latin typeface="+mn-ea"/>
              </a:rPr>
              <a:t>30+</a:t>
            </a:r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D666C91E-3EA7-5685-FDD7-24AB812F840A}"/>
              </a:ext>
            </a:extLst>
          </p:cNvPr>
          <p:cNvSpPr txBox="1"/>
          <p:nvPr/>
        </p:nvSpPr>
        <p:spPr>
          <a:xfrm>
            <a:off x="9422808" y="4372353"/>
            <a:ext cx="2243441" cy="738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使用水利水务行业语料库</a:t>
            </a:r>
            <a:endParaRPr lang="en-US" altLang="zh-CN" sz="120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回答速度       </a:t>
            </a:r>
            <a:r>
              <a:rPr lang="en-US" altLang="zh-CN" sz="1200" b="1" i="0" dirty="0">
                <a:solidFill>
                  <a:srgbClr val="C00000"/>
                </a:solidFill>
                <a:effectLst/>
                <a:latin typeface="+mn-ea"/>
              </a:rPr>
              <a:t>80%</a:t>
            </a: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 </a:t>
            </a:r>
            <a:endParaRPr lang="en-US" altLang="zh-CN" sz="120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答案质量       </a:t>
            </a:r>
            <a:r>
              <a:rPr lang="en-US" altLang="zh-CN" sz="1200" b="1" dirty="0">
                <a:solidFill>
                  <a:srgbClr val="C00000"/>
                </a:solidFill>
                <a:latin typeface="+mn-ea"/>
              </a:rPr>
              <a:t>5</a:t>
            </a:r>
            <a:r>
              <a:rPr lang="en-US" altLang="zh-CN" sz="1200" b="1" i="0" dirty="0">
                <a:solidFill>
                  <a:srgbClr val="C00000"/>
                </a:solidFill>
                <a:effectLst/>
                <a:latin typeface="+mn-ea"/>
              </a:rPr>
              <a:t>0%</a:t>
            </a: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         </a:t>
            </a:r>
            <a:endParaRPr lang="en-US" altLang="zh-CN" sz="120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n-ea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88AFE216-6951-1446-D367-3D69CB587765}"/>
              </a:ext>
            </a:extLst>
          </p:cNvPr>
          <p:cNvSpPr txBox="1"/>
          <p:nvPr/>
        </p:nvSpPr>
        <p:spPr>
          <a:xfrm>
            <a:off x="8774998" y="5667114"/>
            <a:ext cx="2319401" cy="73834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5000+</a:t>
            </a: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字的政策文档进行</a:t>
            </a:r>
            <a:endParaRPr lang="en-US" altLang="zh-CN" sz="1200" i="0" dirty="0">
              <a:solidFill>
                <a:schemeClr val="tx1">
                  <a:lumMod val="50000"/>
                  <a:lumOff val="50000"/>
                </a:schemeClr>
              </a:solidFill>
              <a:effectLst/>
              <a:latin typeface="+mn-ea"/>
            </a:endParaRPr>
          </a:p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秒级解读</a:t>
            </a:r>
          </a:p>
          <a:p>
            <a:pPr algn="ctr">
              <a:lnSpc>
                <a:spcPct val="120000"/>
              </a:lnSpc>
            </a:pPr>
            <a:r>
              <a:rPr lang="zh-CN" altLang="en-US" sz="1200" i="0" dirty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ea"/>
              </a:rPr>
              <a:t>解读效率          </a:t>
            </a:r>
            <a:r>
              <a:rPr lang="en-US" altLang="zh-CN" sz="1200" b="1" i="0" dirty="0">
                <a:solidFill>
                  <a:srgbClr val="C00000"/>
                </a:solidFill>
                <a:effectLst/>
                <a:latin typeface="+mn-ea"/>
              </a:rPr>
              <a:t>100%</a:t>
            </a:r>
            <a:endParaRPr lang="zh-CN" altLang="en-US" sz="1200" b="1" i="0" dirty="0">
              <a:solidFill>
                <a:srgbClr val="C00000"/>
              </a:solidFill>
              <a:effectLst/>
              <a:latin typeface="+mn-ea"/>
            </a:endParaRPr>
          </a:p>
        </p:txBody>
      </p:sp>
      <p:pic>
        <p:nvPicPr>
          <p:cNvPr id="51" name="图像" descr="图像">
            <a:extLst>
              <a:ext uri="{FF2B5EF4-FFF2-40B4-BE49-F238E27FC236}">
                <a16:creationId xmlns:a16="http://schemas.microsoft.com/office/drawing/2014/main" id="{A7CE84F9-79D6-9272-21AA-EE72C8BDE8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00860" y="6150827"/>
            <a:ext cx="347806" cy="2419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2" name="图片 51" descr="图标&#10;&#10;描述已自动生成">
            <a:extLst>
              <a:ext uri="{FF2B5EF4-FFF2-40B4-BE49-F238E27FC236}">
                <a16:creationId xmlns:a16="http://schemas.microsoft.com/office/drawing/2014/main" id="{C3A7258B-8BC9-89F3-7C25-F2A57E718E4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1938" y="1622198"/>
            <a:ext cx="474833" cy="431666"/>
          </a:xfrm>
          <a:prstGeom prst="rect">
            <a:avLst/>
          </a:prstGeom>
        </p:spPr>
      </p:pic>
      <p:pic>
        <p:nvPicPr>
          <p:cNvPr id="53" name="图片 52" descr="图片包含 游戏机, 画&#10;&#10;描述已自动生成">
            <a:extLst>
              <a:ext uri="{FF2B5EF4-FFF2-40B4-BE49-F238E27FC236}">
                <a16:creationId xmlns:a16="http://schemas.microsoft.com/office/drawing/2014/main" id="{52CEE388-3881-E8CA-1D97-9EF347969E0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3842" y="2875649"/>
            <a:ext cx="506311" cy="506311"/>
          </a:xfrm>
          <a:prstGeom prst="rect">
            <a:avLst/>
          </a:prstGeom>
        </p:spPr>
      </p:pic>
      <p:pic>
        <p:nvPicPr>
          <p:cNvPr id="54" name="图片 53" descr="卡通人物&#10;&#10;描述已自动生成">
            <a:extLst>
              <a:ext uri="{FF2B5EF4-FFF2-40B4-BE49-F238E27FC236}">
                <a16:creationId xmlns:a16="http://schemas.microsoft.com/office/drawing/2014/main" id="{FC1A0678-4814-7012-CE64-D0E88FC4E9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8119" y="4323507"/>
            <a:ext cx="550898" cy="440718"/>
          </a:xfrm>
          <a:prstGeom prst="rect">
            <a:avLst/>
          </a:prstGeom>
        </p:spPr>
      </p:pic>
      <p:pic>
        <p:nvPicPr>
          <p:cNvPr id="55" name="图片 54" descr="模糊的标志&#10;&#10;描述已自动生成">
            <a:extLst>
              <a:ext uri="{FF2B5EF4-FFF2-40B4-BE49-F238E27FC236}">
                <a16:creationId xmlns:a16="http://schemas.microsoft.com/office/drawing/2014/main" id="{ED6693F5-456E-36E1-A939-E8E4AAB3B73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917" y="5602525"/>
            <a:ext cx="509871" cy="509871"/>
          </a:xfrm>
          <a:prstGeom prst="rect">
            <a:avLst/>
          </a:prstGeom>
        </p:spPr>
      </p:pic>
      <p:pic>
        <p:nvPicPr>
          <p:cNvPr id="56" name="图像" descr="图像">
            <a:extLst>
              <a:ext uri="{FF2B5EF4-FFF2-40B4-BE49-F238E27FC236}">
                <a16:creationId xmlns:a16="http://schemas.microsoft.com/office/drawing/2014/main" id="{C84AFFFA-9E3A-9F4A-1B7C-E82DEB4EDD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6724" y="4643249"/>
            <a:ext cx="347806" cy="2419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pic>
        <p:nvPicPr>
          <p:cNvPr id="57" name="图像" descr="图像">
            <a:extLst>
              <a:ext uri="{FF2B5EF4-FFF2-40B4-BE49-F238E27FC236}">
                <a16:creationId xmlns:a16="http://schemas.microsoft.com/office/drawing/2014/main" id="{2A9D79C4-7706-D375-02B4-7B2BA9D6F0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646" y="4868745"/>
            <a:ext cx="347806" cy="241952"/>
          </a:xfrm>
          <a:prstGeom prst="rect">
            <a:avLst/>
          </a:prstGeom>
          <a:ln w="12700">
            <a:miter lim="400000"/>
            <a:headEnd/>
            <a:tailEnd/>
          </a:ln>
        </p:spPr>
      </p:pic>
      <p:sp>
        <p:nvSpPr>
          <p:cNvPr id="59" name="标题 1">
            <a:extLst>
              <a:ext uri="{FF2B5EF4-FFF2-40B4-BE49-F238E27FC236}">
                <a16:creationId xmlns:a16="http://schemas.microsoft.com/office/drawing/2014/main" id="{A49CB006-56F4-E3E6-3D39-52EEB098BF2C}"/>
              </a:ext>
            </a:extLst>
          </p:cNvPr>
          <p:cNvSpPr txBox="1">
            <a:spLocks/>
          </p:cNvSpPr>
          <p:nvPr/>
        </p:nvSpPr>
        <p:spPr>
          <a:xfrm>
            <a:off x="533436" y="390115"/>
            <a:ext cx="10969716" cy="462021"/>
          </a:xfrm>
          <a:prstGeom prst="rect">
            <a:avLst/>
          </a:prstGeom>
        </p:spPr>
        <p:txBody>
          <a:bodyPr anchor="t" anchorCtr="0"/>
          <a:lstStyle>
            <a:lvl1pPr algn="l" defTabSz="1186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95" b="1" kern="120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118618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水利智能助手的业务痛点：水利业务人员日常进行文档编写效率低，知识获取速度慢</a:t>
            </a:r>
          </a:p>
        </p:txBody>
      </p:sp>
    </p:spTree>
    <p:extLst>
      <p:ext uri="{BB962C8B-B14F-4D97-AF65-F5344CB8AC3E}">
        <p14:creationId xmlns:p14="http://schemas.microsoft.com/office/powerpoint/2010/main" val="978289765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>
            <a:extLst>
              <a:ext uri="{FF2B5EF4-FFF2-40B4-BE49-F238E27FC236}">
                <a16:creationId xmlns:a16="http://schemas.microsoft.com/office/drawing/2014/main" id="{52889075-34DA-30B4-8C6D-F205F74B7FD2}"/>
              </a:ext>
            </a:extLst>
          </p:cNvPr>
          <p:cNvSpPr/>
          <p:nvPr/>
        </p:nvSpPr>
        <p:spPr>
          <a:xfrm>
            <a:off x="981012" y="1902780"/>
            <a:ext cx="7533203" cy="4867514"/>
          </a:xfrm>
          <a:prstGeom prst="roundRect">
            <a:avLst>
              <a:gd name="adj" fmla="val 4942"/>
            </a:avLst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E4CC88B8-E201-8729-6182-5ABD5AD07930}"/>
              </a:ext>
            </a:extLst>
          </p:cNvPr>
          <p:cNvSpPr txBox="1"/>
          <p:nvPr/>
        </p:nvSpPr>
        <p:spPr>
          <a:xfrm>
            <a:off x="974771" y="1195374"/>
            <a:ext cx="1051555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04800">
              <a:spcBef>
                <a:spcPts val="150"/>
              </a:spcBef>
            </a:pPr>
            <a:r>
              <a:rPr lang="zh-CN" altLang="zh-CN" sz="1400" kern="0" dirty="0">
                <a:effectLst/>
                <a:latin typeface="+mn-ea"/>
                <a:cs typeface="Segoe UI" panose="020B0502040204020203" pitchFamily="34" charset="0"/>
              </a:rPr>
              <a:t>通过大数据、</a:t>
            </a:r>
            <a:r>
              <a:rPr lang="en-US" altLang="zh-CN" sz="1400" kern="0" dirty="0">
                <a:effectLst/>
                <a:latin typeface="+mn-ea"/>
                <a:cs typeface="Segoe UI" panose="020B0502040204020203" pitchFamily="34" charset="0"/>
              </a:rPr>
              <a:t>RAG</a:t>
            </a:r>
            <a:r>
              <a:rPr lang="zh-CN" altLang="zh-CN" sz="1400" kern="0" dirty="0">
                <a:effectLst/>
                <a:latin typeface="+mn-ea"/>
                <a:cs typeface="Segoe UI" panose="020B0502040204020203" pitchFamily="34" charset="0"/>
              </a:rPr>
              <a:t>检索、自然语言处理、机器学习和深度学习等多种技术手段，结合水利水务专业知识，构建垂域</a:t>
            </a:r>
            <a:r>
              <a:rPr lang="en-US" altLang="zh-CN" sz="1400" kern="0" dirty="0">
                <a:effectLst/>
                <a:latin typeface="+mn-ea"/>
                <a:cs typeface="Segoe UI" panose="020B0502040204020203" pitchFamily="34" charset="0"/>
              </a:rPr>
              <a:t>AI</a:t>
            </a:r>
            <a:r>
              <a:rPr lang="zh-CN" altLang="zh-CN" sz="1400" kern="0" dirty="0">
                <a:effectLst/>
                <a:latin typeface="+mn-ea"/>
                <a:cs typeface="Segoe UI" panose="020B0502040204020203" pitchFamily="34" charset="0"/>
              </a:rPr>
              <a:t>大模型，为用户提供水利</a:t>
            </a:r>
            <a:r>
              <a:rPr lang="zh-CN" altLang="en-US" sz="1400" dirty="0"/>
              <a:t>知识问答、政策解读、文案生成</a:t>
            </a:r>
            <a:r>
              <a:rPr lang="zh-CN" altLang="zh-CN" sz="1400" kern="0" dirty="0">
                <a:effectLst/>
                <a:latin typeface="+mn-ea"/>
                <a:cs typeface="Segoe UI" panose="020B0502040204020203" pitchFamily="34" charset="0"/>
              </a:rPr>
              <a:t>等业务应用，优化工作流程、提高工作效率，助力水利水务行业智能升级。</a:t>
            </a:r>
            <a:endParaRPr lang="zh-CN" altLang="zh-CN" sz="1400" kern="100" dirty="0">
              <a:effectLst/>
              <a:latin typeface="+mn-ea"/>
              <a:cs typeface="宋体" panose="02010600030101010101" pitchFamily="2" charset="-122"/>
            </a:endParaRPr>
          </a:p>
        </p:txBody>
      </p:sp>
      <p:pic>
        <p:nvPicPr>
          <p:cNvPr id="5" name="图片 4" descr="黑暗里有星球&#10;&#10;低可信度描述已自动生成">
            <a:extLst>
              <a:ext uri="{FF2B5EF4-FFF2-40B4-BE49-F238E27FC236}">
                <a16:creationId xmlns:a16="http://schemas.microsoft.com/office/drawing/2014/main" id="{D4C203F7-DB38-8AED-9074-57B85087EDF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3030133" flipH="1">
            <a:off x="-4204490" y="1453498"/>
            <a:ext cx="9647040" cy="6642080"/>
          </a:xfrm>
          <a:custGeom>
            <a:avLst/>
            <a:gdLst>
              <a:gd name="connsiteX0" fmla="*/ 9647040 w 9647040"/>
              <a:gd name="connsiteY0" fmla="*/ 1515358 h 6642080"/>
              <a:gd name="connsiteX1" fmla="*/ 8397974 w 9647040"/>
              <a:gd name="connsiteY1" fmla="*/ 0 h 6642080"/>
              <a:gd name="connsiteX2" fmla="*/ 0 w 9647040"/>
              <a:gd name="connsiteY2" fmla="*/ 0 h 6642080"/>
              <a:gd name="connsiteX3" fmla="*/ 0 w 9647040"/>
              <a:gd name="connsiteY3" fmla="*/ 593839 h 6642080"/>
              <a:gd name="connsiteX4" fmla="*/ 4985393 w 9647040"/>
              <a:gd name="connsiteY4" fmla="*/ 6642080 h 6642080"/>
              <a:gd name="connsiteX5" fmla="*/ 9647040 w 9647040"/>
              <a:gd name="connsiteY5" fmla="*/ 2799618 h 6642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647040" h="6642080">
                <a:moveTo>
                  <a:pt x="9647040" y="1515358"/>
                </a:moveTo>
                <a:lnTo>
                  <a:pt x="8397974" y="0"/>
                </a:lnTo>
                <a:lnTo>
                  <a:pt x="0" y="0"/>
                </a:lnTo>
                <a:lnTo>
                  <a:pt x="0" y="593839"/>
                </a:lnTo>
                <a:lnTo>
                  <a:pt x="4985393" y="6642080"/>
                </a:lnTo>
                <a:lnTo>
                  <a:pt x="9647040" y="2799618"/>
                </a:lnTo>
                <a:close/>
              </a:path>
            </a:pathLst>
          </a:custGeom>
        </p:spPr>
      </p:pic>
      <p:pic>
        <p:nvPicPr>
          <p:cNvPr id="6" name="图片 5" descr="图标&#10;&#10;描述已自动生成">
            <a:extLst>
              <a:ext uri="{FF2B5EF4-FFF2-40B4-BE49-F238E27FC236}">
                <a16:creationId xmlns:a16="http://schemas.microsoft.com/office/drawing/2014/main" id="{578576BD-360E-B387-4041-09755A96024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1612" y="5408761"/>
            <a:ext cx="1364633" cy="1361531"/>
          </a:xfrm>
          <a:prstGeom prst="rect">
            <a:avLst/>
          </a:prstGeom>
        </p:spPr>
      </p:pic>
      <p:sp>
        <p:nvSpPr>
          <p:cNvPr id="7" name="矩形: 圆角 6">
            <a:extLst>
              <a:ext uri="{FF2B5EF4-FFF2-40B4-BE49-F238E27FC236}">
                <a16:creationId xmlns:a16="http://schemas.microsoft.com/office/drawing/2014/main" id="{955B6960-DD17-0664-13A8-3212EA0A8008}"/>
              </a:ext>
            </a:extLst>
          </p:cNvPr>
          <p:cNvSpPr/>
          <p:nvPr/>
        </p:nvSpPr>
        <p:spPr>
          <a:xfrm>
            <a:off x="1087141" y="5650981"/>
            <a:ext cx="7308326" cy="1048954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855F5BA-C13B-DDC6-55C6-5256A0C311BB}"/>
              </a:ext>
            </a:extLst>
          </p:cNvPr>
          <p:cNvSpPr txBox="1"/>
          <p:nvPr/>
        </p:nvSpPr>
        <p:spPr>
          <a:xfrm>
            <a:off x="1178124" y="5834121"/>
            <a:ext cx="4360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</a:rPr>
              <a:t>数据底板</a:t>
            </a:r>
          </a:p>
        </p:txBody>
      </p:sp>
      <p:sp>
        <p:nvSpPr>
          <p:cNvPr id="9" name="矩形: 圆角 8">
            <a:extLst>
              <a:ext uri="{FF2B5EF4-FFF2-40B4-BE49-F238E27FC236}">
                <a16:creationId xmlns:a16="http://schemas.microsoft.com/office/drawing/2014/main" id="{3B610FEF-C38C-E339-D79B-67A1C52EF9D7}"/>
              </a:ext>
            </a:extLst>
          </p:cNvPr>
          <p:cNvSpPr/>
          <p:nvPr/>
        </p:nvSpPr>
        <p:spPr>
          <a:xfrm>
            <a:off x="1614129" y="5702838"/>
            <a:ext cx="6686088" cy="461758"/>
          </a:xfrm>
          <a:prstGeom prst="roundRect">
            <a:avLst>
              <a:gd name="adj" fmla="val 325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: 圆角 9">
            <a:extLst>
              <a:ext uri="{FF2B5EF4-FFF2-40B4-BE49-F238E27FC236}">
                <a16:creationId xmlns:a16="http://schemas.microsoft.com/office/drawing/2014/main" id="{0C7416A5-E72D-52B0-306C-646CBF1B7F17}"/>
              </a:ext>
            </a:extLst>
          </p:cNvPr>
          <p:cNvSpPr/>
          <p:nvPr/>
        </p:nvSpPr>
        <p:spPr>
          <a:xfrm>
            <a:off x="1614129" y="6190938"/>
            <a:ext cx="6686088" cy="461758"/>
          </a:xfrm>
          <a:prstGeom prst="roundRect">
            <a:avLst>
              <a:gd name="adj" fmla="val 325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: 圆角 10">
            <a:extLst>
              <a:ext uri="{FF2B5EF4-FFF2-40B4-BE49-F238E27FC236}">
                <a16:creationId xmlns:a16="http://schemas.microsoft.com/office/drawing/2014/main" id="{5502A619-F3F3-A8E0-0503-713196E1B67E}"/>
              </a:ext>
            </a:extLst>
          </p:cNvPr>
          <p:cNvSpPr/>
          <p:nvPr/>
        </p:nvSpPr>
        <p:spPr>
          <a:xfrm>
            <a:off x="2448164" y="5760266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数据汇聚</a:t>
            </a:r>
          </a:p>
        </p:txBody>
      </p:sp>
      <p:sp>
        <p:nvSpPr>
          <p:cNvPr id="12" name="矩形: 圆角 11">
            <a:extLst>
              <a:ext uri="{FF2B5EF4-FFF2-40B4-BE49-F238E27FC236}">
                <a16:creationId xmlns:a16="http://schemas.microsoft.com/office/drawing/2014/main" id="{41E69723-9921-A842-AC4F-8476798AB349}"/>
              </a:ext>
            </a:extLst>
          </p:cNvPr>
          <p:cNvSpPr/>
          <p:nvPr/>
        </p:nvSpPr>
        <p:spPr>
          <a:xfrm>
            <a:off x="3917951" y="5760266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数据治理</a:t>
            </a:r>
          </a:p>
        </p:txBody>
      </p:sp>
      <p:sp>
        <p:nvSpPr>
          <p:cNvPr id="13" name="矩形: 圆角 12">
            <a:extLst>
              <a:ext uri="{FF2B5EF4-FFF2-40B4-BE49-F238E27FC236}">
                <a16:creationId xmlns:a16="http://schemas.microsoft.com/office/drawing/2014/main" id="{505F5B30-22CB-B969-93B8-F90E548F0178}"/>
              </a:ext>
            </a:extLst>
          </p:cNvPr>
          <p:cNvSpPr/>
          <p:nvPr/>
        </p:nvSpPr>
        <p:spPr>
          <a:xfrm>
            <a:off x="5387738" y="5760266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数据挖掘</a:t>
            </a:r>
          </a:p>
        </p:txBody>
      </p:sp>
      <p:sp>
        <p:nvSpPr>
          <p:cNvPr id="14" name="矩形: 圆角 13">
            <a:extLst>
              <a:ext uri="{FF2B5EF4-FFF2-40B4-BE49-F238E27FC236}">
                <a16:creationId xmlns:a16="http://schemas.microsoft.com/office/drawing/2014/main" id="{DEED29D0-8B4A-C2D4-5A0F-F565BD424005}"/>
              </a:ext>
            </a:extLst>
          </p:cNvPr>
          <p:cNvSpPr/>
          <p:nvPr/>
        </p:nvSpPr>
        <p:spPr>
          <a:xfrm>
            <a:off x="6857524" y="5760266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数据服务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710F479-31DF-FB34-0CD4-2CB8016DC8B0}"/>
              </a:ext>
            </a:extLst>
          </p:cNvPr>
          <p:cNvSpPr txBox="1"/>
          <p:nvPr/>
        </p:nvSpPr>
        <p:spPr>
          <a:xfrm>
            <a:off x="1694966" y="5807342"/>
            <a:ext cx="87676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rgbClr val="C00000"/>
                </a:solidFill>
              </a:rPr>
              <a:t>数据引擎</a:t>
            </a:r>
          </a:p>
        </p:txBody>
      </p:sp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83163B7B-8037-D7DC-F8B3-2069E3EF8BED}"/>
              </a:ext>
            </a:extLst>
          </p:cNvPr>
          <p:cNvSpPr/>
          <p:nvPr/>
        </p:nvSpPr>
        <p:spPr>
          <a:xfrm>
            <a:off x="1734758" y="6253732"/>
            <a:ext cx="3091918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数据资源</a:t>
            </a:r>
          </a:p>
        </p:txBody>
      </p:sp>
      <p:sp>
        <p:nvSpPr>
          <p:cNvPr id="17" name="矩形: 圆角 16">
            <a:extLst>
              <a:ext uri="{FF2B5EF4-FFF2-40B4-BE49-F238E27FC236}">
                <a16:creationId xmlns:a16="http://schemas.microsoft.com/office/drawing/2014/main" id="{4E240412-9AFF-1044-A124-82DCB3BF8403}"/>
              </a:ext>
            </a:extLst>
          </p:cNvPr>
          <p:cNvSpPr/>
          <p:nvPr/>
        </p:nvSpPr>
        <p:spPr>
          <a:xfrm>
            <a:off x="5068913" y="6253732"/>
            <a:ext cx="3091918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数据模型</a:t>
            </a:r>
          </a:p>
        </p:txBody>
      </p:sp>
      <p:sp>
        <p:nvSpPr>
          <p:cNvPr id="18" name="矩形: 圆角 17">
            <a:extLst>
              <a:ext uri="{FF2B5EF4-FFF2-40B4-BE49-F238E27FC236}">
                <a16:creationId xmlns:a16="http://schemas.microsoft.com/office/drawing/2014/main" id="{346227A8-17D0-F374-5036-41DD1E659E70}"/>
              </a:ext>
            </a:extLst>
          </p:cNvPr>
          <p:cNvSpPr/>
          <p:nvPr/>
        </p:nvSpPr>
        <p:spPr>
          <a:xfrm>
            <a:off x="1087141" y="4117202"/>
            <a:ext cx="7308326" cy="1480496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238DB9A-9BD8-1E97-AED0-B237C8C6CCB9}"/>
              </a:ext>
            </a:extLst>
          </p:cNvPr>
          <p:cNvSpPr txBox="1"/>
          <p:nvPr/>
        </p:nvSpPr>
        <p:spPr>
          <a:xfrm>
            <a:off x="1178124" y="4494392"/>
            <a:ext cx="4360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</a:rPr>
              <a:t>知识平台</a:t>
            </a:r>
          </a:p>
        </p:txBody>
      </p:sp>
      <p:sp>
        <p:nvSpPr>
          <p:cNvPr id="20" name="矩形: 圆角 19">
            <a:extLst>
              <a:ext uri="{FF2B5EF4-FFF2-40B4-BE49-F238E27FC236}">
                <a16:creationId xmlns:a16="http://schemas.microsoft.com/office/drawing/2014/main" id="{E7A18D73-2376-6494-9C14-7AFED7F90AC6}"/>
              </a:ext>
            </a:extLst>
          </p:cNvPr>
          <p:cNvSpPr/>
          <p:nvPr/>
        </p:nvSpPr>
        <p:spPr>
          <a:xfrm>
            <a:off x="1614129" y="4187210"/>
            <a:ext cx="6686088" cy="839719"/>
          </a:xfrm>
          <a:prstGeom prst="roundRect">
            <a:avLst>
              <a:gd name="adj" fmla="val 1736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矩形: 圆角 20">
            <a:extLst>
              <a:ext uri="{FF2B5EF4-FFF2-40B4-BE49-F238E27FC236}">
                <a16:creationId xmlns:a16="http://schemas.microsoft.com/office/drawing/2014/main" id="{30B51B4F-F408-A8FB-249E-31FEB263689D}"/>
              </a:ext>
            </a:extLst>
          </p:cNvPr>
          <p:cNvSpPr/>
          <p:nvPr/>
        </p:nvSpPr>
        <p:spPr>
          <a:xfrm>
            <a:off x="1614129" y="5083914"/>
            <a:ext cx="6686088" cy="461758"/>
          </a:xfrm>
          <a:prstGeom prst="roundRect">
            <a:avLst>
              <a:gd name="adj" fmla="val 325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C378A54F-0E78-77AE-4605-0B57CDFB1FD0}"/>
              </a:ext>
            </a:extLst>
          </p:cNvPr>
          <p:cNvSpPr txBox="1"/>
          <p:nvPr/>
        </p:nvSpPr>
        <p:spPr>
          <a:xfrm>
            <a:off x="1631648" y="5113345"/>
            <a:ext cx="8369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rgbClr val="C00000"/>
                </a:solidFill>
              </a:rPr>
              <a:t>水利知识</a:t>
            </a:r>
            <a:endParaRPr lang="en-US" altLang="zh-CN" sz="1050" b="1" dirty="0">
              <a:solidFill>
                <a:srgbClr val="C00000"/>
              </a:solidFill>
            </a:endParaRPr>
          </a:p>
          <a:p>
            <a:pPr algn="ctr"/>
            <a:r>
              <a:rPr lang="zh-CN" altLang="en-US" sz="1050" b="1" dirty="0">
                <a:solidFill>
                  <a:srgbClr val="C00000"/>
                </a:solidFill>
              </a:rPr>
              <a:t>引擎</a:t>
            </a:r>
          </a:p>
        </p:txBody>
      </p:sp>
      <p:sp>
        <p:nvSpPr>
          <p:cNvPr id="23" name="矩形: 圆角 22">
            <a:extLst>
              <a:ext uri="{FF2B5EF4-FFF2-40B4-BE49-F238E27FC236}">
                <a16:creationId xmlns:a16="http://schemas.microsoft.com/office/drawing/2014/main" id="{A74E5163-FBBF-BFFA-8CB8-4EC6A6D8F964}"/>
              </a:ext>
            </a:extLst>
          </p:cNvPr>
          <p:cNvSpPr/>
          <p:nvPr/>
        </p:nvSpPr>
        <p:spPr>
          <a:xfrm>
            <a:off x="2448164" y="5149620"/>
            <a:ext cx="1023700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知识表示</a:t>
            </a:r>
          </a:p>
        </p:txBody>
      </p:sp>
      <p:sp>
        <p:nvSpPr>
          <p:cNvPr id="24" name="矩形: 圆角 23">
            <a:extLst>
              <a:ext uri="{FF2B5EF4-FFF2-40B4-BE49-F238E27FC236}">
                <a16:creationId xmlns:a16="http://schemas.microsoft.com/office/drawing/2014/main" id="{E92DE669-60B6-8789-D1AA-A4B7080D19BB}"/>
              </a:ext>
            </a:extLst>
          </p:cNvPr>
          <p:cNvSpPr/>
          <p:nvPr/>
        </p:nvSpPr>
        <p:spPr>
          <a:xfrm>
            <a:off x="3620039" y="5155398"/>
            <a:ext cx="1023700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知识抽取</a:t>
            </a: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421EBDCF-D529-8C68-38B6-312F6A5D1A05}"/>
              </a:ext>
            </a:extLst>
          </p:cNvPr>
          <p:cNvSpPr/>
          <p:nvPr/>
        </p:nvSpPr>
        <p:spPr>
          <a:xfrm>
            <a:off x="4791914" y="5152509"/>
            <a:ext cx="1023700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知识融合</a:t>
            </a:r>
          </a:p>
        </p:txBody>
      </p:sp>
      <p:sp>
        <p:nvSpPr>
          <p:cNvPr id="26" name="矩形: 圆角 25">
            <a:extLst>
              <a:ext uri="{FF2B5EF4-FFF2-40B4-BE49-F238E27FC236}">
                <a16:creationId xmlns:a16="http://schemas.microsoft.com/office/drawing/2014/main" id="{6BC7B0A3-DE98-F0C0-DD99-E8B7295233F8}"/>
              </a:ext>
            </a:extLst>
          </p:cNvPr>
          <p:cNvSpPr/>
          <p:nvPr/>
        </p:nvSpPr>
        <p:spPr>
          <a:xfrm>
            <a:off x="5963789" y="5158288"/>
            <a:ext cx="1023700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知识推理</a:t>
            </a:r>
          </a:p>
        </p:txBody>
      </p:sp>
      <p:sp>
        <p:nvSpPr>
          <p:cNvPr id="27" name="矩形: 圆角 26">
            <a:extLst>
              <a:ext uri="{FF2B5EF4-FFF2-40B4-BE49-F238E27FC236}">
                <a16:creationId xmlns:a16="http://schemas.microsoft.com/office/drawing/2014/main" id="{0F61D590-D731-A867-F82F-8E0E4BFBD241}"/>
              </a:ext>
            </a:extLst>
          </p:cNvPr>
          <p:cNvSpPr/>
          <p:nvPr/>
        </p:nvSpPr>
        <p:spPr>
          <a:xfrm>
            <a:off x="7135664" y="5146731"/>
            <a:ext cx="1023700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知识抽取</a:t>
            </a:r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82002332-3CC9-67F7-0109-C4EF7FE12863}"/>
              </a:ext>
            </a:extLst>
          </p:cNvPr>
          <p:cNvSpPr txBox="1"/>
          <p:nvPr/>
        </p:nvSpPr>
        <p:spPr>
          <a:xfrm>
            <a:off x="1638625" y="4486076"/>
            <a:ext cx="83697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rgbClr val="C00000"/>
                </a:solidFill>
              </a:rPr>
              <a:t>水利知识</a:t>
            </a:r>
            <a:endParaRPr lang="en-US" altLang="zh-CN" sz="1050" b="1" dirty="0">
              <a:solidFill>
                <a:srgbClr val="C00000"/>
              </a:solidFill>
            </a:endParaRPr>
          </a:p>
        </p:txBody>
      </p:sp>
      <p:sp>
        <p:nvSpPr>
          <p:cNvPr id="29" name="矩形: 圆角 28">
            <a:extLst>
              <a:ext uri="{FF2B5EF4-FFF2-40B4-BE49-F238E27FC236}">
                <a16:creationId xmlns:a16="http://schemas.microsoft.com/office/drawing/2014/main" id="{F7DB6BF0-A982-6E12-69B7-BE73D47413FA}"/>
              </a:ext>
            </a:extLst>
          </p:cNvPr>
          <p:cNvSpPr/>
          <p:nvPr/>
        </p:nvSpPr>
        <p:spPr>
          <a:xfrm>
            <a:off x="2434084" y="4632010"/>
            <a:ext cx="5725279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水利对象关联关系</a:t>
            </a:r>
          </a:p>
        </p:txBody>
      </p:sp>
      <p:sp>
        <p:nvSpPr>
          <p:cNvPr id="30" name="矩形: 圆角 29">
            <a:extLst>
              <a:ext uri="{FF2B5EF4-FFF2-40B4-BE49-F238E27FC236}">
                <a16:creationId xmlns:a16="http://schemas.microsoft.com/office/drawing/2014/main" id="{079D30F4-EBFA-A466-2132-8585A14DADE5}"/>
              </a:ext>
            </a:extLst>
          </p:cNvPr>
          <p:cNvSpPr/>
          <p:nvPr/>
        </p:nvSpPr>
        <p:spPr>
          <a:xfrm>
            <a:off x="2434084" y="4252405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业务规则</a:t>
            </a:r>
          </a:p>
        </p:txBody>
      </p:sp>
      <p:sp>
        <p:nvSpPr>
          <p:cNvPr id="31" name="矩形: 圆角 30">
            <a:extLst>
              <a:ext uri="{FF2B5EF4-FFF2-40B4-BE49-F238E27FC236}">
                <a16:creationId xmlns:a16="http://schemas.microsoft.com/office/drawing/2014/main" id="{1656726E-B1D8-8914-4D51-1E13C068C12B}"/>
              </a:ext>
            </a:extLst>
          </p:cNvPr>
          <p:cNvSpPr/>
          <p:nvPr/>
        </p:nvSpPr>
        <p:spPr>
          <a:xfrm>
            <a:off x="3903871" y="4252405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历史场景</a:t>
            </a:r>
          </a:p>
        </p:txBody>
      </p:sp>
      <p:sp>
        <p:nvSpPr>
          <p:cNvPr id="32" name="矩形: 圆角 31">
            <a:extLst>
              <a:ext uri="{FF2B5EF4-FFF2-40B4-BE49-F238E27FC236}">
                <a16:creationId xmlns:a16="http://schemas.microsoft.com/office/drawing/2014/main" id="{941A2A26-40B8-9DC9-BB69-B62B85DDF485}"/>
              </a:ext>
            </a:extLst>
          </p:cNvPr>
          <p:cNvSpPr/>
          <p:nvPr/>
        </p:nvSpPr>
        <p:spPr>
          <a:xfrm>
            <a:off x="5373658" y="4252405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专家经验</a:t>
            </a:r>
          </a:p>
        </p:txBody>
      </p:sp>
      <p:sp>
        <p:nvSpPr>
          <p:cNvPr id="33" name="矩形: 圆角 32">
            <a:extLst>
              <a:ext uri="{FF2B5EF4-FFF2-40B4-BE49-F238E27FC236}">
                <a16:creationId xmlns:a16="http://schemas.microsoft.com/office/drawing/2014/main" id="{13255ED2-F8DB-8E96-D787-8643D5E74760}"/>
              </a:ext>
            </a:extLst>
          </p:cNvPr>
          <p:cNvSpPr/>
          <p:nvPr/>
        </p:nvSpPr>
        <p:spPr>
          <a:xfrm>
            <a:off x="6843444" y="4252405"/>
            <a:ext cx="1303307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预报调度方案</a:t>
            </a:r>
          </a:p>
        </p:txBody>
      </p:sp>
      <p:sp>
        <p:nvSpPr>
          <p:cNvPr id="34" name="矩形: 圆角 33">
            <a:extLst>
              <a:ext uri="{FF2B5EF4-FFF2-40B4-BE49-F238E27FC236}">
                <a16:creationId xmlns:a16="http://schemas.microsoft.com/office/drawing/2014/main" id="{D38C5089-0CD3-5868-38E8-EEE50816C938}"/>
              </a:ext>
            </a:extLst>
          </p:cNvPr>
          <p:cNvSpPr/>
          <p:nvPr/>
        </p:nvSpPr>
        <p:spPr>
          <a:xfrm>
            <a:off x="1087141" y="1975135"/>
            <a:ext cx="7308326" cy="1480496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5" name="矩形: 圆角 34">
            <a:extLst>
              <a:ext uri="{FF2B5EF4-FFF2-40B4-BE49-F238E27FC236}">
                <a16:creationId xmlns:a16="http://schemas.microsoft.com/office/drawing/2014/main" id="{C3F72DA8-F26D-1531-CE2B-3551038CEBD6}"/>
              </a:ext>
            </a:extLst>
          </p:cNvPr>
          <p:cNvSpPr/>
          <p:nvPr/>
        </p:nvSpPr>
        <p:spPr>
          <a:xfrm>
            <a:off x="8800479" y="1902780"/>
            <a:ext cx="2502521" cy="4867512"/>
          </a:xfrm>
          <a:prstGeom prst="roundRect">
            <a:avLst>
              <a:gd name="adj" fmla="val 4942"/>
            </a:avLst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595171F-6AED-8266-B5EE-7E890B795604}"/>
              </a:ext>
            </a:extLst>
          </p:cNvPr>
          <p:cNvSpPr txBox="1"/>
          <p:nvPr/>
        </p:nvSpPr>
        <p:spPr>
          <a:xfrm>
            <a:off x="1178123" y="2358092"/>
            <a:ext cx="43600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50" b="1" dirty="0">
                <a:solidFill>
                  <a:schemeClr val="bg1"/>
                </a:solidFill>
              </a:rPr>
              <a:t>业务场景</a:t>
            </a:r>
          </a:p>
        </p:txBody>
      </p:sp>
      <p:grpSp>
        <p:nvGrpSpPr>
          <p:cNvPr id="85" name="组合 84">
            <a:extLst>
              <a:ext uri="{FF2B5EF4-FFF2-40B4-BE49-F238E27FC236}">
                <a16:creationId xmlns:a16="http://schemas.microsoft.com/office/drawing/2014/main" id="{ADEEB809-299C-960F-D109-2E49C2C75D98}"/>
              </a:ext>
            </a:extLst>
          </p:cNvPr>
          <p:cNvGrpSpPr/>
          <p:nvPr/>
        </p:nvGrpSpPr>
        <p:grpSpPr>
          <a:xfrm>
            <a:off x="1611319" y="2058946"/>
            <a:ext cx="6688898" cy="1331480"/>
            <a:chOff x="1611319" y="2058946"/>
            <a:chExt cx="3285921" cy="1331480"/>
          </a:xfrm>
        </p:grpSpPr>
        <p:sp>
          <p:nvSpPr>
            <p:cNvPr id="37" name="矩形: 圆角 36">
              <a:extLst>
                <a:ext uri="{FF2B5EF4-FFF2-40B4-BE49-F238E27FC236}">
                  <a16:creationId xmlns:a16="http://schemas.microsoft.com/office/drawing/2014/main" id="{9A0C4784-89B2-E622-0431-7A519492799E}"/>
                </a:ext>
              </a:extLst>
            </p:cNvPr>
            <p:cNvSpPr/>
            <p:nvPr/>
          </p:nvSpPr>
          <p:spPr>
            <a:xfrm>
              <a:off x="1614127" y="2062490"/>
              <a:ext cx="1014463" cy="1327936"/>
            </a:xfrm>
            <a:prstGeom prst="roundRect">
              <a:avLst>
                <a:gd name="adj" fmla="val 115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8" name="矩形: 圆角 37">
              <a:extLst>
                <a:ext uri="{FF2B5EF4-FFF2-40B4-BE49-F238E27FC236}">
                  <a16:creationId xmlns:a16="http://schemas.microsoft.com/office/drawing/2014/main" id="{51DC79DC-0300-4C67-4B33-69C7AC7FEE4F}"/>
                </a:ext>
              </a:extLst>
            </p:cNvPr>
            <p:cNvSpPr/>
            <p:nvPr/>
          </p:nvSpPr>
          <p:spPr>
            <a:xfrm>
              <a:off x="2748452" y="2060718"/>
              <a:ext cx="1014463" cy="1327936"/>
            </a:xfrm>
            <a:prstGeom prst="roundRect">
              <a:avLst>
                <a:gd name="adj" fmla="val 115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39" name="矩形: 圆角 38">
              <a:extLst>
                <a:ext uri="{FF2B5EF4-FFF2-40B4-BE49-F238E27FC236}">
                  <a16:creationId xmlns:a16="http://schemas.microsoft.com/office/drawing/2014/main" id="{1932B6B1-0CEB-11B9-9674-E1FB6EC3BF28}"/>
                </a:ext>
              </a:extLst>
            </p:cNvPr>
            <p:cNvSpPr/>
            <p:nvPr/>
          </p:nvSpPr>
          <p:spPr>
            <a:xfrm>
              <a:off x="3882777" y="2058946"/>
              <a:ext cx="1014463" cy="1327936"/>
            </a:xfrm>
            <a:prstGeom prst="roundRect">
              <a:avLst>
                <a:gd name="adj" fmla="val 1154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A85EA426-2C64-3123-E0D2-EBAB86A8181C}"/>
                </a:ext>
              </a:extLst>
            </p:cNvPr>
            <p:cNvSpPr txBox="1"/>
            <p:nvPr/>
          </p:nvSpPr>
          <p:spPr>
            <a:xfrm>
              <a:off x="1611319" y="2104176"/>
              <a:ext cx="101245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rgbClr val="C00000"/>
                  </a:solidFill>
                </a:rPr>
                <a:t>知识问答</a:t>
              </a: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B2CE05A7-9F49-1E21-6C5D-2AC1F92560C3}"/>
                </a:ext>
              </a:extLst>
            </p:cNvPr>
            <p:cNvSpPr txBox="1"/>
            <p:nvPr/>
          </p:nvSpPr>
          <p:spPr>
            <a:xfrm>
              <a:off x="2739014" y="2104176"/>
              <a:ext cx="101245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rgbClr val="C00000"/>
                  </a:solidFill>
                </a:rPr>
                <a:t>政策解读</a:t>
              </a: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F7C5970B-6A53-28AF-3739-12A37A424699}"/>
                </a:ext>
              </a:extLst>
            </p:cNvPr>
            <p:cNvSpPr txBox="1"/>
            <p:nvPr/>
          </p:nvSpPr>
          <p:spPr>
            <a:xfrm>
              <a:off x="3867207" y="2103700"/>
              <a:ext cx="101245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rgbClr val="C00000"/>
                  </a:solidFill>
                </a:rPr>
                <a:t>文案生成</a:t>
              </a:r>
            </a:p>
          </p:txBody>
        </p:sp>
        <p:sp>
          <p:nvSpPr>
            <p:cNvPr id="49" name="矩形: 圆角 48">
              <a:extLst>
                <a:ext uri="{FF2B5EF4-FFF2-40B4-BE49-F238E27FC236}">
                  <a16:creationId xmlns:a16="http://schemas.microsoft.com/office/drawing/2014/main" id="{BD8485ED-CA23-ACC6-711A-1B9680974FC1}"/>
                </a:ext>
              </a:extLst>
            </p:cNvPr>
            <p:cNvSpPr/>
            <p:nvPr/>
          </p:nvSpPr>
          <p:spPr>
            <a:xfrm>
              <a:off x="1656994" y="2347697"/>
              <a:ext cx="925855" cy="183629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预报调度方案</a:t>
              </a:r>
            </a:p>
          </p:txBody>
        </p:sp>
        <p:sp>
          <p:nvSpPr>
            <p:cNvPr id="50" name="矩形: 圆角 49">
              <a:extLst>
                <a:ext uri="{FF2B5EF4-FFF2-40B4-BE49-F238E27FC236}">
                  <a16:creationId xmlns:a16="http://schemas.microsoft.com/office/drawing/2014/main" id="{B2ECE066-30EE-C9E8-72E4-5276B1FA4CE7}"/>
                </a:ext>
              </a:extLst>
            </p:cNvPr>
            <p:cNvSpPr/>
            <p:nvPr/>
          </p:nvSpPr>
          <p:spPr>
            <a:xfrm>
              <a:off x="1656994" y="2545590"/>
              <a:ext cx="925855" cy="183629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历史场景模式</a:t>
              </a:r>
            </a:p>
          </p:txBody>
        </p:sp>
        <p:sp>
          <p:nvSpPr>
            <p:cNvPr id="51" name="矩形: 圆角 50">
              <a:extLst>
                <a:ext uri="{FF2B5EF4-FFF2-40B4-BE49-F238E27FC236}">
                  <a16:creationId xmlns:a16="http://schemas.microsoft.com/office/drawing/2014/main" id="{F0680DF4-B4D9-0CC5-D4F3-C41BAE671392}"/>
                </a:ext>
              </a:extLst>
            </p:cNvPr>
            <p:cNvSpPr/>
            <p:nvPr/>
          </p:nvSpPr>
          <p:spPr>
            <a:xfrm>
              <a:off x="1656994" y="2753873"/>
              <a:ext cx="925855" cy="183629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业务规则</a:t>
              </a:r>
            </a:p>
          </p:txBody>
        </p:sp>
        <p:sp>
          <p:nvSpPr>
            <p:cNvPr id="52" name="矩形: 圆角 51">
              <a:extLst>
                <a:ext uri="{FF2B5EF4-FFF2-40B4-BE49-F238E27FC236}">
                  <a16:creationId xmlns:a16="http://schemas.microsoft.com/office/drawing/2014/main" id="{C9826D33-EDF9-9E6A-A88D-08E46A5DBB27}"/>
                </a:ext>
              </a:extLst>
            </p:cNvPr>
            <p:cNvSpPr/>
            <p:nvPr/>
          </p:nvSpPr>
          <p:spPr>
            <a:xfrm>
              <a:off x="1656994" y="2967350"/>
              <a:ext cx="925855" cy="183629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专家经验</a:t>
              </a:r>
            </a:p>
          </p:txBody>
        </p:sp>
        <p:sp>
          <p:nvSpPr>
            <p:cNvPr id="53" name="矩形: 圆角 52">
              <a:extLst>
                <a:ext uri="{FF2B5EF4-FFF2-40B4-BE49-F238E27FC236}">
                  <a16:creationId xmlns:a16="http://schemas.microsoft.com/office/drawing/2014/main" id="{81C7E2F1-5D3B-A8A4-C3FC-30C59139A148}"/>
                </a:ext>
              </a:extLst>
            </p:cNvPr>
            <p:cNvSpPr/>
            <p:nvPr/>
          </p:nvSpPr>
          <p:spPr>
            <a:xfrm>
              <a:off x="2787942" y="2347697"/>
              <a:ext cx="925855" cy="234516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智慧水利顶层规划</a:t>
              </a:r>
            </a:p>
          </p:txBody>
        </p:sp>
        <p:sp>
          <p:nvSpPr>
            <p:cNvPr id="54" name="矩形: 圆角 53">
              <a:extLst>
                <a:ext uri="{FF2B5EF4-FFF2-40B4-BE49-F238E27FC236}">
                  <a16:creationId xmlns:a16="http://schemas.microsoft.com/office/drawing/2014/main" id="{94C494CD-6611-C723-719E-A78C3979C84B}"/>
                </a:ext>
              </a:extLst>
            </p:cNvPr>
            <p:cNvSpPr/>
            <p:nvPr/>
          </p:nvSpPr>
          <p:spPr>
            <a:xfrm>
              <a:off x="2787942" y="2597540"/>
              <a:ext cx="925855" cy="234516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智慧水利指导意见</a:t>
              </a:r>
            </a:p>
          </p:txBody>
        </p:sp>
        <p:sp>
          <p:nvSpPr>
            <p:cNvPr id="55" name="矩形: 圆角 54">
              <a:extLst>
                <a:ext uri="{FF2B5EF4-FFF2-40B4-BE49-F238E27FC236}">
                  <a16:creationId xmlns:a16="http://schemas.microsoft.com/office/drawing/2014/main" id="{EA9B3A66-4067-4DE6-003E-B9450BB5BD01}"/>
                </a:ext>
              </a:extLst>
            </p:cNvPr>
            <p:cNvSpPr/>
            <p:nvPr/>
          </p:nvSpPr>
          <p:spPr>
            <a:xfrm>
              <a:off x="2787942" y="2847383"/>
              <a:ext cx="925855" cy="234516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水利水务项目实施方案</a:t>
              </a:r>
            </a:p>
          </p:txBody>
        </p:sp>
        <p:sp>
          <p:nvSpPr>
            <p:cNvPr id="56" name="矩形: 圆角 55">
              <a:extLst>
                <a:ext uri="{FF2B5EF4-FFF2-40B4-BE49-F238E27FC236}">
                  <a16:creationId xmlns:a16="http://schemas.microsoft.com/office/drawing/2014/main" id="{8805A99D-5618-0420-6168-682E749F627C}"/>
                </a:ext>
              </a:extLst>
            </p:cNvPr>
            <p:cNvSpPr/>
            <p:nvPr/>
          </p:nvSpPr>
          <p:spPr>
            <a:xfrm>
              <a:off x="2787942" y="3097225"/>
              <a:ext cx="925855" cy="234516"/>
            </a:xfrm>
            <a:prstGeom prst="roundRect">
              <a:avLst/>
            </a:prstGeom>
            <a:solidFill>
              <a:srgbClr val="C00000"/>
            </a:solidFill>
            <a:ln/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050" b="1" dirty="0"/>
                <a:t>水利建设技术大纲</a:t>
              </a:r>
            </a:p>
          </p:txBody>
        </p:sp>
      </p:grpSp>
      <p:sp>
        <p:nvSpPr>
          <p:cNvPr id="69" name="Arrow: Pentagon 94">
            <a:extLst>
              <a:ext uri="{FF2B5EF4-FFF2-40B4-BE49-F238E27FC236}">
                <a16:creationId xmlns:a16="http://schemas.microsoft.com/office/drawing/2014/main" id="{CFC25920-A637-DE89-1D17-B415DEACC589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8599999" y="2210480"/>
            <a:ext cx="1975698" cy="308247"/>
          </a:xfrm>
          <a:prstGeom prst="homePlate">
            <a:avLst/>
          </a:prstGeom>
          <a:gradFill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业务场景广</a:t>
            </a:r>
          </a:p>
        </p:txBody>
      </p:sp>
      <p:sp>
        <p:nvSpPr>
          <p:cNvPr id="70" name="Arrow: Pentagon 94">
            <a:extLst>
              <a:ext uri="{FF2B5EF4-FFF2-40B4-BE49-F238E27FC236}">
                <a16:creationId xmlns:a16="http://schemas.microsoft.com/office/drawing/2014/main" id="{513872E4-8353-AC55-3FE2-F63D41546885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8595947" y="3334749"/>
            <a:ext cx="1975698" cy="308247"/>
          </a:xfrm>
          <a:prstGeom prst="homePlate">
            <a:avLst/>
          </a:prstGeom>
          <a:gradFill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专业程度高</a:t>
            </a:r>
          </a:p>
        </p:txBody>
      </p:sp>
      <p:sp>
        <p:nvSpPr>
          <p:cNvPr id="71" name="Arrow: Pentagon 94">
            <a:extLst>
              <a:ext uri="{FF2B5EF4-FFF2-40B4-BE49-F238E27FC236}">
                <a16:creationId xmlns:a16="http://schemas.microsoft.com/office/drawing/2014/main" id="{A0A84EEC-0BD7-A307-CECC-71FACE57357A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8606225" y="4417725"/>
            <a:ext cx="1975698" cy="308247"/>
          </a:xfrm>
          <a:prstGeom prst="homePlate">
            <a:avLst/>
          </a:prstGeom>
          <a:gradFill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处理速度快</a:t>
            </a:r>
          </a:p>
        </p:txBody>
      </p:sp>
      <p:sp>
        <p:nvSpPr>
          <p:cNvPr id="72" name="Arrow: Pentagon 94">
            <a:extLst>
              <a:ext uri="{FF2B5EF4-FFF2-40B4-BE49-F238E27FC236}">
                <a16:creationId xmlns:a16="http://schemas.microsoft.com/office/drawing/2014/main" id="{1A665F12-2B23-99EF-6EAA-0ED385952AAD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602173" y="5469322"/>
            <a:ext cx="1975698" cy="308247"/>
          </a:xfrm>
          <a:prstGeom prst="homePlate">
            <a:avLst/>
          </a:prstGeom>
          <a:gradFill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0" scaled="1"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交互方式新</a:t>
            </a: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64CBD36B-87B7-44E1-6B70-A3C6A30B5408}"/>
              </a:ext>
            </a:extLst>
          </p:cNvPr>
          <p:cNvSpPr txBox="1"/>
          <p:nvPr/>
        </p:nvSpPr>
        <p:spPr>
          <a:xfrm>
            <a:off x="8800479" y="3701250"/>
            <a:ext cx="25025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000" b="1" i="0" dirty="0">
                <a:solidFill>
                  <a:schemeClr val="bg1"/>
                </a:solidFill>
                <a:effectLst/>
                <a:latin typeface="-apple-system"/>
              </a:rPr>
              <a:t>深入结合水利水务专业知识，构建水利专属语料库，能够提供更贴合水利水务用户实际需求的解决方案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EED965AD-96F4-FECB-5592-E68FCD90FEA8}"/>
              </a:ext>
            </a:extLst>
          </p:cNvPr>
          <p:cNvSpPr txBox="1"/>
          <p:nvPr/>
        </p:nvSpPr>
        <p:spPr>
          <a:xfrm>
            <a:off x="8811465" y="2600616"/>
            <a:ext cx="25025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000" b="1" i="0" dirty="0">
                <a:solidFill>
                  <a:schemeClr val="bg1"/>
                </a:solidFill>
                <a:effectLst/>
                <a:latin typeface="-apple-system"/>
              </a:rPr>
              <a:t>广泛应用于流域防洪、水资源调度、应急管理、科室日常工作等多个水利业务场景，提供多方位的智能支持。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75" name="文本框 74">
            <a:extLst>
              <a:ext uri="{FF2B5EF4-FFF2-40B4-BE49-F238E27FC236}">
                <a16:creationId xmlns:a16="http://schemas.microsoft.com/office/drawing/2014/main" id="{C5AC9809-3F39-0F22-325C-00659DA4F6F1}"/>
              </a:ext>
            </a:extLst>
          </p:cNvPr>
          <p:cNvSpPr txBox="1"/>
          <p:nvPr/>
        </p:nvSpPr>
        <p:spPr>
          <a:xfrm>
            <a:off x="8796427" y="4822159"/>
            <a:ext cx="250252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000" b="1" i="0" dirty="0">
                <a:solidFill>
                  <a:schemeClr val="bg1"/>
                </a:solidFill>
                <a:effectLst/>
                <a:latin typeface="-apple-system"/>
              </a:rPr>
              <a:t>具有高效的算法和计算能力，能够迅速响应业务需求，提供实时分析和预测结果。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ADD97CE4-DD14-494C-D5E0-E39310728E23}"/>
              </a:ext>
            </a:extLst>
          </p:cNvPr>
          <p:cNvSpPr txBox="1"/>
          <p:nvPr/>
        </p:nvSpPr>
        <p:spPr>
          <a:xfrm>
            <a:off x="8766754" y="5879599"/>
            <a:ext cx="2502521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1000" b="1" i="0" dirty="0">
                <a:solidFill>
                  <a:schemeClr val="bg1"/>
                </a:solidFill>
                <a:effectLst/>
                <a:latin typeface="-apple-system"/>
              </a:rPr>
              <a:t>通过自然语言处理和可视化技术与用户进行智能对话交互，提供直观易懂的信息和报告。</a:t>
            </a:r>
            <a:endParaRPr lang="zh-CN" altLang="en-US" sz="1000" b="1" dirty="0">
              <a:solidFill>
                <a:schemeClr val="bg1"/>
              </a:solidFill>
            </a:endParaRPr>
          </a:p>
        </p:txBody>
      </p:sp>
      <p:sp>
        <p:nvSpPr>
          <p:cNvPr id="77" name="矩形: 圆角 76">
            <a:extLst>
              <a:ext uri="{FF2B5EF4-FFF2-40B4-BE49-F238E27FC236}">
                <a16:creationId xmlns:a16="http://schemas.microsoft.com/office/drawing/2014/main" id="{8A48AE23-642D-F936-2BA1-85B0AF5A18C7}"/>
              </a:ext>
            </a:extLst>
          </p:cNvPr>
          <p:cNvSpPr/>
          <p:nvPr/>
        </p:nvSpPr>
        <p:spPr>
          <a:xfrm>
            <a:off x="1076155" y="3507159"/>
            <a:ext cx="7308326" cy="562804"/>
          </a:xfrm>
          <a:prstGeom prst="roundRect">
            <a:avLst>
              <a:gd name="adj" fmla="val 33504"/>
            </a:avLst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8" name="矩形: 圆角 77">
            <a:extLst>
              <a:ext uri="{FF2B5EF4-FFF2-40B4-BE49-F238E27FC236}">
                <a16:creationId xmlns:a16="http://schemas.microsoft.com/office/drawing/2014/main" id="{166117C6-C541-467B-8DB1-BDE377D7E1D9}"/>
              </a:ext>
            </a:extLst>
          </p:cNvPr>
          <p:cNvSpPr/>
          <p:nvPr/>
        </p:nvSpPr>
        <p:spPr>
          <a:xfrm>
            <a:off x="1620355" y="3560032"/>
            <a:ext cx="6686088" cy="461758"/>
          </a:xfrm>
          <a:prstGeom prst="roundRect">
            <a:avLst>
              <a:gd name="adj" fmla="val 3252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文本框 78">
            <a:extLst>
              <a:ext uri="{FF2B5EF4-FFF2-40B4-BE49-F238E27FC236}">
                <a16:creationId xmlns:a16="http://schemas.microsoft.com/office/drawing/2014/main" id="{C6F5DE9D-03F5-AC84-DDC0-5BEA0080D6CE}"/>
              </a:ext>
            </a:extLst>
          </p:cNvPr>
          <p:cNvSpPr txBox="1"/>
          <p:nvPr/>
        </p:nvSpPr>
        <p:spPr>
          <a:xfrm>
            <a:off x="1033354" y="3576998"/>
            <a:ext cx="605271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50" b="1" dirty="0">
                <a:solidFill>
                  <a:schemeClr val="bg1"/>
                </a:solidFill>
              </a:rPr>
              <a:t>AI</a:t>
            </a:r>
          </a:p>
          <a:p>
            <a:pPr algn="ctr"/>
            <a:r>
              <a:rPr lang="zh-CN" altLang="en-US" sz="1050" b="1" dirty="0">
                <a:solidFill>
                  <a:schemeClr val="bg1"/>
                </a:solidFill>
              </a:rPr>
              <a:t>大模型</a:t>
            </a:r>
          </a:p>
        </p:txBody>
      </p:sp>
      <p:sp>
        <p:nvSpPr>
          <p:cNvPr id="80" name="矩形: 圆角 79">
            <a:extLst>
              <a:ext uri="{FF2B5EF4-FFF2-40B4-BE49-F238E27FC236}">
                <a16:creationId xmlns:a16="http://schemas.microsoft.com/office/drawing/2014/main" id="{02CB0045-FCE8-76F0-C0E1-D2C619238050}"/>
              </a:ext>
            </a:extLst>
          </p:cNvPr>
          <p:cNvSpPr/>
          <p:nvPr/>
        </p:nvSpPr>
        <p:spPr>
          <a:xfrm>
            <a:off x="1722739" y="3626618"/>
            <a:ext cx="1195492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多文档</a:t>
            </a:r>
          </a:p>
        </p:txBody>
      </p:sp>
      <p:sp>
        <p:nvSpPr>
          <p:cNvPr id="81" name="矩形: 圆角 80">
            <a:extLst>
              <a:ext uri="{FF2B5EF4-FFF2-40B4-BE49-F238E27FC236}">
                <a16:creationId xmlns:a16="http://schemas.microsoft.com/office/drawing/2014/main" id="{0CB15D18-5DAB-1510-F35C-2156DD3AA192}"/>
              </a:ext>
            </a:extLst>
          </p:cNvPr>
          <p:cNvSpPr/>
          <p:nvPr/>
        </p:nvSpPr>
        <p:spPr>
          <a:xfrm>
            <a:off x="3033022" y="3624365"/>
            <a:ext cx="1195492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多轮次</a:t>
            </a:r>
          </a:p>
        </p:txBody>
      </p:sp>
      <p:sp>
        <p:nvSpPr>
          <p:cNvPr id="82" name="矩形: 圆角 81">
            <a:extLst>
              <a:ext uri="{FF2B5EF4-FFF2-40B4-BE49-F238E27FC236}">
                <a16:creationId xmlns:a16="http://schemas.microsoft.com/office/drawing/2014/main" id="{883D1A1A-8A03-AB6C-DBE4-E1C5EA639913}"/>
              </a:ext>
            </a:extLst>
          </p:cNvPr>
          <p:cNvSpPr/>
          <p:nvPr/>
        </p:nvSpPr>
        <p:spPr>
          <a:xfrm>
            <a:off x="4343305" y="3622111"/>
            <a:ext cx="1195492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多模态</a:t>
            </a:r>
          </a:p>
        </p:txBody>
      </p:sp>
      <p:sp>
        <p:nvSpPr>
          <p:cNvPr id="83" name="矩形: 圆角 82">
            <a:extLst>
              <a:ext uri="{FF2B5EF4-FFF2-40B4-BE49-F238E27FC236}">
                <a16:creationId xmlns:a16="http://schemas.microsoft.com/office/drawing/2014/main" id="{DBB40EAB-53DF-B016-0916-14417D4491F1}"/>
              </a:ext>
            </a:extLst>
          </p:cNvPr>
          <p:cNvSpPr/>
          <p:nvPr/>
        </p:nvSpPr>
        <p:spPr>
          <a:xfrm>
            <a:off x="5653588" y="3617603"/>
            <a:ext cx="1195492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安全与拒识</a:t>
            </a:r>
          </a:p>
        </p:txBody>
      </p:sp>
      <p:sp>
        <p:nvSpPr>
          <p:cNvPr id="84" name="矩形: 圆角 83">
            <a:extLst>
              <a:ext uri="{FF2B5EF4-FFF2-40B4-BE49-F238E27FC236}">
                <a16:creationId xmlns:a16="http://schemas.microsoft.com/office/drawing/2014/main" id="{7CF9CA68-B626-8858-A058-94B135C2B343}"/>
              </a:ext>
            </a:extLst>
          </p:cNvPr>
          <p:cNvSpPr/>
          <p:nvPr/>
        </p:nvSpPr>
        <p:spPr>
          <a:xfrm>
            <a:off x="6963871" y="3619857"/>
            <a:ext cx="1195492" cy="334287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推理</a:t>
            </a:r>
          </a:p>
        </p:txBody>
      </p:sp>
      <p:sp>
        <p:nvSpPr>
          <p:cNvPr id="86" name="标题 1">
            <a:extLst>
              <a:ext uri="{FF2B5EF4-FFF2-40B4-BE49-F238E27FC236}">
                <a16:creationId xmlns:a16="http://schemas.microsoft.com/office/drawing/2014/main" id="{BF7FF438-583D-64A6-03A8-A1231FC2CF01}"/>
              </a:ext>
            </a:extLst>
          </p:cNvPr>
          <p:cNvSpPr txBox="1">
            <a:spLocks/>
          </p:cNvSpPr>
          <p:nvPr/>
        </p:nvSpPr>
        <p:spPr>
          <a:xfrm>
            <a:off x="292014" y="156785"/>
            <a:ext cx="11198316" cy="462021"/>
          </a:xfrm>
          <a:prstGeom prst="rect">
            <a:avLst/>
          </a:prstGeom>
        </p:spPr>
        <p:txBody>
          <a:bodyPr anchor="t" anchorCtr="0"/>
          <a:lstStyle>
            <a:lvl1pPr algn="l" defTabSz="1186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95" b="1" kern="120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118618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水利智能助手，大模型赋能水利业务人员进行水利知识问答、政策解读、文案生成等，提高工作效率</a:t>
            </a:r>
          </a:p>
        </p:txBody>
      </p:sp>
      <p:sp>
        <p:nvSpPr>
          <p:cNvPr id="87" name="矩形: 圆角 86">
            <a:extLst>
              <a:ext uri="{FF2B5EF4-FFF2-40B4-BE49-F238E27FC236}">
                <a16:creationId xmlns:a16="http://schemas.microsoft.com/office/drawing/2014/main" id="{B9867837-FCEB-4119-7EB7-3D1C9F6B78C1}"/>
              </a:ext>
            </a:extLst>
          </p:cNvPr>
          <p:cNvSpPr/>
          <p:nvPr/>
        </p:nvSpPr>
        <p:spPr>
          <a:xfrm>
            <a:off x="1699463" y="3177382"/>
            <a:ext cx="1884692" cy="183629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水利水务专题库</a:t>
            </a:r>
          </a:p>
        </p:txBody>
      </p:sp>
      <p:sp>
        <p:nvSpPr>
          <p:cNvPr id="88" name="矩形: 圆角 87">
            <a:extLst>
              <a:ext uri="{FF2B5EF4-FFF2-40B4-BE49-F238E27FC236}">
                <a16:creationId xmlns:a16="http://schemas.microsoft.com/office/drawing/2014/main" id="{AB297CB7-419A-50F7-1BB0-BDC2BEF61C0E}"/>
              </a:ext>
            </a:extLst>
          </p:cNvPr>
          <p:cNvSpPr/>
          <p:nvPr/>
        </p:nvSpPr>
        <p:spPr>
          <a:xfrm>
            <a:off x="6336961" y="2349025"/>
            <a:ext cx="1884692" cy="234516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水利项建方案生成</a:t>
            </a:r>
          </a:p>
        </p:txBody>
      </p:sp>
      <p:sp>
        <p:nvSpPr>
          <p:cNvPr id="89" name="矩形: 圆角 88">
            <a:extLst>
              <a:ext uri="{FF2B5EF4-FFF2-40B4-BE49-F238E27FC236}">
                <a16:creationId xmlns:a16="http://schemas.microsoft.com/office/drawing/2014/main" id="{D772E62D-02B3-DB40-F6CB-CD91ADA02DD0}"/>
              </a:ext>
            </a:extLst>
          </p:cNvPr>
          <p:cNvSpPr/>
          <p:nvPr/>
        </p:nvSpPr>
        <p:spPr>
          <a:xfrm>
            <a:off x="6336961" y="2598868"/>
            <a:ext cx="1884692" cy="234516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水利初设方案生成</a:t>
            </a:r>
          </a:p>
        </p:txBody>
      </p:sp>
      <p:sp>
        <p:nvSpPr>
          <p:cNvPr id="90" name="矩形: 圆角 89">
            <a:extLst>
              <a:ext uri="{FF2B5EF4-FFF2-40B4-BE49-F238E27FC236}">
                <a16:creationId xmlns:a16="http://schemas.microsoft.com/office/drawing/2014/main" id="{B4AB810A-A66B-A81D-FC2B-A060584D927F}"/>
              </a:ext>
            </a:extLst>
          </p:cNvPr>
          <p:cNvSpPr/>
          <p:nvPr/>
        </p:nvSpPr>
        <p:spPr>
          <a:xfrm>
            <a:off x="6336961" y="2848711"/>
            <a:ext cx="1884692" cy="234516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水利公文生成</a:t>
            </a:r>
          </a:p>
        </p:txBody>
      </p:sp>
      <p:sp>
        <p:nvSpPr>
          <p:cNvPr id="91" name="矩形: 圆角 90">
            <a:extLst>
              <a:ext uri="{FF2B5EF4-FFF2-40B4-BE49-F238E27FC236}">
                <a16:creationId xmlns:a16="http://schemas.microsoft.com/office/drawing/2014/main" id="{4076A850-4353-74FE-A799-11EB7649B568}"/>
              </a:ext>
            </a:extLst>
          </p:cNvPr>
          <p:cNvSpPr/>
          <p:nvPr/>
        </p:nvSpPr>
        <p:spPr>
          <a:xfrm>
            <a:off x="6336961" y="3098553"/>
            <a:ext cx="1884692" cy="234516"/>
          </a:xfrm>
          <a:prstGeom prst="roundRect">
            <a:avLst/>
          </a:prstGeom>
          <a:solidFill>
            <a:srgbClr val="C00000"/>
          </a:solidFill>
          <a:ln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b="1" dirty="0"/>
              <a:t>水利业务文案</a:t>
            </a:r>
          </a:p>
        </p:txBody>
      </p:sp>
    </p:spTree>
    <p:extLst>
      <p:ext uri="{BB962C8B-B14F-4D97-AF65-F5344CB8AC3E}">
        <p14:creationId xmlns:p14="http://schemas.microsoft.com/office/powerpoint/2010/main" val="21538081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任意多边形: 形状 20">
            <a:extLst>
              <a:ext uri="{FF2B5EF4-FFF2-40B4-BE49-F238E27FC236}">
                <a16:creationId xmlns:a16="http://schemas.microsoft.com/office/drawing/2014/main" id="{071155DE-B181-7B30-397A-72F3D0865581}"/>
              </a:ext>
            </a:extLst>
          </p:cNvPr>
          <p:cNvSpPr/>
          <p:nvPr/>
        </p:nvSpPr>
        <p:spPr>
          <a:xfrm>
            <a:off x="1001586" y="1288909"/>
            <a:ext cx="3346193" cy="4526017"/>
          </a:xfrm>
          <a:custGeom>
            <a:avLst/>
            <a:gdLst>
              <a:gd name="connsiteX0" fmla="*/ 0 w 4540250"/>
              <a:gd name="connsiteY0" fmla="*/ 0 h 4705350"/>
              <a:gd name="connsiteX1" fmla="*/ 1538564 w 4540250"/>
              <a:gd name="connsiteY1" fmla="*/ 0 h 4705350"/>
              <a:gd name="connsiteX2" fmla="*/ 1748621 w 4540250"/>
              <a:gd name="connsiteY2" fmla="*/ 367599 h 4705350"/>
              <a:gd name="connsiteX3" fmla="*/ 4540250 w 4540250"/>
              <a:gd name="connsiteY3" fmla="*/ 367599 h 4705350"/>
              <a:gd name="connsiteX4" fmla="*/ 4540250 w 4540250"/>
              <a:gd name="connsiteY4" fmla="*/ 4705350 h 4705350"/>
              <a:gd name="connsiteX5" fmla="*/ 187692 w 4540250"/>
              <a:gd name="connsiteY5" fmla="*/ 4705350 h 4705350"/>
              <a:gd name="connsiteX6" fmla="*/ 0 w 4540250"/>
              <a:gd name="connsiteY6" fmla="*/ 4548941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0" h="4705350">
                <a:moveTo>
                  <a:pt x="0" y="0"/>
                </a:moveTo>
                <a:lnTo>
                  <a:pt x="1538564" y="0"/>
                </a:lnTo>
                <a:lnTo>
                  <a:pt x="1748621" y="367599"/>
                </a:lnTo>
                <a:lnTo>
                  <a:pt x="4540250" y="367599"/>
                </a:lnTo>
                <a:lnTo>
                  <a:pt x="4540250" y="4705350"/>
                </a:lnTo>
                <a:lnTo>
                  <a:pt x="187692" y="4705350"/>
                </a:lnTo>
                <a:lnTo>
                  <a:pt x="0" y="4548941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gradFill>
              <a:gsLst>
                <a:gs pos="100000">
                  <a:srgbClr val="016DFF">
                    <a:alpha val="0"/>
                  </a:srgbClr>
                </a:gs>
                <a:gs pos="0">
                  <a:srgbClr val="00FFFF"/>
                </a:gs>
              </a:gsLst>
              <a:lin ang="5400000" scaled="1"/>
            </a:gra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extrusionH="88900"/>
        </p:spPr>
        <p:txBody>
          <a:bodyPr wrap="none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100">
              <a:solidFill>
                <a:sysClr val="window" lastClr="FFFFFF"/>
              </a:solidFill>
              <a:latin typeface="Roboto Bold"/>
              <a:ea typeface="思源黑体 CN Bold"/>
            </a:endParaRPr>
          </a:p>
        </p:txBody>
      </p:sp>
      <p:sp>
        <p:nvSpPr>
          <p:cNvPr id="41" name="任意多边形: 形状 21">
            <a:extLst>
              <a:ext uri="{FF2B5EF4-FFF2-40B4-BE49-F238E27FC236}">
                <a16:creationId xmlns:a16="http://schemas.microsoft.com/office/drawing/2014/main" id="{C255114D-3966-7005-8AB3-539AE964D2F0}"/>
              </a:ext>
            </a:extLst>
          </p:cNvPr>
          <p:cNvSpPr/>
          <p:nvPr/>
        </p:nvSpPr>
        <p:spPr>
          <a:xfrm flipV="1">
            <a:off x="2204337" y="1288910"/>
            <a:ext cx="2054523" cy="280901"/>
          </a:xfrm>
          <a:custGeom>
            <a:avLst/>
            <a:gdLst>
              <a:gd name="connsiteX0" fmla="*/ 2537005 w 2875599"/>
              <a:gd name="connsiteY0" fmla="*/ 336986 h 336986"/>
              <a:gd name="connsiteX1" fmla="*/ 2683036 w 2875599"/>
              <a:gd name="connsiteY1" fmla="*/ 336986 h 336986"/>
              <a:gd name="connsiteX2" fmla="*/ 2875599 w 2875599"/>
              <a:gd name="connsiteY2" fmla="*/ 0 h 336986"/>
              <a:gd name="connsiteX3" fmla="*/ 2729569 w 2875599"/>
              <a:gd name="connsiteY3" fmla="*/ 0 h 336986"/>
              <a:gd name="connsiteX4" fmla="*/ 2283309 w 2875599"/>
              <a:gd name="connsiteY4" fmla="*/ 336986 h 336986"/>
              <a:gd name="connsiteX5" fmla="*/ 2429339 w 2875599"/>
              <a:gd name="connsiteY5" fmla="*/ 336986 h 336986"/>
              <a:gd name="connsiteX6" fmla="*/ 2621903 w 2875599"/>
              <a:gd name="connsiteY6" fmla="*/ 0 h 336986"/>
              <a:gd name="connsiteX7" fmla="*/ 2475872 w 2875599"/>
              <a:gd name="connsiteY7" fmla="*/ 0 h 336986"/>
              <a:gd name="connsiteX8" fmla="*/ 2029608 w 2875599"/>
              <a:gd name="connsiteY8" fmla="*/ 336986 h 336986"/>
              <a:gd name="connsiteX9" fmla="*/ 2175638 w 2875599"/>
              <a:gd name="connsiteY9" fmla="*/ 336986 h 336986"/>
              <a:gd name="connsiteX10" fmla="*/ 2368202 w 2875599"/>
              <a:gd name="connsiteY10" fmla="*/ 0 h 336986"/>
              <a:gd name="connsiteX11" fmla="*/ 2222171 w 2875599"/>
              <a:gd name="connsiteY11" fmla="*/ 0 h 336986"/>
              <a:gd name="connsiteX12" fmla="*/ 1775907 w 2875599"/>
              <a:gd name="connsiteY12" fmla="*/ 336986 h 336986"/>
              <a:gd name="connsiteX13" fmla="*/ 1921937 w 2875599"/>
              <a:gd name="connsiteY13" fmla="*/ 336986 h 336986"/>
              <a:gd name="connsiteX14" fmla="*/ 2114501 w 2875599"/>
              <a:gd name="connsiteY14" fmla="*/ 0 h 336986"/>
              <a:gd name="connsiteX15" fmla="*/ 1968470 w 2875599"/>
              <a:gd name="connsiteY15" fmla="*/ 0 h 336986"/>
              <a:gd name="connsiteX16" fmla="*/ 1522206 w 2875599"/>
              <a:gd name="connsiteY16" fmla="*/ 336986 h 336986"/>
              <a:gd name="connsiteX17" fmla="*/ 1668236 w 2875599"/>
              <a:gd name="connsiteY17" fmla="*/ 336986 h 336986"/>
              <a:gd name="connsiteX18" fmla="*/ 1860800 w 2875599"/>
              <a:gd name="connsiteY18" fmla="*/ 0 h 336986"/>
              <a:gd name="connsiteX19" fmla="*/ 1714770 w 2875599"/>
              <a:gd name="connsiteY19" fmla="*/ 0 h 336986"/>
              <a:gd name="connsiteX20" fmla="*/ 1268505 w 2875599"/>
              <a:gd name="connsiteY20" fmla="*/ 336986 h 336986"/>
              <a:gd name="connsiteX21" fmla="*/ 1414535 w 2875599"/>
              <a:gd name="connsiteY21" fmla="*/ 336986 h 336986"/>
              <a:gd name="connsiteX22" fmla="*/ 1607099 w 2875599"/>
              <a:gd name="connsiteY22" fmla="*/ 0 h 336986"/>
              <a:gd name="connsiteX23" fmla="*/ 1461069 w 2875599"/>
              <a:gd name="connsiteY23" fmla="*/ 0 h 336986"/>
              <a:gd name="connsiteX24" fmla="*/ 1014804 w 2875599"/>
              <a:gd name="connsiteY24" fmla="*/ 336986 h 336986"/>
              <a:gd name="connsiteX25" fmla="*/ 1160834 w 2875599"/>
              <a:gd name="connsiteY25" fmla="*/ 336986 h 336986"/>
              <a:gd name="connsiteX26" fmla="*/ 1353398 w 2875599"/>
              <a:gd name="connsiteY26" fmla="*/ 0 h 336986"/>
              <a:gd name="connsiteX27" fmla="*/ 1207368 w 2875599"/>
              <a:gd name="connsiteY27" fmla="*/ 0 h 336986"/>
              <a:gd name="connsiteX28" fmla="*/ 761103 w 2875599"/>
              <a:gd name="connsiteY28" fmla="*/ 336986 h 336986"/>
              <a:gd name="connsiteX29" fmla="*/ 907133 w 2875599"/>
              <a:gd name="connsiteY29" fmla="*/ 336986 h 336986"/>
              <a:gd name="connsiteX30" fmla="*/ 1099697 w 2875599"/>
              <a:gd name="connsiteY30" fmla="*/ 0 h 336986"/>
              <a:gd name="connsiteX31" fmla="*/ 953667 w 2875599"/>
              <a:gd name="connsiteY31" fmla="*/ 0 h 336986"/>
              <a:gd name="connsiteX32" fmla="*/ 507402 w 2875599"/>
              <a:gd name="connsiteY32" fmla="*/ 336986 h 336986"/>
              <a:gd name="connsiteX33" fmla="*/ 653432 w 2875599"/>
              <a:gd name="connsiteY33" fmla="*/ 336986 h 336986"/>
              <a:gd name="connsiteX34" fmla="*/ 845996 w 2875599"/>
              <a:gd name="connsiteY34" fmla="*/ 0 h 336986"/>
              <a:gd name="connsiteX35" fmla="*/ 699966 w 2875599"/>
              <a:gd name="connsiteY35" fmla="*/ 0 h 336986"/>
              <a:gd name="connsiteX36" fmla="*/ 253701 w 2875599"/>
              <a:gd name="connsiteY36" fmla="*/ 336986 h 336986"/>
              <a:gd name="connsiteX37" fmla="*/ 399731 w 2875599"/>
              <a:gd name="connsiteY37" fmla="*/ 336986 h 336986"/>
              <a:gd name="connsiteX38" fmla="*/ 592295 w 2875599"/>
              <a:gd name="connsiteY38" fmla="*/ 0 h 336986"/>
              <a:gd name="connsiteX39" fmla="*/ 446265 w 2875599"/>
              <a:gd name="connsiteY39" fmla="*/ 0 h 336986"/>
              <a:gd name="connsiteX40" fmla="*/ 0 w 2875599"/>
              <a:gd name="connsiteY40" fmla="*/ 336986 h 336986"/>
              <a:gd name="connsiteX41" fmla="*/ 146030 w 2875599"/>
              <a:gd name="connsiteY41" fmla="*/ 336986 h 336986"/>
              <a:gd name="connsiteX42" fmla="*/ 338594 w 2875599"/>
              <a:gd name="connsiteY42" fmla="*/ 0 h 336986"/>
              <a:gd name="connsiteX43" fmla="*/ 192564 w 2875599"/>
              <a:gd name="connsiteY43" fmla="*/ 0 h 33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875599" h="336986">
                <a:moveTo>
                  <a:pt x="2537005" y="336986"/>
                </a:moveTo>
                <a:lnTo>
                  <a:pt x="2683036" y="336986"/>
                </a:lnTo>
                <a:lnTo>
                  <a:pt x="2875599" y="0"/>
                </a:lnTo>
                <a:lnTo>
                  <a:pt x="2729569" y="0"/>
                </a:lnTo>
                <a:close/>
                <a:moveTo>
                  <a:pt x="2283309" y="336986"/>
                </a:moveTo>
                <a:lnTo>
                  <a:pt x="2429339" y="336986"/>
                </a:lnTo>
                <a:lnTo>
                  <a:pt x="2621903" y="0"/>
                </a:lnTo>
                <a:lnTo>
                  <a:pt x="2475872" y="0"/>
                </a:lnTo>
                <a:close/>
                <a:moveTo>
                  <a:pt x="2029608" y="336986"/>
                </a:moveTo>
                <a:lnTo>
                  <a:pt x="2175638" y="336986"/>
                </a:lnTo>
                <a:lnTo>
                  <a:pt x="2368202" y="0"/>
                </a:lnTo>
                <a:lnTo>
                  <a:pt x="2222171" y="0"/>
                </a:lnTo>
                <a:close/>
                <a:moveTo>
                  <a:pt x="1775907" y="336986"/>
                </a:moveTo>
                <a:lnTo>
                  <a:pt x="1921937" y="336986"/>
                </a:lnTo>
                <a:lnTo>
                  <a:pt x="2114501" y="0"/>
                </a:lnTo>
                <a:lnTo>
                  <a:pt x="1968470" y="0"/>
                </a:lnTo>
                <a:close/>
                <a:moveTo>
                  <a:pt x="1522206" y="336986"/>
                </a:moveTo>
                <a:lnTo>
                  <a:pt x="1668236" y="336986"/>
                </a:lnTo>
                <a:lnTo>
                  <a:pt x="1860800" y="0"/>
                </a:lnTo>
                <a:lnTo>
                  <a:pt x="1714770" y="0"/>
                </a:lnTo>
                <a:close/>
                <a:moveTo>
                  <a:pt x="1268505" y="336986"/>
                </a:moveTo>
                <a:lnTo>
                  <a:pt x="1414535" y="336986"/>
                </a:lnTo>
                <a:lnTo>
                  <a:pt x="1607099" y="0"/>
                </a:lnTo>
                <a:lnTo>
                  <a:pt x="1461069" y="0"/>
                </a:lnTo>
                <a:close/>
                <a:moveTo>
                  <a:pt x="1014804" y="336986"/>
                </a:moveTo>
                <a:lnTo>
                  <a:pt x="1160834" y="336986"/>
                </a:lnTo>
                <a:lnTo>
                  <a:pt x="1353398" y="0"/>
                </a:lnTo>
                <a:lnTo>
                  <a:pt x="1207368" y="0"/>
                </a:lnTo>
                <a:close/>
                <a:moveTo>
                  <a:pt x="761103" y="336986"/>
                </a:moveTo>
                <a:lnTo>
                  <a:pt x="907133" y="336986"/>
                </a:lnTo>
                <a:lnTo>
                  <a:pt x="1099697" y="0"/>
                </a:lnTo>
                <a:lnTo>
                  <a:pt x="953667" y="0"/>
                </a:lnTo>
                <a:close/>
                <a:moveTo>
                  <a:pt x="507402" y="336986"/>
                </a:moveTo>
                <a:lnTo>
                  <a:pt x="653432" y="336986"/>
                </a:lnTo>
                <a:lnTo>
                  <a:pt x="845996" y="0"/>
                </a:lnTo>
                <a:lnTo>
                  <a:pt x="699966" y="0"/>
                </a:lnTo>
                <a:close/>
                <a:moveTo>
                  <a:pt x="253701" y="336986"/>
                </a:moveTo>
                <a:lnTo>
                  <a:pt x="399731" y="336986"/>
                </a:lnTo>
                <a:lnTo>
                  <a:pt x="592295" y="0"/>
                </a:lnTo>
                <a:lnTo>
                  <a:pt x="446265" y="0"/>
                </a:lnTo>
                <a:close/>
                <a:moveTo>
                  <a:pt x="0" y="336986"/>
                </a:moveTo>
                <a:lnTo>
                  <a:pt x="146030" y="336986"/>
                </a:lnTo>
                <a:lnTo>
                  <a:pt x="338594" y="0"/>
                </a:lnTo>
                <a:lnTo>
                  <a:pt x="192564" y="0"/>
                </a:lnTo>
                <a:close/>
              </a:path>
            </a:pathLst>
          </a:custGeom>
          <a:gradFill flip="none" rotWithShape="1"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362">
              <a:solidFill>
                <a:sysClr val="window" lastClr="FFFFFF"/>
              </a:solidFill>
              <a:latin typeface="OPPOSans R"/>
              <a:ea typeface="OPPOSans R"/>
            </a:endParaRPr>
          </a:p>
        </p:txBody>
      </p:sp>
      <p:sp>
        <p:nvSpPr>
          <p:cNvPr id="44" name="任意多边形: 形状 71">
            <a:extLst>
              <a:ext uri="{FF2B5EF4-FFF2-40B4-BE49-F238E27FC236}">
                <a16:creationId xmlns:a16="http://schemas.microsoft.com/office/drawing/2014/main" id="{F1661086-A4CB-BAC5-02BA-7CE910A3DF35}"/>
              </a:ext>
            </a:extLst>
          </p:cNvPr>
          <p:cNvSpPr/>
          <p:nvPr/>
        </p:nvSpPr>
        <p:spPr>
          <a:xfrm>
            <a:off x="4543166" y="1288909"/>
            <a:ext cx="3346193" cy="4526017"/>
          </a:xfrm>
          <a:custGeom>
            <a:avLst/>
            <a:gdLst>
              <a:gd name="connsiteX0" fmla="*/ 0 w 4540250"/>
              <a:gd name="connsiteY0" fmla="*/ 0 h 4705350"/>
              <a:gd name="connsiteX1" fmla="*/ 1538564 w 4540250"/>
              <a:gd name="connsiteY1" fmla="*/ 0 h 4705350"/>
              <a:gd name="connsiteX2" fmla="*/ 1748621 w 4540250"/>
              <a:gd name="connsiteY2" fmla="*/ 367599 h 4705350"/>
              <a:gd name="connsiteX3" fmla="*/ 4540250 w 4540250"/>
              <a:gd name="connsiteY3" fmla="*/ 367599 h 4705350"/>
              <a:gd name="connsiteX4" fmla="*/ 4540250 w 4540250"/>
              <a:gd name="connsiteY4" fmla="*/ 4705350 h 4705350"/>
              <a:gd name="connsiteX5" fmla="*/ 187692 w 4540250"/>
              <a:gd name="connsiteY5" fmla="*/ 4705350 h 4705350"/>
              <a:gd name="connsiteX6" fmla="*/ 0 w 4540250"/>
              <a:gd name="connsiteY6" fmla="*/ 4548941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0" h="4705350">
                <a:moveTo>
                  <a:pt x="0" y="0"/>
                </a:moveTo>
                <a:lnTo>
                  <a:pt x="1538564" y="0"/>
                </a:lnTo>
                <a:lnTo>
                  <a:pt x="1748621" y="367599"/>
                </a:lnTo>
                <a:lnTo>
                  <a:pt x="4540250" y="367599"/>
                </a:lnTo>
                <a:lnTo>
                  <a:pt x="4540250" y="4705350"/>
                </a:lnTo>
                <a:lnTo>
                  <a:pt x="187692" y="4705350"/>
                </a:lnTo>
                <a:lnTo>
                  <a:pt x="0" y="4548941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gradFill>
              <a:gsLst>
                <a:gs pos="100000">
                  <a:srgbClr val="016DFF">
                    <a:alpha val="0"/>
                  </a:srgbClr>
                </a:gs>
                <a:gs pos="0">
                  <a:srgbClr val="00FFFF"/>
                </a:gs>
              </a:gsLst>
              <a:lin ang="5400000" scaled="1"/>
            </a:gra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extrusionH="88900"/>
        </p:spPr>
        <p:txBody>
          <a:bodyPr wrap="none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100">
              <a:solidFill>
                <a:sysClr val="window" lastClr="FFFFFF"/>
              </a:solidFill>
              <a:latin typeface="Roboto Bold"/>
              <a:ea typeface="思源黑体 CN Bold"/>
            </a:endParaRPr>
          </a:p>
        </p:txBody>
      </p:sp>
      <p:sp>
        <p:nvSpPr>
          <p:cNvPr id="45" name="任意多边形: 形状 72">
            <a:extLst>
              <a:ext uri="{FF2B5EF4-FFF2-40B4-BE49-F238E27FC236}">
                <a16:creationId xmlns:a16="http://schemas.microsoft.com/office/drawing/2014/main" id="{64BBB7FA-38C5-55D2-8436-6FB1378FF010}"/>
              </a:ext>
            </a:extLst>
          </p:cNvPr>
          <p:cNvSpPr/>
          <p:nvPr/>
        </p:nvSpPr>
        <p:spPr>
          <a:xfrm flipV="1">
            <a:off x="5745917" y="1288910"/>
            <a:ext cx="2054523" cy="280901"/>
          </a:xfrm>
          <a:custGeom>
            <a:avLst/>
            <a:gdLst>
              <a:gd name="connsiteX0" fmla="*/ 2537005 w 2875599"/>
              <a:gd name="connsiteY0" fmla="*/ 336986 h 336986"/>
              <a:gd name="connsiteX1" fmla="*/ 2683036 w 2875599"/>
              <a:gd name="connsiteY1" fmla="*/ 336986 h 336986"/>
              <a:gd name="connsiteX2" fmla="*/ 2875599 w 2875599"/>
              <a:gd name="connsiteY2" fmla="*/ 0 h 336986"/>
              <a:gd name="connsiteX3" fmla="*/ 2729569 w 2875599"/>
              <a:gd name="connsiteY3" fmla="*/ 0 h 336986"/>
              <a:gd name="connsiteX4" fmla="*/ 2283309 w 2875599"/>
              <a:gd name="connsiteY4" fmla="*/ 336986 h 336986"/>
              <a:gd name="connsiteX5" fmla="*/ 2429339 w 2875599"/>
              <a:gd name="connsiteY5" fmla="*/ 336986 h 336986"/>
              <a:gd name="connsiteX6" fmla="*/ 2621903 w 2875599"/>
              <a:gd name="connsiteY6" fmla="*/ 0 h 336986"/>
              <a:gd name="connsiteX7" fmla="*/ 2475872 w 2875599"/>
              <a:gd name="connsiteY7" fmla="*/ 0 h 336986"/>
              <a:gd name="connsiteX8" fmla="*/ 2029608 w 2875599"/>
              <a:gd name="connsiteY8" fmla="*/ 336986 h 336986"/>
              <a:gd name="connsiteX9" fmla="*/ 2175638 w 2875599"/>
              <a:gd name="connsiteY9" fmla="*/ 336986 h 336986"/>
              <a:gd name="connsiteX10" fmla="*/ 2368202 w 2875599"/>
              <a:gd name="connsiteY10" fmla="*/ 0 h 336986"/>
              <a:gd name="connsiteX11" fmla="*/ 2222171 w 2875599"/>
              <a:gd name="connsiteY11" fmla="*/ 0 h 336986"/>
              <a:gd name="connsiteX12" fmla="*/ 1775907 w 2875599"/>
              <a:gd name="connsiteY12" fmla="*/ 336986 h 336986"/>
              <a:gd name="connsiteX13" fmla="*/ 1921937 w 2875599"/>
              <a:gd name="connsiteY13" fmla="*/ 336986 h 336986"/>
              <a:gd name="connsiteX14" fmla="*/ 2114501 w 2875599"/>
              <a:gd name="connsiteY14" fmla="*/ 0 h 336986"/>
              <a:gd name="connsiteX15" fmla="*/ 1968470 w 2875599"/>
              <a:gd name="connsiteY15" fmla="*/ 0 h 336986"/>
              <a:gd name="connsiteX16" fmla="*/ 1522206 w 2875599"/>
              <a:gd name="connsiteY16" fmla="*/ 336986 h 336986"/>
              <a:gd name="connsiteX17" fmla="*/ 1668236 w 2875599"/>
              <a:gd name="connsiteY17" fmla="*/ 336986 h 336986"/>
              <a:gd name="connsiteX18" fmla="*/ 1860800 w 2875599"/>
              <a:gd name="connsiteY18" fmla="*/ 0 h 336986"/>
              <a:gd name="connsiteX19" fmla="*/ 1714770 w 2875599"/>
              <a:gd name="connsiteY19" fmla="*/ 0 h 336986"/>
              <a:gd name="connsiteX20" fmla="*/ 1268505 w 2875599"/>
              <a:gd name="connsiteY20" fmla="*/ 336986 h 336986"/>
              <a:gd name="connsiteX21" fmla="*/ 1414535 w 2875599"/>
              <a:gd name="connsiteY21" fmla="*/ 336986 h 336986"/>
              <a:gd name="connsiteX22" fmla="*/ 1607099 w 2875599"/>
              <a:gd name="connsiteY22" fmla="*/ 0 h 336986"/>
              <a:gd name="connsiteX23" fmla="*/ 1461069 w 2875599"/>
              <a:gd name="connsiteY23" fmla="*/ 0 h 336986"/>
              <a:gd name="connsiteX24" fmla="*/ 1014804 w 2875599"/>
              <a:gd name="connsiteY24" fmla="*/ 336986 h 336986"/>
              <a:gd name="connsiteX25" fmla="*/ 1160834 w 2875599"/>
              <a:gd name="connsiteY25" fmla="*/ 336986 h 336986"/>
              <a:gd name="connsiteX26" fmla="*/ 1353398 w 2875599"/>
              <a:gd name="connsiteY26" fmla="*/ 0 h 336986"/>
              <a:gd name="connsiteX27" fmla="*/ 1207368 w 2875599"/>
              <a:gd name="connsiteY27" fmla="*/ 0 h 336986"/>
              <a:gd name="connsiteX28" fmla="*/ 761103 w 2875599"/>
              <a:gd name="connsiteY28" fmla="*/ 336986 h 336986"/>
              <a:gd name="connsiteX29" fmla="*/ 907133 w 2875599"/>
              <a:gd name="connsiteY29" fmla="*/ 336986 h 336986"/>
              <a:gd name="connsiteX30" fmla="*/ 1099697 w 2875599"/>
              <a:gd name="connsiteY30" fmla="*/ 0 h 336986"/>
              <a:gd name="connsiteX31" fmla="*/ 953667 w 2875599"/>
              <a:gd name="connsiteY31" fmla="*/ 0 h 336986"/>
              <a:gd name="connsiteX32" fmla="*/ 507402 w 2875599"/>
              <a:gd name="connsiteY32" fmla="*/ 336986 h 336986"/>
              <a:gd name="connsiteX33" fmla="*/ 653432 w 2875599"/>
              <a:gd name="connsiteY33" fmla="*/ 336986 h 336986"/>
              <a:gd name="connsiteX34" fmla="*/ 845996 w 2875599"/>
              <a:gd name="connsiteY34" fmla="*/ 0 h 336986"/>
              <a:gd name="connsiteX35" fmla="*/ 699966 w 2875599"/>
              <a:gd name="connsiteY35" fmla="*/ 0 h 336986"/>
              <a:gd name="connsiteX36" fmla="*/ 253701 w 2875599"/>
              <a:gd name="connsiteY36" fmla="*/ 336986 h 336986"/>
              <a:gd name="connsiteX37" fmla="*/ 399731 w 2875599"/>
              <a:gd name="connsiteY37" fmla="*/ 336986 h 336986"/>
              <a:gd name="connsiteX38" fmla="*/ 592295 w 2875599"/>
              <a:gd name="connsiteY38" fmla="*/ 0 h 336986"/>
              <a:gd name="connsiteX39" fmla="*/ 446265 w 2875599"/>
              <a:gd name="connsiteY39" fmla="*/ 0 h 336986"/>
              <a:gd name="connsiteX40" fmla="*/ 0 w 2875599"/>
              <a:gd name="connsiteY40" fmla="*/ 336986 h 336986"/>
              <a:gd name="connsiteX41" fmla="*/ 146030 w 2875599"/>
              <a:gd name="connsiteY41" fmla="*/ 336986 h 336986"/>
              <a:gd name="connsiteX42" fmla="*/ 338594 w 2875599"/>
              <a:gd name="connsiteY42" fmla="*/ 0 h 336986"/>
              <a:gd name="connsiteX43" fmla="*/ 192564 w 2875599"/>
              <a:gd name="connsiteY43" fmla="*/ 0 h 33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875599" h="336986">
                <a:moveTo>
                  <a:pt x="2537005" y="336986"/>
                </a:moveTo>
                <a:lnTo>
                  <a:pt x="2683036" y="336986"/>
                </a:lnTo>
                <a:lnTo>
                  <a:pt x="2875599" y="0"/>
                </a:lnTo>
                <a:lnTo>
                  <a:pt x="2729569" y="0"/>
                </a:lnTo>
                <a:close/>
                <a:moveTo>
                  <a:pt x="2283309" y="336986"/>
                </a:moveTo>
                <a:lnTo>
                  <a:pt x="2429339" y="336986"/>
                </a:lnTo>
                <a:lnTo>
                  <a:pt x="2621903" y="0"/>
                </a:lnTo>
                <a:lnTo>
                  <a:pt x="2475872" y="0"/>
                </a:lnTo>
                <a:close/>
                <a:moveTo>
                  <a:pt x="2029608" y="336986"/>
                </a:moveTo>
                <a:lnTo>
                  <a:pt x="2175638" y="336986"/>
                </a:lnTo>
                <a:lnTo>
                  <a:pt x="2368202" y="0"/>
                </a:lnTo>
                <a:lnTo>
                  <a:pt x="2222171" y="0"/>
                </a:lnTo>
                <a:close/>
                <a:moveTo>
                  <a:pt x="1775907" y="336986"/>
                </a:moveTo>
                <a:lnTo>
                  <a:pt x="1921937" y="336986"/>
                </a:lnTo>
                <a:lnTo>
                  <a:pt x="2114501" y="0"/>
                </a:lnTo>
                <a:lnTo>
                  <a:pt x="1968470" y="0"/>
                </a:lnTo>
                <a:close/>
                <a:moveTo>
                  <a:pt x="1522206" y="336986"/>
                </a:moveTo>
                <a:lnTo>
                  <a:pt x="1668236" y="336986"/>
                </a:lnTo>
                <a:lnTo>
                  <a:pt x="1860800" y="0"/>
                </a:lnTo>
                <a:lnTo>
                  <a:pt x="1714770" y="0"/>
                </a:lnTo>
                <a:close/>
                <a:moveTo>
                  <a:pt x="1268505" y="336986"/>
                </a:moveTo>
                <a:lnTo>
                  <a:pt x="1414535" y="336986"/>
                </a:lnTo>
                <a:lnTo>
                  <a:pt x="1607099" y="0"/>
                </a:lnTo>
                <a:lnTo>
                  <a:pt x="1461069" y="0"/>
                </a:lnTo>
                <a:close/>
                <a:moveTo>
                  <a:pt x="1014804" y="336986"/>
                </a:moveTo>
                <a:lnTo>
                  <a:pt x="1160834" y="336986"/>
                </a:lnTo>
                <a:lnTo>
                  <a:pt x="1353398" y="0"/>
                </a:lnTo>
                <a:lnTo>
                  <a:pt x="1207368" y="0"/>
                </a:lnTo>
                <a:close/>
                <a:moveTo>
                  <a:pt x="761103" y="336986"/>
                </a:moveTo>
                <a:lnTo>
                  <a:pt x="907133" y="336986"/>
                </a:lnTo>
                <a:lnTo>
                  <a:pt x="1099697" y="0"/>
                </a:lnTo>
                <a:lnTo>
                  <a:pt x="953667" y="0"/>
                </a:lnTo>
                <a:close/>
                <a:moveTo>
                  <a:pt x="507402" y="336986"/>
                </a:moveTo>
                <a:lnTo>
                  <a:pt x="653432" y="336986"/>
                </a:lnTo>
                <a:lnTo>
                  <a:pt x="845996" y="0"/>
                </a:lnTo>
                <a:lnTo>
                  <a:pt x="699966" y="0"/>
                </a:lnTo>
                <a:close/>
                <a:moveTo>
                  <a:pt x="253701" y="336986"/>
                </a:moveTo>
                <a:lnTo>
                  <a:pt x="399731" y="336986"/>
                </a:lnTo>
                <a:lnTo>
                  <a:pt x="592295" y="0"/>
                </a:lnTo>
                <a:lnTo>
                  <a:pt x="446265" y="0"/>
                </a:lnTo>
                <a:close/>
                <a:moveTo>
                  <a:pt x="0" y="336986"/>
                </a:moveTo>
                <a:lnTo>
                  <a:pt x="146030" y="336986"/>
                </a:lnTo>
                <a:lnTo>
                  <a:pt x="338594" y="0"/>
                </a:lnTo>
                <a:lnTo>
                  <a:pt x="192564" y="0"/>
                </a:lnTo>
                <a:close/>
              </a:path>
            </a:pathLst>
          </a:custGeom>
          <a:gradFill flip="none" rotWithShape="1"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362">
              <a:solidFill>
                <a:sysClr val="window" lastClr="FFFFFF"/>
              </a:solidFill>
              <a:latin typeface="OPPOSans R"/>
              <a:ea typeface="OPPOSans R"/>
            </a:endParaRPr>
          </a:p>
        </p:txBody>
      </p:sp>
      <p:sp>
        <p:nvSpPr>
          <p:cNvPr id="48" name="任意多边形: 形状 86">
            <a:extLst>
              <a:ext uri="{FF2B5EF4-FFF2-40B4-BE49-F238E27FC236}">
                <a16:creationId xmlns:a16="http://schemas.microsoft.com/office/drawing/2014/main" id="{A191D2AC-0B14-577C-1F36-9E855A344C72}"/>
              </a:ext>
            </a:extLst>
          </p:cNvPr>
          <p:cNvSpPr/>
          <p:nvPr/>
        </p:nvSpPr>
        <p:spPr>
          <a:xfrm>
            <a:off x="8084747" y="1288909"/>
            <a:ext cx="3346193" cy="4526017"/>
          </a:xfrm>
          <a:custGeom>
            <a:avLst/>
            <a:gdLst>
              <a:gd name="connsiteX0" fmla="*/ 0 w 4540250"/>
              <a:gd name="connsiteY0" fmla="*/ 0 h 4705350"/>
              <a:gd name="connsiteX1" fmla="*/ 1538564 w 4540250"/>
              <a:gd name="connsiteY1" fmla="*/ 0 h 4705350"/>
              <a:gd name="connsiteX2" fmla="*/ 1748621 w 4540250"/>
              <a:gd name="connsiteY2" fmla="*/ 367599 h 4705350"/>
              <a:gd name="connsiteX3" fmla="*/ 4540250 w 4540250"/>
              <a:gd name="connsiteY3" fmla="*/ 367599 h 4705350"/>
              <a:gd name="connsiteX4" fmla="*/ 4540250 w 4540250"/>
              <a:gd name="connsiteY4" fmla="*/ 4705350 h 4705350"/>
              <a:gd name="connsiteX5" fmla="*/ 187692 w 4540250"/>
              <a:gd name="connsiteY5" fmla="*/ 4705350 h 4705350"/>
              <a:gd name="connsiteX6" fmla="*/ 0 w 4540250"/>
              <a:gd name="connsiteY6" fmla="*/ 4548941 h 4705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40250" h="4705350">
                <a:moveTo>
                  <a:pt x="0" y="0"/>
                </a:moveTo>
                <a:lnTo>
                  <a:pt x="1538564" y="0"/>
                </a:lnTo>
                <a:lnTo>
                  <a:pt x="1748621" y="367599"/>
                </a:lnTo>
                <a:lnTo>
                  <a:pt x="4540250" y="367599"/>
                </a:lnTo>
                <a:lnTo>
                  <a:pt x="4540250" y="4705350"/>
                </a:lnTo>
                <a:lnTo>
                  <a:pt x="187692" y="4705350"/>
                </a:lnTo>
                <a:lnTo>
                  <a:pt x="0" y="4548941"/>
                </a:lnTo>
                <a:close/>
              </a:path>
            </a:pathLst>
          </a:custGeom>
          <a:solidFill>
            <a:srgbClr val="C00000"/>
          </a:solidFill>
          <a:ln w="12700" cap="flat" cmpd="sng" algn="ctr">
            <a:gradFill>
              <a:gsLst>
                <a:gs pos="100000">
                  <a:srgbClr val="016DFF">
                    <a:alpha val="0"/>
                  </a:srgbClr>
                </a:gs>
                <a:gs pos="0">
                  <a:srgbClr val="00FFFF"/>
                </a:gs>
              </a:gsLst>
              <a:lin ang="5400000" scaled="1"/>
            </a:gradFill>
            <a:prstDash val="solid"/>
            <a:miter lim="800000"/>
          </a:ln>
          <a:effectLst>
            <a:reflection blurRad="6350" stA="52000" endA="300" endPos="35000" dir="5400000" sy="-100000" algn="bl" rotWithShape="0"/>
          </a:effectLst>
          <a:scene3d>
            <a:camera prst="orthographicFront"/>
            <a:lightRig rig="contrasting" dir="t"/>
          </a:scene3d>
          <a:sp3d extrusionH="88900"/>
        </p:spPr>
        <p:txBody>
          <a:bodyPr wrap="none"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100">
              <a:solidFill>
                <a:sysClr val="window" lastClr="FFFFFF"/>
              </a:solidFill>
              <a:latin typeface="Roboto Bold"/>
              <a:ea typeface="思源黑体 CN Bold"/>
            </a:endParaRPr>
          </a:p>
        </p:txBody>
      </p:sp>
      <p:sp>
        <p:nvSpPr>
          <p:cNvPr id="49" name="任意多边形: 形状 87">
            <a:extLst>
              <a:ext uri="{FF2B5EF4-FFF2-40B4-BE49-F238E27FC236}">
                <a16:creationId xmlns:a16="http://schemas.microsoft.com/office/drawing/2014/main" id="{A03A2823-D04D-6B5C-75C0-5A5A31FF9EF0}"/>
              </a:ext>
            </a:extLst>
          </p:cNvPr>
          <p:cNvSpPr/>
          <p:nvPr/>
        </p:nvSpPr>
        <p:spPr>
          <a:xfrm flipV="1">
            <a:off x="9287498" y="1288910"/>
            <a:ext cx="2054523" cy="280901"/>
          </a:xfrm>
          <a:custGeom>
            <a:avLst/>
            <a:gdLst>
              <a:gd name="connsiteX0" fmla="*/ 2537005 w 2875599"/>
              <a:gd name="connsiteY0" fmla="*/ 336986 h 336986"/>
              <a:gd name="connsiteX1" fmla="*/ 2683036 w 2875599"/>
              <a:gd name="connsiteY1" fmla="*/ 336986 h 336986"/>
              <a:gd name="connsiteX2" fmla="*/ 2875599 w 2875599"/>
              <a:gd name="connsiteY2" fmla="*/ 0 h 336986"/>
              <a:gd name="connsiteX3" fmla="*/ 2729569 w 2875599"/>
              <a:gd name="connsiteY3" fmla="*/ 0 h 336986"/>
              <a:gd name="connsiteX4" fmla="*/ 2283309 w 2875599"/>
              <a:gd name="connsiteY4" fmla="*/ 336986 h 336986"/>
              <a:gd name="connsiteX5" fmla="*/ 2429339 w 2875599"/>
              <a:gd name="connsiteY5" fmla="*/ 336986 h 336986"/>
              <a:gd name="connsiteX6" fmla="*/ 2621903 w 2875599"/>
              <a:gd name="connsiteY6" fmla="*/ 0 h 336986"/>
              <a:gd name="connsiteX7" fmla="*/ 2475872 w 2875599"/>
              <a:gd name="connsiteY7" fmla="*/ 0 h 336986"/>
              <a:gd name="connsiteX8" fmla="*/ 2029608 w 2875599"/>
              <a:gd name="connsiteY8" fmla="*/ 336986 h 336986"/>
              <a:gd name="connsiteX9" fmla="*/ 2175638 w 2875599"/>
              <a:gd name="connsiteY9" fmla="*/ 336986 h 336986"/>
              <a:gd name="connsiteX10" fmla="*/ 2368202 w 2875599"/>
              <a:gd name="connsiteY10" fmla="*/ 0 h 336986"/>
              <a:gd name="connsiteX11" fmla="*/ 2222171 w 2875599"/>
              <a:gd name="connsiteY11" fmla="*/ 0 h 336986"/>
              <a:gd name="connsiteX12" fmla="*/ 1775907 w 2875599"/>
              <a:gd name="connsiteY12" fmla="*/ 336986 h 336986"/>
              <a:gd name="connsiteX13" fmla="*/ 1921937 w 2875599"/>
              <a:gd name="connsiteY13" fmla="*/ 336986 h 336986"/>
              <a:gd name="connsiteX14" fmla="*/ 2114501 w 2875599"/>
              <a:gd name="connsiteY14" fmla="*/ 0 h 336986"/>
              <a:gd name="connsiteX15" fmla="*/ 1968470 w 2875599"/>
              <a:gd name="connsiteY15" fmla="*/ 0 h 336986"/>
              <a:gd name="connsiteX16" fmla="*/ 1522206 w 2875599"/>
              <a:gd name="connsiteY16" fmla="*/ 336986 h 336986"/>
              <a:gd name="connsiteX17" fmla="*/ 1668236 w 2875599"/>
              <a:gd name="connsiteY17" fmla="*/ 336986 h 336986"/>
              <a:gd name="connsiteX18" fmla="*/ 1860800 w 2875599"/>
              <a:gd name="connsiteY18" fmla="*/ 0 h 336986"/>
              <a:gd name="connsiteX19" fmla="*/ 1714770 w 2875599"/>
              <a:gd name="connsiteY19" fmla="*/ 0 h 336986"/>
              <a:gd name="connsiteX20" fmla="*/ 1268505 w 2875599"/>
              <a:gd name="connsiteY20" fmla="*/ 336986 h 336986"/>
              <a:gd name="connsiteX21" fmla="*/ 1414535 w 2875599"/>
              <a:gd name="connsiteY21" fmla="*/ 336986 h 336986"/>
              <a:gd name="connsiteX22" fmla="*/ 1607099 w 2875599"/>
              <a:gd name="connsiteY22" fmla="*/ 0 h 336986"/>
              <a:gd name="connsiteX23" fmla="*/ 1461069 w 2875599"/>
              <a:gd name="connsiteY23" fmla="*/ 0 h 336986"/>
              <a:gd name="connsiteX24" fmla="*/ 1014804 w 2875599"/>
              <a:gd name="connsiteY24" fmla="*/ 336986 h 336986"/>
              <a:gd name="connsiteX25" fmla="*/ 1160834 w 2875599"/>
              <a:gd name="connsiteY25" fmla="*/ 336986 h 336986"/>
              <a:gd name="connsiteX26" fmla="*/ 1353398 w 2875599"/>
              <a:gd name="connsiteY26" fmla="*/ 0 h 336986"/>
              <a:gd name="connsiteX27" fmla="*/ 1207368 w 2875599"/>
              <a:gd name="connsiteY27" fmla="*/ 0 h 336986"/>
              <a:gd name="connsiteX28" fmla="*/ 761103 w 2875599"/>
              <a:gd name="connsiteY28" fmla="*/ 336986 h 336986"/>
              <a:gd name="connsiteX29" fmla="*/ 907133 w 2875599"/>
              <a:gd name="connsiteY29" fmla="*/ 336986 h 336986"/>
              <a:gd name="connsiteX30" fmla="*/ 1099697 w 2875599"/>
              <a:gd name="connsiteY30" fmla="*/ 0 h 336986"/>
              <a:gd name="connsiteX31" fmla="*/ 953667 w 2875599"/>
              <a:gd name="connsiteY31" fmla="*/ 0 h 336986"/>
              <a:gd name="connsiteX32" fmla="*/ 507402 w 2875599"/>
              <a:gd name="connsiteY32" fmla="*/ 336986 h 336986"/>
              <a:gd name="connsiteX33" fmla="*/ 653432 w 2875599"/>
              <a:gd name="connsiteY33" fmla="*/ 336986 h 336986"/>
              <a:gd name="connsiteX34" fmla="*/ 845996 w 2875599"/>
              <a:gd name="connsiteY34" fmla="*/ 0 h 336986"/>
              <a:gd name="connsiteX35" fmla="*/ 699966 w 2875599"/>
              <a:gd name="connsiteY35" fmla="*/ 0 h 336986"/>
              <a:gd name="connsiteX36" fmla="*/ 253701 w 2875599"/>
              <a:gd name="connsiteY36" fmla="*/ 336986 h 336986"/>
              <a:gd name="connsiteX37" fmla="*/ 399731 w 2875599"/>
              <a:gd name="connsiteY37" fmla="*/ 336986 h 336986"/>
              <a:gd name="connsiteX38" fmla="*/ 592295 w 2875599"/>
              <a:gd name="connsiteY38" fmla="*/ 0 h 336986"/>
              <a:gd name="connsiteX39" fmla="*/ 446265 w 2875599"/>
              <a:gd name="connsiteY39" fmla="*/ 0 h 336986"/>
              <a:gd name="connsiteX40" fmla="*/ 0 w 2875599"/>
              <a:gd name="connsiteY40" fmla="*/ 336986 h 336986"/>
              <a:gd name="connsiteX41" fmla="*/ 146030 w 2875599"/>
              <a:gd name="connsiteY41" fmla="*/ 336986 h 336986"/>
              <a:gd name="connsiteX42" fmla="*/ 338594 w 2875599"/>
              <a:gd name="connsiteY42" fmla="*/ 0 h 336986"/>
              <a:gd name="connsiteX43" fmla="*/ 192564 w 2875599"/>
              <a:gd name="connsiteY43" fmla="*/ 0 h 336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</a:cxnLst>
            <a:rect l="l" t="t" r="r" b="b"/>
            <a:pathLst>
              <a:path w="2875599" h="336986">
                <a:moveTo>
                  <a:pt x="2537005" y="336986"/>
                </a:moveTo>
                <a:lnTo>
                  <a:pt x="2683036" y="336986"/>
                </a:lnTo>
                <a:lnTo>
                  <a:pt x="2875599" y="0"/>
                </a:lnTo>
                <a:lnTo>
                  <a:pt x="2729569" y="0"/>
                </a:lnTo>
                <a:close/>
                <a:moveTo>
                  <a:pt x="2283309" y="336986"/>
                </a:moveTo>
                <a:lnTo>
                  <a:pt x="2429339" y="336986"/>
                </a:lnTo>
                <a:lnTo>
                  <a:pt x="2621903" y="0"/>
                </a:lnTo>
                <a:lnTo>
                  <a:pt x="2475872" y="0"/>
                </a:lnTo>
                <a:close/>
                <a:moveTo>
                  <a:pt x="2029608" y="336986"/>
                </a:moveTo>
                <a:lnTo>
                  <a:pt x="2175638" y="336986"/>
                </a:lnTo>
                <a:lnTo>
                  <a:pt x="2368202" y="0"/>
                </a:lnTo>
                <a:lnTo>
                  <a:pt x="2222171" y="0"/>
                </a:lnTo>
                <a:close/>
                <a:moveTo>
                  <a:pt x="1775907" y="336986"/>
                </a:moveTo>
                <a:lnTo>
                  <a:pt x="1921937" y="336986"/>
                </a:lnTo>
                <a:lnTo>
                  <a:pt x="2114501" y="0"/>
                </a:lnTo>
                <a:lnTo>
                  <a:pt x="1968470" y="0"/>
                </a:lnTo>
                <a:close/>
                <a:moveTo>
                  <a:pt x="1522206" y="336986"/>
                </a:moveTo>
                <a:lnTo>
                  <a:pt x="1668236" y="336986"/>
                </a:lnTo>
                <a:lnTo>
                  <a:pt x="1860800" y="0"/>
                </a:lnTo>
                <a:lnTo>
                  <a:pt x="1714770" y="0"/>
                </a:lnTo>
                <a:close/>
                <a:moveTo>
                  <a:pt x="1268505" y="336986"/>
                </a:moveTo>
                <a:lnTo>
                  <a:pt x="1414535" y="336986"/>
                </a:lnTo>
                <a:lnTo>
                  <a:pt x="1607099" y="0"/>
                </a:lnTo>
                <a:lnTo>
                  <a:pt x="1461069" y="0"/>
                </a:lnTo>
                <a:close/>
                <a:moveTo>
                  <a:pt x="1014804" y="336986"/>
                </a:moveTo>
                <a:lnTo>
                  <a:pt x="1160834" y="336986"/>
                </a:lnTo>
                <a:lnTo>
                  <a:pt x="1353398" y="0"/>
                </a:lnTo>
                <a:lnTo>
                  <a:pt x="1207368" y="0"/>
                </a:lnTo>
                <a:close/>
                <a:moveTo>
                  <a:pt x="761103" y="336986"/>
                </a:moveTo>
                <a:lnTo>
                  <a:pt x="907133" y="336986"/>
                </a:lnTo>
                <a:lnTo>
                  <a:pt x="1099697" y="0"/>
                </a:lnTo>
                <a:lnTo>
                  <a:pt x="953667" y="0"/>
                </a:lnTo>
                <a:close/>
                <a:moveTo>
                  <a:pt x="507402" y="336986"/>
                </a:moveTo>
                <a:lnTo>
                  <a:pt x="653432" y="336986"/>
                </a:lnTo>
                <a:lnTo>
                  <a:pt x="845996" y="0"/>
                </a:lnTo>
                <a:lnTo>
                  <a:pt x="699966" y="0"/>
                </a:lnTo>
                <a:close/>
                <a:moveTo>
                  <a:pt x="253701" y="336986"/>
                </a:moveTo>
                <a:lnTo>
                  <a:pt x="399731" y="336986"/>
                </a:lnTo>
                <a:lnTo>
                  <a:pt x="592295" y="0"/>
                </a:lnTo>
                <a:lnTo>
                  <a:pt x="446265" y="0"/>
                </a:lnTo>
                <a:close/>
                <a:moveTo>
                  <a:pt x="0" y="336986"/>
                </a:moveTo>
                <a:lnTo>
                  <a:pt x="146030" y="336986"/>
                </a:lnTo>
                <a:lnTo>
                  <a:pt x="338594" y="0"/>
                </a:lnTo>
                <a:lnTo>
                  <a:pt x="192564" y="0"/>
                </a:lnTo>
                <a:close/>
              </a:path>
            </a:pathLst>
          </a:custGeom>
          <a:gradFill flip="none" rotWithShape="1">
            <a:gsLst>
              <a:gs pos="100000">
                <a:srgbClr val="C00000"/>
              </a:gs>
              <a:gs pos="98000">
                <a:srgbClr val="E9002F"/>
              </a:gs>
              <a:gs pos="0">
                <a:srgbClr val="F4F4F4"/>
              </a:gs>
            </a:gsLst>
            <a:lin ang="108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>
            <a:defPPr>
              <a:defRPr lang="zh-CN">
                <a:solidFill>
                  <a:schemeClr val="lt1"/>
                </a:solidFill>
              </a:defRPr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2362">
              <a:solidFill>
                <a:sysClr val="window" lastClr="FFFFFF"/>
              </a:solidFill>
              <a:latin typeface="OPPOSans R"/>
              <a:ea typeface="OPPOSans R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1678BD65-DB0A-64BC-C6D4-9F18CE9F9D76}"/>
              </a:ext>
            </a:extLst>
          </p:cNvPr>
          <p:cNvSpPr txBox="1"/>
          <p:nvPr/>
        </p:nvSpPr>
        <p:spPr>
          <a:xfrm>
            <a:off x="1263895" y="1872822"/>
            <a:ext cx="1488953" cy="27071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199967">
              <a:defRPr/>
            </a:pPr>
            <a:r>
              <a:rPr lang="zh-CN" altLang="zh-CN" kern="100" dirty="0">
                <a:gradFill>
                  <a:gsLst>
                    <a:gs pos="0">
                      <a:prstClr val="white"/>
                    </a:gs>
                    <a:gs pos="77000">
                      <a:srgbClr val="6CE4FB"/>
                    </a:gs>
                  </a:gsLst>
                  <a:lin ang="8100000" scaled="1"/>
                </a:gradFill>
                <a:latin typeface="锐字奥运精神拼搏简免费-闪" panose="02010604000000000000" pitchFamily="2" charset="-122"/>
                <a:ea typeface="锐字奥运精神拼搏简免费-闪" panose="02010604000000000000" pitchFamily="2" charset="-122"/>
                <a:cs typeface="Times New Roman" panose="02020603050405020304" pitchFamily="18" charset="0"/>
              </a:rPr>
              <a:t>更</a:t>
            </a:r>
            <a:r>
              <a:rPr lang="zh-CN" altLang="en-US" kern="100" dirty="0">
                <a:gradFill>
                  <a:gsLst>
                    <a:gs pos="0">
                      <a:prstClr val="white"/>
                    </a:gs>
                    <a:gs pos="77000">
                      <a:srgbClr val="6CE4FB"/>
                    </a:gs>
                  </a:gsLst>
                  <a:lin ang="8100000" scaled="1"/>
                </a:gradFill>
                <a:latin typeface="锐字奥运精神拼搏简免费-闪" panose="02010604000000000000" pitchFamily="2" charset="-122"/>
                <a:ea typeface="锐字奥运精神拼搏简免费-闪" panose="02010604000000000000" pitchFamily="2" charset="-122"/>
                <a:cs typeface="Times New Roman" panose="02020603050405020304" pitchFamily="18" charset="0"/>
              </a:rPr>
              <a:t>专业的知识获取</a:t>
            </a:r>
            <a:endParaRPr lang="en-US" altLang="zh-CN" kern="100" dirty="0">
              <a:gradFill>
                <a:gsLst>
                  <a:gs pos="0">
                    <a:prstClr val="white"/>
                  </a:gs>
                  <a:gs pos="77000">
                    <a:srgbClr val="6CE4FB"/>
                  </a:gs>
                </a:gsLst>
                <a:lin ang="8100000" scaled="1"/>
              </a:gradFill>
              <a:latin typeface="锐字奥运精神拼搏简免费-闪" panose="02010604000000000000" pitchFamily="2" charset="-122"/>
              <a:ea typeface="锐字奥运精神拼搏简免费-闪" panose="02010604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361A3FC5-26F9-1A80-C8E5-4526F2FFED89}"/>
              </a:ext>
            </a:extLst>
          </p:cNvPr>
          <p:cNvSpPr txBox="1"/>
          <p:nvPr/>
        </p:nvSpPr>
        <p:spPr>
          <a:xfrm>
            <a:off x="4870049" y="1872822"/>
            <a:ext cx="1488953" cy="27071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defTabSz="1199967">
              <a:defRPr/>
            </a:pPr>
            <a:r>
              <a:rPr lang="zh-CN" altLang="en-US" kern="100" dirty="0">
                <a:gradFill>
                  <a:gsLst>
                    <a:gs pos="0">
                      <a:prstClr val="white"/>
                    </a:gs>
                    <a:gs pos="77000">
                      <a:srgbClr val="6CE4FB"/>
                    </a:gs>
                  </a:gsLst>
                  <a:lin ang="8100000" scaled="1"/>
                </a:gradFill>
                <a:latin typeface="锐字奥运精神拼搏简免费-闪" panose="02010604000000000000" pitchFamily="2" charset="-122"/>
                <a:ea typeface="锐字奥运精神拼搏简免费-闪" panose="02010604000000000000" pitchFamily="2" charset="-122"/>
                <a:cs typeface="Times New Roman" panose="02020603050405020304" pitchFamily="18" charset="0"/>
              </a:rPr>
              <a:t>更靠谱的文本生成</a:t>
            </a:r>
            <a:endParaRPr lang="en-US" altLang="zh-CN" kern="100" dirty="0">
              <a:gradFill>
                <a:gsLst>
                  <a:gs pos="0">
                    <a:prstClr val="white"/>
                  </a:gs>
                  <a:gs pos="77000">
                    <a:srgbClr val="6CE4FB"/>
                  </a:gs>
                </a:gsLst>
                <a:lin ang="8100000" scaled="1"/>
              </a:gradFill>
              <a:latin typeface="锐字奥运精神拼搏简免费-闪" panose="02010604000000000000" pitchFamily="2" charset="-122"/>
              <a:ea typeface="锐字奥运精神拼搏简免费-闪" panose="02010604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13CF1ADF-AC11-5DB5-D9F9-AB4E129EAD55}"/>
              </a:ext>
            </a:extLst>
          </p:cNvPr>
          <p:cNvSpPr txBox="1"/>
          <p:nvPr/>
        </p:nvSpPr>
        <p:spPr>
          <a:xfrm>
            <a:off x="8303131" y="1872822"/>
            <a:ext cx="1488953" cy="27071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zh-CN"/>
            </a:defPPr>
            <a:lvl1pPr>
              <a:defRPr kumimoji="0" sz="2400" b="0" i="0" u="none" strike="noStrike" kern="100" cap="none" spc="0" normalizeH="0" baseline="0">
                <a:ln>
                  <a:noFill/>
                </a:ln>
                <a:gradFill>
                  <a:gsLst>
                    <a:gs pos="0">
                      <a:schemeClr val="bg1"/>
                    </a:gs>
                    <a:gs pos="77000">
                      <a:srgbClr val="6CE4FB"/>
                    </a:gs>
                  </a:gsLst>
                  <a:lin ang="8100000" scaled="1"/>
                </a:gradFill>
                <a:effectLst/>
                <a:uLnTx/>
                <a:uFillTx/>
                <a:latin typeface="锐字奥运精神拼搏简免费-闪" panose="02010604000000000000" pitchFamily="2" charset="-122"/>
                <a:ea typeface="锐字奥运精神拼搏简免费-闪" panose="02010604000000000000" pitchFamily="2" charset="-122"/>
                <a:cs typeface="Times New Roman" panose="02020603050405020304" pitchFamily="18" charset="0"/>
              </a:defRPr>
            </a:lvl1pPr>
          </a:lstStyle>
          <a:p>
            <a:pPr defTabSz="1199967">
              <a:defRPr/>
            </a:pPr>
            <a:r>
              <a:rPr lang="zh-CN" altLang="en-US" sz="1800" dirty="0">
                <a:gradFill>
                  <a:gsLst>
                    <a:gs pos="0">
                      <a:prstClr val="white"/>
                    </a:gs>
                    <a:gs pos="77000">
                      <a:srgbClr val="6CE4FB"/>
                    </a:gs>
                  </a:gsLst>
                  <a:lin ang="8100000" scaled="1"/>
                </a:gradFill>
              </a:rPr>
              <a:t>更智能的人机推理</a:t>
            </a:r>
            <a:endParaRPr lang="en-US" altLang="zh-CN" sz="1800" dirty="0">
              <a:gradFill>
                <a:gsLst>
                  <a:gs pos="0">
                    <a:prstClr val="white"/>
                  </a:gs>
                  <a:gs pos="77000">
                    <a:srgbClr val="6CE4FB"/>
                  </a:gs>
                </a:gsLst>
                <a:lin ang="8100000" scaled="1"/>
              </a:gradFill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08194731-707D-BB8A-C610-2153D49F05EC}"/>
              </a:ext>
            </a:extLst>
          </p:cNvPr>
          <p:cNvSpPr txBox="1"/>
          <p:nvPr/>
        </p:nvSpPr>
        <p:spPr>
          <a:xfrm>
            <a:off x="1399463" y="2480759"/>
            <a:ext cx="9672263" cy="11334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defTabSz="1199967">
              <a:defRPr/>
            </a:pPr>
            <a:endParaRPr lang="en-US" altLang="zh-CN" sz="2362" kern="100" dirty="0">
              <a:solidFill>
                <a:prstClr val="white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Times New Roman" panose="02020603050405020304" pitchFamily="18" charset="0"/>
            </a:endParaRPr>
          </a:p>
          <a:p>
            <a:pPr algn="just" defTabSz="1199967">
              <a:defRPr/>
            </a:pPr>
            <a:endParaRPr lang="en-US" altLang="zh-CN" sz="2362" kern="100" dirty="0">
              <a:solidFill>
                <a:prstClr val="white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Times New Roman" panose="02020603050405020304" pitchFamily="18" charset="0"/>
            </a:endParaRPr>
          </a:p>
          <a:p>
            <a:pPr algn="just" defTabSz="1199967">
              <a:defRPr/>
            </a:pPr>
            <a:endParaRPr lang="en-US" altLang="zh-CN" sz="2362" kern="100" dirty="0">
              <a:solidFill>
                <a:prstClr val="white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Times New Roman" panose="02020603050405020304" pitchFamily="18" charset="0"/>
            </a:endParaRPr>
          </a:p>
          <a:p>
            <a:pPr algn="just" defTabSz="1199967">
              <a:defRPr/>
            </a:pPr>
            <a:endParaRPr lang="en-US" altLang="zh-CN" sz="2362" kern="100" dirty="0">
              <a:solidFill>
                <a:prstClr val="white"/>
              </a:solidFill>
              <a:latin typeface="思源宋体 CN SemiBold" panose="02020600000000000000" pitchFamily="18" charset="-122"/>
              <a:ea typeface="思源宋体 CN SemiBold" panose="02020600000000000000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56" name="组合 55">
            <a:extLst>
              <a:ext uri="{FF2B5EF4-FFF2-40B4-BE49-F238E27FC236}">
                <a16:creationId xmlns:a16="http://schemas.microsoft.com/office/drawing/2014/main" id="{11EAB227-9968-F989-046F-EA6A12493C47}"/>
              </a:ext>
            </a:extLst>
          </p:cNvPr>
          <p:cNvGrpSpPr/>
          <p:nvPr/>
        </p:nvGrpSpPr>
        <p:grpSpPr>
          <a:xfrm>
            <a:off x="1263370" y="2430365"/>
            <a:ext cx="2890098" cy="713071"/>
            <a:chOff x="926759" y="2614917"/>
            <a:chExt cx="3004612" cy="741324"/>
          </a:xfrm>
        </p:grpSpPr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2DFCB636-FF89-5E14-B22C-4A5DBFEFBD1D}"/>
                </a:ext>
              </a:extLst>
            </p:cNvPr>
            <p:cNvSpPr txBox="1"/>
            <p:nvPr/>
          </p:nvSpPr>
          <p:spPr>
            <a:xfrm>
              <a:off x="1262942" y="2614917"/>
              <a:ext cx="1547949" cy="2579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just" defTabSz="1199967">
                <a:defRPr/>
              </a:pPr>
              <a:r>
                <a:rPr lang="zh-CN" altLang="en-US" sz="1600" kern="100" dirty="0">
                  <a:solidFill>
                    <a:srgbClr val="FFC000">
                      <a:lumMod val="20000"/>
                      <a:lumOff val="80000"/>
                    </a:srgbClr>
                  </a:solidFill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rPr>
                <a:t>水务水利行业知识库</a:t>
              </a:r>
              <a:endParaRPr lang="en-US" altLang="zh-CN" sz="1600" kern="100" dirty="0">
                <a:solidFill>
                  <a:srgbClr val="FFC000">
                    <a:lumMod val="20000"/>
                    <a:lumOff val="80000"/>
                  </a:srgb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96CC7BCD-7BB8-4939-4641-9847CEF0D1E1}"/>
                </a:ext>
              </a:extLst>
            </p:cNvPr>
            <p:cNvSpPr txBox="1"/>
            <p:nvPr/>
          </p:nvSpPr>
          <p:spPr>
            <a:xfrm>
              <a:off x="926759" y="2989385"/>
              <a:ext cx="3004612" cy="3668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199967">
                <a:lnSpc>
                  <a:spcPct val="120000"/>
                </a:lnSpc>
                <a:defRPr/>
              </a:pPr>
              <a:r>
                <a:rPr lang="zh-CN" altLang="en-US" sz="1100" kern="100" dirty="0">
                  <a:solidFill>
                    <a:prstClr val="white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cs typeface="Times New Roman" panose="02020603050405020304" pitchFamily="18" charset="0"/>
                </a:rPr>
                <a:t>收集整理水务水利行业各类国标、地标、行标，一应俱全。</a:t>
              </a:r>
              <a:endParaRPr lang="en-US" altLang="zh-CN" sz="1100" kern="100" dirty="0">
                <a:solidFill>
                  <a:prstClr val="white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cs typeface="Times New Roman" panose="02020603050405020304" pitchFamily="18" charset="0"/>
              </a:endParaRPr>
            </a:p>
            <a:p>
              <a:pPr marL="120830" indent="-120830" defTabSz="1199967">
                <a:lnSpc>
                  <a:spcPct val="120000"/>
                </a:lnSpc>
                <a:buFont typeface="Arial" panose="020B0604020202020204" pitchFamily="34" charset="0"/>
                <a:buChar char="•"/>
                <a:defRPr/>
              </a:pPr>
              <a:endParaRPr lang="en-US" altLang="zh-CN" sz="1100" kern="100" dirty="0">
                <a:solidFill>
                  <a:prstClr val="white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9DEE5250-8D52-17CF-BF07-5D3882C42CB5}"/>
              </a:ext>
            </a:extLst>
          </p:cNvPr>
          <p:cNvGrpSpPr/>
          <p:nvPr/>
        </p:nvGrpSpPr>
        <p:grpSpPr>
          <a:xfrm>
            <a:off x="1272621" y="3589886"/>
            <a:ext cx="2890098" cy="572528"/>
            <a:chOff x="936378" y="2397983"/>
            <a:chExt cx="3004612" cy="595213"/>
          </a:xfrm>
        </p:grpSpPr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B9D4B41B-95F6-EBFD-04C0-BD3F400BA18A}"/>
                </a:ext>
              </a:extLst>
            </p:cNvPr>
            <p:cNvSpPr txBox="1"/>
            <p:nvPr/>
          </p:nvSpPr>
          <p:spPr>
            <a:xfrm>
              <a:off x="1167197" y="2397983"/>
              <a:ext cx="1078874" cy="2579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defRPr kumimoji="0" b="0" i="0" u="none" strike="noStrike" kern="100" cap="none" spc="0" normalizeH="0" baseline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zh-CN" altLang="en-US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多轮智能问答</a:t>
              </a:r>
              <a:endParaRPr lang="en-US" altLang="zh-CN" sz="1600" dirty="0">
                <a:solidFill>
                  <a:srgbClr val="FFC000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61" name="文本框 60">
              <a:extLst>
                <a:ext uri="{FF2B5EF4-FFF2-40B4-BE49-F238E27FC236}">
                  <a16:creationId xmlns:a16="http://schemas.microsoft.com/office/drawing/2014/main" id="{540F1369-F8AD-4CF8-EA87-808A9264B0D6}"/>
                </a:ext>
              </a:extLst>
            </p:cNvPr>
            <p:cNvSpPr txBox="1"/>
            <p:nvPr/>
          </p:nvSpPr>
          <p:spPr>
            <a:xfrm>
              <a:off x="936378" y="2793839"/>
              <a:ext cx="3004612" cy="19935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1199967">
                <a:defRPr/>
              </a:pPr>
              <a:r>
                <a:rPr lang="zh-CN" altLang="zh-CN" sz="1100" kern="100" dirty="0">
                  <a:solidFill>
                    <a:prstClr val="white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cs typeface="Times New Roman" panose="02020603050405020304" pitchFamily="18" charset="0"/>
                </a:rPr>
                <a:t>智能</a:t>
              </a:r>
              <a:r>
                <a:rPr lang="zh-CN" altLang="en-US" sz="1100" kern="100" dirty="0">
                  <a:solidFill>
                    <a:prstClr val="white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cs typeface="Times New Roman" panose="02020603050405020304" pitchFamily="18" charset="0"/>
                </a:rPr>
                <a:t>问答</a:t>
              </a:r>
              <a:r>
                <a:rPr lang="zh-CN" altLang="zh-CN" sz="1100" kern="100" dirty="0">
                  <a:solidFill>
                    <a:prstClr val="white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cs typeface="Times New Roman" panose="02020603050405020304" pitchFamily="18" charset="0"/>
                </a:rPr>
                <a:t>系统，提供</a:t>
              </a:r>
              <a:r>
                <a:rPr lang="zh-CN" altLang="en-US" sz="1100" kern="100" dirty="0">
                  <a:solidFill>
                    <a:prstClr val="white"/>
                  </a:solidFill>
                  <a:latin typeface="思源黑体 Normal" panose="020B0400000000000000" pitchFamily="34" charset="-122"/>
                  <a:ea typeface="思源黑体 Normal" panose="020B0400000000000000" pitchFamily="34" charset="-122"/>
                  <a:cs typeface="Times New Roman" panose="02020603050405020304" pitchFamily="18" charset="0"/>
                </a:rPr>
                <a:t>专属于水务水利行业的语料库。</a:t>
              </a:r>
              <a:endParaRPr lang="en-US" altLang="zh-CN" sz="1100" kern="100" dirty="0">
                <a:solidFill>
                  <a:prstClr val="white"/>
                </a:solidFill>
                <a:latin typeface="思源黑体 Normal" panose="020B0400000000000000" pitchFamily="34" charset="-122"/>
                <a:ea typeface="思源黑体 Normal" panose="020B0400000000000000" pitchFamily="34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B90959C9-A252-B972-6CCA-07EF7E66B3B7}"/>
              </a:ext>
            </a:extLst>
          </p:cNvPr>
          <p:cNvGrpSpPr/>
          <p:nvPr/>
        </p:nvGrpSpPr>
        <p:grpSpPr>
          <a:xfrm>
            <a:off x="4870052" y="2430364"/>
            <a:ext cx="2890098" cy="668572"/>
            <a:chOff x="927309" y="2614917"/>
            <a:chExt cx="3004612" cy="695063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44A3A3DA-C90E-0D26-AEE2-461F2744A978}"/>
                </a:ext>
              </a:extLst>
            </p:cNvPr>
            <p:cNvSpPr txBox="1"/>
            <p:nvPr/>
          </p:nvSpPr>
          <p:spPr>
            <a:xfrm>
              <a:off x="1172702" y="2614917"/>
              <a:ext cx="1078874" cy="2579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defRPr kumimoji="0" b="0" i="0" u="none" strike="noStrike" kern="100" cap="none" spc="0" normalizeH="0" baseline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zh-CN" altLang="en-US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文案自动生成</a:t>
              </a:r>
              <a:endParaRPr lang="en-US" altLang="zh-CN" sz="1600" dirty="0">
                <a:solidFill>
                  <a:srgbClr val="FFC000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C595E0F8-BE2B-AAD4-42AD-4F2408DA0FBA}"/>
                </a:ext>
              </a:extLst>
            </p:cNvPr>
            <p:cNvSpPr txBox="1"/>
            <p:nvPr/>
          </p:nvSpPr>
          <p:spPr>
            <a:xfrm>
              <a:off x="927309" y="2943124"/>
              <a:ext cx="3004612" cy="3668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24994" indent="-224994" defTabSz="1199967">
                <a:lnSpc>
                  <a:spcPct val="12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zh-CN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根据</a:t>
              </a:r>
              <a:r>
                <a:rPr lang="zh-CN" altLang="en-US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客户</a:t>
              </a:r>
              <a:r>
                <a:rPr lang="zh-CN" altLang="zh-CN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的</a:t>
              </a:r>
              <a:r>
                <a:rPr lang="zh-CN" altLang="en-US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城市属性和地理属性</a:t>
              </a:r>
              <a:r>
                <a:rPr lang="zh-CN" altLang="zh-CN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，</a:t>
              </a:r>
              <a:r>
                <a:rPr lang="zh-CN" altLang="en-US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自动生成“四预”文案</a:t>
              </a:r>
              <a:r>
                <a:rPr lang="zh-CN" altLang="zh-CN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，提高</a:t>
              </a:r>
              <a:r>
                <a:rPr lang="zh-CN" altLang="en-US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预案的独特性和专属性</a:t>
              </a:r>
              <a:r>
                <a:rPr lang="zh-CN" altLang="zh-CN" sz="1100" kern="100" dirty="0">
                  <a:solidFill>
                    <a:prstClr val="white"/>
                  </a:solidFill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rPr>
                <a:t>。</a:t>
              </a:r>
              <a:endParaRPr lang="en-US" altLang="zh-CN" sz="1100" kern="100" dirty="0">
                <a:solidFill>
                  <a:prstClr val="white"/>
                </a:solidFill>
                <a:latin typeface="思源宋体 CN SemiBold" panose="02020600000000000000" pitchFamily="18" charset="-122"/>
                <a:ea typeface="思源宋体 CN SemiBold" panose="02020600000000000000" pitchFamily="18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5" name="组合 64">
            <a:extLst>
              <a:ext uri="{FF2B5EF4-FFF2-40B4-BE49-F238E27FC236}">
                <a16:creationId xmlns:a16="http://schemas.microsoft.com/office/drawing/2014/main" id="{84097D39-F648-FC93-EB46-9E9159799896}"/>
              </a:ext>
            </a:extLst>
          </p:cNvPr>
          <p:cNvGrpSpPr/>
          <p:nvPr/>
        </p:nvGrpSpPr>
        <p:grpSpPr>
          <a:xfrm>
            <a:off x="4859779" y="3549724"/>
            <a:ext cx="2890098" cy="481414"/>
            <a:chOff x="916631" y="2573164"/>
            <a:chExt cx="3004612" cy="500489"/>
          </a:xfrm>
        </p:grpSpPr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67905621-13BE-7B9A-C89C-409790B3CDED}"/>
                </a:ext>
              </a:extLst>
            </p:cNvPr>
            <p:cNvSpPr txBox="1"/>
            <p:nvPr/>
          </p:nvSpPr>
          <p:spPr>
            <a:xfrm>
              <a:off x="1641752" y="2614917"/>
              <a:ext cx="140772" cy="34736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defRPr kumimoji="0" b="0" i="0" u="none" strike="noStrike" kern="100" cap="none" spc="0" normalizeH="0" baseline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endParaRPr lang="en-US" altLang="zh-CN" sz="2362" dirty="0">
                <a:solidFill>
                  <a:srgbClr val="FFC000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7B0B7A01-3715-247E-963F-E19911BCD6EC}"/>
                </a:ext>
              </a:extLst>
            </p:cNvPr>
            <p:cNvSpPr txBox="1"/>
            <p:nvPr/>
          </p:nvSpPr>
          <p:spPr>
            <a:xfrm>
              <a:off x="916631" y="2573164"/>
              <a:ext cx="3004612" cy="50048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200" kern="100">
                  <a:solidFill>
                    <a:schemeClr val="bg1"/>
                  </a:solidFill>
                  <a:effectLst/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defRPr>
              </a:lvl1pPr>
            </a:lstStyle>
            <a:p>
              <a:pPr marL="224994" indent="-224994" defTabSz="1199967">
                <a:buFont typeface="Arial" panose="020B0604020202020204" pitchFamily="34" charset="0"/>
                <a:buChar char="•"/>
                <a:defRPr/>
              </a:pPr>
              <a:r>
                <a:rPr lang="zh-CN" altLang="en-US" sz="1100" dirty="0">
                  <a:solidFill>
                    <a:prstClr val="white"/>
                  </a:solidFill>
                </a:rPr>
                <a:t>通过模型精调等方式激活认知大模型的文本生成灵活度和多样性</a:t>
              </a:r>
              <a:endParaRPr lang="en-US" altLang="zh-CN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68" name="组合 67">
            <a:extLst>
              <a:ext uri="{FF2B5EF4-FFF2-40B4-BE49-F238E27FC236}">
                <a16:creationId xmlns:a16="http://schemas.microsoft.com/office/drawing/2014/main" id="{6E196911-6ED6-2435-8952-41ECE1CA81FE}"/>
              </a:ext>
            </a:extLst>
          </p:cNvPr>
          <p:cNvGrpSpPr/>
          <p:nvPr/>
        </p:nvGrpSpPr>
        <p:grpSpPr>
          <a:xfrm>
            <a:off x="8304654" y="3581886"/>
            <a:ext cx="2890098" cy="668573"/>
            <a:chOff x="937172" y="5054416"/>
            <a:chExt cx="3004612" cy="695063"/>
          </a:xfrm>
        </p:grpSpPr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993270F9-64BA-EB0B-8710-14520748497E}"/>
                </a:ext>
              </a:extLst>
            </p:cNvPr>
            <p:cNvSpPr txBox="1"/>
            <p:nvPr/>
          </p:nvSpPr>
          <p:spPr>
            <a:xfrm>
              <a:off x="1108088" y="5054416"/>
              <a:ext cx="766156" cy="2579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defRPr kumimoji="0" b="0" i="0" u="none" strike="noStrike" kern="100" cap="none" spc="0" normalizeH="0" baseline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zh-CN" altLang="en-US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智能判断</a:t>
              </a:r>
              <a:endParaRPr lang="en-US" altLang="zh-CN" sz="1600" dirty="0">
                <a:solidFill>
                  <a:srgbClr val="FFC000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7E360BEC-BA7D-C15E-601B-0EA6448D0540}"/>
                </a:ext>
              </a:extLst>
            </p:cNvPr>
            <p:cNvSpPr txBox="1"/>
            <p:nvPr/>
          </p:nvSpPr>
          <p:spPr>
            <a:xfrm>
              <a:off x="937172" y="5382623"/>
              <a:ext cx="3004612" cy="3668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200" kern="100">
                  <a:solidFill>
                    <a:schemeClr val="bg1"/>
                  </a:solidFill>
                  <a:effectLst/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en-US" altLang="zh-CN" sz="1100" dirty="0">
                  <a:solidFill>
                    <a:prstClr val="white"/>
                  </a:solidFill>
                </a:rPr>
                <a:t>AI</a:t>
              </a:r>
              <a:r>
                <a:rPr lang="zh-CN" altLang="en-US" sz="1100" dirty="0">
                  <a:solidFill>
                    <a:prstClr val="white"/>
                  </a:solidFill>
                </a:rPr>
                <a:t>大模型根据用户的实际操作以及系统里的各类业务</a:t>
              </a:r>
              <a:r>
                <a:rPr lang="zh-CN" altLang="zh-CN" sz="1100" dirty="0">
                  <a:solidFill>
                    <a:prstClr val="white"/>
                  </a:solidFill>
                </a:rPr>
                <a:t>数据，</a:t>
              </a:r>
              <a:r>
                <a:rPr lang="zh-CN" altLang="en-US" sz="1100" dirty="0">
                  <a:solidFill>
                    <a:prstClr val="white"/>
                  </a:solidFill>
                </a:rPr>
                <a:t>智能推理当前用户想查看的业务数据或是执行当前系统操作</a:t>
              </a:r>
              <a:r>
                <a:rPr lang="zh-CN" altLang="zh-CN" sz="1100" dirty="0">
                  <a:solidFill>
                    <a:prstClr val="white"/>
                  </a:solidFill>
                </a:rPr>
                <a:t>。</a:t>
              </a:r>
              <a:endParaRPr lang="en-US" altLang="zh-CN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2F7587C5-A31D-2532-F3B3-A789C38984FD}"/>
              </a:ext>
            </a:extLst>
          </p:cNvPr>
          <p:cNvGrpSpPr/>
          <p:nvPr/>
        </p:nvGrpSpPr>
        <p:grpSpPr>
          <a:xfrm>
            <a:off x="4889014" y="4128835"/>
            <a:ext cx="2890098" cy="668572"/>
            <a:chOff x="927309" y="2614917"/>
            <a:chExt cx="3004612" cy="695063"/>
          </a:xfrm>
        </p:grpSpPr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D5BC8B0A-7362-DFCC-FBF1-71AB6C3C1B32}"/>
                </a:ext>
              </a:extLst>
            </p:cNvPr>
            <p:cNvSpPr txBox="1"/>
            <p:nvPr/>
          </p:nvSpPr>
          <p:spPr>
            <a:xfrm>
              <a:off x="1151365" y="2614917"/>
              <a:ext cx="922515" cy="2579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defRPr kumimoji="0" b="0" i="0" u="none" strike="noStrike" kern="100" cap="none" spc="0" normalizeH="0" baseline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en-US" altLang="zh-CN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AI</a:t>
              </a:r>
              <a:r>
                <a:rPr lang="zh-CN" altLang="zh-CN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写作工具</a:t>
              </a:r>
              <a:endParaRPr lang="en-US" altLang="zh-CN" sz="1600" dirty="0">
                <a:solidFill>
                  <a:srgbClr val="FFC000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0D1DE1F4-4A74-2198-D4FB-5F7A012EE11F}"/>
                </a:ext>
              </a:extLst>
            </p:cNvPr>
            <p:cNvSpPr txBox="1"/>
            <p:nvPr/>
          </p:nvSpPr>
          <p:spPr>
            <a:xfrm>
              <a:off x="927309" y="2943124"/>
              <a:ext cx="3004612" cy="3668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200" kern="100">
                  <a:solidFill>
                    <a:schemeClr val="bg1"/>
                  </a:solidFill>
                  <a:effectLst/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zh-CN" altLang="zh-CN" sz="1100" dirty="0">
                  <a:solidFill>
                    <a:prstClr val="white"/>
                  </a:solidFill>
                </a:rPr>
                <a:t>根据用户输入的关键词和需求，自动生成结构清晰、内容丰富的</a:t>
              </a:r>
              <a:r>
                <a:rPr lang="zh-CN" altLang="en-US" sz="1100" dirty="0">
                  <a:solidFill>
                    <a:prstClr val="white"/>
                  </a:solidFill>
                </a:rPr>
                <a:t>水务水利</a:t>
              </a:r>
              <a:r>
                <a:rPr lang="zh-CN" altLang="zh-CN" sz="1100" dirty="0">
                  <a:solidFill>
                    <a:prstClr val="white"/>
                  </a:solidFill>
                </a:rPr>
                <a:t>工作报告，减轻了工作负担。</a:t>
              </a:r>
              <a:endParaRPr lang="en-US" altLang="zh-CN" sz="110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E906DBB3-B4A3-E6CC-2EE7-79B295ECE281}"/>
              </a:ext>
            </a:extLst>
          </p:cNvPr>
          <p:cNvGrpSpPr/>
          <p:nvPr/>
        </p:nvGrpSpPr>
        <p:grpSpPr>
          <a:xfrm>
            <a:off x="8303131" y="2430365"/>
            <a:ext cx="2890098" cy="674864"/>
            <a:chOff x="927309" y="2608376"/>
            <a:chExt cx="3004612" cy="701604"/>
          </a:xfrm>
        </p:grpSpPr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D6CD7956-DAAE-6C0E-5E97-3A7142C64A67}"/>
                </a:ext>
              </a:extLst>
            </p:cNvPr>
            <p:cNvSpPr txBox="1"/>
            <p:nvPr/>
          </p:nvSpPr>
          <p:spPr>
            <a:xfrm>
              <a:off x="1199522" y="2608376"/>
              <a:ext cx="1235233" cy="25799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just">
                <a:defRPr kumimoji="0" b="0" i="0" u="none" strike="noStrike" kern="100" cap="none" spc="0" normalizeH="0" baseline="0">
                  <a:ln>
                    <a:noFill/>
                  </a:ln>
                  <a:solidFill>
                    <a:schemeClr val="accent4">
                      <a:lumMod val="20000"/>
                      <a:lumOff val="80000"/>
                    </a:schemeClr>
                  </a:solidFill>
                  <a:effectLst/>
                  <a:uLnTx/>
                  <a:uFillTx/>
                  <a:latin typeface="思源黑体 CN Bold" panose="020B0800000000000000" pitchFamily="34" charset="-122"/>
                  <a:ea typeface="思源黑体 CN Bold" panose="020B0800000000000000" pitchFamily="34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en-US" altLang="zh-CN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AI</a:t>
              </a:r>
              <a:r>
                <a:rPr lang="zh-CN" altLang="en-US" sz="1600" dirty="0">
                  <a:solidFill>
                    <a:srgbClr val="FFC000">
                      <a:lumMod val="20000"/>
                      <a:lumOff val="80000"/>
                    </a:srgbClr>
                  </a:solidFill>
                </a:rPr>
                <a:t>数据智能生成</a:t>
              </a:r>
              <a:endParaRPr lang="en-US" altLang="zh-CN" sz="1600" dirty="0">
                <a:solidFill>
                  <a:srgbClr val="FFC000">
                    <a:lumMod val="20000"/>
                    <a:lumOff val="80000"/>
                  </a:srgbClr>
                </a:solidFill>
              </a:endParaRP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0A61BBAB-0B08-6B22-7730-DD7B47979409}"/>
                </a:ext>
              </a:extLst>
            </p:cNvPr>
            <p:cNvSpPr txBox="1"/>
            <p:nvPr/>
          </p:nvSpPr>
          <p:spPr>
            <a:xfrm>
              <a:off x="927309" y="2943124"/>
              <a:ext cx="3004612" cy="3668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lnSpc>
                  <a:spcPct val="120000"/>
                </a:lnSpc>
                <a:defRPr sz="1200" kern="100">
                  <a:solidFill>
                    <a:schemeClr val="bg1"/>
                  </a:solidFill>
                  <a:effectLst/>
                  <a:latin typeface="思源宋体 CN SemiBold" panose="02020600000000000000" pitchFamily="18" charset="-122"/>
                  <a:ea typeface="思源宋体 CN SemiBold" panose="02020600000000000000" pitchFamily="18" charset="-122"/>
                  <a:cs typeface="Times New Roman" panose="02020603050405020304" pitchFamily="18" charset="0"/>
                </a:defRPr>
              </a:lvl1pPr>
            </a:lstStyle>
            <a:p>
              <a:pPr defTabSz="1199967">
                <a:defRPr/>
              </a:pPr>
              <a:r>
                <a:rPr lang="zh-CN" altLang="en-US" sz="1100" dirty="0">
                  <a:solidFill>
                    <a:prstClr val="white"/>
                  </a:solidFill>
                </a:rPr>
                <a:t>根据水务水利业务系统的实时数据、预报数据、历史数据、周边数据，自动生成不同维度数据汇总。</a:t>
              </a:r>
              <a:endParaRPr lang="en-US" altLang="zh-CN" sz="1100" dirty="0">
                <a:solidFill>
                  <a:prstClr val="white"/>
                </a:solidFill>
              </a:endParaRPr>
            </a:p>
          </p:txBody>
        </p:sp>
      </p:grpSp>
      <p:pic>
        <p:nvPicPr>
          <p:cNvPr id="77" name="图片 76" descr="图标&#10;&#10;描述已自动生成">
            <a:extLst>
              <a:ext uri="{FF2B5EF4-FFF2-40B4-BE49-F238E27FC236}">
                <a16:creationId xmlns:a16="http://schemas.microsoft.com/office/drawing/2014/main" id="{5B854A7B-9C0F-4817-2A29-39C1AF0285D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3243" y="4587510"/>
            <a:ext cx="1815452" cy="1811326"/>
          </a:xfrm>
          <a:prstGeom prst="rect">
            <a:avLst/>
          </a:prstGeom>
        </p:spPr>
      </p:pic>
      <p:sp>
        <p:nvSpPr>
          <p:cNvPr id="81" name="标题 1">
            <a:extLst>
              <a:ext uri="{FF2B5EF4-FFF2-40B4-BE49-F238E27FC236}">
                <a16:creationId xmlns:a16="http://schemas.microsoft.com/office/drawing/2014/main" id="{C2427B8E-A8C1-D921-2C03-9957354BF6C0}"/>
              </a:ext>
            </a:extLst>
          </p:cNvPr>
          <p:cNvSpPr txBox="1">
            <a:spLocks/>
          </p:cNvSpPr>
          <p:nvPr/>
        </p:nvSpPr>
        <p:spPr>
          <a:xfrm>
            <a:off x="292014" y="156785"/>
            <a:ext cx="11198316" cy="462021"/>
          </a:xfrm>
          <a:prstGeom prst="rect">
            <a:avLst/>
          </a:prstGeom>
        </p:spPr>
        <p:txBody>
          <a:bodyPr anchor="t" anchorCtr="0"/>
          <a:lstStyle>
            <a:lvl1pPr algn="l" defTabSz="118618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395" b="1" kern="1200">
                <a:solidFill>
                  <a:srgbClr val="99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marL="0" marR="0" lvl="0" indent="0" algn="l" defTabSz="118618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4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微软雅黑" panose="020B0503020204020204" pitchFamily="34" charset="-122"/>
              </a:rPr>
              <a:t>借助水利智能助手能力，为智慧水利水务场景应用赋能</a:t>
            </a:r>
          </a:p>
        </p:txBody>
      </p:sp>
    </p:spTree>
    <p:extLst>
      <p:ext uri="{BB962C8B-B14F-4D97-AF65-F5344CB8AC3E}">
        <p14:creationId xmlns:p14="http://schemas.microsoft.com/office/powerpoint/2010/main" val="93812204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2022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Title Slide">
  <a:themeElements>
    <a:clrScheme name="2210">
      <a:dk1>
        <a:srgbClr val="1D1D1A"/>
      </a:dk1>
      <a:lt1>
        <a:srgbClr val="1D1D1A"/>
      </a:lt1>
      <a:dk2>
        <a:srgbClr val="FFFFFF"/>
      </a:dk2>
      <a:lt2>
        <a:srgbClr val="FFFFFF"/>
      </a:lt2>
      <a:accent1>
        <a:srgbClr val="C7000A"/>
      </a:accent1>
      <a:accent2>
        <a:srgbClr val="E9002F"/>
      </a:accent2>
      <a:accent3>
        <a:srgbClr val="F4A100"/>
      </a:accent3>
      <a:accent4>
        <a:srgbClr val="FFFF00"/>
      </a:accent4>
      <a:accent5>
        <a:srgbClr val="232323"/>
      </a:accent5>
      <a:accent6>
        <a:srgbClr val="666666"/>
      </a:accent6>
      <a:hlink>
        <a:srgbClr val="919191"/>
      </a:hlink>
      <a:folHlink>
        <a:srgbClr val="C4C4C4"/>
      </a:folHlink>
    </a:clrScheme>
    <a:fontScheme name="qipsaeux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2"/>
        </a:solidFill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 algn="l">
          <a:defRPr kumimoji="1" sz="3200" dirty="0" smtClean="0">
            <a:solidFill>
              <a:srgbClr val="575756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2_Office 主题">
  <a:themeElements>
    <a:clrScheme name="华为">
      <a:dk1>
        <a:srgbClr val="282828"/>
      </a:dk1>
      <a:lt1>
        <a:srgbClr val="FFFFFF"/>
      </a:lt1>
      <a:dk2>
        <a:srgbClr val="C7000B"/>
      </a:dk2>
      <a:lt2>
        <a:srgbClr val="777777"/>
      </a:lt2>
      <a:accent1>
        <a:srgbClr val="F66F6A"/>
      </a:accent1>
      <a:accent2>
        <a:srgbClr val="F7A655"/>
      </a:accent2>
      <a:accent3>
        <a:srgbClr val="FFDF4F"/>
      </a:accent3>
      <a:accent4>
        <a:srgbClr val="59C8D5"/>
      </a:accent4>
      <a:accent5>
        <a:srgbClr val="84D0A2"/>
      </a:accent5>
      <a:accent6>
        <a:srgbClr val="15B0E8"/>
      </a:accent6>
      <a:hlink>
        <a:srgbClr val="F7A655"/>
      </a:hlink>
      <a:folHlink>
        <a:srgbClr val="F66F6A"/>
      </a:folHlink>
    </a:clrScheme>
    <a:fontScheme name="华为">
      <a:majorFont>
        <a:latin typeface="Arial"/>
        <a:ea typeface="黑体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模板修改 20190115" id="{05B20D54-46F9-49A6-B477-CD8EADE0081D}" vid="{305F4032-F507-416F-AEE9-B4A60C12A78C}"/>
    </a:ext>
  </a:extLst>
</a:theme>
</file>

<file path=ppt/theme/theme3.xml><?xml version="1.0" encoding="utf-8"?>
<a:theme xmlns:a="http://schemas.openxmlformats.org/drawingml/2006/main" name="封面页_图片版 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sz="3200" dirty="0" smtClean="0">
            <a:solidFill>
              <a:srgbClr val="000000"/>
            </a:solidFill>
            <a:latin typeface="Microsoft YaHei" panose="020B0503020204020204" pitchFamily="34" charset="-122"/>
            <a:ea typeface="Microsoft YaHei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PT模板_白色_16_9" id="{ECD77E1A-98BB-4C1F-89DA-DDADC6329B16}" vid="{240BAE26-E529-4537-B632-0CEF40F91C01}"/>
    </a:ext>
  </a:extLst>
</a:theme>
</file>

<file path=ppt/theme/theme4.xml><?xml version="1.0" encoding="utf-8"?>
<a:theme xmlns:a="http://schemas.openxmlformats.org/drawingml/2006/main" name="18_章节页">
  <a:themeElements>
    <a:clrScheme name="HuaWei colour 3">
      <a:dk1>
        <a:srgbClr val="1D1D1A"/>
      </a:dk1>
      <a:lt1>
        <a:srgbClr val="666666"/>
      </a:lt1>
      <a:dk2>
        <a:srgbClr val="FFFFFF"/>
      </a:dk2>
      <a:lt2>
        <a:srgbClr val="DDDDDD"/>
      </a:lt2>
      <a:accent1>
        <a:srgbClr val="E9002F"/>
      </a:accent1>
      <a:accent2>
        <a:srgbClr val="7F0000"/>
      </a:accent2>
      <a:accent3>
        <a:srgbClr val="ED6D00"/>
      </a:accent3>
      <a:accent4>
        <a:srgbClr val="FCC800"/>
      </a:accent4>
      <a:accent5>
        <a:srgbClr val="61B230"/>
      </a:accent5>
      <a:accent6>
        <a:srgbClr val="30B5C5"/>
      </a:accent6>
      <a:hlink>
        <a:srgbClr val="C7000B"/>
      </a:hlink>
      <a:folHlink>
        <a:srgbClr val="666666"/>
      </a:folHlink>
    </a:clrScheme>
    <a:fontScheme name="c0dkh2u5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noFill/>
        <a:ln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noAutofit/>
      </a:bodyPr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spAutoFit/>
      </a:bodyPr>
      <a:lstStyle>
        <a:defPPr algn="l">
          <a:defRPr kumimoji="1" dirty="0" smtClean="0">
            <a:solidFill>
              <a:srgbClr val="000000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1831</TotalTime>
  <Words>728</Words>
  <Application>Microsoft Office PowerPoint</Application>
  <PresentationFormat>自定义</PresentationFormat>
  <Paragraphs>113</Paragraphs>
  <Slides>5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4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31" baseType="lpstr">
      <vt:lpstr>-apple-system</vt:lpstr>
      <vt:lpstr>FrutigerNext LT Regular</vt:lpstr>
      <vt:lpstr>OPPOSans R</vt:lpstr>
      <vt:lpstr>Roboto Bold</vt:lpstr>
      <vt:lpstr>等线</vt:lpstr>
      <vt:lpstr>黑体</vt:lpstr>
      <vt:lpstr>锐字奥运精神拼搏简免费-闪</vt:lpstr>
      <vt:lpstr>思源黑体 CN Bold</vt:lpstr>
      <vt:lpstr>思源黑体 Normal</vt:lpstr>
      <vt:lpstr>思源宋体 CN SemiBold</vt:lpstr>
      <vt:lpstr>宋体</vt:lpstr>
      <vt:lpstr>Microsoft YaHei</vt:lpstr>
      <vt:lpstr>Microsoft YaHei</vt:lpstr>
      <vt:lpstr>微软雅黑 Light</vt:lpstr>
      <vt:lpstr>Arial</vt:lpstr>
      <vt:lpstr>Arial Rounded MT Bold</vt:lpstr>
      <vt:lpstr>Calibri</vt:lpstr>
      <vt:lpstr>Segoe UI</vt:lpstr>
      <vt:lpstr>Times New Roman</vt:lpstr>
      <vt:lpstr>Wingdings</vt:lpstr>
      <vt:lpstr>Wingdings 2</vt:lpstr>
      <vt:lpstr>2_Title Slide</vt:lpstr>
      <vt:lpstr>12_Office 主题</vt:lpstr>
      <vt:lpstr>封面页_图片版 </vt:lpstr>
      <vt:lpstr>18_章节页</vt:lpstr>
      <vt:lpstr>think-cell 幻灯片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Huawei Technologies Co.,Ltd.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Wangpeng (Beijing, SmartCity Solution)</dc:creator>
  <cp:lastModifiedBy>yuxh</cp:lastModifiedBy>
  <cp:revision>140</cp:revision>
  <dcterms:created xsi:type="dcterms:W3CDTF">2020-08-28T08:44:19Z</dcterms:created>
  <dcterms:modified xsi:type="dcterms:W3CDTF">2024-07-17T08:28:22Z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2015_ms_pID_725343">
    <vt:lpwstr>(3)EtHajS1fVUlkOMzG+lluVdtQj952G+n+pNXTrLZU2q/NHDQPviLavhmD5g1LEgLr8+YOSS0m
AxBdVK1UOwbfUFwo6kXaTiAtzdovk/Xpa5Ljgm7421b6B7mV8z4SywQdFl5eon9jFFWdTgvT
20YTvjXjsHOl0ktPoMTgm/+gsFkjpLnDC9IYVwzEzB7SFz6t/BrfnIou1H4SgDqqHiIHzIzZ
hOSnCi8DGHXYVJjDzY</vt:lpwstr>
  </property>
  <property fmtid="{D5CDD505-2E9C-101B-9397-08002B2CF9AE}" pid="3" name="_2015_ms_pID_7253431">
    <vt:lpwstr>6gEs5yXkQgicrqk9wKXf0/orPeR/bhNCfZB6oDLeqP/vW0yUrfOfv6
TtQF82bURpUs9LB1S/b8I9dXBHjTHJ/HaQbSYw6xsl2K12fjLvYlQnmENgs6U5FamFqBDV2Y
KlEqIm/QasBEiK3RNawultQARHS5KNx4ee3pZkZ/FGDGDgv9oo3RUmfLULMJJ5v/b/erKJWM
Mx4bpJjTlFKDRN0sQ55M8eYDrqsDnmQI33YK</vt:lpwstr>
  </property>
  <property fmtid="{D5CDD505-2E9C-101B-9397-08002B2CF9AE}" pid="4" name="_2015_ms_pID_7253432">
    <vt:lpwstr>Bw==</vt:lpwstr>
  </property>
  <property fmtid="{D5CDD505-2E9C-101B-9397-08002B2CF9AE}" pid="5" name="_readonly">
    <vt:lpwstr/>
  </property>
  <property fmtid="{D5CDD505-2E9C-101B-9397-08002B2CF9AE}" pid="6" name="_change">
    <vt:lpwstr/>
  </property>
  <property fmtid="{D5CDD505-2E9C-101B-9397-08002B2CF9AE}" pid="7" name="_full-control">
    <vt:lpwstr/>
  </property>
  <property fmtid="{D5CDD505-2E9C-101B-9397-08002B2CF9AE}" pid="8" name="sflag">
    <vt:lpwstr>1598576536</vt:lpwstr>
  </property>
</Properties>
</file>