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7.svg" ContentType="image/svg+xml"/>
  <Override PartName="/ppt/media/image19.svg" ContentType="image/svg+xml"/>
  <Override PartName="/ppt/media/image21.svg" ContentType="image/svg+xml"/>
  <Override PartName="/ppt/media/image3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4" r:id="rId3"/>
    <p:sldId id="256" r:id="rId4"/>
    <p:sldId id="257" r:id="rId5"/>
    <p:sldId id="293" r:id="rId6"/>
    <p:sldId id="264" r:id="rId7"/>
    <p:sldId id="265" r:id="rId8"/>
    <p:sldId id="294" r:id="rId9"/>
    <p:sldId id="295" r:id="rId10"/>
    <p:sldId id="296" r:id="rId11"/>
    <p:sldId id="297" r:id="rId12"/>
    <p:sldId id="298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5"/>
    <p:sldId id="279" r:id="rId26"/>
    <p:sldId id="280" r:id="rId27"/>
    <p:sldId id="29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r>
              <a:rPr lang="zh-CN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服务内容：</a:t>
            </a:r>
            <a:endParaRPr lang="zh-CN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数据资源进行梳理、调研，对数据进行汇聚集成，编制共享交换目录、数据开放目录、梳理数据资源图谱，通过建立的医疗数据标准，对汇聚集成的医疗数据进行数据问题探查、数据清洗融合、数据质量监测和数据安全，通过数据建模形成医疗健康领域专题库，支撑共享交换和数据开放的数据服务要求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1F724-51D9-486B-9BFF-C542D0E12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60C8-9C1B-44C3-8490-B690485AB7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FA6E-6C21-47B5-B51B-A7E180367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A27C-B3E8-4797-AA80-932875AA0B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9" Type="http://schemas.openxmlformats.org/officeDocument/2006/relationships/slideLayout" Target="../slideLayouts/slideLayout2.xml"/><Relationship Id="rId38" Type="http://schemas.openxmlformats.org/officeDocument/2006/relationships/tags" Target="../tags/tag66.xml"/><Relationship Id="rId37" Type="http://schemas.openxmlformats.org/officeDocument/2006/relationships/tags" Target="../tags/tag65.xml"/><Relationship Id="rId36" Type="http://schemas.openxmlformats.org/officeDocument/2006/relationships/tags" Target="../tags/tag64.xml"/><Relationship Id="rId35" Type="http://schemas.openxmlformats.org/officeDocument/2006/relationships/tags" Target="../tags/tag63.xml"/><Relationship Id="rId34" Type="http://schemas.openxmlformats.org/officeDocument/2006/relationships/tags" Target="../tags/tag62.xml"/><Relationship Id="rId33" Type="http://schemas.openxmlformats.org/officeDocument/2006/relationships/tags" Target="../tags/tag61.xml"/><Relationship Id="rId32" Type="http://schemas.openxmlformats.org/officeDocument/2006/relationships/tags" Target="../tags/tag60.xml"/><Relationship Id="rId31" Type="http://schemas.openxmlformats.org/officeDocument/2006/relationships/tags" Target="../tags/tag59.xml"/><Relationship Id="rId30" Type="http://schemas.openxmlformats.org/officeDocument/2006/relationships/tags" Target="../tags/tag58.xml"/><Relationship Id="rId3" Type="http://schemas.openxmlformats.org/officeDocument/2006/relationships/tags" Target="../tags/tag31.xml"/><Relationship Id="rId29" Type="http://schemas.openxmlformats.org/officeDocument/2006/relationships/tags" Target="../tags/tag57.xml"/><Relationship Id="rId28" Type="http://schemas.openxmlformats.org/officeDocument/2006/relationships/tags" Target="../tags/tag56.xml"/><Relationship Id="rId27" Type="http://schemas.openxmlformats.org/officeDocument/2006/relationships/tags" Target="../tags/tag55.xml"/><Relationship Id="rId26" Type="http://schemas.openxmlformats.org/officeDocument/2006/relationships/tags" Target="../tags/tag54.xml"/><Relationship Id="rId25" Type="http://schemas.openxmlformats.org/officeDocument/2006/relationships/tags" Target="../tags/tag53.xml"/><Relationship Id="rId24" Type="http://schemas.openxmlformats.org/officeDocument/2006/relationships/tags" Target="../tags/tag52.xml"/><Relationship Id="rId23" Type="http://schemas.openxmlformats.org/officeDocument/2006/relationships/tags" Target="../tags/tag51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svg"/><Relationship Id="rId8" Type="http://schemas.openxmlformats.org/officeDocument/2006/relationships/image" Target="../media/image16.png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22.png"/><Relationship Id="rId33" Type="http://schemas.openxmlformats.org/officeDocument/2006/relationships/tags" Target="../tags/tag103.xml"/><Relationship Id="rId32" Type="http://schemas.openxmlformats.org/officeDocument/2006/relationships/tags" Target="../tags/tag102.xml"/><Relationship Id="rId31" Type="http://schemas.openxmlformats.org/officeDocument/2006/relationships/tags" Target="../tags/tag101.xml"/><Relationship Id="rId30" Type="http://schemas.openxmlformats.org/officeDocument/2006/relationships/tags" Target="../tags/tag100.xml"/><Relationship Id="rId3" Type="http://schemas.openxmlformats.org/officeDocument/2006/relationships/image" Target="../media/image15.png"/><Relationship Id="rId29" Type="http://schemas.openxmlformats.org/officeDocument/2006/relationships/tags" Target="../tags/tag99.xml"/><Relationship Id="rId28" Type="http://schemas.openxmlformats.org/officeDocument/2006/relationships/tags" Target="../tags/tag98.xml"/><Relationship Id="rId27" Type="http://schemas.openxmlformats.org/officeDocument/2006/relationships/tags" Target="../tags/tag97.xml"/><Relationship Id="rId26" Type="http://schemas.openxmlformats.org/officeDocument/2006/relationships/tags" Target="../tags/tag96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image" Target="../media/image21.svg"/><Relationship Id="rId20" Type="http://schemas.openxmlformats.org/officeDocument/2006/relationships/image" Target="../media/image20.png"/><Relationship Id="rId2" Type="http://schemas.openxmlformats.org/officeDocument/2006/relationships/tags" Target="../tags/tag79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image" Target="../media/image19.svg"/><Relationship Id="rId14" Type="http://schemas.openxmlformats.org/officeDocument/2006/relationships/image" Target="../media/image18.png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tags" Target="../tags/tag11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../media/image29.emf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28.pn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27.emf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tags" Target="../tags/tag11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50.xml"/><Relationship Id="rId34" Type="http://schemas.openxmlformats.org/officeDocument/2006/relationships/tags" Target="../tags/tag149.xml"/><Relationship Id="rId33" Type="http://schemas.openxmlformats.org/officeDocument/2006/relationships/tags" Target="../tags/tag148.xml"/><Relationship Id="rId32" Type="http://schemas.openxmlformats.org/officeDocument/2006/relationships/tags" Target="../tags/tag147.xml"/><Relationship Id="rId31" Type="http://schemas.openxmlformats.org/officeDocument/2006/relationships/tags" Target="../tags/tag146.xml"/><Relationship Id="rId30" Type="http://schemas.openxmlformats.org/officeDocument/2006/relationships/tags" Target="../tags/tag145.xml"/><Relationship Id="rId3" Type="http://schemas.openxmlformats.org/officeDocument/2006/relationships/tags" Target="../tags/tag120.xml"/><Relationship Id="rId29" Type="http://schemas.openxmlformats.org/officeDocument/2006/relationships/tags" Target="../tags/tag144.xml"/><Relationship Id="rId28" Type="http://schemas.openxmlformats.org/officeDocument/2006/relationships/tags" Target="../tags/tag143.xml"/><Relationship Id="rId27" Type="http://schemas.openxmlformats.org/officeDocument/2006/relationships/tags" Target="../tags/tag142.xml"/><Relationship Id="rId26" Type="http://schemas.openxmlformats.org/officeDocument/2006/relationships/tags" Target="../tags/tag141.xml"/><Relationship Id="rId25" Type="http://schemas.openxmlformats.org/officeDocument/2006/relationships/tags" Target="../tags/tag140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tags" Target="../tags/tag119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9" y="0"/>
            <a:ext cx="12184262" cy="6857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99" y="471471"/>
            <a:ext cx="2698024" cy="374428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1548541" y="2106280"/>
            <a:ext cx="9091246" cy="16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数据要素×医疗健康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/>
            <a:r>
              <a:rPr lang="zh-CN" altLang="en-US" sz="57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商保场景</a:t>
            </a:r>
            <a:endParaRPr lang="zh-CN" altLang="en-US" sz="57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2781843" y="6003341"/>
            <a:ext cx="60086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700" b="1">
                <a:solidFill>
                  <a:schemeClr val="accent5">
                    <a:lumMod val="50000"/>
                  </a:schemeClr>
                </a:solidFill>
                <a:latin typeface="+mn-ea"/>
                <a:cs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软通智慧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 descr="2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9258300" y="457198"/>
            <a:ext cx="2473922" cy="55810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7BB2EA-290C-4BE3-BE08-676B828CC243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2781843" y="5350561"/>
            <a:ext cx="60086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700" b="1">
                <a:solidFill>
                  <a:schemeClr val="accent5">
                    <a:lumMod val="50000"/>
                  </a:schemeClr>
                </a:solidFill>
                <a:latin typeface="+mn-ea"/>
                <a:cs typeface="微软雅黑" panose="020B0503020204020204" pitchFamily="34" charset="-122"/>
              </a:defRPr>
            </a:lvl1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2025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年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2930" y="291465"/>
            <a:ext cx="6498590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金融保险行业数据开发：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核保调查数据产品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4785" y="1062355"/>
            <a:ext cx="5080000" cy="2861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客户需求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在保险合同成立之前，保险公司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对投保人或被保险人的健康状况、职业风险、生活习惯等进行的调查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这一过程的目的是评估保险风险，以确定保险费率或决定是否接受投保。在基于隐私安全计算的环境下，保险公司可以通过“核保调查”数据产品，在获得个人授权后，安全地访问医疗数据，构建健康评估模型，输出低中高的风险评估等级，为核保做辅助决策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785" y="4215130"/>
            <a:ext cx="5080000" cy="1938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数据资源要求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1.数据更新频率要求,实时/日/周更新。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l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2.历史数据时长要求，近2年以上。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l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3.地域覆盖要求，全覆盖/覆盖辖区内绝大部分公立医院。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310" y="1035050"/>
            <a:ext cx="506666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数据字段（共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字段）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" y="1433830"/>
            <a:ext cx="5135245" cy="4834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3255" y="301625"/>
            <a:ext cx="6498590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金融保险行业数据开发：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理赔调查数据产品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4785" y="1062355"/>
            <a:ext cx="5080000" cy="2553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客户需求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在健康保险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报销时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，保险公司对疾病的真实性、报销记录等进行的调查，确定保险赔偿金额和防止保险欺诈。在数据授权运营环境中，保险公司获得个人授权后，授权相关的医疗记录和事故报告，以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验证索赔的真实性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。同时，通过分析医疗数据，保险公司可以更准确地评估损失和赔偿金额。。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785" y="4215130"/>
            <a:ext cx="5080000" cy="1938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数据资源要求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1.数据更新频率要求,实时/日/周更新。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l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2.历史数据时长要求，近2年以上。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l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3.地域覆盖要求，全覆盖/覆盖辖区内绝大部分公立医院。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310" y="1035050"/>
            <a:ext cx="506666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数据字段（共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字段）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1433830"/>
            <a:ext cx="5086350" cy="50647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商保数据共享与交换平台能力</a:t>
            </a:r>
            <a:r>
              <a:rPr 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构成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" name="Group 18"/>
          <p:cNvGrpSpPr/>
          <p:nvPr>
            <p:custDataLst>
              <p:tags r:id="rId2"/>
            </p:custDataLst>
          </p:nvPr>
        </p:nvGrpSpPr>
        <p:grpSpPr>
          <a:xfrm>
            <a:off x="2316320" y="2745891"/>
            <a:ext cx="6876608" cy="867799"/>
            <a:chOff x="1598200" y="3210716"/>
            <a:chExt cx="2654331" cy="334965"/>
          </a:xfrm>
        </p:grpSpPr>
        <p:sp>
          <p:nvSpPr>
            <p:cNvPr id="13" name="Freeform 18"/>
            <p:cNvSpPr/>
            <p:nvPr>
              <p:custDataLst>
                <p:tags r:id="rId3"/>
              </p:custDataLst>
            </p:nvPr>
          </p:nvSpPr>
          <p:spPr bwMode="auto">
            <a:xfrm>
              <a:off x="1598200" y="3217069"/>
              <a:ext cx="431800" cy="328612"/>
            </a:xfrm>
            <a:custGeom>
              <a:avLst/>
              <a:gdLst>
                <a:gd name="T0" fmla="*/ 90 w 236"/>
                <a:gd name="T1" fmla="*/ 0 h 180"/>
                <a:gd name="T2" fmla="*/ 155 w 236"/>
                <a:gd name="T3" fmla="*/ 0 h 180"/>
                <a:gd name="T4" fmla="*/ 219 w 236"/>
                <a:gd name="T5" fmla="*/ 26 h 180"/>
                <a:gd name="T6" fmla="*/ 236 w 236"/>
                <a:gd name="T7" fmla="*/ 51 h 180"/>
                <a:gd name="T8" fmla="*/ 187 w 236"/>
                <a:gd name="T9" fmla="*/ 51 h 180"/>
                <a:gd name="T10" fmla="*/ 155 w 236"/>
                <a:gd name="T11" fmla="*/ 40 h 180"/>
                <a:gd name="T12" fmla="*/ 90 w 236"/>
                <a:gd name="T13" fmla="*/ 40 h 180"/>
                <a:gd name="T14" fmla="*/ 55 w 236"/>
                <a:gd name="T15" fmla="*/ 55 h 180"/>
                <a:gd name="T16" fmla="*/ 40 w 236"/>
                <a:gd name="T17" fmla="*/ 90 h 180"/>
                <a:gd name="T18" fmla="*/ 40 w 236"/>
                <a:gd name="T19" fmla="*/ 90 h 180"/>
                <a:gd name="T20" fmla="*/ 55 w 236"/>
                <a:gd name="T21" fmla="*/ 125 h 180"/>
                <a:gd name="T22" fmla="*/ 90 w 236"/>
                <a:gd name="T23" fmla="*/ 140 h 180"/>
                <a:gd name="T24" fmla="*/ 155 w 236"/>
                <a:gd name="T25" fmla="*/ 140 h 180"/>
                <a:gd name="T26" fmla="*/ 187 w 236"/>
                <a:gd name="T27" fmla="*/ 128 h 180"/>
                <a:gd name="T28" fmla="*/ 236 w 236"/>
                <a:gd name="T29" fmla="*/ 128 h 180"/>
                <a:gd name="T30" fmla="*/ 219 w 236"/>
                <a:gd name="T31" fmla="*/ 153 h 180"/>
                <a:gd name="T32" fmla="*/ 155 w 236"/>
                <a:gd name="T33" fmla="*/ 180 h 180"/>
                <a:gd name="T34" fmla="*/ 90 w 236"/>
                <a:gd name="T35" fmla="*/ 180 h 180"/>
                <a:gd name="T36" fmla="*/ 27 w 236"/>
                <a:gd name="T37" fmla="*/ 153 h 180"/>
                <a:gd name="T38" fmla="*/ 0 w 236"/>
                <a:gd name="T39" fmla="*/ 90 h 180"/>
                <a:gd name="T40" fmla="*/ 0 w 236"/>
                <a:gd name="T41" fmla="*/ 90 h 180"/>
                <a:gd name="T42" fmla="*/ 27 w 236"/>
                <a:gd name="T43" fmla="*/ 26 h 180"/>
                <a:gd name="T44" fmla="*/ 90 w 236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80">
                  <a:moveTo>
                    <a:pt x="90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0" y="0"/>
                    <a:pt x="202" y="10"/>
                    <a:pt x="219" y="26"/>
                  </a:cubicBezTo>
                  <a:cubicBezTo>
                    <a:pt x="226" y="34"/>
                    <a:pt x="232" y="42"/>
                    <a:pt x="236" y="51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78" y="44"/>
                    <a:pt x="167" y="40"/>
                    <a:pt x="155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76" y="40"/>
                    <a:pt x="64" y="46"/>
                    <a:pt x="55" y="55"/>
                  </a:cubicBezTo>
                  <a:cubicBezTo>
                    <a:pt x="46" y="64"/>
                    <a:pt x="40" y="76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104"/>
                    <a:pt x="46" y="116"/>
                    <a:pt x="55" y="125"/>
                  </a:cubicBezTo>
                  <a:cubicBezTo>
                    <a:pt x="64" y="134"/>
                    <a:pt x="76" y="140"/>
                    <a:pt x="90" y="140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67" y="140"/>
                    <a:pt x="178" y="135"/>
                    <a:pt x="187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2" y="138"/>
                    <a:pt x="226" y="146"/>
                    <a:pt x="219" y="153"/>
                  </a:cubicBezTo>
                  <a:cubicBezTo>
                    <a:pt x="202" y="170"/>
                    <a:pt x="180" y="180"/>
                    <a:pt x="155" y="180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65" y="180"/>
                    <a:pt x="43" y="170"/>
                    <a:pt x="27" y="153"/>
                  </a:cubicBezTo>
                  <a:cubicBezTo>
                    <a:pt x="10" y="137"/>
                    <a:pt x="0" y="115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43" y="10"/>
                    <a:pt x="65" y="0"/>
                    <a:pt x="90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>
              <p:custDataLst>
                <p:tags r:id="rId4"/>
              </p:custDataLst>
            </p:nvPr>
          </p:nvSpPr>
          <p:spPr bwMode="auto">
            <a:xfrm>
              <a:off x="3822318" y="3210716"/>
              <a:ext cx="430213" cy="328612"/>
            </a:xfrm>
            <a:custGeom>
              <a:avLst/>
              <a:gdLst>
                <a:gd name="T0" fmla="*/ 81 w 236"/>
                <a:gd name="T1" fmla="*/ 0 h 180"/>
                <a:gd name="T2" fmla="*/ 146 w 236"/>
                <a:gd name="T3" fmla="*/ 0 h 180"/>
                <a:gd name="T4" fmla="*/ 209 w 236"/>
                <a:gd name="T5" fmla="*/ 26 h 180"/>
                <a:gd name="T6" fmla="*/ 236 w 236"/>
                <a:gd name="T7" fmla="*/ 90 h 180"/>
                <a:gd name="T8" fmla="*/ 236 w 236"/>
                <a:gd name="T9" fmla="*/ 90 h 180"/>
                <a:gd name="T10" fmla="*/ 209 w 236"/>
                <a:gd name="T11" fmla="*/ 153 h 180"/>
                <a:gd name="T12" fmla="*/ 146 w 236"/>
                <a:gd name="T13" fmla="*/ 180 h 180"/>
                <a:gd name="T14" fmla="*/ 81 w 236"/>
                <a:gd name="T15" fmla="*/ 180 h 180"/>
                <a:gd name="T16" fmla="*/ 17 w 236"/>
                <a:gd name="T17" fmla="*/ 153 h 180"/>
                <a:gd name="T18" fmla="*/ 0 w 236"/>
                <a:gd name="T19" fmla="*/ 128 h 180"/>
                <a:gd name="T20" fmla="*/ 49 w 236"/>
                <a:gd name="T21" fmla="*/ 128 h 180"/>
                <a:gd name="T22" fmla="*/ 81 w 236"/>
                <a:gd name="T23" fmla="*/ 140 h 180"/>
                <a:gd name="T24" fmla="*/ 146 w 236"/>
                <a:gd name="T25" fmla="*/ 140 h 180"/>
                <a:gd name="T26" fmla="*/ 181 w 236"/>
                <a:gd name="T27" fmla="*/ 125 h 180"/>
                <a:gd name="T28" fmla="*/ 196 w 236"/>
                <a:gd name="T29" fmla="*/ 90 h 180"/>
                <a:gd name="T30" fmla="*/ 196 w 236"/>
                <a:gd name="T31" fmla="*/ 90 h 180"/>
                <a:gd name="T32" fmla="*/ 181 w 236"/>
                <a:gd name="T33" fmla="*/ 55 h 180"/>
                <a:gd name="T34" fmla="*/ 146 w 236"/>
                <a:gd name="T35" fmla="*/ 40 h 180"/>
                <a:gd name="T36" fmla="*/ 81 w 236"/>
                <a:gd name="T37" fmla="*/ 40 h 180"/>
                <a:gd name="T38" fmla="*/ 49 w 236"/>
                <a:gd name="T39" fmla="*/ 51 h 180"/>
                <a:gd name="T40" fmla="*/ 0 w 236"/>
                <a:gd name="T41" fmla="*/ 51 h 180"/>
                <a:gd name="T42" fmla="*/ 17 w 236"/>
                <a:gd name="T43" fmla="*/ 26 h 180"/>
                <a:gd name="T44" fmla="*/ 81 w 236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80">
                  <a:moveTo>
                    <a:pt x="81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70" y="0"/>
                    <a:pt x="193" y="10"/>
                    <a:pt x="209" y="26"/>
                  </a:cubicBezTo>
                  <a:cubicBezTo>
                    <a:pt x="226" y="43"/>
                    <a:pt x="236" y="65"/>
                    <a:pt x="236" y="90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6" y="115"/>
                    <a:pt x="226" y="137"/>
                    <a:pt x="209" y="153"/>
                  </a:cubicBezTo>
                  <a:cubicBezTo>
                    <a:pt x="193" y="170"/>
                    <a:pt x="170" y="180"/>
                    <a:pt x="146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56" y="180"/>
                    <a:pt x="33" y="170"/>
                    <a:pt x="17" y="153"/>
                  </a:cubicBezTo>
                  <a:cubicBezTo>
                    <a:pt x="10" y="146"/>
                    <a:pt x="4" y="138"/>
                    <a:pt x="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8" y="135"/>
                    <a:pt x="69" y="140"/>
                    <a:pt x="81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59" y="140"/>
                    <a:pt x="172" y="134"/>
                    <a:pt x="181" y="125"/>
                  </a:cubicBezTo>
                  <a:cubicBezTo>
                    <a:pt x="190" y="116"/>
                    <a:pt x="196" y="104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76"/>
                    <a:pt x="190" y="64"/>
                    <a:pt x="181" y="55"/>
                  </a:cubicBezTo>
                  <a:cubicBezTo>
                    <a:pt x="172" y="46"/>
                    <a:pt x="159" y="40"/>
                    <a:pt x="146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69" y="40"/>
                    <a:pt x="58" y="44"/>
                    <a:pt x="4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42"/>
                    <a:pt x="10" y="34"/>
                    <a:pt x="17" y="26"/>
                  </a:cubicBezTo>
                  <a:cubicBezTo>
                    <a:pt x="33" y="10"/>
                    <a:pt x="56" y="0"/>
                    <a:pt x="81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1" name="Freeform 20"/>
            <p:cNvSpPr/>
            <p:nvPr>
              <p:custDataLst>
                <p:tags r:id="rId5"/>
              </p:custDataLst>
            </p:nvPr>
          </p:nvSpPr>
          <p:spPr bwMode="auto">
            <a:xfrm>
              <a:off x="1898238" y="3347244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2" name="Freeform 12"/>
            <p:cNvSpPr/>
            <p:nvPr>
              <p:custDataLst>
                <p:tags r:id="rId6"/>
              </p:custDataLst>
            </p:nvPr>
          </p:nvSpPr>
          <p:spPr bwMode="auto">
            <a:xfrm>
              <a:off x="2123719" y="3217069"/>
              <a:ext cx="412637" cy="328612"/>
            </a:xfrm>
            <a:custGeom>
              <a:avLst/>
              <a:gdLst>
                <a:gd name="connsiteX0" fmla="*/ 0 w 497538"/>
                <a:gd name="connsiteY0" fmla="*/ 282250 h 396225"/>
                <a:gd name="connsiteX1" fmla="*/ 108213 w 497538"/>
                <a:gd name="connsiteY1" fmla="*/ 282250 h 396225"/>
                <a:gd name="connsiteX2" fmla="*/ 140065 w 497538"/>
                <a:gd name="connsiteY2" fmla="*/ 300746 h 396225"/>
                <a:gd name="connsiteX3" fmla="*/ 177706 w 497538"/>
                <a:gd name="connsiteY3" fmla="*/ 308175 h 396225"/>
                <a:gd name="connsiteX4" fmla="*/ 320577 w 497538"/>
                <a:gd name="connsiteY4" fmla="*/ 308175 h 396225"/>
                <a:gd name="connsiteX5" fmla="*/ 362339 w 497538"/>
                <a:gd name="connsiteY5" fmla="*/ 299095 h 396225"/>
                <a:gd name="connsiteX6" fmla="*/ 387086 w 497538"/>
                <a:gd name="connsiteY6" fmla="*/ 282250 h 396225"/>
                <a:gd name="connsiteX7" fmla="*/ 497538 w 497538"/>
                <a:gd name="connsiteY7" fmla="*/ 282250 h 396225"/>
                <a:gd name="connsiteX8" fmla="*/ 459052 w 497538"/>
                <a:gd name="connsiteY8" fmla="*/ 336791 h 396225"/>
                <a:gd name="connsiteX9" fmla="*/ 320577 w 497538"/>
                <a:gd name="connsiteY9" fmla="*/ 396225 h 396225"/>
                <a:gd name="connsiteX10" fmla="*/ 177706 w 497538"/>
                <a:gd name="connsiteY10" fmla="*/ 396225 h 396225"/>
                <a:gd name="connsiteX11" fmla="*/ 37033 w 497538"/>
                <a:gd name="connsiteY11" fmla="*/ 336791 h 396225"/>
                <a:gd name="connsiteX12" fmla="*/ 177706 w 497538"/>
                <a:gd name="connsiteY12" fmla="*/ 0 h 396225"/>
                <a:gd name="connsiteX13" fmla="*/ 320577 w 497538"/>
                <a:gd name="connsiteY13" fmla="*/ 0 h 396225"/>
                <a:gd name="connsiteX14" fmla="*/ 459052 w 497538"/>
                <a:gd name="connsiteY14" fmla="*/ 57233 h 396225"/>
                <a:gd name="connsiteX15" fmla="*/ 495711 w 497538"/>
                <a:gd name="connsiteY15" fmla="*/ 110801 h 396225"/>
                <a:gd name="connsiteX16" fmla="*/ 382423 w 497538"/>
                <a:gd name="connsiteY16" fmla="*/ 110801 h 396225"/>
                <a:gd name="connsiteX17" fmla="*/ 362339 w 497538"/>
                <a:gd name="connsiteY17" fmla="*/ 97130 h 396225"/>
                <a:gd name="connsiteX18" fmla="*/ 320577 w 497538"/>
                <a:gd name="connsiteY18" fmla="*/ 88050 h 396225"/>
                <a:gd name="connsiteX19" fmla="*/ 177706 w 497538"/>
                <a:gd name="connsiteY19" fmla="*/ 88050 h 396225"/>
                <a:gd name="connsiteX20" fmla="*/ 140065 w 497538"/>
                <a:gd name="connsiteY20" fmla="*/ 94379 h 396225"/>
                <a:gd name="connsiteX21" fmla="*/ 110044 w 497538"/>
                <a:gd name="connsiteY21" fmla="*/ 110801 h 396225"/>
                <a:gd name="connsiteX22" fmla="*/ 660 w 497538"/>
                <a:gd name="connsiteY22" fmla="*/ 110801 h 396225"/>
                <a:gd name="connsiteX23" fmla="*/ 37033 w 497538"/>
                <a:gd name="connsiteY23" fmla="*/ 57233 h 396225"/>
                <a:gd name="connsiteX24" fmla="*/ 177706 w 497538"/>
                <a:gd name="connsiteY24" fmla="*/ 0 h 3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7538" h="396225">
                  <a:moveTo>
                    <a:pt x="0" y="282250"/>
                  </a:moveTo>
                  <a:lnTo>
                    <a:pt x="108213" y="282250"/>
                  </a:lnTo>
                  <a:lnTo>
                    <a:pt x="140065" y="300746"/>
                  </a:lnTo>
                  <a:cubicBezTo>
                    <a:pt x="151880" y="305424"/>
                    <a:pt x="164518" y="308175"/>
                    <a:pt x="177706" y="308175"/>
                  </a:cubicBezTo>
                  <a:cubicBezTo>
                    <a:pt x="320577" y="308175"/>
                    <a:pt x="320577" y="308175"/>
                    <a:pt x="320577" y="308175"/>
                  </a:cubicBezTo>
                  <a:cubicBezTo>
                    <a:pt x="334864" y="308175"/>
                    <a:pt x="349151" y="304873"/>
                    <a:pt x="362339" y="299095"/>
                  </a:cubicBezTo>
                  <a:lnTo>
                    <a:pt x="387086" y="282250"/>
                  </a:lnTo>
                  <a:lnTo>
                    <a:pt x="497538" y="282250"/>
                  </a:lnTo>
                  <a:lnTo>
                    <a:pt x="459052" y="336791"/>
                  </a:lnTo>
                  <a:cubicBezTo>
                    <a:pt x="423884" y="374213"/>
                    <a:pt x="373329" y="396225"/>
                    <a:pt x="320577" y="396225"/>
                  </a:cubicBezTo>
                  <a:cubicBezTo>
                    <a:pt x="177706" y="396225"/>
                    <a:pt x="177706" y="396225"/>
                    <a:pt x="177706" y="396225"/>
                  </a:cubicBezTo>
                  <a:cubicBezTo>
                    <a:pt x="122756" y="396225"/>
                    <a:pt x="72202" y="374213"/>
                    <a:pt x="37033" y="336791"/>
                  </a:cubicBezTo>
                  <a:close/>
                  <a:moveTo>
                    <a:pt x="177706" y="0"/>
                  </a:moveTo>
                  <a:cubicBezTo>
                    <a:pt x="320577" y="0"/>
                    <a:pt x="320577" y="0"/>
                    <a:pt x="320577" y="0"/>
                  </a:cubicBezTo>
                  <a:cubicBezTo>
                    <a:pt x="373329" y="0"/>
                    <a:pt x="423884" y="22013"/>
                    <a:pt x="459052" y="57233"/>
                  </a:cubicBezTo>
                  <a:lnTo>
                    <a:pt x="495711" y="110801"/>
                  </a:lnTo>
                  <a:lnTo>
                    <a:pt x="382423" y="110801"/>
                  </a:lnTo>
                  <a:lnTo>
                    <a:pt x="362339" y="97130"/>
                  </a:lnTo>
                  <a:cubicBezTo>
                    <a:pt x="349151" y="91352"/>
                    <a:pt x="334864" y="88050"/>
                    <a:pt x="320577" y="88050"/>
                  </a:cubicBezTo>
                  <a:cubicBezTo>
                    <a:pt x="177706" y="88050"/>
                    <a:pt x="177706" y="88050"/>
                    <a:pt x="177706" y="88050"/>
                  </a:cubicBezTo>
                  <a:cubicBezTo>
                    <a:pt x="164518" y="88050"/>
                    <a:pt x="151880" y="90251"/>
                    <a:pt x="140065" y="94379"/>
                  </a:cubicBezTo>
                  <a:lnTo>
                    <a:pt x="110044" y="110801"/>
                  </a:lnTo>
                  <a:lnTo>
                    <a:pt x="660" y="110801"/>
                  </a:lnTo>
                  <a:lnTo>
                    <a:pt x="37033" y="57233"/>
                  </a:lnTo>
                  <a:cubicBezTo>
                    <a:pt x="72202" y="22013"/>
                    <a:pt x="122756" y="0"/>
                    <a:pt x="177706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3" name="Freeform 20"/>
            <p:cNvSpPr/>
            <p:nvPr>
              <p:custDataLst>
                <p:tags r:id="rId7"/>
              </p:custDataLst>
            </p:nvPr>
          </p:nvSpPr>
          <p:spPr bwMode="auto">
            <a:xfrm>
              <a:off x="2422113" y="3347243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6" name="Freeform 14"/>
            <p:cNvSpPr/>
            <p:nvPr>
              <p:custDataLst>
                <p:tags r:id="rId8"/>
              </p:custDataLst>
            </p:nvPr>
          </p:nvSpPr>
          <p:spPr bwMode="auto">
            <a:xfrm>
              <a:off x="2696693" y="3217069"/>
              <a:ext cx="412637" cy="328612"/>
            </a:xfrm>
            <a:custGeom>
              <a:avLst/>
              <a:gdLst>
                <a:gd name="connsiteX0" fmla="*/ 0 w 497538"/>
                <a:gd name="connsiteY0" fmla="*/ 282250 h 396225"/>
                <a:gd name="connsiteX1" fmla="*/ 108213 w 497538"/>
                <a:gd name="connsiteY1" fmla="*/ 282250 h 396225"/>
                <a:gd name="connsiteX2" fmla="*/ 140065 w 497538"/>
                <a:gd name="connsiteY2" fmla="*/ 300746 h 396225"/>
                <a:gd name="connsiteX3" fmla="*/ 177706 w 497538"/>
                <a:gd name="connsiteY3" fmla="*/ 308175 h 396225"/>
                <a:gd name="connsiteX4" fmla="*/ 320577 w 497538"/>
                <a:gd name="connsiteY4" fmla="*/ 308175 h 396225"/>
                <a:gd name="connsiteX5" fmla="*/ 362339 w 497538"/>
                <a:gd name="connsiteY5" fmla="*/ 299095 h 396225"/>
                <a:gd name="connsiteX6" fmla="*/ 387086 w 497538"/>
                <a:gd name="connsiteY6" fmla="*/ 282250 h 396225"/>
                <a:gd name="connsiteX7" fmla="*/ 497538 w 497538"/>
                <a:gd name="connsiteY7" fmla="*/ 282250 h 396225"/>
                <a:gd name="connsiteX8" fmla="*/ 459052 w 497538"/>
                <a:gd name="connsiteY8" fmla="*/ 336791 h 396225"/>
                <a:gd name="connsiteX9" fmla="*/ 320577 w 497538"/>
                <a:gd name="connsiteY9" fmla="*/ 396225 h 396225"/>
                <a:gd name="connsiteX10" fmla="*/ 177706 w 497538"/>
                <a:gd name="connsiteY10" fmla="*/ 396225 h 396225"/>
                <a:gd name="connsiteX11" fmla="*/ 37033 w 497538"/>
                <a:gd name="connsiteY11" fmla="*/ 336791 h 396225"/>
                <a:gd name="connsiteX12" fmla="*/ 177706 w 497538"/>
                <a:gd name="connsiteY12" fmla="*/ 0 h 396225"/>
                <a:gd name="connsiteX13" fmla="*/ 320577 w 497538"/>
                <a:gd name="connsiteY13" fmla="*/ 0 h 396225"/>
                <a:gd name="connsiteX14" fmla="*/ 459052 w 497538"/>
                <a:gd name="connsiteY14" fmla="*/ 57233 h 396225"/>
                <a:gd name="connsiteX15" fmla="*/ 495711 w 497538"/>
                <a:gd name="connsiteY15" fmla="*/ 110801 h 396225"/>
                <a:gd name="connsiteX16" fmla="*/ 382423 w 497538"/>
                <a:gd name="connsiteY16" fmla="*/ 110801 h 396225"/>
                <a:gd name="connsiteX17" fmla="*/ 362339 w 497538"/>
                <a:gd name="connsiteY17" fmla="*/ 97130 h 396225"/>
                <a:gd name="connsiteX18" fmla="*/ 320577 w 497538"/>
                <a:gd name="connsiteY18" fmla="*/ 88050 h 396225"/>
                <a:gd name="connsiteX19" fmla="*/ 177706 w 497538"/>
                <a:gd name="connsiteY19" fmla="*/ 88050 h 396225"/>
                <a:gd name="connsiteX20" fmla="*/ 140065 w 497538"/>
                <a:gd name="connsiteY20" fmla="*/ 94379 h 396225"/>
                <a:gd name="connsiteX21" fmla="*/ 110044 w 497538"/>
                <a:gd name="connsiteY21" fmla="*/ 110801 h 396225"/>
                <a:gd name="connsiteX22" fmla="*/ 660 w 497538"/>
                <a:gd name="connsiteY22" fmla="*/ 110801 h 396225"/>
                <a:gd name="connsiteX23" fmla="*/ 37033 w 497538"/>
                <a:gd name="connsiteY23" fmla="*/ 57233 h 396225"/>
                <a:gd name="connsiteX24" fmla="*/ 177706 w 497538"/>
                <a:gd name="connsiteY24" fmla="*/ 0 h 3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7538" h="396225">
                  <a:moveTo>
                    <a:pt x="0" y="282250"/>
                  </a:moveTo>
                  <a:lnTo>
                    <a:pt x="108213" y="282250"/>
                  </a:lnTo>
                  <a:lnTo>
                    <a:pt x="140065" y="300746"/>
                  </a:lnTo>
                  <a:cubicBezTo>
                    <a:pt x="151880" y="305424"/>
                    <a:pt x="164518" y="308175"/>
                    <a:pt x="177706" y="308175"/>
                  </a:cubicBezTo>
                  <a:cubicBezTo>
                    <a:pt x="320577" y="308175"/>
                    <a:pt x="320577" y="308175"/>
                    <a:pt x="320577" y="308175"/>
                  </a:cubicBezTo>
                  <a:cubicBezTo>
                    <a:pt x="334864" y="308175"/>
                    <a:pt x="349151" y="304873"/>
                    <a:pt x="362339" y="299095"/>
                  </a:cubicBezTo>
                  <a:lnTo>
                    <a:pt x="387086" y="282250"/>
                  </a:lnTo>
                  <a:lnTo>
                    <a:pt x="497538" y="282250"/>
                  </a:lnTo>
                  <a:lnTo>
                    <a:pt x="459052" y="336791"/>
                  </a:lnTo>
                  <a:cubicBezTo>
                    <a:pt x="423884" y="374213"/>
                    <a:pt x="373329" y="396225"/>
                    <a:pt x="320577" y="396225"/>
                  </a:cubicBezTo>
                  <a:cubicBezTo>
                    <a:pt x="177706" y="396225"/>
                    <a:pt x="177706" y="396225"/>
                    <a:pt x="177706" y="396225"/>
                  </a:cubicBezTo>
                  <a:cubicBezTo>
                    <a:pt x="122756" y="396225"/>
                    <a:pt x="72202" y="374213"/>
                    <a:pt x="37033" y="336791"/>
                  </a:cubicBezTo>
                  <a:close/>
                  <a:moveTo>
                    <a:pt x="177706" y="0"/>
                  </a:moveTo>
                  <a:cubicBezTo>
                    <a:pt x="320577" y="0"/>
                    <a:pt x="320577" y="0"/>
                    <a:pt x="320577" y="0"/>
                  </a:cubicBezTo>
                  <a:cubicBezTo>
                    <a:pt x="373329" y="0"/>
                    <a:pt x="423884" y="22013"/>
                    <a:pt x="459052" y="57233"/>
                  </a:cubicBezTo>
                  <a:lnTo>
                    <a:pt x="495711" y="110801"/>
                  </a:lnTo>
                  <a:lnTo>
                    <a:pt x="382423" y="110801"/>
                  </a:lnTo>
                  <a:lnTo>
                    <a:pt x="362339" y="97130"/>
                  </a:lnTo>
                  <a:cubicBezTo>
                    <a:pt x="349151" y="91352"/>
                    <a:pt x="334864" y="88050"/>
                    <a:pt x="320577" y="88050"/>
                  </a:cubicBezTo>
                  <a:cubicBezTo>
                    <a:pt x="177706" y="88050"/>
                    <a:pt x="177706" y="88050"/>
                    <a:pt x="177706" y="88050"/>
                  </a:cubicBezTo>
                  <a:cubicBezTo>
                    <a:pt x="164518" y="88050"/>
                    <a:pt x="151880" y="90251"/>
                    <a:pt x="140065" y="94379"/>
                  </a:cubicBezTo>
                  <a:lnTo>
                    <a:pt x="110044" y="110801"/>
                  </a:lnTo>
                  <a:lnTo>
                    <a:pt x="660" y="110801"/>
                  </a:lnTo>
                  <a:lnTo>
                    <a:pt x="37033" y="57233"/>
                  </a:lnTo>
                  <a:cubicBezTo>
                    <a:pt x="72202" y="22013"/>
                    <a:pt x="122756" y="0"/>
                    <a:pt x="177706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7" name="Freeform 15"/>
            <p:cNvSpPr/>
            <p:nvPr>
              <p:custDataLst>
                <p:tags r:id="rId9"/>
              </p:custDataLst>
            </p:nvPr>
          </p:nvSpPr>
          <p:spPr bwMode="auto">
            <a:xfrm>
              <a:off x="3234778" y="3217069"/>
              <a:ext cx="412637" cy="328612"/>
            </a:xfrm>
            <a:custGeom>
              <a:avLst/>
              <a:gdLst>
                <a:gd name="connsiteX0" fmla="*/ 0 w 497538"/>
                <a:gd name="connsiteY0" fmla="*/ 282250 h 396225"/>
                <a:gd name="connsiteX1" fmla="*/ 108213 w 497538"/>
                <a:gd name="connsiteY1" fmla="*/ 282250 h 396225"/>
                <a:gd name="connsiteX2" fmla="*/ 140065 w 497538"/>
                <a:gd name="connsiteY2" fmla="*/ 300746 h 396225"/>
                <a:gd name="connsiteX3" fmla="*/ 177706 w 497538"/>
                <a:gd name="connsiteY3" fmla="*/ 308175 h 396225"/>
                <a:gd name="connsiteX4" fmla="*/ 320577 w 497538"/>
                <a:gd name="connsiteY4" fmla="*/ 308175 h 396225"/>
                <a:gd name="connsiteX5" fmla="*/ 362339 w 497538"/>
                <a:gd name="connsiteY5" fmla="*/ 299095 h 396225"/>
                <a:gd name="connsiteX6" fmla="*/ 387086 w 497538"/>
                <a:gd name="connsiteY6" fmla="*/ 282250 h 396225"/>
                <a:gd name="connsiteX7" fmla="*/ 497538 w 497538"/>
                <a:gd name="connsiteY7" fmla="*/ 282250 h 396225"/>
                <a:gd name="connsiteX8" fmla="*/ 459052 w 497538"/>
                <a:gd name="connsiteY8" fmla="*/ 336791 h 396225"/>
                <a:gd name="connsiteX9" fmla="*/ 320577 w 497538"/>
                <a:gd name="connsiteY9" fmla="*/ 396225 h 396225"/>
                <a:gd name="connsiteX10" fmla="*/ 177706 w 497538"/>
                <a:gd name="connsiteY10" fmla="*/ 396225 h 396225"/>
                <a:gd name="connsiteX11" fmla="*/ 37033 w 497538"/>
                <a:gd name="connsiteY11" fmla="*/ 336791 h 396225"/>
                <a:gd name="connsiteX12" fmla="*/ 177706 w 497538"/>
                <a:gd name="connsiteY12" fmla="*/ 0 h 396225"/>
                <a:gd name="connsiteX13" fmla="*/ 320577 w 497538"/>
                <a:gd name="connsiteY13" fmla="*/ 0 h 396225"/>
                <a:gd name="connsiteX14" fmla="*/ 459052 w 497538"/>
                <a:gd name="connsiteY14" fmla="*/ 57233 h 396225"/>
                <a:gd name="connsiteX15" fmla="*/ 495711 w 497538"/>
                <a:gd name="connsiteY15" fmla="*/ 110801 h 396225"/>
                <a:gd name="connsiteX16" fmla="*/ 382423 w 497538"/>
                <a:gd name="connsiteY16" fmla="*/ 110801 h 396225"/>
                <a:gd name="connsiteX17" fmla="*/ 362339 w 497538"/>
                <a:gd name="connsiteY17" fmla="*/ 97130 h 396225"/>
                <a:gd name="connsiteX18" fmla="*/ 320577 w 497538"/>
                <a:gd name="connsiteY18" fmla="*/ 88050 h 396225"/>
                <a:gd name="connsiteX19" fmla="*/ 177706 w 497538"/>
                <a:gd name="connsiteY19" fmla="*/ 88050 h 396225"/>
                <a:gd name="connsiteX20" fmla="*/ 140065 w 497538"/>
                <a:gd name="connsiteY20" fmla="*/ 94379 h 396225"/>
                <a:gd name="connsiteX21" fmla="*/ 110044 w 497538"/>
                <a:gd name="connsiteY21" fmla="*/ 110801 h 396225"/>
                <a:gd name="connsiteX22" fmla="*/ 660 w 497538"/>
                <a:gd name="connsiteY22" fmla="*/ 110801 h 396225"/>
                <a:gd name="connsiteX23" fmla="*/ 37033 w 497538"/>
                <a:gd name="connsiteY23" fmla="*/ 57233 h 396225"/>
                <a:gd name="connsiteX24" fmla="*/ 177706 w 497538"/>
                <a:gd name="connsiteY24" fmla="*/ 0 h 3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7538" h="396225">
                  <a:moveTo>
                    <a:pt x="0" y="282250"/>
                  </a:moveTo>
                  <a:lnTo>
                    <a:pt x="108213" y="282250"/>
                  </a:lnTo>
                  <a:lnTo>
                    <a:pt x="140065" y="300746"/>
                  </a:lnTo>
                  <a:cubicBezTo>
                    <a:pt x="151880" y="305424"/>
                    <a:pt x="164518" y="308175"/>
                    <a:pt x="177706" y="308175"/>
                  </a:cubicBezTo>
                  <a:cubicBezTo>
                    <a:pt x="320577" y="308175"/>
                    <a:pt x="320577" y="308175"/>
                    <a:pt x="320577" y="308175"/>
                  </a:cubicBezTo>
                  <a:cubicBezTo>
                    <a:pt x="334864" y="308175"/>
                    <a:pt x="349151" y="304873"/>
                    <a:pt x="362339" y="299095"/>
                  </a:cubicBezTo>
                  <a:lnTo>
                    <a:pt x="387086" y="282250"/>
                  </a:lnTo>
                  <a:lnTo>
                    <a:pt x="497538" y="282250"/>
                  </a:lnTo>
                  <a:lnTo>
                    <a:pt x="459052" y="336791"/>
                  </a:lnTo>
                  <a:cubicBezTo>
                    <a:pt x="423884" y="374213"/>
                    <a:pt x="373329" y="396225"/>
                    <a:pt x="320577" y="396225"/>
                  </a:cubicBezTo>
                  <a:cubicBezTo>
                    <a:pt x="177706" y="396225"/>
                    <a:pt x="177706" y="396225"/>
                    <a:pt x="177706" y="396225"/>
                  </a:cubicBezTo>
                  <a:cubicBezTo>
                    <a:pt x="122756" y="396225"/>
                    <a:pt x="72202" y="374213"/>
                    <a:pt x="37033" y="336791"/>
                  </a:cubicBezTo>
                  <a:close/>
                  <a:moveTo>
                    <a:pt x="177706" y="0"/>
                  </a:moveTo>
                  <a:cubicBezTo>
                    <a:pt x="320577" y="0"/>
                    <a:pt x="320577" y="0"/>
                    <a:pt x="320577" y="0"/>
                  </a:cubicBezTo>
                  <a:cubicBezTo>
                    <a:pt x="373329" y="0"/>
                    <a:pt x="423884" y="22013"/>
                    <a:pt x="459052" y="57233"/>
                  </a:cubicBezTo>
                  <a:lnTo>
                    <a:pt x="495711" y="110801"/>
                  </a:lnTo>
                  <a:lnTo>
                    <a:pt x="382423" y="110801"/>
                  </a:lnTo>
                  <a:lnTo>
                    <a:pt x="362339" y="97130"/>
                  </a:lnTo>
                  <a:cubicBezTo>
                    <a:pt x="349151" y="91352"/>
                    <a:pt x="334864" y="88050"/>
                    <a:pt x="320577" y="88050"/>
                  </a:cubicBezTo>
                  <a:cubicBezTo>
                    <a:pt x="177706" y="88050"/>
                    <a:pt x="177706" y="88050"/>
                    <a:pt x="177706" y="88050"/>
                  </a:cubicBezTo>
                  <a:cubicBezTo>
                    <a:pt x="164518" y="88050"/>
                    <a:pt x="151880" y="90251"/>
                    <a:pt x="140065" y="94379"/>
                  </a:cubicBezTo>
                  <a:lnTo>
                    <a:pt x="110044" y="110801"/>
                  </a:lnTo>
                  <a:lnTo>
                    <a:pt x="660" y="110801"/>
                  </a:lnTo>
                  <a:lnTo>
                    <a:pt x="37033" y="57233"/>
                  </a:lnTo>
                  <a:cubicBezTo>
                    <a:pt x="72202" y="22013"/>
                    <a:pt x="122756" y="0"/>
                    <a:pt x="177706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8" name="Freeform 20"/>
            <p:cNvSpPr/>
            <p:nvPr>
              <p:custDataLst>
                <p:tags r:id="rId10"/>
              </p:custDataLst>
            </p:nvPr>
          </p:nvSpPr>
          <p:spPr bwMode="auto">
            <a:xfrm>
              <a:off x="2999963" y="3341686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2DD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  <p:sp>
          <p:nvSpPr>
            <p:cNvPr id="29" name="Freeform 20"/>
            <p:cNvSpPr/>
            <p:nvPr>
              <p:custDataLst>
                <p:tags r:id="rId11"/>
              </p:custDataLst>
            </p:nvPr>
          </p:nvSpPr>
          <p:spPr bwMode="auto">
            <a:xfrm>
              <a:off x="3518694" y="3341685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5791C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/>
              </a:endParaRPr>
            </a:p>
          </p:txBody>
        </p:sp>
      </p:grpSp>
      <p:sp>
        <p:nvSpPr>
          <p:cNvPr id="47" name="TextBox 34"/>
          <p:cNvSpPr txBox="1"/>
          <p:nvPr>
            <p:custDataLst>
              <p:tags r:id="rId12"/>
            </p:custDataLst>
          </p:nvPr>
        </p:nvSpPr>
        <p:spPr>
          <a:xfrm>
            <a:off x="4730019" y="4491794"/>
            <a:ext cx="2322052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cs typeface="微软雅黑" panose="020B0503020204020204" pitchFamily="34" charset="-122"/>
                <a:sym typeface="+mn-ea"/>
              </a:rPr>
              <a:t>采用专业云原生运维系统，服务器操作系统图形界面化管理，平台具备预警报警功能，</a:t>
            </a:r>
            <a:r>
              <a:rPr lang="en-US" altLang="zh-CN" dirty="0"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dirty="0">
                <a:cs typeface="微软雅黑" panose="020B0503020204020204" pitchFamily="34" charset="-122"/>
                <a:sym typeface="+mn-ea"/>
              </a:rPr>
              <a:t>小时稳定运行</a:t>
            </a: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TextBox 35"/>
          <p:cNvSpPr txBox="1"/>
          <p:nvPr>
            <p:custDataLst>
              <p:tags r:id="rId13"/>
            </p:custDataLst>
          </p:nvPr>
        </p:nvSpPr>
        <p:spPr>
          <a:xfrm>
            <a:off x="4730019" y="4125912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平台运营维护能力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/>
            </a:endParaRPr>
          </a:p>
        </p:txBody>
      </p:sp>
      <p:sp>
        <p:nvSpPr>
          <p:cNvPr id="49" name="TextBox 36"/>
          <p:cNvSpPr txBox="1"/>
          <p:nvPr>
            <p:custDataLst>
              <p:tags r:id="rId14"/>
            </p:custDataLst>
          </p:nvPr>
        </p:nvSpPr>
        <p:spPr>
          <a:xfrm>
            <a:off x="1414400" y="4475908"/>
            <a:ext cx="2322052" cy="1025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通过专业数据沙箱、隐私计算工具实现数据不可见开发，防止敏感数据泄露，区块链机制实现数据可追溯、可溯源</a:t>
            </a:r>
            <a:endParaRPr lang="zh-CN" altLang="en-US" dirty="0">
              <a:sym typeface="+mn-ea"/>
            </a:endParaRPr>
          </a:p>
        </p:txBody>
      </p:sp>
      <p:sp>
        <p:nvSpPr>
          <p:cNvPr id="50" name="TextBox 37"/>
          <p:cNvSpPr txBox="1"/>
          <p:nvPr>
            <p:custDataLst>
              <p:tags r:id="rId15"/>
            </p:custDataLst>
          </p:nvPr>
        </p:nvSpPr>
        <p:spPr>
          <a:xfrm>
            <a:off x="1526159" y="4110025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数据安全防护机制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/>
            </a:endParaRPr>
          </a:p>
        </p:txBody>
      </p:sp>
      <p:sp>
        <p:nvSpPr>
          <p:cNvPr id="51" name="TextBox 38"/>
          <p:cNvSpPr txBox="1"/>
          <p:nvPr>
            <p:custDataLst>
              <p:tags r:id="rId16"/>
            </p:custDataLst>
          </p:nvPr>
        </p:nvSpPr>
        <p:spPr>
          <a:xfrm>
            <a:off x="2386083" y="1901708"/>
            <a:ext cx="2322052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专业数据中台工具，集数据采集、数据确权、数据清洗、数据质量校验于一体。</a:t>
            </a:r>
            <a:endParaRPr lang="zh-CN" altLang="en-US" dirty="0">
              <a:sym typeface="+mn-ea"/>
            </a:endParaRPr>
          </a:p>
        </p:txBody>
      </p:sp>
      <p:sp>
        <p:nvSpPr>
          <p:cNvPr id="52" name="TextBox 39"/>
          <p:cNvSpPr txBox="1"/>
          <p:nvPr>
            <p:custDataLst>
              <p:tags r:id="rId17"/>
            </p:custDataLst>
          </p:nvPr>
        </p:nvSpPr>
        <p:spPr>
          <a:xfrm>
            <a:off x="2414023" y="1535826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数据治理能力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/>
            </a:endParaRPr>
          </a:p>
        </p:txBody>
      </p:sp>
      <p:sp>
        <p:nvSpPr>
          <p:cNvPr id="53" name="TextBox 40"/>
          <p:cNvSpPr txBox="1"/>
          <p:nvPr>
            <p:custDataLst>
              <p:tags r:id="rId18"/>
            </p:custDataLst>
          </p:nvPr>
        </p:nvSpPr>
        <p:spPr>
          <a:xfrm>
            <a:off x="6783547" y="1897944"/>
            <a:ext cx="2322052" cy="512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专业数据开发</a:t>
            </a:r>
            <a:r>
              <a:rPr lang="en-US" altLang="zh-CN" dirty="0">
                <a:cs typeface="微软雅黑" panose="020B0503020204020204" pitchFamily="34" charset="-122"/>
                <a:sym typeface="+mn-ea"/>
              </a:rPr>
              <a:t>etl</a:t>
            </a:r>
            <a:r>
              <a:rPr lang="zh-CN" altLang="en-US" dirty="0">
                <a:cs typeface="微软雅黑" panose="020B0503020204020204" pitchFamily="34" charset="-122"/>
                <a:sym typeface="+mn-ea"/>
              </a:rPr>
              <a:t>工具，具备数据开发流程引擎，数据流程化开发处理，</a:t>
            </a: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4" name="TextBox 41"/>
          <p:cNvSpPr txBox="1"/>
          <p:nvPr>
            <p:custDataLst>
              <p:tags r:id="rId19"/>
            </p:custDataLst>
          </p:nvPr>
        </p:nvSpPr>
        <p:spPr>
          <a:xfrm>
            <a:off x="6601938" y="1532062"/>
            <a:ext cx="2322051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数据开发能力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/>
            </a:endParaRPr>
          </a:p>
        </p:txBody>
      </p:sp>
      <p:sp>
        <p:nvSpPr>
          <p:cNvPr id="55" name="TextBox 42"/>
          <p:cNvSpPr txBox="1"/>
          <p:nvPr>
            <p:custDataLst>
              <p:tags r:id="rId20"/>
            </p:custDataLst>
          </p:nvPr>
        </p:nvSpPr>
        <p:spPr>
          <a:xfrm>
            <a:off x="8155305" y="4460240"/>
            <a:ext cx="2333625" cy="512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 fontAlgn="auto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智慧医疗行业数年经验积累，现有研发及技术支持人员达上千人</a:t>
            </a:r>
            <a:endParaRPr lang="zh-CN" altLang="en-US" dirty="0">
              <a:sym typeface="+mn-ea"/>
            </a:endParaRPr>
          </a:p>
        </p:txBody>
      </p:sp>
      <p:sp>
        <p:nvSpPr>
          <p:cNvPr id="56" name="TextBox 43"/>
          <p:cNvSpPr txBox="1"/>
          <p:nvPr>
            <p:custDataLst>
              <p:tags r:id="rId21"/>
            </p:custDataLst>
          </p:nvPr>
        </p:nvSpPr>
        <p:spPr>
          <a:xfrm>
            <a:off x="8197215" y="4125595"/>
            <a:ext cx="2333625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/>
              </a:rPr>
              <a:t>专业化人才队伍</a:t>
            </a:r>
            <a:endParaRPr kumimoji="0" lang="zh-CN" alt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2225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商保数据共享与交换平台业务板块构成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" y="1060808"/>
            <a:ext cx="11640148" cy="554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12725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平台总体功能架构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742315"/>
            <a:ext cx="8502015" cy="584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19177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平台核心功能板块流程关系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6856" y="1820251"/>
            <a:ext cx="3068955" cy="236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368927" y="4613335"/>
            <a:ext cx="1767840" cy="4650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源数据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箭头连接符 1"/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V="1">
            <a:off x="3252847" y="4238667"/>
            <a:ext cx="0" cy="374668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2343686" y="3017226"/>
            <a:ext cx="2993390" cy="5594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数据产品交易管理平台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管理后台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343686" y="1855811"/>
            <a:ext cx="2993390" cy="6191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数据产品交易管理平台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交易门户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圆角矩形 24"/>
          <p:cNvSpPr/>
          <p:nvPr>
            <p:custDataLst>
              <p:tags r:id="rId6"/>
            </p:custDataLst>
          </p:nvPr>
        </p:nvSpPr>
        <p:spPr>
          <a:xfrm>
            <a:off x="7233186" y="2619081"/>
            <a:ext cx="1276350" cy="3575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noFill/>
            <a:miter lim="400000"/>
          </a:ln>
        </p:spPr>
        <p:txBody>
          <a:bodyPr anchor="ctr"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API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圆角矩形 25"/>
          <p:cNvSpPr/>
          <p:nvPr>
            <p:custDataLst>
              <p:tags r:id="rId7"/>
            </p:custDataLst>
          </p:nvPr>
        </p:nvSpPr>
        <p:spPr>
          <a:xfrm>
            <a:off x="7239536" y="3504906"/>
            <a:ext cx="1276350" cy="3575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noFill/>
            <a:miter lim="400000"/>
          </a:ln>
        </p:spPr>
        <p:txBody>
          <a:bodyPr anchor="ctr"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数据报告等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肘形连接符 26"/>
          <p:cNvCxnSpPr>
            <a:stCxn id="17" idx="1"/>
          </p:cNvCxnSpPr>
          <p:nvPr>
            <p:custDataLst>
              <p:tags r:id="rId8"/>
            </p:custDataLst>
          </p:nvPr>
        </p:nvCxnSpPr>
        <p:spPr>
          <a:xfrm rot="10800000" flipV="1">
            <a:off x="5348506" y="2797516"/>
            <a:ext cx="1884045" cy="365125"/>
          </a:xfrm>
          <a:prstGeom prst="bentConnector3">
            <a:avLst>
              <a:gd name="adj1" fmla="val 49983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8"/>
          <p:cNvCxnSpPr>
            <a:stCxn id="20" idx="1"/>
          </p:cNvCxnSpPr>
          <p:nvPr>
            <p:custDataLst>
              <p:tags r:id="rId9"/>
            </p:custDataLst>
          </p:nvPr>
        </p:nvCxnSpPr>
        <p:spPr>
          <a:xfrm rot="10800000">
            <a:off x="5356126" y="3295356"/>
            <a:ext cx="1883410" cy="388620"/>
          </a:xfrm>
          <a:prstGeom prst="bentConnector3">
            <a:avLst>
              <a:gd name="adj1" fmla="val 49966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6402606" y="3959566"/>
            <a:ext cx="1216025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登记、确权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肘形连接符 30"/>
          <p:cNvCxnSpPr/>
          <p:nvPr>
            <p:custDataLst>
              <p:tags r:id="rId11"/>
            </p:custDataLst>
          </p:nvPr>
        </p:nvCxnSpPr>
        <p:spPr>
          <a:xfrm rot="16200000">
            <a:off x="6741177" y="4027699"/>
            <a:ext cx="2988000" cy="576000"/>
          </a:xfrm>
          <a:prstGeom prst="bentConnector4">
            <a:avLst>
              <a:gd name="adj1" fmla="val 36361"/>
              <a:gd name="adj2" fmla="val 264828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8301256" y="5302591"/>
            <a:ext cx="888365" cy="28892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肘形连接符 32"/>
          <p:cNvCxnSpPr/>
          <p:nvPr>
            <p:custDataLst>
              <p:tags r:id="rId13"/>
            </p:custDataLst>
          </p:nvPr>
        </p:nvCxnSpPr>
        <p:spPr>
          <a:xfrm flipH="1">
            <a:off x="5348506" y="2600666"/>
            <a:ext cx="3172460" cy="1639570"/>
          </a:xfrm>
          <a:prstGeom prst="bentConnector3">
            <a:avLst>
              <a:gd name="adj1" fmla="val -20376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33"/>
          <p:cNvCxnSpPr>
            <a:stCxn id="20" idx="3"/>
          </p:cNvCxnSpPr>
          <p:nvPr>
            <p:custDataLst>
              <p:tags r:id="rId14"/>
            </p:custDataLst>
          </p:nvPr>
        </p:nvCxnSpPr>
        <p:spPr>
          <a:xfrm flipH="1">
            <a:off x="5375176" y="3683976"/>
            <a:ext cx="3140710" cy="313690"/>
          </a:xfrm>
          <a:prstGeom prst="bentConnector3">
            <a:avLst>
              <a:gd name="adj1" fmla="val -7582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>
            <p:custDataLst>
              <p:tags r:id="rId15"/>
            </p:custDataLst>
          </p:nvPr>
        </p:nvSpPr>
        <p:spPr>
          <a:xfrm>
            <a:off x="6402606" y="3092791"/>
            <a:ext cx="845820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>
            <p:custDataLst>
              <p:tags r:id="rId16"/>
            </p:custDataLst>
          </p:nvPr>
        </p:nvSpPr>
        <p:spPr>
          <a:xfrm>
            <a:off x="6320056" y="4308181"/>
            <a:ext cx="1381125" cy="361950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登记、确权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>
            <p:custDataLst>
              <p:tags r:id="rId17"/>
            </p:custDataLst>
          </p:nvPr>
        </p:nvSpPr>
        <p:spPr>
          <a:xfrm>
            <a:off x="6746776" y="1864701"/>
            <a:ext cx="2993390" cy="6191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数据要素加工图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>
            <p:custDataLst>
              <p:tags r:id="rId18"/>
            </p:custDataLst>
          </p:nvPr>
        </p:nvSpPr>
        <p:spPr>
          <a:xfrm>
            <a:off x="2344321" y="810601"/>
            <a:ext cx="7395845" cy="6191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数据要素流通可视化平台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箭头连接符 50"/>
          <p:cNvCxnSpPr/>
          <p:nvPr>
            <p:custDataLst>
              <p:tags r:id="rId19"/>
            </p:custDataLst>
          </p:nvPr>
        </p:nvCxnSpPr>
        <p:spPr>
          <a:xfrm flipV="1">
            <a:off x="3843556" y="1431631"/>
            <a:ext cx="0" cy="363855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>
            <p:custDataLst>
              <p:tags r:id="rId20"/>
            </p:custDataLst>
          </p:nvPr>
        </p:nvCxnSpPr>
        <p:spPr>
          <a:xfrm flipV="1">
            <a:off x="8298081" y="1424011"/>
            <a:ext cx="3175" cy="42418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>
            <p:custDataLst>
              <p:tags r:id="rId21"/>
            </p:custDataLst>
          </p:nvPr>
        </p:nvSpPr>
        <p:spPr>
          <a:xfrm>
            <a:off x="3903881" y="1487511"/>
            <a:ext cx="845820" cy="316230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>
            <p:custDataLst>
              <p:tags r:id="rId22"/>
            </p:custDataLst>
          </p:nvPr>
        </p:nvSpPr>
        <p:spPr>
          <a:xfrm>
            <a:off x="7363361" y="1499576"/>
            <a:ext cx="845820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>
            <p:custDataLst>
              <p:tags r:id="rId23"/>
            </p:custDataLst>
          </p:nvPr>
        </p:nvSpPr>
        <p:spPr>
          <a:xfrm>
            <a:off x="1564541" y="810601"/>
            <a:ext cx="650875" cy="595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>
            <p:custDataLst>
              <p:tags r:id="rId24"/>
            </p:custDataLst>
          </p:nvPr>
        </p:nvSpPr>
        <p:spPr>
          <a:xfrm>
            <a:off x="2346861" y="2494621"/>
            <a:ext cx="2989580" cy="5067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数据交易主体业务工作台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>
            <p:custDataLst>
              <p:tags r:id="rId25"/>
            </p:custDataLst>
          </p:nvPr>
        </p:nvSpPr>
        <p:spPr>
          <a:xfrm>
            <a:off x="9869071" y="809966"/>
            <a:ext cx="650875" cy="595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>
            <p:custDataLst>
              <p:tags r:id="rId26"/>
            </p:custDataLst>
          </p:nvPr>
        </p:nvSpPr>
        <p:spPr>
          <a:xfrm>
            <a:off x="2343051" y="3592536"/>
            <a:ext cx="2993390" cy="5594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数据产品确权平台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>
            <p:custDataLst>
              <p:tags r:id="rId27"/>
            </p:custDataLst>
          </p:nvPr>
        </p:nvSpPr>
        <p:spPr>
          <a:xfrm>
            <a:off x="2306856" y="6353817"/>
            <a:ext cx="1814195" cy="3987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其他系统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>
            <p:custDataLst>
              <p:tags r:id="rId28"/>
            </p:custDataLst>
          </p:nvPr>
        </p:nvSpPr>
        <p:spPr>
          <a:xfrm>
            <a:off x="3372304" y="5667435"/>
            <a:ext cx="6276769" cy="3856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>
            <p:custDataLst>
              <p:tags r:id="rId29"/>
            </p:custDataLst>
          </p:nvPr>
        </p:nvSpPr>
        <p:spPr>
          <a:xfrm>
            <a:off x="4728439" y="6366906"/>
            <a:ext cx="4961495" cy="3856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公共数据湖仓一体化平台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角矩形 25"/>
          <p:cNvSpPr/>
          <p:nvPr>
            <p:custDataLst>
              <p:tags r:id="rId30"/>
            </p:custDataLst>
          </p:nvPr>
        </p:nvSpPr>
        <p:spPr>
          <a:xfrm>
            <a:off x="4638893" y="5726621"/>
            <a:ext cx="1153795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数据开发工具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角矩形 25"/>
          <p:cNvSpPr/>
          <p:nvPr>
            <p:custDataLst>
              <p:tags r:id="rId31"/>
            </p:custDataLst>
          </p:nvPr>
        </p:nvSpPr>
        <p:spPr>
          <a:xfrm>
            <a:off x="6156077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数据沙箱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25"/>
          <p:cNvSpPr/>
          <p:nvPr>
            <p:custDataLst>
              <p:tags r:id="rId32"/>
            </p:custDataLst>
          </p:nvPr>
        </p:nvSpPr>
        <p:spPr>
          <a:xfrm>
            <a:off x="7383628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圆角矩形 25"/>
          <p:cNvSpPr/>
          <p:nvPr>
            <p:custDataLst>
              <p:tags r:id="rId33"/>
            </p:custDataLst>
          </p:nvPr>
        </p:nvSpPr>
        <p:spPr>
          <a:xfrm>
            <a:off x="8611178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隐私计算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肘形连接符 8"/>
          <p:cNvCxnSpPr>
            <a:stCxn id="59" idx="0"/>
            <a:endCxn id="60" idx="2"/>
          </p:cNvCxnSpPr>
          <p:nvPr>
            <p:custDataLst>
              <p:tags r:id="rId34"/>
            </p:custDataLst>
          </p:nvPr>
        </p:nvCxnSpPr>
        <p:spPr>
          <a:xfrm rot="5400000" flipH="1" flipV="1">
            <a:off x="4711976" y="4555105"/>
            <a:ext cx="300691" cy="3296735"/>
          </a:xfrm>
          <a:prstGeom prst="bentConnector3">
            <a:avLst>
              <a:gd name="adj1" fmla="val 37503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>
            <p:custDataLst>
              <p:tags r:id="rId35"/>
            </p:custDataLst>
          </p:nvPr>
        </p:nvCxnSpPr>
        <p:spPr>
          <a:xfrm flipV="1">
            <a:off x="7383628" y="6049447"/>
            <a:ext cx="0" cy="30437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8"/>
          <p:cNvCxnSpPr/>
          <p:nvPr>
            <p:custDataLst>
              <p:tags r:id="rId36"/>
            </p:custDataLst>
          </p:nvPr>
        </p:nvCxnSpPr>
        <p:spPr>
          <a:xfrm rot="16200000" flipV="1">
            <a:off x="4116138" y="4040889"/>
            <a:ext cx="576000" cy="266400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>
            <p:custDataLst>
              <p:tags r:id="rId37"/>
            </p:custDataLst>
          </p:nvPr>
        </p:nvSpPr>
        <p:spPr>
          <a:xfrm>
            <a:off x="4830900" y="4927337"/>
            <a:ext cx="888365" cy="28892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>
            <p:custDataLst>
              <p:tags r:id="rId38"/>
            </p:custDataLst>
          </p:nvPr>
        </p:nvSpPr>
        <p:spPr>
          <a:xfrm>
            <a:off x="1657454" y="665692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数据沙箱与隐私计算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09875" y="753745"/>
            <a:ext cx="6544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解决数据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过程中的安全问题、保密问题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975927" y="4399033"/>
            <a:ext cx="5634182" cy="2371106"/>
          </a:xfrm>
          <a:prstGeom prst="roundRect">
            <a:avLst>
              <a:gd name="adj" fmla="val 2880"/>
            </a:avLst>
          </a:prstGeom>
          <a:solidFill>
            <a:srgbClr val="4F95F6">
              <a:alpha val="9000"/>
            </a:srgbClr>
          </a:solidFill>
          <a:ln w="19050" cap="flat" cmpd="sng" algn="ctr">
            <a:solidFill>
              <a:srgbClr val="4F95F6"/>
            </a:solidFill>
            <a:prstDash val="sysDash"/>
            <a:miter lim="800000"/>
          </a:ln>
          <a:effectLst/>
        </p:spPr>
        <p:txBody>
          <a:bodyPr rtlCol="0" anchor="ctr">
            <a:noAutofit/>
          </a:bodyPr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隐私计算</a:t>
            </a:r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多方联合计算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，实现数据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可用不可见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，消除各个数据协同方之间对于数据安全和隐私泄漏的顾虑；</a:t>
            </a:r>
            <a:endParaRPr lang="en-US" altLang="zh-CN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由多个参与方在安全信任的条件下进行联合计算的技术工具，各个参与方在不泄露各自原始数据和商业隐私的前提下，通过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加密协作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机制对数据进行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联合计算和分析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，实现数据的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融合价值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联合计算、安全信任、加密融合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88016" y="4399033"/>
            <a:ext cx="5146166" cy="2371106"/>
          </a:xfrm>
          <a:prstGeom prst="roundRect">
            <a:avLst>
              <a:gd name="adj" fmla="val 2880"/>
            </a:avLst>
          </a:prstGeom>
          <a:solidFill>
            <a:srgbClr val="4F95F6">
              <a:alpha val="9000"/>
            </a:srgbClr>
          </a:solidFill>
          <a:ln w="19050" cap="flat" cmpd="sng" algn="ctr">
            <a:solidFill>
              <a:srgbClr val="4F95F6"/>
            </a:solidFill>
            <a:prstDash val="sysDash"/>
            <a:miter lim="800000"/>
          </a:ln>
          <a:effectLst/>
        </p:spPr>
        <p:txBody>
          <a:bodyPr rtlCol="0" anchor="ctr">
            <a:noAutofit/>
          </a:bodyPr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数据沙箱</a:t>
            </a:r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数据流通安全问题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，为用户为提供数据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不出域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的数据分析及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计算环境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解决开放主体和数据利用主体之间数据互信使用、安全合规流通，满足用户场景需求，做到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逻辑封闭，内部自由</a:t>
            </a:r>
            <a:endParaRPr lang="en-US" altLang="zh-CN" sz="1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进而实现了数据所有权和使用权分离，确保数据安全可控。  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独立环境、相互隔离、内部自由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7" y="1366041"/>
            <a:ext cx="5187696" cy="298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43" y="1355814"/>
            <a:ext cx="577215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产品管理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燕尾形 10"/>
          <p:cNvSpPr/>
          <p:nvPr>
            <p:custDataLst>
              <p:tags r:id="rId3"/>
            </p:custDataLst>
          </p:nvPr>
        </p:nvSpPr>
        <p:spPr>
          <a:xfrm>
            <a:off x="1969865" y="1404667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填写产品信息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燕尾形 11"/>
          <p:cNvSpPr/>
          <p:nvPr>
            <p:custDataLst>
              <p:tags r:id="rId4"/>
            </p:custDataLst>
          </p:nvPr>
        </p:nvSpPr>
        <p:spPr>
          <a:xfrm>
            <a:off x="3277965" y="1404667"/>
            <a:ext cx="1655445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产品信息审核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燕尾形 6"/>
          <p:cNvSpPr/>
          <p:nvPr>
            <p:custDataLst>
              <p:tags r:id="rId5"/>
            </p:custDataLst>
          </p:nvPr>
        </p:nvSpPr>
        <p:spPr>
          <a:xfrm>
            <a:off x="4657820" y="1404667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产品登记公示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燕尾形 14"/>
          <p:cNvSpPr/>
          <p:nvPr>
            <p:custDataLst>
              <p:tags r:id="rId6"/>
            </p:custDataLst>
          </p:nvPr>
        </p:nvSpPr>
        <p:spPr>
          <a:xfrm>
            <a:off x="7599062" y="1394021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填写上架信息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燕尾形 7"/>
          <p:cNvSpPr/>
          <p:nvPr>
            <p:custDataLst>
              <p:tags r:id="rId7"/>
            </p:custDataLst>
          </p:nvPr>
        </p:nvSpPr>
        <p:spPr>
          <a:xfrm>
            <a:off x="8907162" y="1394021"/>
            <a:ext cx="1655445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上架信息审核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燕尾形 8"/>
          <p:cNvSpPr/>
          <p:nvPr>
            <p:custDataLst>
              <p:tags r:id="rId8"/>
            </p:custDataLst>
          </p:nvPr>
        </p:nvSpPr>
        <p:spPr>
          <a:xfrm>
            <a:off x="10287017" y="1390696"/>
            <a:ext cx="144000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产品发布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401320" y="1319530"/>
            <a:ext cx="1405890" cy="833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/>
              <a:t>数据产品</a:t>
            </a:r>
            <a:endParaRPr lang="zh-CN" altLang="en-US" dirty="0"/>
          </a:p>
          <a:p>
            <a:pPr algn="ctr"/>
            <a:r>
              <a:rPr lang="zh-CN" altLang="en-US" dirty="0"/>
              <a:t>发布流程</a:t>
            </a:r>
            <a:endParaRPr lang="zh-CN" altLang="en-US" dirty="0"/>
          </a:p>
        </p:txBody>
      </p:sp>
      <p:sp>
        <p:nvSpPr>
          <p:cNvPr id="20" name="燕尾形 19"/>
          <p:cNvSpPr/>
          <p:nvPr>
            <p:custDataLst>
              <p:tags r:id="rId9"/>
            </p:custDataLst>
          </p:nvPr>
        </p:nvSpPr>
        <p:spPr>
          <a:xfrm>
            <a:off x="5965920" y="1404667"/>
            <a:ext cx="1912698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生成数据产品登记证书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122680" y="810895"/>
            <a:ext cx="101669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形成数据产品后，提供发布功能，向交易者呈现。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40" y="2218690"/>
            <a:ext cx="8519160" cy="436626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614643" y="2546542"/>
            <a:ext cx="3577358" cy="3622675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lnSpc>
                <a:spcPct val="150000"/>
              </a:lnSpc>
              <a:spcAft>
                <a:spcPts val="1200"/>
              </a:spcAft>
              <a:buClrTx/>
              <a:buSzTx/>
              <a:defRPr/>
            </a:pP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上架</a:t>
            </a:r>
            <a:endParaRPr lang="en-US" altLang="zh-CN" b="1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如商保核查、疾病诊断数据分析</a:t>
            </a:r>
            <a:endParaRPr lang="en-US" altLang="zh-CN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如智能导诊、推荐用药</a:t>
            </a:r>
            <a:endParaRPr lang="en-US" altLang="zh-CN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如全国车辆车牌号核验、企业三要素验证</a:t>
            </a:r>
            <a:endParaRPr lang="zh-CN" altLang="en-US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产品展示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5853430"/>
            <a:ext cx="12162790" cy="984885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4"/>
            </p:custDataLst>
          </p:nvPr>
        </p:nvSpPr>
        <p:spPr>
          <a:xfrm>
            <a:off x="6918440" y="1662314"/>
            <a:ext cx="658495" cy="658495"/>
          </a:xfrm>
          <a:prstGeom prst="ellipse">
            <a:avLst/>
          </a:prstGeom>
          <a:solidFill>
            <a:srgbClr val="6096E6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>
            <p:custDataLst>
              <p:tags r:id="rId5"/>
            </p:custDataLst>
          </p:nvPr>
        </p:nvSpPr>
        <p:spPr>
          <a:xfrm>
            <a:off x="6967335" y="1711209"/>
            <a:ext cx="560705" cy="560705"/>
          </a:xfrm>
          <a:prstGeom prst="ellipse">
            <a:avLst/>
          </a:prstGeom>
          <a:solidFill>
            <a:srgbClr val="6096E6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>
            <p:custDataLst>
              <p:tags r:id="rId6"/>
            </p:custDataLst>
          </p:nvPr>
        </p:nvSpPr>
        <p:spPr>
          <a:xfrm>
            <a:off x="7019405" y="1763279"/>
            <a:ext cx="456565" cy="456565"/>
          </a:xfrm>
          <a:prstGeom prst="ellipse">
            <a:avLst/>
          </a:prstGeom>
          <a:solidFill>
            <a:srgbClr val="6096E6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32313538333935363b32313538333933373bcae9bca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6080" y="1830589"/>
            <a:ext cx="323850" cy="323850"/>
          </a:xfrm>
          <a:prstGeom prst="rect">
            <a:avLst/>
          </a:prstGeom>
        </p:spPr>
      </p:pic>
      <p:sp>
        <p:nvSpPr>
          <p:cNvPr id="13" name="椭圆 12"/>
          <p:cNvSpPr/>
          <p:nvPr>
            <p:custDataLst>
              <p:tags r:id="rId10"/>
            </p:custDataLst>
          </p:nvPr>
        </p:nvSpPr>
        <p:spPr>
          <a:xfrm>
            <a:off x="6917805" y="3360304"/>
            <a:ext cx="658495" cy="658495"/>
          </a:xfrm>
          <a:prstGeom prst="ellipse">
            <a:avLst/>
          </a:prstGeom>
          <a:solidFill>
            <a:srgbClr val="58B6E5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>
            <p:custDataLst>
              <p:tags r:id="rId11"/>
            </p:custDataLst>
          </p:nvPr>
        </p:nvSpPr>
        <p:spPr>
          <a:xfrm>
            <a:off x="6966700" y="3409199"/>
            <a:ext cx="560705" cy="560705"/>
          </a:xfrm>
          <a:prstGeom prst="ellipse">
            <a:avLst/>
          </a:prstGeom>
          <a:solidFill>
            <a:srgbClr val="58B6E5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>
            <p:custDataLst>
              <p:tags r:id="rId12"/>
            </p:custDataLst>
          </p:nvPr>
        </p:nvSpPr>
        <p:spPr>
          <a:xfrm>
            <a:off x="7018770" y="3460634"/>
            <a:ext cx="456565" cy="456565"/>
          </a:xfrm>
          <a:prstGeom prst="ellipse">
            <a:avLst/>
          </a:prstGeom>
          <a:solidFill>
            <a:srgbClr val="58B6E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32313538333935363b32313538333935333bbfceb1ed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03225" y="3545089"/>
            <a:ext cx="288290" cy="288290"/>
          </a:xfrm>
          <a:prstGeom prst="rect">
            <a:avLst/>
          </a:prstGeom>
        </p:spPr>
      </p:pic>
      <p:sp>
        <p:nvSpPr>
          <p:cNvPr id="18" name="椭圆 17"/>
          <p:cNvSpPr/>
          <p:nvPr>
            <p:custDataLst>
              <p:tags r:id="rId16"/>
            </p:custDataLst>
          </p:nvPr>
        </p:nvSpPr>
        <p:spPr>
          <a:xfrm>
            <a:off x="6918440" y="5011304"/>
            <a:ext cx="658495" cy="658495"/>
          </a:xfrm>
          <a:prstGeom prst="ellipse">
            <a:avLst/>
          </a:prstGeom>
          <a:solidFill>
            <a:srgbClr val="56CA95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>
            <p:custDataLst>
              <p:tags r:id="rId17"/>
            </p:custDataLst>
          </p:nvPr>
        </p:nvSpPr>
        <p:spPr>
          <a:xfrm>
            <a:off x="6967335" y="5060199"/>
            <a:ext cx="560705" cy="560705"/>
          </a:xfrm>
          <a:prstGeom prst="ellipse">
            <a:avLst/>
          </a:prstGeom>
          <a:solidFill>
            <a:srgbClr val="56CA95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>
            <p:custDataLst>
              <p:tags r:id="rId18"/>
            </p:custDataLst>
          </p:nvPr>
        </p:nvSpPr>
        <p:spPr>
          <a:xfrm>
            <a:off x="7019405" y="5112269"/>
            <a:ext cx="456565" cy="456565"/>
          </a:xfrm>
          <a:prstGeom prst="ellipse">
            <a:avLst/>
          </a:prstGeom>
          <a:solidFill>
            <a:srgbClr val="56CA9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32313538333935363b32313538333933383bcae9bcdc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03860" y="5196089"/>
            <a:ext cx="288290" cy="288290"/>
          </a:xfrm>
          <a:prstGeom prst="rect">
            <a:avLst/>
          </a:prstGeom>
        </p:spPr>
      </p:pic>
      <p:sp>
        <p:nvSpPr>
          <p:cNvPr id="25" name="圆角矩形 24"/>
          <p:cNvSpPr/>
          <p:nvPr>
            <p:custDataLst>
              <p:tags r:id="rId22"/>
            </p:custDataLst>
          </p:nvPr>
        </p:nvSpPr>
        <p:spPr>
          <a:xfrm>
            <a:off x="7816965" y="1266709"/>
            <a:ext cx="4221480" cy="1449070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6096E6">
                    <a:lumMod val="40000"/>
                    <a:lumOff val="60000"/>
                  </a:srgbClr>
                </a:gs>
                <a:gs pos="100000">
                  <a:srgbClr val="6096E6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23"/>
            </p:custDataLst>
          </p:nvPr>
        </p:nvSpPr>
        <p:spPr>
          <a:xfrm>
            <a:off x="7816965" y="2964699"/>
            <a:ext cx="4221480" cy="1449070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58B6E5">
                    <a:lumMod val="40000"/>
                    <a:lumOff val="60000"/>
                  </a:srgbClr>
                </a:gs>
                <a:gs pos="100000">
                  <a:srgbClr val="58B6E5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4"/>
            </p:custDataLst>
          </p:nvPr>
        </p:nvSpPr>
        <p:spPr>
          <a:xfrm>
            <a:off x="7985240" y="321234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p>
            <a:r>
              <a:rPr lang="zh-CN" altLang="en-US" spc="300" dirty="0">
                <a:solidFill>
                  <a:srgbClr val="58B6E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服务对象</a:t>
            </a:r>
            <a:endParaRPr lang="zh-CN" altLang="en-US" spc="300" dirty="0">
              <a:solidFill>
                <a:srgbClr val="58B6E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7817600" y="3615762"/>
            <a:ext cx="4220845" cy="577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商业保险公司、生物制药公司</a:t>
            </a:r>
            <a:endParaRPr lang="zh-CN" altLang="en-US" sz="1200" b="1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26"/>
            </p:custDataLst>
          </p:nvPr>
        </p:nvSpPr>
        <p:spPr>
          <a:xfrm>
            <a:off x="7816965" y="4615698"/>
            <a:ext cx="4221480" cy="2042795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56CA95">
                    <a:lumMod val="40000"/>
                    <a:lumOff val="60000"/>
                  </a:srgbClr>
                </a:gs>
                <a:gs pos="100000">
                  <a:srgbClr val="56CA95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燕尾形 29"/>
          <p:cNvSpPr/>
          <p:nvPr>
            <p:custDataLst>
              <p:tags r:id="rId27"/>
            </p:custDataLst>
          </p:nvPr>
        </p:nvSpPr>
        <p:spPr>
          <a:xfrm>
            <a:off x="7816965" y="4506479"/>
            <a:ext cx="1149985" cy="210820"/>
          </a:xfrm>
          <a:prstGeom prst="chevron">
            <a:avLst/>
          </a:prstGeom>
          <a:gradFill rotWithShape="0">
            <a:gsLst>
              <a:gs pos="0">
                <a:srgbClr val="56CA95">
                  <a:lumMod val="20000"/>
                  <a:lumOff val="80000"/>
                </a:srgbClr>
              </a:gs>
              <a:gs pos="100000">
                <a:srgbClr val="56CA95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燕尾形 30"/>
          <p:cNvSpPr/>
          <p:nvPr>
            <p:custDataLst>
              <p:tags r:id="rId28"/>
            </p:custDataLst>
          </p:nvPr>
        </p:nvSpPr>
        <p:spPr>
          <a:xfrm>
            <a:off x="7816965" y="2855479"/>
            <a:ext cx="1149985" cy="210820"/>
          </a:xfrm>
          <a:prstGeom prst="chevron">
            <a:avLst/>
          </a:prstGeom>
          <a:gradFill rotWithShape="0">
            <a:gsLst>
              <a:gs pos="0">
                <a:srgbClr val="58B6E5">
                  <a:lumMod val="20000"/>
                  <a:lumOff val="80000"/>
                </a:srgbClr>
              </a:gs>
              <a:gs pos="100000">
                <a:srgbClr val="58B6E5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 31"/>
          <p:cNvSpPr/>
          <p:nvPr>
            <p:custDataLst>
              <p:tags r:id="rId29"/>
            </p:custDataLst>
          </p:nvPr>
        </p:nvSpPr>
        <p:spPr>
          <a:xfrm>
            <a:off x="7816965" y="1157489"/>
            <a:ext cx="1149985" cy="210820"/>
          </a:xfrm>
          <a:prstGeom prst="chevron">
            <a:avLst/>
          </a:prstGeom>
          <a:gradFill rotWithShape="0">
            <a:gsLst>
              <a:gs pos="0">
                <a:srgbClr val="6096E6">
                  <a:lumMod val="20000"/>
                  <a:lumOff val="80000"/>
                </a:srgbClr>
              </a:gs>
              <a:gs pos="100000">
                <a:srgbClr val="6096E6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30"/>
            </p:custDataLst>
          </p:nvPr>
        </p:nvSpPr>
        <p:spPr>
          <a:xfrm>
            <a:off x="7985240" y="483921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p>
            <a:r>
              <a:rPr lang="zh-CN" altLang="en-US" spc="300" dirty="0">
                <a:solidFill>
                  <a:srgbClr val="56CA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服务价值</a:t>
            </a:r>
            <a:endParaRPr lang="zh-CN" altLang="en-US" spc="300" dirty="0">
              <a:solidFill>
                <a:srgbClr val="56CA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1"/>
            </p:custDataLst>
          </p:nvPr>
        </p:nvSpPr>
        <p:spPr>
          <a:xfrm>
            <a:off x="7994592" y="5240423"/>
            <a:ext cx="3902883" cy="1096704"/>
          </a:xfrm>
          <a:prstGeom prst="rect">
            <a:avLst/>
          </a:prstGeom>
          <a:noFill/>
        </p:spPr>
        <p:txBody>
          <a:bodyPr wrap="square" rtlCol="0"/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辅助企业进行市场调研评估、辅助基于疾病病种的科研开发</a:t>
            </a:r>
            <a:endParaRPr lang="zh-CN" altLang="en-US" sz="1200" b="1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2"/>
            </p:custDataLst>
          </p:nvPr>
        </p:nvSpPr>
        <p:spPr>
          <a:xfrm>
            <a:off x="7985240" y="150546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p>
            <a:r>
              <a:rPr lang="zh-CN" altLang="en-US" spc="300" dirty="0">
                <a:solidFill>
                  <a:srgbClr val="6096E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产品描述</a:t>
            </a:r>
            <a:endParaRPr lang="zh-CN" altLang="en-US" spc="300" dirty="0">
              <a:solidFill>
                <a:srgbClr val="6096E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3"/>
            </p:custDataLst>
          </p:nvPr>
        </p:nvSpPr>
        <p:spPr>
          <a:xfrm>
            <a:off x="7985240" y="1824239"/>
            <a:ext cx="4053205" cy="8382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以疾病诊断维度做查询应用，查询对应疾病的总病例数、总费用平均值、总费用中位数、年龄段分布、县区分布、性别分布、职业分布等</a:t>
            </a:r>
            <a:endParaRPr lang="zh-CN" altLang="en-US" sz="1200" b="1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40130" y="908050"/>
            <a:ext cx="5712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产品发布后，可呈现展示出来。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215" y="1514475"/>
            <a:ext cx="6751320" cy="505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产品交易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706379" y="2226773"/>
            <a:ext cx="1454931" cy="361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1400" dirty="0">
                <a:cs typeface="微软雅黑" panose="020B0503020204020204" pitchFamily="34" charset="-122"/>
              </a:rPr>
              <a:t>1</a:t>
            </a:r>
            <a:r>
              <a:rPr lang="zh-CN" altLang="en-US" sz="1400" dirty="0">
                <a:cs typeface="微软雅黑" panose="020B0503020204020204" pitchFamily="34" charset="-122"/>
              </a:rPr>
              <a:t>、产品申请</a:t>
            </a:r>
            <a:endParaRPr lang="zh-CN" altLang="en-US" sz="1400" dirty="0">
              <a:cs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5869189" y="2325829"/>
            <a:ext cx="1317611" cy="361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1400" dirty="0">
                <a:cs typeface="微软雅黑" panose="020B0503020204020204" pitchFamily="34" charset="-122"/>
              </a:rPr>
              <a:t>2</a:t>
            </a:r>
            <a:r>
              <a:rPr lang="zh-CN" altLang="en-US" sz="1400" dirty="0">
                <a:cs typeface="微软雅黑" panose="020B0503020204020204" pitchFamily="34" charset="-122"/>
              </a:rPr>
              <a:t>、产品使用</a:t>
            </a:r>
            <a:endParaRPr lang="zh-CN" altLang="en-US" sz="1400" dirty="0">
              <a:cs typeface="微软雅黑" panose="020B0503020204020204" pitchFamily="34" charset="-122"/>
            </a:endParaRPr>
          </a:p>
        </p:txBody>
      </p:sp>
      <p:sp>
        <p:nvSpPr>
          <p:cNvPr id="8" name="燕尾形 7"/>
          <p:cNvSpPr/>
          <p:nvPr>
            <p:custDataLst>
              <p:tags r:id="rId2"/>
            </p:custDataLst>
          </p:nvPr>
        </p:nvSpPr>
        <p:spPr>
          <a:xfrm>
            <a:off x="2764349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资质登记注册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燕尾形 11"/>
          <p:cNvSpPr/>
          <p:nvPr>
            <p:custDataLst>
              <p:tags r:id="rId3"/>
            </p:custDataLst>
          </p:nvPr>
        </p:nvSpPr>
        <p:spPr>
          <a:xfrm>
            <a:off x="4072449" y="1426140"/>
            <a:ext cx="1655445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资质信息审核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燕尾形 8"/>
          <p:cNvSpPr/>
          <p:nvPr>
            <p:custDataLst>
              <p:tags r:id="rId4"/>
            </p:custDataLst>
          </p:nvPr>
        </p:nvSpPr>
        <p:spPr>
          <a:xfrm>
            <a:off x="5452304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申请购买产品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燕尾形 9"/>
          <p:cNvSpPr/>
          <p:nvPr>
            <p:custDataLst>
              <p:tags r:id="rId5"/>
            </p:custDataLst>
          </p:nvPr>
        </p:nvSpPr>
        <p:spPr>
          <a:xfrm>
            <a:off x="7931728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订单支付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1214755" y="1402080"/>
            <a:ext cx="3128010" cy="6477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交易流程：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燕尾形 18"/>
          <p:cNvSpPr/>
          <p:nvPr>
            <p:custDataLst>
              <p:tags r:id="rId6"/>
            </p:custDataLst>
          </p:nvPr>
        </p:nvSpPr>
        <p:spPr>
          <a:xfrm>
            <a:off x="6760404" y="1426140"/>
            <a:ext cx="1450723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合同签署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>
            <p:custDataLst>
              <p:tags r:id="rId7"/>
            </p:custDataLst>
          </p:nvPr>
        </p:nvSpPr>
        <p:spPr>
          <a:xfrm>
            <a:off x="9243637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交付使用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09875" y="753745"/>
            <a:ext cx="5712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对展示的产品进行交易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05" y="2689860"/>
            <a:ext cx="5468620" cy="38906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305" y="2713990"/>
            <a:ext cx="5822950" cy="381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437" y="1193744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目标客户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2716" y="1193744"/>
            <a:ext cx="942601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商保公司、</a:t>
            </a:r>
            <a:r>
              <a:rPr lang="zh-CN" altLang="en-US" sz="1600" b="1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社保机构</a:t>
            </a:r>
            <a:endParaRPr lang="zh-CN" altLang="en-US" sz="1600" b="1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437" y="1868994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62835" y="1840230"/>
            <a:ext cx="9425940" cy="67754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保险公司开发一个新的保险产品前必须评估投保金、理赔额与理赔条件三大要素的合理性</a:t>
            </a:r>
            <a:endParaRPr lang="zh-CN" altLang="en-US" sz="1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6437" y="2698988"/>
            <a:ext cx="1648841" cy="2703006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2716" y="2698988"/>
            <a:ext cx="9426010" cy="270300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保费增长与市场需求：2024年全年，保险公司原保险保费收入达到5.7万亿元，同比增长5.7%；赔款与给付支出为2.3万亿元，同比增长19.4%；新增保单件数达1038亿件，同比增长37.6%，显示出保险市场需求的持续增长</a:t>
            </a: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人身险盈利承压：尽管保费收入有所增长，但人身险公司净利润仍面临压力。2023年前三季度，人身险公司实现净利润1,212.1亿元，同比下降2.3%，主要受低利率环境和新会计准则影响。</a:t>
            </a: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业保险公司对医疗数据的需求现状，主要用于精准定价、风险控制和产品创新。商保公司需要历史诊疗数据、疾病发生率及人群健康特征，以设计差异化保险产品，如带病体或慢病专属险。同时，实时医疗数据（如电子病历、用药记录）有助于理赔风控，识别欺诈行为，如过度医疗或虚假理赔。</a:t>
            </a: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437" y="5696411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2716" y="5696411"/>
            <a:ext cx="942601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20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保险公司需要对保险产品进行投保与理赔规则评估，对新开发险种进行投保与理赔规则评估，确保百亿理赔额在合理承保风险范围内，但保险公司没有直接医疗数据的来源。</a:t>
            </a:r>
            <a:endParaRPr lang="zh-CN" altLang="en-US" sz="120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730" y="354330"/>
            <a:ext cx="112814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金融保险行业场景</a:t>
            </a: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在金融保险行业，数据已成为风险控制、产品创新和运营提效的核心要素，数据要素平台正通过合规聚合、智能治理与安全共享，释放数据的价值潜能。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区块链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" y="5853430"/>
            <a:ext cx="12162790" cy="9848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09875" y="753745"/>
            <a:ext cx="6544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提供数据监管手段，防篡改、可追溯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4" y="1326036"/>
            <a:ext cx="5577101" cy="5430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74" y="1326036"/>
            <a:ext cx="5824971" cy="5350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/>
          <p:nvPr/>
        </p:nvSpPr>
        <p:spPr bwMode="auto">
          <a:xfrm>
            <a:off x="306070" y="198120"/>
            <a:ext cx="4722495" cy="56388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全流程数据服务体系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98316" y="869977"/>
            <a:ext cx="1883627" cy="2591137"/>
            <a:chOff x="882201" y="1768844"/>
            <a:chExt cx="1883627" cy="2591137"/>
          </a:xfrm>
        </p:grpSpPr>
        <p:sp>
          <p:nvSpPr>
            <p:cNvPr id="8" name="文本框 7"/>
            <p:cNvSpPr txBox="1"/>
            <p:nvPr/>
          </p:nvSpPr>
          <p:spPr>
            <a:xfrm>
              <a:off x="1143734" y="2759543"/>
              <a:ext cx="1191352" cy="16004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数据调研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信息分类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数据标准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接入规范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endPara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9" name="组 85"/>
            <p:cNvGrpSpPr/>
            <p:nvPr/>
          </p:nvGrpSpPr>
          <p:grpSpPr>
            <a:xfrm>
              <a:off x="882201" y="1768844"/>
              <a:ext cx="1883627" cy="930782"/>
              <a:chOff x="967563" y="1679944"/>
              <a:chExt cx="1883627" cy="930782"/>
            </a:xfrm>
          </p:grpSpPr>
          <p:sp>
            <p:nvSpPr>
              <p:cNvPr id="10" name="Rectangle 25"/>
              <p:cNvSpPr/>
              <p:nvPr/>
            </p:nvSpPr>
            <p:spPr bwMode="auto">
              <a:xfrm>
                <a:off x="967563" y="1679944"/>
                <a:ext cx="1883627" cy="93078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7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52619" y="1764010"/>
                <a:ext cx="379391" cy="4034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355072" y="202665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数据规划</a:t>
                </a:r>
                <a:endParaRPr kumimoji="1"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2093893" y="869977"/>
            <a:ext cx="1883627" cy="2650571"/>
            <a:chOff x="2986216" y="1768844"/>
            <a:chExt cx="1883627" cy="2650571"/>
          </a:xfrm>
        </p:grpSpPr>
        <p:sp>
          <p:nvSpPr>
            <p:cNvPr id="14" name="文本框 13"/>
            <p:cNvSpPr txBox="1"/>
            <p:nvPr/>
          </p:nvSpPr>
          <p:spPr>
            <a:xfrm>
              <a:off x="3058776" y="2749342"/>
              <a:ext cx="1550424" cy="1670073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数据源梳理</a:t>
              </a:r>
              <a:endParaRPr lang="en-US" altLang="zh-CN" dirty="0"/>
            </a:p>
            <a:p>
              <a:r>
                <a:rPr lang="zh-CN" altLang="en-US" dirty="0"/>
                <a:t>汇聚方式配置</a:t>
              </a:r>
              <a:endParaRPr lang="en-US" altLang="zh-CN" dirty="0"/>
            </a:p>
            <a:p>
              <a:r>
                <a:rPr lang="zh-CN" altLang="en-US" dirty="0"/>
                <a:t>汇聚规则配置</a:t>
              </a:r>
              <a:endParaRPr lang="en-US" altLang="zh-CN" dirty="0"/>
            </a:p>
            <a:p>
              <a:r>
                <a:rPr lang="zh-CN" altLang="en-US" dirty="0"/>
                <a:t>调度规则配置</a:t>
              </a:r>
              <a:endParaRPr lang="en-US" altLang="zh-CN" dirty="0"/>
            </a:p>
            <a:p>
              <a:r>
                <a:rPr lang="zh-CN" altLang="en-US" dirty="0"/>
                <a:t>交换规则配置</a:t>
              </a:r>
              <a:endParaRPr lang="en-US" altLang="zh-CN" dirty="0"/>
            </a:p>
          </p:txBody>
        </p:sp>
        <p:grpSp>
          <p:nvGrpSpPr>
            <p:cNvPr id="15" name="组 86"/>
            <p:cNvGrpSpPr/>
            <p:nvPr/>
          </p:nvGrpSpPr>
          <p:grpSpPr>
            <a:xfrm>
              <a:off x="2986216" y="1768844"/>
              <a:ext cx="1883627" cy="930783"/>
              <a:chOff x="2920060" y="1679944"/>
              <a:chExt cx="1883627" cy="930783"/>
            </a:xfrm>
          </p:grpSpPr>
          <p:sp>
            <p:nvSpPr>
              <p:cNvPr id="16" name="Rectangle 37"/>
              <p:cNvSpPr/>
              <p:nvPr/>
            </p:nvSpPr>
            <p:spPr bwMode="auto">
              <a:xfrm>
                <a:off x="2920060" y="1679944"/>
                <a:ext cx="1883627" cy="93078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7" name="Group 62"/>
              <p:cNvGrpSpPr/>
              <p:nvPr/>
            </p:nvGrpSpPr>
            <p:grpSpPr>
              <a:xfrm>
                <a:off x="2980200" y="1752245"/>
                <a:ext cx="356250" cy="427618"/>
                <a:chOff x="9970715" y="2493546"/>
                <a:chExt cx="1152848" cy="1428438"/>
              </a:xfrm>
            </p:grpSpPr>
            <p:sp>
              <p:nvSpPr>
                <p:cNvPr id="40" name="Diamond 63"/>
                <p:cNvSpPr/>
                <p:nvPr/>
              </p:nvSpPr>
              <p:spPr bwMode="auto">
                <a:xfrm rot="10800000">
                  <a:off x="9970715" y="2850054"/>
                  <a:ext cx="362617" cy="33214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Rectangle 64"/>
                <p:cNvSpPr/>
                <p:nvPr/>
              </p:nvSpPr>
              <p:spPr bwMode="auto">
                <a:xfrm>
                  <a:off x="10441033" y="2875625"/>
                  <a:ext cx="682530" cy="282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Rectangle 65"/>
                <p:cNvSpPr/>
                <p:nvPr/>
              </p:nvSpPr>
              <p:spPr bwMode="auto">
                <a:xfrm>
                  <a:off x="10441033" y="3257704"/>
                  <a:ext cx="682530" cy="282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Oval 66"/>
                <p:cNvSpPr/>
                <p:nvPr/>
              </p:nvSpPr>
              <p:spPr bwMode="auto">
                <a:xfrm rot="10800000">
                  <a:off x="10010908" y="2493546"/>
                  <a:ext cx="283464" cy="282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Oval 67"/>
                <p:cNvSpPr/>
                <p:nvPr/>
              </p:nvSpPr>
              <p:spPr bwMode="auto">
                <a:xfrm rot="10800000">
                  <a:off x="10640566" y="3639784"/>
                  <a:ext cx="283464" cy="282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48" name="Straight Connector 68"/>
                <p:cNvCxnSpPr/>
                <p:nvPr/>
              </p:nvCxnSpPr>
              <p:spPr>
                <a:xfrm flipV="1">
                  <a:off x="10782298" y="3539904"/>
                  <a:ext cx="0" cy="9988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69"/>
                <p:cNvCxnSpPr/>
                <p:nvPr/>
              </p:nvCxnSpPr>
              <p:spPr>
                <a:xfrm flipV="1">
                  <a:off x="10782298" y="3167734"/>
                  <a:ext cx="0" cy="8997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0"/>
                <p:cNvCxnSpPr/>
                <p:nvPr/>
              </p:nvCxnSpPr>
              <p:spPr>
                <a:xfrm flipH="1" flipV="1">
                  <a:off x="10333333" y="3016123"/>
                  <a:ext cx="107700" cy="60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71"/>
                <p:cNvCxnSpPr/>
                <p:nvPr/>
              </p:nvCxnSpPr>
              <p:spPr>
                <a:xfrm flipH="1">
                  <a:off x="10152024" y="2775746"/>
                  <a:ext cx="616" cy="7430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72"/>
                <p:cNvCxnSpPr/>
                <p:nvPr/>
              </p:nvCxnSpPr>
              <p:spPr>
                <a:xfrm flipV="1">
                  <a:off x="10159871" y="3183913"/>
                  <a:ext cx="0" cy="183515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3"/>
                <p:cNvCxnSpPr/>
                <p:nvPr/>
              </p:nvCxnSpPr>
              <p:spPr>
                <a:xfrm>
                  <a:off x="10159871" y="3389692"/>
                  <a:ext cx="281162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文本框 17"/>
              <p:cNvSpPr txBox="1"/>
              <p:nvPr/>
            </p:nvSpPr>
            <p:spPr>
              <a:xfrm>
                <a:off x="3313549" y="2020935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数据汇聚</a:t>
                </a:r>
                <a:endParaRPr lang="zh-CN" altLang="en-US" dirty="0"/>
              </a:p>
            </p:txBody>
          </p:sp>
        </p:grpSp>
      </p:grpSp>
      <p:grpSp>
        <p:nvGrpSpPr>
          <p:cNvPr id="84" name="组合 83"/>
          <p:cNvGrpSpPr/>
          <p:nvPr>
            <p:custDataLst>
              <p:tags r:id="rId4"/>
            </p:custDataLst>
          </p:nvPr>
        </p:nvGrpSpPr>
        <p:grpSpPr>
          <a:xfrm>
            <a:off x="4060302" y="872649"/>
            <a:ext cx="1976621" cy="2344444"/>
            <a:chOff x="5090231" y="1768844"/>
            <a:chExt cx="1976621" cy="2344444"/>
          </a:xfrm>
        </p:grpSpPr>
        <p:sp>
          <p:nvSpPr>
            <p:cNvPr id="85" name="文本框 84"/>
            <p:cNvSpPr txBox="1"/>
            <p:nvPr/>
          </p:nvSpPr>
          <p:spPr>
            <a:xfrm>
              <a:off x="5338852" y="2766381"/>
              <a:ext cx="1728000" cy="134690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元数据</a:t>
              </a:r>
              <a:endParaRPr lang="en-US" altLang="zh-CN" dirty="0"/>
            </a:p>
            <a:p>
              <a:r>
                <a:rPr lang="zh-CN" altLang="en-US" dirty="0"/>
                <a:t>数据血缘</a:t>
              </a:r>
              <a:endParaRPr lang="en-US" altLang="zh-CN" dirty="0"/>
            </a:p>
            <a:p>
              <a:r>
                <a:rPr lang="zh-CN" altLang="en-US" dirty="0"/>
                <a:t>数据质量</a:t>
              </a:r>
              <a:endParaRPr lang="en-US" altLang="zh-CN" dirty="0"/>
            </a:p>
            <a:p>
              <a:r>
                <a:rPr lang="zh-CN" altLang="en-US" dirty="0"/>
                <a:t>数据安全</a:t>
              </a:r>
              <a:endParaRPr lang="en-US" altLang="zh-CN" dirty="0"/>
            </a:p>
          </p:txBody>
        </p:sp>
        <p:grpSp>
          <p:nvGrpSpPr>
            <p:cNvPr id="86" name="组 87"/>
            <p:cNvGrpSpPr/>
            <p:nvPr/>
          </p:nvGrpSpPr>
          <p:grpSpPr>
            <a:xfrm>
              <a:off x="5090231" y="1768844"/>
              <a:ext cx="1883627" cy="930782"/>
              <a:chOff x="4872557" y="1679944"/>
              <a:chExt cx="1883627" cy="930782"/>
            </a:xfrm>
          </p:grpSpPr>
          <p:sp>
            <p:nvSpPr>
              <p:cNvPr id="87" name="Rectangle 54"/>
              <p:cNvSpPr/>
              <p:nvPr/>
            </p:nvSpPr>
            <p:spPr bwMode="auto">
              <a:xfrm>
                <a:off x="4872557" y="1679944"/>
                <a:ext cx="1883627" cy="9307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pic>
            <p:nvPicPr>
              <p:cNvPr id="88" name="Picture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1672" y="1746699"/>
                <a:ext cx="404864" cy="441981"/>
              </a:xfrm>
              <a:prstGeom prst="rect">
                <a:avLst/>
              </a:prstGeom>
            </p:spPr>
          </p:pic>
          <p:sp>
            <p:nvSpPr>
              <p:cNvPr id="89" name="文本框 88"/>
              <p:cNvSpPr txBox="1"/>
              <p:nvPr/>
            </p:nvSpPr>
            <p:spPr>
              <a:xfrm>
                <a:off x="5277292" y="2027600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数据治理</a:t>
                </a:r>
                <a:endParaRPr lang="zh-CN" altLang="en-US" dirty="0"/>
              </a:p>
            </p:txBody>
          </p:sp>
        </p:grpSp>
      </p:grpSp>
      <p:grpSp>
        <p:nvGrpSpPr>
          <p:cNvPr id="90" name="组合 89"/>
          <p:cNvGrpSpPr/>
          <p:nvPr>
            <p:custDataLst>
              <p:tags r:id="rId6"/>
            </p:custDataLst>
          </p:nvPr>
        </p:nvGrpSpPr>
        <p:grpSpPr>
          <a:xfrm>
            <a:off x="8080624" y="869977"/>
            <a:ext cx="1883627" cy="2347116"/>
            <a:chOff x="7194246" y="1768844"/>
            <a:chExt cx="1883627" cy="2347116"/>
          </a:xfrm>
        </p:grpSpPr>
        <p:sp>
          <p:nvSpPr>
            <p:cNvPr id="91" name="文本框 90"/>
            <p:cNvSpPr txBox="1"/>
            <p:nvPr/>
          </p:nvSpPr>
          <p:spPr>
            <a:xfrm>
              <a:off x="7480085" y="2769053"/>
              <a:ext cx="1370888" cy="134690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专题库建模</a:t>
              </a:r>
              <a:endParaRPr lang="en-US" altLang="zh-CN" dirty="0"/>
            </a:p>
            <a:p>
              <a:r>
                <a:rPr lang="zh-CN" altLang="en-US" dirty="0"/>
                <a:t>模型开发</a:t>
              </a:r>
              <a:endParaRPr lang="en-US" altLang="zh-CN" dirty="0"/>
            </a:p>
            <a:p>
              <a:r>
                <a:rPr lang="zh-CN" altLang="en-US" dirty="0"/>
                <a:t>数据开发</a:t>
              </a:r>
              <a:endParaRPr lang="en-US" altLang="zh-CN" dirty="0"/>
            </a:p>
            <a:p>
              <a:pPr marL="0" indent="0">
                <a:buNone/>
              </a:pPr>
              <a:endParaRPr lang="en-US" altLang="zh-CN" dirty="0"/>
            </a:p>
          </p:txBody>
        </p:sp>
        <p:grpSp>
          <p:nvGrpSpPr>
            <p:cNvPr id="92" name="组 88"/>
            <p:cNvGrpSpPr/>
            <p:nvPr/>
          </p:nvGrpSpPr>
          <p:grpSpPr>
            <a:xfrm>
              <a:off x="7194246" y="1768844"/>
              <a:ext cx="1883627" cy="930783"/>
              <a:chOff x="6825054" y="1679944"/>
              <a:chExt cx="1883627" cy="930783"/>
            </a:xfrm>
          </p:grpSpPr>
          <p:sp>
            <p:nvSpPr>
              <p:cNvPr id="93" name="Rectangle 79"/>
              <p:cNvSpPr/>
              <p:nvPr/>
            </p:nvSpPr>
            <p:spPr bwMode="auto">
              <a:xfrm>
                <a:off x="6825054" y="1679944"/>
                <a:ext cx="1883627" cy="9307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94" name="Freeform 134"/>
              <p:cNvSpPr>
                <a:spLocks noChangeAspect="1" noEditPoints="1"/>
              </p:cNvSpPr>
              <p:nvPr/>
            </p:nvSpPr>
            <p:spPr bwMode="black">
              <a:xfrm>
                <a:off x="6856324" y="1740555"/>
                <a:ext cx="497157" cy="412016"/>
              </a:xfrm>
              <a:custGeom>
                <a:avLst/>
                <a:gdLst>
                  <a:gd name="T0" fmla="*/ 333 w 666"/>
                  <a:gd name="T1" fmla="*/ 125 h 720"/>
                  <a:gd name="T2" fmla="*/ 126 w 666"/>
                  <a:gd name="T3" fmla="*/ 90 h 720"/>
                  <a:gd name="T4" fmla="*/ 56 w 666"/>
                  <a:gd name="T5" fmla="*/ 502 h 720"/>
                  <a:gd name="T6" fmla="*/ 324 w 666"/>
                  <a:gd name="T7" fmla="*/ 720 h 720"/>
                  <a:gd name="T8" fmla="*/ 402 w 666"/>
                  <a:gd name="T9" fmla="*/ 352 h 720"/>
                  <a:gd name="T10" fmla="*/ 476 w 666"/>
                  <a:gd name="T11" fmla="*/ 315 h 720"/>
                  <a:gd name="T12" fmla="*/ 462 w 666"/>
                  <a:gd name="T13" fmla="*/ 318 h 720"/>
                  <a:gd name="T14" fmla="*/ 548 w 666"/>
                  <a:gd name="T15" fmla="*/ 205 h 720"/>
                  <a:gd name="T16" fmla="*/ 403 w 666"/>
                  <a:gd name="T17" fmla="*/ 241 h 720"/>
                  <a:gd name="T18" fmla="*/ 328 w 666"/>
                  <a:gd name="T19" fmla="*/ 215 h 720"/>
                  <a:gd name="T20" fmla="*/ 314 w 666"/>
                  <a:gd name="T21" fmla="*/ 381 h 720"/>
                  <a:gd name="T22" fmla="*/ 325 w 666"/>
                  <a:gd name="T23" fmla="*/ 377 h 720"/>
                  <a:gd name="T24" fmla="*/ 285 w 666"/>
                  <a:gd name="T25" fmla="*/ 474 h 720"/>
                  <a:gd name="T26" fmla="*/ 285 w 666"/>
                  <a:gd name="T27" fmla="*/ 474 h 720"/>
                  <a:gd name="T28" fmla="*/ 228 w 666"/>
                  <a:gd name="T29" fmla="*/ 414 h 720"/>
                  <a:gd name="T30" fmla="*/ 229 w 666"/>
                  <a:gd name="T31" fmla="*/ 593 h 720"/>
                  <a:gd name="T32" fmla="*/ 221 w 666"/>
                  <a:gd name="T33" fmla="*/ 521 h 720"/>
                  <a:gd name="T34" fmla="*/ 234 w 666"/>
                  <a:gd name="T35" fmla="*/ 278 h 720"/>
                  <a:gd name="T36" fmla="*/ 297 w 666"/>
                  <a:gd name="T37" fmla="*/ 135 h 720"/>
                  <a:gd name="T38" fmla="*/ 268 w 666"/>
                  <a:gd name="T39" fmla="*/ 314 h 720"/>
                  <a:gd name="T40" fmla="*/ 280 w 666"/>
                  <a:gd name="T41" fmla="*/ 377 h 720"/>
                  <a:gd name="T42" fmla="*/ 288 w 666"/>
                  <a:gd name="T43" fmla="*/ 374 h 720"/>
                  <a:gd name="T44" fmla="*/ 289 w 666"/>
                  <a:gd name="T45" fmla="*/ 300 h 720"/>
                  <a:gd name="T46" fmla="*/ 409 w 666"/>
                  <a:gd name="T47" fmla="*/ 156 h 720"/>
                  <a:gd name="T48" fmla="*/ 317 w 666"/>
                  <a:gd name="T49" fmla="*/ 123 h 720"/>
                  <a:gd name="T50" fmla="*/ 275 w 666"/>
                  <a:gd name="T51" fmla="*/ 5 h 720"/>
                  <a:gd name="T52" fmla="*/ 171 w 666"/>
                  <a:gd name="T53" fmla="*/ 54 h 720"/>
                  <a:gd name="T54" fmla="*/ 226 w 666"/>
                  <a:gd name="T55" fmla="*/ 108 h 720"/>
                  <a:gd name="T56" fmla="*/ 166 w 666"/>
                  <a:gd name="T57" fmla="*/ 57 h 720"/>
                  <a:gd name="T58" fmla="*/ 150 w 666"/>
                  <a:gd name="T59" fmla="*/ 102 h 720"/>
                  <a:gd name="T60" fmla="*/ 203 w 666"/>
                  <a:gd name="T61" fmla="*/ 117 h 720"/>
                  <a:gd name="T62" fmla="*/ 227 w 666"/>
                  <a:gd name="T63" fmla="*/ 309 h 720"/>
                  <a:gd name="T64" fmla="*/ 188 w 666"/>
                  <a:gd name="T65" fmla="*/ 383 h 720"/>
                  <a:gd name="T66" fmla="*/ 144 w 666"/>
                  <a:gd name="T67" fmla="*/ 453 h 720"/>
                  <a:gd name="T68" fmla="*/ 144 w 666"/>
                  <a:gd name="T69" fmla="*/ 453 h 720"/>
                  <a:gd name="T70" fmla="*/ 125 w 666"/>
                  <a:gd name="T71" fmla="*/ 463 h 720"/>
                  <a:gd name="T72" fmla="*/ 27 w 666"/>
                  <a:gd name="T73" fmla="*/ 564 h 720"/>
                  <a:gd name="T74" fmla="*/ 71 w 666"/>
                  <a:gd name="T75" fmla="*/ 639 h 720"/>
                  <a:gd name="T76" fmla="*/ 169 w 666"/>
                  <a:gd name="T77" fmla="*/ 571 h 720"/>
                  <a:gd name="T78" fmla="*/ 171 w 666"/>
                  <a:gd name="T79" fmla="*/ 687 h 720"/>
                  <a:gd name="T80" fmla="*/ 171 w 666"/>
                  <a:gd name="T81" fmla="*/ 687 h 720"/>
                  <a:gd name="T82" fmla="*/ 353 w 666"/>
                  <a:gd name="T83" fmla="*/ 644 h 720"/>
                  <a:gd name="T84" fmla="*/ 179 w 666"/>
                  <a:gd name="T85" fmla="*/ 689 h 720"/>
                  <a:gd name="T86" fmla="*/ 381 w 666"/>
                  <a:gd name="T87" fmla="*/ 546 h 720"/>
                  <a:gd name="T88" fmla="*/ 381 w 666"/>
                  <a:gd name="T89" fmla="*/ 546 h 720"/>
                  <a:gd name="T90" fmla="*/ 384 w 666"/>
                  <a:gd name="T91" fmla="*/ 530 h 720"/>
                  <a:gd name="T92" fmla="*/ 393 w 666"/>
                  <a:gd name="T93" fmla="*/ 432 h 720"/>
                  <a:gd name="T94" fmla="*/ 451 w 666"/>
                  <a:gd name="T95" fmla="*/ 32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6" h="720">
                    <a:moveTo>
                      <a:pt x="666" y="290"/>
                    </a:moveTo>
                    <a:cubicBezTo>
                      <a:pt x="663" y="286"/>
                      <a:pt x="663" y="286"/>
                      <a:pt x="663" y="286"/>
                    </a:cubicBezTo>
                    <a:cubicBezTo>
                      <a:pt x="624" y="224"/>
                      <a:pt x="564" y="167"/>
                      <a:pt x="384" y="134"/>
                    </a:cubicBezTo>
                    <a:cubicBezTo>
                      <a:pt x="369" y="131"/>
                      <a:pt x="353" y="128"/>
                      <a:pt x="333" y="125"/>
                    </a:cubicBezTo>
                    <a:cubicBezTo>
                      <a:pt x="306" y="78"/>
                      <a:pt x="286" y="36"/>
                      <a:pt x="278" y="0"/>
                    </a:cubicBezTo>
                    <a:cubicBezTo>
                      <a:pt x="257" y="6"/>
                      <a:pt x="145" y="45"/>
                      <a:pt x="123" y="74"/>
                    </a:cubicBezTo>
                    <a:cubicBezTo>
                      <a:pt x="123" y="73"/>
                      <a:pt x="123" y="73"/>
                      <a:pt x="123" y="73"/>
                    </a:cubicBezTo>
                    <a:cubicBezTo>
                      <a:pt x="118" y="80"/>
                      <a:pt x="122" y="86"/>
                      <a:pt x="126" y="90"/>
                    </a:cubicBezTo>
                    <a:cubicBezTo>
                      <a:pt x="166" y="137"/>
                      <a:pt x="225" y="164"/>
                      <a:pt x="225" y="259"/>
                    </a:cubicBezTo>
                    <a:cubicBezTo>
                      <a:pt x="225" y="346"/>
                      <a:pt x="147" y="427"/>
                      <a:pt x="68" y="492"/>
                    </a:cubicBezTo>
                    <a:cubicBezTo>
                      <a:pt x="64" y="495"/>
                      <a:pt x="60" y="498"/>
                      <a:pt x="56" y="502"/>
                    </a:cubicBezTo>
                    <a:cubicBezTo>
                      <a:pt x="56" y="502"/>
                      <a:pt x="56" y="502"/>
                      <a:pt x="56" y="502"/>
                    </a:cubicBezTo>
                    <a:cubicBezTo>
                      <a:pt x="36" y="519"/>
                      <a:pt x="14" y="545"/>
                      <a:pt x="8" y="569"/>
                    </a:cubicBezTo>
                    <a:cubicBezTo>
                      <a:pt x="0" y="604"/>
                      <a:pt x="27" y="632"/>
                      <a:pt x="55" y="652"/>
                    </a:cubicBezTo>
                    <a:cubicBezTo>
                      <a:pt x="86" y="674"/>
                      <a:pt x="119" y="685"/>
                      <a:pt x="156" y="696"/>
                    </a:cubicBezTo>
                    <a:cubicBezTo>
                      <a:pt x="198" y="708"/>
                      <a:pt x="281" y="719"/>
                      <a:pt x="324" y="720"/>
                    </a:cubicBezTo>
                    <a:cubicBezTo>
                      <a:pt x="327" y="720"/>
                      <a:pt x="331" y="719"/>
                      <a:pt x="331" y="719"/>
                    </a:cubicBezTo>
                    <a:cubicBezTo>
                      <a:pt x="331" y="719"/>
                      <a:pt x="333" y="716"/>
                      <a:pt x="333" y="715"/>
                    </a:cubicBezTo>
                    <a:cubicBezTo>
                      <a:pt x="337" y="709"/>
                      <a:pt x="386" y="616"/>
                      <a:pt x="400" y="538"/>
                    </a:cubicBezTo>
                    <a:cubicBezTo>
                      <a:pt x="408" y="487"/>
                      <a:pt x="415" y="418"/>
                      <a:pt x="402" y="352"/>
                    </a:cubicBezTo>
                    <a:cubicBezTo>
                      <a:pt x="492" y="325"/>
                      <a:pt x="596" y="300"/>
                      <a:pt x="666" y="290"/>
                    </a:cubicBezTo>
                    <a:close/>
                    <a:moveTo>
                      <a:pt x="650" y="282"/>
                    </a:moveTo>
                    <a:cubicBezTo>
                      <a:pt x="651" y="283"/>
                      <a:pt x="653" y="284"/>
                      <a:pt x="655" y="285"/>
                    </a:cubicBezTo>
                    <a:cubicBezTo>
                      <a:pt x="633" y="287"/>
                      <a:pt x="570" y="291"/>
                      <a:pt x="476" y="315"/>
                    </a:cubicBezTo>
                    <a:cubicBezTo>
                      <a:pt x="515" y="278"/>
                      <a:pt x="535" y="255"/>
                      <a:pt x="556" y="207"/>
                    </a:cubicBezTo>
                    <a:cubicBezTo>
                      <a:pt x="602" y="232"/>
                      <a:pt x="634" y="263"/>
                      <a:pt x="650" y="282"/>
                    </a:cubicBezTo>
                    <a:close/>
                    <a:moveTo>
                      <a:pt x="462" y="318"/>
                    </a:move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46" y="293"/>
                      <a:pt x="427" y="273"/>
                      <a:pt x="405" y="257"/>
                    </a:cubicBezTo>
                    <a:cubicBezTo>
                      <a:pt x="448" y="237"/>
                      <a:pt x="496" y="220"/>
                      <a:pt x="548" y="205"/>
                    </a:cubicBezTo>
                    <a:cubicBezTo>
                      <a:pt x="531" y="234"/>
                      <a:pt x="504" y="265"/>
                      <a:pt x="462" y="318"/>
                    </a:cubicBezTo>
                    <a:close/>
                    <a:moveTo>
                      <a:pt x="509" y="186"/>
                    </a:moveTo>
                    <a:cubicBezTo>
                      <a:pt x="520" y="190"/>
                      <a:pt x="530" y="194"/>
                      <a:pt x="540" y="199"/>
                    </a:cubicBezTo>
                    <a:cubicBezTo>
                      <a:pt x="489" y="210"/>
                      <a:pt x="444" y="225"/>
                      <a:pt x="403" y="241"/>
                    </a:cubicBezTo>
                    <a:cubicBezTo>
                      <a:pt x="419" y="211"/>
                      <a:pt x="426" y="183"/>
                      <a:pt x="427" y="160"/>
                    </a:cubicBezTo>
                    <a:cubicBezTo>
                      <a:pt x="455" y="167"/>
                      <a:pt x="482" y="175"/>
                      <a:pt x="509" y="186"/>
                    </a:cubicBezTo>
                    <a:close/>
                    <a:moveTo>
                      <a:pt x="385" y="243"/>
                    </a:moveTo>
                    <a:cubicBezTo>
                      <a:pt x="367" y="232"/>
                      <a:pt x="347" y="223"/>
                      <a:pt x="328" y="215"/>
                    </a:cubicBezTo>
                    <a:cubicBezTo>
                      <a:pt x="354" y="196"/>
                      <a:pt x="385" y="177"/>
                      <a:pt x="420" y="159"/>
                    </a:cubicBezTo>
                    <a:cubicBezTo>
                      <a:pt x="418" y="179"/>
                      <a:pt x="407" y="207"/>
                      <a:pt x="385" y="243"/>
                    </a:cubicBezTo>
                    <a:close/>
                    <a:moveTo>
                      <a:pt x="312" y="382"/>
                    </a:moveTo>
                    <a:cubicBezTo>
                      <a:pt x="312" y="382"/>
                      <a:pt x="313" y="381"/>
                      <a:pt x="314" y="381"/>
                    </a:cubicBezTo>
                    <a:cubicBezTo>
                      <a:pt x="333" y="394"/>
                      <a:pt x="376" y="419"/>
                      <a:pt x="392" y="425"/>
                    </a:cubicBezTo>
                    <a:cubicBezTo>
                      <a:pt x="371" y="440"/>
                      <a:pt x="341" y="457"/>
                      <a:pt x="299" y="475"/>
                    </a:cubicBezTo>
                    <a:cubicBezTo>
                      <a:pt x="310" y="435"/>
                      <a:pt x="313" y="402"/>
                      <a:pt x="312" y="382"/>
                    </a:cubicBezTo>
                    <a:close/>
                    <a:moveTo>
                      <a:pt x="325" y="377"/>
                    </a:moveTo>
                    <a:cubicBezTo>
                      <a:pt x="344" y="371"/>
                      <a:pt x="365" y="364"/>
                      <a:pt x="387" y="357"/>
                    </a:cubicBezTo>
                    <a:cubicBezTo>
                      <a:pt x="390" y="378"/>
                      <a:pt x="392" y="400"/>
                      <a:pt x="392" y="420"/>
                    </a:cubicBezTo>
                    <a:cubicBezTo>
                      <a:pt x="374" y="410"/>
                      <a:pt x="341" y="389"/>
                      <a:pt x="325" y="377"/>
                    </a:cubicBezTo>
                    <a:close/>
                    <a:moveTo>
                      <a:pt x="285" y="474"/>
                    </a:moveTo>
                    <a:cubicBezTo>
                      <a:pt x="265" y="457"/>
                      <a:pt x="246" y="433"/>
                      <a:pt x="239" y="410"/>
                    </a:cubicBezTo>
                    <a:cubicBezTo>
                      <a:pt x="253" y="404"/>
                      <a:pt x="268" y="398"/>
                      <a:pt x="283" y="392"/>
                    </a:cubicBezTo>
                    <a:cubicBezTo>
                      <a:pt x="288" y="390"/>
                      <a:pt x="293" y="389"/>
                      <a:pt x="298" y="387"/>
                    </a:cubicBezTo>
                    <a:cubicBezTo>
                      <a:pt x="301" y="414"/>
                      <a:pt x="295" y="444"/>
                      <a:pt x="285" y="474"/>
                    </a:cubicBezTo>
                    <a:close/>
                    <a:moveTo>
                      <a:pt x="209" y="509"/>
                    </a:moveTo>
                    <a:cubicBezTo>
                      <a:pt x="199" y="512"/>
                      <a:pt x="187" y="516"/>
                      <a:pt x="173" y="521"/>
                    </a:cubicBezTo>
                    <a:cubicBezTo>
                      <a:pt x="185" y="503"/>
                      <a:pt x="212" y="452"/>
                      <a:pt x="224" y="416"/>
                    </a:cubicBezTo>
                    <a:cubicBezTo>
                      <a:pt x="225" y="415"/>
                      <a:pt x="227" y="415"/>
                      <a:pt x="228" y="414"/>
                    </a:cubicBezTo>
                    <a:cubicBezTo>
                      <a:pt x="238" y="445"/>
                      <a:pt x="262" y="470"/>
                      <a:pt x="279" y="484"/>
                    </a:cubicBezTo>
                    <a:cubicBezTo>
                      <a:pt x="258" y="492"/>
                      <a:pt x="235" y="500"/>
                      <a:pt x="209" y="509"/>
                    </a:cubicBezTo>
                    <a:close/>
                    <a:moveTo>
                      <a:pt x="276" y="499"/>
                    </a:moveTo>
                    <a:cubicBezTo>
                      <a:pt x="263" y="532"/>
                      <a:pt x="246" y="565"/>
                      <a:pt x="229" y="593"/>
                    </a:cubicBezTo>
                    <a:cubicBezTo>
                      <a:pt x="229" y="594"/>
                      <a:pt x="229" y="594"/>
                      <a:pt x="229" y="594"/>
                    </a:cubicBezTo>
                    <a:cubicBezTo>
                      <a:pt x="220" y="589"/>
                      <a:pt x="212" y="584"/>
                      <a:pt x="205" y="578"/>
                    </a:cubicBezTo>
                    <a:cubicBezTo>
                      <a:pt x="189" y="567"/>
                      <a:pt x="174" y="553"/>
                      <a:pt x="163" y="538"/>
                    </a:cubicBezTo>
                    <a:cubicBezTo>
                      <a:pt x="183" y="533"/>
                      <a:pt x="202" y="527"/>
                      <a:pt x="221" y="521"/>
                    </a:cubicBezTo>
                    <a:cubicBezTo>
                      <a:pt x="241" y="514"/>
                      <a:pt x="259" y="507"/>
                      <a:pt x="276" y="499"/>
                    </a:cubicBezTo>
                    <a:close/>
                    <a:moveTo>
                      <a:pt x="231" y="205"/>
                    </a:moveTo>
                    <a:cubicBezTo>
                      <a:pt x="249" y="208"/>
                      <a:pt x="270" y="215"/>
                      <a:pt x="294" y="224"/>
                    </a:cubicBezTo>
                    <a:cubicBezTo>
                      <a:pt x="276" y="238"/>
                      <a:pt x="256" y="256"/>
                      <a:pt x="234" y="278"/>
                    </a:cubicBezTo>
                    <a:cubicBezTo>
                      <a:pt x="237" y="252"/>
                      <a:pt x="235" y="228"/>
                      <a:pt x="231" y="205"/>
                    </a:cubicBezTo>
                    <a:close/>
                    <a:moveTo>
                      <a:pt x="236" y="187"/>
                    </a:moveTo>
                    <a:cubicBezTo>
                      <a:pt x="251" y="170"/>
                      <a:pt x="272" y="153"/>
                      <a:pt x="297" y="135"/>
                    </a:cubicBezTo>
                    <a:cubicBezTo>
                      <a:pt x="297" y="135"/>
                      <a:pt x="297" y="135"/>
                      <a:pt x="297" y="135"/>
                    </a:cubicBezTo>
                    <a:cubicBezTo>
                      <a:pt x="305" y="158"/>
                      <a:pt x="307" y="182"/>
                      <a:pt x="305" y="207"/>
                    </a:cubicBezTo>
                    <a:cubicBezTo>
                      <a:pt x="282" y="199"/>
                      <a:pt x="258" y="193"/>
                      <a:pt x="236" y="187"/>
                    </a:cubicBezTo>
                    <a:close/>
                    <a:moveTo>
                      <a:pt x="301" y="235"/>
                    </a:moveTo>
                    <a:cubicBezTo>
                      <a:pt x="295" y="261"/>
                      <a:pt x="284" y="288"/>
                      <a:pt x="268" y="314"/>
                    </a:cubicBezTo>
                    <a:cubicBezTo>
                      <a:pt x="257" y="301"/>
                      <a:pt x="245" y="294"/>
                      <a:pt x="236" y="290"/>
                    </a:cubicBezTo>
                    <a:cubicBezTo>
                      <a:pt x="248" y="279"/>
                      <a:pt x="270" y="259"/>
                      <a:pt x="301" y="235"/>
                    </a:cubicBezTo>
                    <a:close/>
                    <a:moveTo>
                      <a:pt x="264" y="338"/>
                    </a:moveTo>
                    <a:cubicBezTo>
                      <a:pt x="274" y="351"/>
                      <a:pt x="279" y="365"/>
                      <a:pt x="280" y="377"/>
                    </a:cubicBezTo>
                    <a:cubicBezTo>
                      <a:pt x="237" y="393"/>
                      <a:pt x="203" y="407"/>
                      <a:pt x="170" y="424"/>
                    </a:cubicBezTo>
                    <a:cubicBezTo>
                      <a:pt x="210" y="396"/>
                      <a:pt x="241" y="367"/>
                      <a:pt x="264" y="338"/>
                    </a:cubicBezTo>
                    <a:close/>
                    <a:moveTo>
                      <a:pt x="288" y="374"/>
                    </a:moveTo>
                    <a:cubicBezTo>
                      <a:pt x="288" y="374"/>
                      <a:pt x="288" y="374"/>
                      <a:pt x="288" y="374"/>
                    </a:cubicBezTo>
                    <a:cubicBezTo>
                      <a:pt x="288" y="353"/>
                      <a:pt x="283" y="337"/>
                      <a:pt x="275" y="325"/>
                    </a:cubicBezTo>
                    <a:cubicBezTo>
                      <a:pt x="301" y="309"/>
                      <a:pt x="331" y="292"/>
                      <a:pt x="365" y="276"/>
                    </a:cubicBezTo>
                    <a:cubicBezTo>
                      <a:pt x="345" y="305"/>
                      <a:pt x="319" y="338"/>
                      <a:pt x="288" y="374"/>
                    </a:cubicBezTo>
                    <a:close/>
                    <a:moveTo>
                      <a:pt x="289" y="300"/>
                    </a:moveTo>
                    <a:cubicBezTo>
                      <a:pt x="302" y="277"/>
                      <a:pt x="311" y="254"/>
                      <a:pt x="315" y="232"/>
                    </a:cubicBezTo>
                    <a:cubicBezTo>
                      <a:pt x="332" y="240"/>
                      <a:pt x="349" y="248"/>
                      <a:pt x="366" y="258"/>
                    </a:cubicBezTo>
                    <a:cubicBezTo>
                      <a:pt x="338" y="272"/>
                      <a:pt x="312" y="286"/>
                      <a:pt x="289" y="300"/>
                    </a:cubicBezTo>
                    <a:close/>
                    <a:moveTo>
                      <a:pt x="409" y="156"/>
                    </a:moveTo>
                    <a:cubicBezTo>
                      <a:pt x="376" y="170"/>
                      <a:pt x="348" y="184"/>
                      <a:pt x="318" y="205"/>
                    </a:cubicBezTo>
                    <a:cubicBezTo>
                      <a:pt x="319" y="180"/>
                      <a:pt x="314" y="156"/>
                      <a:pt x="304" y="136"/>
                    </a:cubicBezTo>
                    <a:cubicBezTo>
                      <a:pt x="339" y="142"/>
                      <a:pt x="374" y="148"/>
                      <a:pt x="409" y="156"/>
                    </a:cubicBezTo>
                    <a:close/>
                    <a:moveTo>
                      <a:pt x="317" y="123"/>
                    </a:moveTo>
                    <a:cubicBezTo>
                      <a:pt x="299" y="120"/>
                      <a:pt x="278" y="117"/>
                      <a:pt x="254" y="113"/>
                    </a:cubicBezTo>
                    <a:cubicBezTo>
                      <a:pt x="271" y="104"/>
                      <a:pt x="283" y="95"/>
                      <a:pt x="296" y="83"/>
                    </a:cubicBezTo>
                    <a:cubicBezTo>
                      <a:pt x="302" y="96"/>
                      <a:pt x="309" y="109"/>
                      <a:pt x="317" y="123"/>
                    </a:cubicBezTo>
                    <a:close/>
                    <a:moveTo>
                      <a:pt x="275" y="5"/>
                    </a:moveTo>
                    <a:cubicBezTo>
                      <a:pt x="277" y="27"/>
                      <a:pt x="282" y="48"/>
                      <a:pt x="291" y="69"/>
                    </a:cubicBezTo>
                    <a:cubicBezTo>
                      <a:pt x="264" y="62"/>
                      <a:pt x="200" y="53"/>
                      <a:pt x="178" y="50"/>
                    </a:cubicBezTo>
                    <a:cubicBezTo>
                      <a:pt x="216" y="27"/>
                      <a:pt x="269" y="8"/>
                      <a:pt x="275" y="5"/>
                    </a:cubicBezTo>
                    <a:close/>
                    <a:moveTo>
                      <a:pt x="171" y="54"/>
                    </a:moveTo>
                    <a:cubicBezTo>
                      <a:pt x="191" y="62"/>
                      <a:pt x="259" y="76"/>
                      <a:pt x="294" y="78"/>
                    </a:cubicBezTo>
                    <a:cubicBezTo>
                      <a:pt x="294" y="78"/>
                      <a:pt x="294" y="78"/>
                      <a:pt x="294" y="78"/>
                    </a:cubicBezTo>
                    <a:cubicBezTo>
                      <a:pt x="282" y="84"/>
                      <a:pt x="261" y="95"/>
                      <a:pt x="237" y="110"/>
                    </a:cubicBezTo>
                    <a:cubicBezTo>
                      <a:pt x="234" y="109"/>
                      <a:pt x="230" y="109"/>
                      <a:pt x="226" y="108"/>
                    </a:cubicBezTo>
                    <a:cubicBezTo>
                      <a:pt x="210" y="93"/>
                      <a:pt x="180" y="63"/>
                      <a:pt x="171" y="55"/>
                    </a:cubicBezTo>
                    <a:cubicBezTo>
                      <a:pt x="171" y="55"/>
                      <a:pt x="171" y="54"/>
                      <a:pt x="171" y="54"/>
                    </a:cubicBezTo>
                    <a:close/>
                    <a:moveTo>
                      <a:pt x="155" y="66"/>
                    </a:moveTo>
                    <a:cubicBezTo>
                      <a:pt x="158" y="63"/>
                      <a:pt x="162" y="60"/>
                      <a:pt x="166" y="57"/>
                    </a:cubicBezTo>
                    <a:cubicBezTo>
                      <a:pt x="174" y="67"/>
                      <a:pt x="191" y="89"/>
                      <a:pt x="204" y="104"/>
                    </a:cubicBezTo>
                    <a:cubicBezTo>
                      <a:pt x="184" y="101"/>
                      <a:pt x="157" y="96"/>
                      <a:pt x="140" y="89"/>
                    </a:cubicBezTo>
                    <a:cubicBezTo>
                      <a:pt x="140" y="80"/>
                      <a:pt x="149" y="71"/>
                      <a:pt x="155" y="66"/>
                    </a:cubicBezTo>
                    <a:close/>
                    <a:moveTo>
                      <a:pt x="150" y="102"/>
                    </a:moveTo>
                    <a:cubicBezTo>
                      <a:pt x="162" y="107"/>
                      <a:pt x="179" y="111"/>
                      <a:pt x="196" y="115"/>
                    </a:cubicBezTo>
                    <a:cubicBezTo>
                      <a:pt x="203" y="137"/>
                      <a:pt x="209" y="157"/>
                      <a:pt x="214" y="175"/>
                    </a:cubicBezTo>
                    <a:cubicBezTo>
                      <a:pt x="199" y="147"/>
                      <a:pt x="177" y="123"/>
                      <a:pt x="150" y="102"/>
                    </a:cubicBezTo>
                    <a:close/>
                    <a:moveTo>
                      <a:pt x="203" y="117"/>
                    </a:moveTo>
                    <a:cubicBezTo>
                      <a:pt x="235" y="124"/>
                      <a:pt x="269" y="130"/>
                      <a:pt x="288" y="133"/>
                    </a:cubicBezTo>
                    <a:cubicBezTo>
                      <a:pt x="274" y="141"/>
                      <a:pt x="241" y="160"/>
                      <a:pt x="226" y="180"/>
                    </a:cubicBezTo>
                    <a:cubicBezTo>
                      <a:pt x="218" y="150"/>
                      <a:pt x="208" y="128"/>
                      <a:pt x="203" y="117"/>
                    </a:cubicBezTo>
                    <a:close/>
                    <a:moveTo>
                      <a:pt x="227" y="309"/>
                    </a:moveTo>
                    <a:cubicBezTo>
                      <a:pt x="237" y="314"/>
                      <a:pt x="245" y="319"/>
                      <a:pt x="252" y="325"/>
                    </a:cubicBezTo>
                    <a:cubicBezTo>
                      <a:pt x="233" y="339"/>
                      <a:pt x="216" y="352"/>
                      <a:pt x="201" y="364"/>
                    </a:cubicBezTo>
                    <a:cubicBezTo>
                      <a:pt x="213" y="346"/>
                      <a:pt x="222" y="328"/>
                      <a:pt x="227" y="309"/>
                    </a:cubicBezTo>
                    <a:close/>
                    <a:moveTo>
                      <a:pt x="188" y="383"/>
                    </a:moveTo>
                    <a:cubicBezTo>
                      <a:pt x="202" y="372"/>
                      <a:pt x="222" y="358"/>
                      <a:pt x="247" y="342"/>
                    </a:cubicBezTo>
                    <a:cubicBezTo>
                      <a:pt x="223" y="372"/>
                      <a:pt x="191" y="400"/>
                      <a:pt x="152" y="424"/>
                    </a:cubicBezTo>
                    <a:cubicBezTo>
                      <a:pt x="166" y="410"/>
                      <a:pt x="178" y="397"/>
                      <a:pt x="188" y="383"/>
                    </a:cubicBezTo>
                    <a:close/>
                    <a:moveTo>
                      <a:pt x="144" y="453"/>
                    </a:moveTo>
                    <a:cubicBezTo>
                      <a:pt x="166" y="442"/>
                      <a:pt x="186" y="432"/>
                      <a:pt x="207" y="423"/>
                    </a:cubicBezTo>
                    <a:cubicBezTo>
                      <a:pt x="189" y="463"/>
                      <a:pt x="164" y="502"/>
                      <a:pt x="154" y="519"/>
                    </a:cubicBezTo>
                    <a:cubicBezTo>
                      <a:pt x="153" y="520"/>
                      <a:pt x="152" y="521"/>
                      <a:pt x="152" y="522"/>
                    </a:cubicBezTo>
                    <a:cubicBezTo>
                      <a:pt x="141" y="501"/>
                      <a:pt x="137" y="478"/>
                      <a:pt x="144" y="453"/>
                    </a:cubicBezTo>
                    <a:close/>
                    <a:moveTo>
                      <a:pt x="27" y="560"/>
                    </a:moveTo>
                    <a:cubicBezTo>
                      <a:pt x="33" y="533"/>
                      <a:pt x="60" y="500"/>
                      <a:pt x="90" y="482"/>
                    </a:cubicBezTo>
                    <a:cubicBezTo>
                      <a:pt x="90" y="482"/>
                      <a:pt x="90" y="482"/>
                      <a:pt x="90" y="482"/>
                    </a:cubicBezTo>
                    <a:cubicBezTo>
                      <a:pt x="102" y="475"/>
                      <a:pt x="114" y="469"/>
                      <a:pt x="125" y="463"/>
                    </a:cubicBezTo>
                    <a:cubicBezTo>
                      <a:pt x="125" y="464"/>
                      <a:pt x="125" y="465"/>
                      <a:pt x="124" y="467"/>
                    </a:cubicBezTo>
                    <a:cubicBezTo>
                      <a:pt x="123" y="474"/>
                      <a:pt x="122" y="480"/>
                      <a:pt x="122" y="487"/>
                    </a:cubicBezTo>
                    <a:cubicBezTo>
                      <a:pt x="123" y="503"/>
                      <a:pt x="128" y="518"/>
                      <a:pt x="137" y="532"/>
                    </a:cubicBezTo>
                    <a:cubicBezTo>
                      <a:pt x="103" y="543"/>
                      <a:pt x="64" y="554"/>
                      <a:pt x="27" y="564"/>
                    </a:cubicBezTo>
                    <a:cubicBezTo>
                      <a:pt x="27" y="563"/>
                      <a:pt x="27" y="561"/>
                      <a:pt x="27" y="560"/>
                    </a:cubicBezTo>
                    <a:close/>
                    <a:moveTo>
                      <a:pt x="27" y="571"/>
                    </a:moveTo>
                    <a:cubicBezTo>
                      <a:pt x="62" y="562"/>
                      <a:pt x="100" y="554"/>
                      <a:pt x="136" y="545"/>
                    </a:cubicBezTo>
                    <a:cubicBezTo>
                      <a:pt x="109" y="586"/>
                      <a:pt x="85" y="616"/>
                      <a:pt x="71" y="639"/>
                    </a:cubicBezTo>
                    <a:cubicBezTo>
                      <a:pt x="51" y="623"/>
                      <a:pt x="28" y="597"/>
                      <a:pt x="27" y="571"/>
                    </a:cubicBezTo>
                    <a:close/>
                    <a:moveTo>
                      <a:pt x="76" y="643"/>
                    </a:moveTo>
                    <a:cubicBezTo>
                      <a:pt x="98" y="610"/>
                      <a:pt x="125" y="580"/>
                      <a:pt x="150" y="550"/>
                    </a:cubicBezTo>
                    <a:cubicBezTo>
                      <a:pt x="156" y="558"/>
                      <a:pt x="162" y="565"/>
                      <a:pt x="169" y="571"/>
                    </a:cubicBezTo>
                    <a:cubicBezTo>
                      <a:pt x="182" y="583"/>
                      <a:pt x="196" y="592"/>
                      <a:pt x="211" y="600"/>
                    </a:cubicBezTo>
                    <a:cubicBezTo>
                      <a:pt x="168" y="616"/>
                      <a:pt x="123" y="632"/>
                      <a:pt x="81" y="646"/>
                    </a:cubicBezTo>
                    <a:cubicBezTo>
                      <a:pt x="79" y="645"/>
                      <a:pt x="78" y="644"/>
                      <a:pt x="76" y="643"/>
                    </a:cubicBezTo>
                    <a:close/>
                    <a:moveTo>
                      <a:pt x="171" y="687"/>
                    </a:moveTo>
                    <a:cubicBezTo>
                      <a:pt x="169" y="687"/>
                      <a:pt x="166" y="686"/>
                      <a:pt x="164" y="685"/>
                    </a:cubicBezTo>
                    <a:cubicBezTo>
                      <a:pt x="126" y="673"/>
                      <a:pt x="109" y="665"/>
                      <a:pt x="86" y="650"/>
                    </a:cubicBezTo>
                    <a:cubicBezTo>
                      <a:pt x="104" y="645"/>
                      <a:pt x="180" y="625"/>
                      <a:pt x="218" y="613"/>
                    </a:cubicBezTo>
                    <a:cubicBezTo>
                      <a:pt x="197" y="647"/>
                      <a:pt x="178" y="674"/>
                      <a:pt x="171" y="687"/>
                    </a:cubicBezTo>
                    <a:cubicBezTo>
                      <a:pt x="171" y="687"/>
                      <a:pt x="171" y="687"/>
                      <a:pt x="171" y="687"/>
                    </a:cubicBezTo>
                    <a:close/>
                    <a:moveTo>
                      <a:pt x="327" y="715"/>
                    </a:moveTo>
                    <a:cubicBezTo>
                      <a:pt x="297" y="711"/>
                      <a:pt x="236" y="702"/>
                      <a:pt x="196" y="693"/>
                    </a:cubicBezTo>
                    <a:cubicBezTo>
                      <a:pt x="252" y="680"/>
                      <a:pt x="289" y="674"/>
                      <a:pt x="353" y="644"/>
                    </a:cubicBezTo>
                    <a:cubicBezTo>
                      <a:pt x="342" y="675"/>
                      <a:pt x="332" y="703"/>
                      <a:pt x="327" y="715"/>
                    </a:cubicBezTo>
                    <a:close/>
                    <a:moveTo>
                      <a:pt x="185" y="690"/>
                    </a:moveTo>
                    <a:cubicBezTo>
                      <a:pt x="185" y="690"/>
                      <a:pt x="185" y="691"/>
                      <a:pt x="184" y="691"/>
                    </a:cubicBezTo>
                    <a:cubicBezTo>
                      <a:pt x="182" y="690"/>
                      <a:pt x="181" y="690"/>
                      <a:pt x="179" y="689"/>
                    </a:cubicBezTo>
                    <a:cubicBezTo>
                      <a:pt x="201" y="663"/>
                      <a:pt x="220" y="637"/>
                      <a:pt x="236" y="612"/>
                    </a:cubicBezTo>
                    <a:cubicBezTo>
                      <a:pt x="291" y="635"/>
                      <a:pt x="346" y="639"/>
                      <a:pt x="353" y="640"/>
                    </a:cubicBezTo>
                    <a:cubicBezTo>
                      <a:pt x="327" y="650"/>
                      <a:pt x="192" y="688"/>
                      <a:pt x="185" y="690"/>
                    </a:cubicBezTo>
                    <a:close/>
                    <a:moveTo>
                      <a:pt x="381" y="546"/>
                    </a:moveTo>
                    <a:cubicBezTo>
                      <a:pt x="376" y="568"/>
                      <a:pt x="366" y="603"/>
                      <a:pt x="355" y="636"/>
                    </a:cubicBezTo>
                    <a:cubicBezTo>
                      <a:pt x="319" y="630"/>
                      <a:pt x="280" y="619"/>
                      <a:pt x="245" y="602"/>
                    </a:cubicBezTo>
                    <a:cubicBezTo>
                      <a:pt x="283" y="586"/>
                      <a:pt x="361" y="551"/>
                      <a:pt x="383" y="536"/>
                    </a:cubicBezTo>
                    <a:cubicBezTo>
                      <a:pt x="383" y="540"/>
                      <a:pt x="382" y="543"/>
                      <a:pt x="381" y="546"/>
                    </a:cubicBezTo>
                    <a:close/>
                    <a:moveTo>
                      <a:pt x="384" y="530"/>
                    </a:moveTo>
                    <a:cubicBezTo>
                      <a:pt x="362" y="544"/>
                      <a:pt x="287" y="572"/>
                      <a:pt x="252" y="585"/>
                    </a:cubicBezTo>
                    <a:cubicBezTo>
                      <a:pt x="271" y="552"/>
                      <a:pt x="284" y="521"/>
                      <a:pt x="293" y="494"/>
                    </a:cubicBezTo>
                    <a:cubicBezTo>
                      <a:pt x="332" y="517"/>
                      <a:pt x="372" y="527"/>
                      <a:pt x="384" y="530"/>
                    </a:cubicBezTo>
                    <a:cubicBezTo>
                      <a:pt x="384" y="530"/>
                      <a:pt x="384" y="530"/>
                      <a:pt x="384" y="530"/>
                    </a:cubicBezTo>
                    <a:close/>
                    <a:moveTo>
                      <a:pt x="385" y="526"/>
                    </a:moveTo>
                    <a:cubicBezTo>
                      <a:pt x="355" y="518"/>
                      <a:pt x="327" y="503"/>
                      <a:pt x="302" y="487"/>
                    </a:cubicBezTo>
                    <a:cubicBezTo>
                      <a:pt x="355" y="461"/>
                      <a:pt x="389" y="436"/>
                      <a:pt x="393" y="432"/>
                    </a:cubicBezTo>
                    <a:cubicBezTo>
                      <a:pt x="393" y="466"/>
                      <a:pt x="390" y="499"/>
                      <a:pt x="385" y="526"/>
                    </a:cubicBezTo>
                    <a:close/>
                    <a:moveTo>
                      <a:pt x="300" y="369"/>
                    </a:moveTo>
                    <a:cubicBezTo>
                      <a:pt x="339" y="335"/>
                      <a:pt x="367" y="301"/>
                      <a:pt x="387" y="270"/>
                    </a:cubicBezTo>
                    <a:cubicBezTo>
                      <a:pt x="410" y="285"/>
                      <a:pt x="432" y="302"/>
                      <a:pt x="451" y="321"/>
                    </a:cubicBezTo>
                    <a:cubicBezTo>
                      <a:pt x="407" y="333"/>
                      <a:pt x="356" y="348"/>
                      <a:pt x="300" y="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67232" tIns="33616" rIns="67232" bIns="33616" numCol="1" anchor="t" anchorCtr="0" compatLnSpc="1"/>
              <a:lstStyle/>
              <a:p>
                <a:endParaRPr lang="en-US" sz="13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7252668" y="2027599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数据建模</a:t>
                </a:r>
                <a:endParaRPr lang="zh-CN" altLang="en-US" dirty="0"/>
              </a:p>
            </p:txBody>
          </p:sp>
        </p:grpSp>
      </p:grpSp>
      <p:grpSp>
        <p:nvGrpSpPr>
          <p:cNvPr id="96" name="组合 95"/>
          <p:cNvGrpSpPr/>
          <p:nvPr>
            <p:custDataLst>
              <p:tags r:id="rId7"/>
            </p:custDataLst>
          </p:nvPr>
        </p:nvGrpSpPr>
        <p:grpSpPr>
          <a:xfrm>
            <a:off x="10076199" y="869977"/>
            <a:ext cx="1883627" cy="1759383"/>
            <a:chOff x="9298260" y="1768844"/>
            <a:chExt cx="1883627" cy="1759383"/>
          </a:xfrm>
        </p:grpSpPr>
        <p:sp>
          <p:nvSpPr>
            <p:cNvPr id="97" name="文本框 96"/>
            <p:cNvSpPr txBox="1"/>
            <p:nvPr/>
          </p:nvSpPr>
          <p:spPr>
            <a:xfrm>
              <a:off x="9508538" y="2827651"/>
              <a:ext cx="1191352" cy="70057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数据共享</a:t>
              </a:r>
              <a:endParaRPr lang="en-US" altLang="zh-CN" dirty="0"/>
            </a:p>
            <a:p>
              <a:r>
                <a:rPr lang="zh-CN" altLang="en-US" dirty="0"/>
                <a:t>数据开放</a:t>
              </a:r>
              <a:endParaRPr lang="en-US" altLang="zh-CN" dirty="0"/>
            </a:p>
          </p:txBody>
        </p:sp>
        <p:grpSp>
          <p:nvGrpSpPr>
            <p:cNvPr id="98" name="组 89"/>
            <p:cNvGrpSpPr/>
            <p:nvPr/>
          </p:nvGrpSpPr>
          <p:grpSpPr>
            <a:xfrm>
              <a:off x="9298260" y="1768844"/>
              <a:ext cx="1883627" cy="930782"/>
              <a:chOff x="8777551" y="1679944"/>
              <a:chExt cx="1883627" cy="930782"/>
            </a:xfrm>
          </p:grpSpPr>
          <p:sp>
            <p:nvSpPr>
              <p:cNvPr id="99" name="Rectangle 79"/>
              <p:cNvSpPr/>
              <p:nvPr/>
            </p:nvSpPr>
            <p:spPr bwMode="auto">
              <a:xfrm>
                <a:off x="8777551" y="1679944"/>
                <a:ext cx="1883627" cy="93078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00" name="Group 13"/>
              <p:cNvGrpSpPr/>
              <p:nvPr/>
            </p:nvGrpSpPr>
            <p:grpSpPr>
              <a:xfrm>
                <a:off x="8878401" y="1749920"/>
                <a:ext cx="372966" cy="316102"/>
                <a:chOff x="5627370" y="3924300"/>
                <a:chExt cx="1524000" cy="1236662"/>
              </a:xfrm>
            </p:grpSpPr>
            <p:sp>
              <p:nvSpPr>
                <p:cNvPr id="102" name="Rectangle 42"/>
                <p:cNvSpPr/>
                <p:nvPr/>
              </p:nvSpPr>
              <p:spPr bwMode="auto">
                <a:xfrm>
                  <a:off x="5627370" y="3924300"/>
                  <a:ext cx="1524000" cy="1236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000" h="1236662">
                      <a:moveTo>
                        <a:pt x="0" y="1077675"/>
                      </a:moveTo>
                      <a:lnTo>
                        <a:pt x="152603" y="1077675"/>
                      </a:lnTo>
                      <a:lnTo>
                        <a:pt x="147955" y="1100695"/>
                      </a:lnTo>
                      <a:cubicBezTo>
                        <a:pt x="147955" y="1158999"/>
                        <a:pt x="195220" y="1206264"/>
                        <a:pt x="253524" y="1206264"/>
                      </a:cubicBezTo>
                      <a:cubicBezTo>
                        <a:pt x="311828" y="1206264"/>
                        <a:pt x="359093" y="1158999"/>
                        <a:pt x="359093" y="1100695"/>
                      </a:cubicBezTo>
                      <a:cubicBezTo>
                        <a:pt x="359093" y="1092625"/>
                        <a:pt x="358188" y="1084766"/>
                        <a:pt x="354446" y="1077675"/>
                      </a:cubicBezTo>
                      <a:lnTo>
                        <a:pt x="1524000" y="1077675"/>
                      </a:lnTo>
                      <a:lnTo>
                        <a:pt x="1524000" y="1236662"/>
                      </a:lnTo>
                      <a:lnTo>
                        <a:pt x="0" y="1236662"/>
                      </a:lnTo>
                      <a:close/>
                      <a:moveTo>
                        <a:pt x="253524" y="1023701"/>
                      </a:moveTo>
                      <a:cubicBezTo>
                        <a:pt x="296047" y="1023701"/>
                        <a:pt x="330518" y="1058172"/>
                        <a:pt x="330518" y="1100695"/>
                      </a:cubicBezTo>
                      <a:cubicBezTo>
                        <a:pt x="330518" y="1143218"/>
                        <a:pt x="296047" y="1177689"/>
                        <a:pt x="253524" y="1177689"/>
                      </a:cubicBezTo>
                      <a:cubicBezTo>
                        <a:pt x="211001" y="1177689"/>
                        <a:pt x="176530" y="1143218"/>
                        <a:pt x="176530" y="1100695"/>
                      </a:cubicBezTo>
                      <a:cubicBezTo>
                        <a:pt x="176530" y="1058172"/>
                        <a:pt x="211001" y="1023701"/>
                        <a:pt x="253524" y="1023701"/>
                      </a:cubicBezTo>
                      <a:close/>
                      <a:moveTo>
                        <a:pt x="57627" y="53550"/>
                      </a:moveTo>
                      <a:lnTo>
                        <a:pt x="57627" y="945355"/>
                      </a:lnTo>
                      <a:lnTo>
                        <a:pt x="1466374" y="945355"/>
                      </a:lnTo>
                      <a:lnTo>
                        <a:pt x="1466374" y="53550"/>
                      </a:lnTo>
                      <a:close/>
                      <a:moveTo>
                        <a:pt x="42193" y="0"/>
                      </a:moveTo>
                      <a:lnTo>
                        <a:pt x="1481807" y="0"/>
                      </a:lnTo>
                      <a:cubicBezTo>
                        <a:pt x="1505110" y="0"/>
                        <a:pt x="1524000" y="18890"/>
                        <a:pt x="1524000" y="42193"/>
                      </a:cubicBezTo>
                      <a:lnTo>
                        <a:pt x="1524000" y="1047750"/>
                      </a:lnTo>
                      <a:lnTo>
                        <a:pt x="342806" y="1047750"/>
                      </a:lnTo>
                      <a:cubicBezTo>
                        <a:pt x="325940" y="1015876"/>
                        <a:pt x="292155" y="995126"/>
                        <a:pt x="253524" y="995126"/>
                      </a:cubicBezTo>
                      <a:cubicBezTo>
                        <a:pt x="214893" y="995126"/>
                        <a:pt x="181109" y="1015876"/>
                        <a:pt x="164243" y="1047750"/>
                      </a:cubicBezTo>
                      <a:lnTo>
                        <a:pt x="0" y="1047750"/>
                      </a:lnTo>
                      <a:lnTo>
                        <a:pt x="0" y="42193"/>
                      </a:lnTo>
                      <a:cubicBezTo>
                        <a:pt x="0" y="18890"/>
                        <a:pt x="18890" y="0"/>
                        <a:pt x="421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3" name="Rectangle 46"/>
                <p:cNvSpPr/>
                <p:nvPr/>
              </p:nvSpPr>
              <p:spPr bwMode="auto">
                <a:xfrm>
                  <a:off x="5740734" y="4060375"/>
                  <a:ext cx="667560" cy="677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560" h="677969">
                      <a:moveTo>
                        <a:pt x="507521" y="570317"/>
                      </a:moveTo>
                      <a:lnTo>
                        <a:pt x="507521" y="645906"/>
                      </a:lnTo>
                      <a:lnTo>
                        <a:pt x="641961" y="645906"/>
                      </a:lnTo>
                      <a:lnTo>
                        <a:pt x="641961" y="570317"/>
                      </a:lnTo>
                      <a:close/>
                      <a:moveTo>
                        <a:pt x="347481" y="570317"/>
                      </a:moveTo>
                      <a:lnTo>
                        <a:pt x="347481" y="645906"/>
                      </a:lnTo>
                      <a:lnTo>
                        <a:pt x="481922" y="645906"/>
                      </a:lnTo>
                      <a:lnTo>
                        <a:pt x="481922" y="570317"/>
                      </a:lnTo>
                      <a:close/>
                      <a:moveTo>
                        <a:pt x="507521" y="462666"/>
                      </a:moveTo>
                      <a:lnTo>
                        <a:pt x="507521" y="538255"/>
                      </a:lnTo>
                      <a:lnTo>
                        <a:pt x="641961" y="538255"/>
                      </a:lnTo>
                      <a:lnTo>
                        <a:pt x="641961" y="462666"/>
                      </a:lnTo>
                      <a:close/>
                      <a:moveTo>
                        <a:pt x="347481" y="462666"/>
                      </a:moveTo>
                      <a:lnTo>
                        <a:pt x="347481" y="538255"/>
                      </a:lnTo>
                      <a:lnTo>
                        <a:pt x="481922" y="538255"/>
                      </a:lnTo>
                      <a:lnTo>
                        <a:pt x="481922" y="462666"/>
                      </a:lnTo>
                      <a:close/>
                      <a:moveTo>
                        <a:pt x="25599" y="462666"/>
                      </a:moveTo>
                      <a:lnTo>
                        <a:pt x="25599" y="538255"/>
                      </a:lnTo>
                      <a:lnTo>
                        <a:pt x="321882" y="538255"/>
                      </a:lnTo>
                      <a:lnTo>
                        <a:pt x="321882" y="462666"/>
                      </a:lnTo>
                      <a:close/>
                      <a:moveTo>
                        <a:pt x="507521" y="355015"/>
                      </a:moveTo>
                      <a:lnTo>
                        <a:pt x="507521" y="430604"/>
                      </a:lnTo>
                      <a:lnTo>
                        <a:pt x="641961" y="430604"/>
                      </a:lnTo>
                      <a:lnTo>
                        <a:pt x="641961" y="355015"/>
                      </a:lnTo>
                      <a:close/>
                      <a:moveTo>
                        <a:pt x="347481" y="355015"/>
                      </a:moveTo>
                      <a:lnTo>
                        <a:pt x="347481" y="430604"/>
                      </a:lnTo>
                      <a:lnTo>
                        <a:pt x="481922" y="430604"/>
                      </a:lnTo>
                      <a:lnTo>
                        <a:pt x="481922" y="355015"/>
                      </a:lnTo>
                      <a:close/>
                      <a:moveTo>
                        <a:pt x="25599" y="355015"/>
                      </a:moveTo>
                      <a:lnTo>
                        <a:pt x="25599" y="430604"/>
                      </a:lnTo>
                      <a:lnTo>
                        <a:pt x="321882" y="430604"/>
                      </a:lnTo>
                      <a:lnTo>
                        <a:pt x="321882" y="355015"/>
                      </a:lnTo>
                      <a:close/>
                      <a:moveTo>
                        <a:pt x="507521" y="247364"/>
                      </a:moveTo>
                      <a:lnTo>
                        <a:pt x="507521" y="322953"/>
                      </a:lnTo>
                      <a:lnTo>
                        <a:pt x="641961" y="322953"/>
                      </a:lnTo>
                      <a:lnTo>
                        <a:pt x="641961" y="247364"/>
                      </a:lnTo>
                      <a:close/>
                      <a:moveTo>
                        <a:pt x="347481" y="247364"/>
                      </a:moveTo>
                      <a:lnTo>
                        <a:pt x="347481" y="322953"/>
                      </a:lnTo>
                      <a:lnTo>
                        <a:pt x="481922" y="322953"/>
                      </a:lnTo>
                      <a:lnTo>
                        <a:pt x="481922" y="247364"/>
                      </a:lnTo>
                      <a:close/>
                      <a:moveTo>
                        <a:pt x="25599" y="247364"/>
                      </a:moveTo>
                      <a:lnTo>
                        <a:pt x="25599" y="322953"/>
                      </a:lnTo>
                      <a:lnTo>
                        <a:pt x="321882" y="322953"/>
                      </a:lnTo>
                      <a:lnTo>
                        <a:pt x="321882" y="247364"/>
                      </a:lnTo>
                      <a:close/>
                      <a:moveTo>
                        <a:pt x="507521" y="139713"/>
                      </a:moveTo>
                      <a:lnTo>
                        <a:pt x="507521" y="215302"/>
                      </a:lnTo>
                      <a:lnTo>
                        <a:pt x="641961" y="215302"/>
                      </a:lnTo>
                      <a:lnTo>
                        <a:pt x="641961" y="139713"/>
                      </a:lnTo>
                      <a:close/>
                      <a:moveTo>
                        <a:pt x="347481" y="139713"/>
                      </a:moveTo>
                      <a:lnTo>
                        <a:pt x="347481" y="215302"/>
                      </a:lnTo>
                      <a:lnTo>
                        <a:pt x="481922" y="215302"/>
                      </a:lnTo>
                      <a:lnTo>
                        <a:pt x="481922" y="139713"/>
                      </a:lnTo>
                      <a:close/>
                      <a:moveTo>
                        <a:pt x="25599" y="139713"/>
                      </a:moveTo>
                      <a:lnTo>
                        <a:pt x="25599" y="215302"/>
                      </a:lnTo>
                      <a:lnTo>
                        <a:pt x="321882" y="215302"/>
                      </a:lnTo>
                      <a:lnTo>
                        <a:pt x="321882" y="139713"/>
                      </a:lnTo>
                      <a:close/>
                      <a:moveTo>
                        <a:pt x="507521" y="32062"/>
                      </a:moveTo>
                      <a:lnTo>
                        <a:pt x="507521" y="107651"/>
                      </a:lnTo>
                      <a:lnTo>
                        <a:pt x="641961" y="107651"/>
                      </a:lnTo>
                      <a:lnTo>
                        <a:pt x="641961" y="32062"/>
                      </a:lnTo>
                      <a:close/>
                      <a:moveTo>
                        <a:pt x="347481" y="32062"/>
                      </a:moveTo>
                      <a:lnTo>
                        <a:pt x="347481" y="107651"/>
                      </a:lnTo>
                      <a:lnTo>
                        <a:pt x="481922" y="107651"/>
                      </a:lnTo>
                      <a:lnTo>
                        <a:pt x="481922" y="32062"/>
                      </a:lnTo>
                      <a:close/>
                      <a:moveTo>
                        <a:pt x="25599" y="32062"/>
                      </a:moveTo>
                      <a:lnTo>
                        <a:pt x="25599" y="107651"/>
                      </a:lnTo>
                      <a:lnTo>
                        <a:pt x="321882" y="107651"/>
                      </a:lnTo>
                      <a:lnTo>
                        <a:pt x="321882" y="32062"/>
                      </a:lnTo>
                      <a:close/>
                      <a:moveTo>
                        <a:pt x="0" y="0"/>
                      </a:moveTo>
                      <a:lnTo>
                        <a:pt x="667560" y="0"/>
                      </a:lnTo>
                      <a:lnTo>
                        <a:pt x="667560" y="2"/>
                      </a:lnTo>
                      <a:lnTo>
                        <a:pt x="667560" y="32062"/>
                      </a:lnTo>
                      <a:lnTo>
                        <a:pt x="667560" y="107651"/>
                      </a:lnTo>
                      <a:lnTo>
                        <a:pt x="667560" y="139713"/>
                      </a:lnTo>
                      <a:lnTo>
                        <a:pt x="667560" y="215302"/>
                      </a:lnTo>
                      <a:lnTo>
                        <a:pt x="667560" y="247364"/>
                      </a:lnTo>
                      <a:lnTo>
                        <a:pt x="667560" y="322953"/>
                      </a:lnTo>
                      <a:lnTo>
                        <a:pt x="667560" y="355015"/>
                      </a:lnTo>
                      <a:lnTo>
                        <a:pt x="667560" y="430604"/>
                      </a:lnTo>
                      <a:lnTo>
                        <a:pt x="667560" y="462666"/>
                      </a:lnTo>
                      <a:lnTo>
                        <a:pt x="667560" y="538255"/>
                      </a:lnTo>
                      <a:lnTo>
                        <a:pt x="667560" y="570317"/>
                      </a:lnTo>
                      <a:lnTo>
                        <a:pt x="667560" y="645906"/>
                      </a:lnTo>
                      <a:lnTo>
                        <a:pt x="667560" y="677968"/>
                      </a:lnTo>
                      <a:lnTo>
                        <a:pt x="667560" y="677969"/>
                      </a:lnTo>
                      <a:lnTo>
                        <a:pt x="641961" y="677969"/>
                      </a:lnTo>
                      <a:lnTo>
                        <a:pt x="641961" y="677968"/>
                      </a:lnTo>
                      <a:lnTo>
                        <a:pt x="507521" y="677968"/>
                      </a:lnTo>
                      <a:lnTo>
                        <a:pt x="507521" y="677969"/>
                      </a:lnTo>
                      <a:lnTo>
                        <a:pt x="481922" y="677969"/>
                      </a:lnTo>
                      <a:lnTo>
                        <a:pt x="481922" y="677968"/>
                      </a:lnTo>
                      <a:lnTo>
                        <a:pt x="347481" y="677968"/>
                      </a:lnTo>
                      <a:lnTo>
                        <a:pt x="347481" y="677969"/>
                      </a:lnTo>
                      <a:lnTo>
                        <a:pt x="321882" y="677969"/>
                      </a:lnTo>
                      <a:lnTo>
                        <a:pt x="321882" y="570317"/>
                      </a:lnTo>
                      <a:lnTo>
                        <a:pt x="0" y="570317"/>
                      </a:lnTo>
                      <a:lnTo>
                        <a:pt x="0" y="554287"/>
                      </a:lnTo>
                      <a:lnTo>
                        <a:pt x="0" y="538255"/>
                      </a:lnTo>
                      <a:lnTo>
                        <a:pt x="0" y="462666"/>
                      </a:lnTo>
                      <a:lnTo>
                        <a:pt x="0" y="430604"/>
                      </a:lnTo>
                      <a:lnTo>
                        <a:pt x="0" y="355015"/>
                      </a:lnTo>
                      <a:lnTo>
                        <a:pt x="0" y="322953"/>
                      </a:lnTo>
                      <a:lnTo>
                        <a:pt x="0" y="247364"/>
                      </a:lnTo>
                      <a:lnTo>
                        <a:pt x="0" y="215302"/>
                      </a:lnTo>
                      <a:lnTo>
                        <a:pt x="0" y="139713"/>
                      </a:lnTo>
                      <a:lnTo>
                        <a:pt x="0" y="107651"/>
                      </a:lnTo>
                      <a:lnTo>
                        <a:pt x="0" y="3206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4" name="Freeform 64"/>
                <p:cNvSpPr/>
                <p:nvPr/>
              </p:nvSpPr>
              <p:spPr bwMode="auto">
                <a:xfrm>
                  <a:off x="6469694" y="4060375"/>
                  <a:ext cx="566900" cy="36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575" h="889678">
                      <a:moveTo>
                        <a:pt x="1288087" y="393176"/>
                      </a:moveTo>
                      <a:lnTo>
                        <a:pt x="1157081" y="483566"/>
                      </a:lnTo>
                      <a:lnTo>
                        <a:pt x="1118078" y="432149"/>
                      </a:lnTo>
                      <a:lnTo>
                        <a:pt x="1007728" y="605449"/>
                      </a:lnTo>
                      <a:lnTo>
                        <a:pt x="944370" y="572352"/>
                      </a:lnTo>
                      <a:lnTo>
                        <a:pt x="814699" y="511825"/>
                      </a:lnTo>
                      <a:lnTo>
                        <a:pt x="636856" y="666606"/>
                      </a:lnTo>
                      <a:lnTo>
                        <a:pt x="567828" y="614241"/>
                      </a:lnTo>
                      <a:lnTo>
                        <a:pt x="491174" y="722246"/>
                      </a:lnTo>
                      <a:lnTo>
                        <a:pt x="350257" y="722246"/>
                      </a:lnTo>
                      <a:lnTo>
                        <a:pt x="96017" y="830369"/>
                      </a:lnTo>
                      <a:lnTo>
                        <a:pt x="1328587" y="830369"/>
                      </a:lnTo>
                      <a:lnTo>
                        <a:pt x="1328587" y="499521"/>
                      </a:lnTo>
                      <a:close/>
                      <a:moveTo>
                        <a:pt x="1328587" y="146637"/>
                      </a:moveTo>
                      <a:lnTo>
                        <a:pt x="1217466" y="257758"/>
                      </a:lnTo>
                      <a:lnTo>
                        <a:pt x="1152160" y="174640"/>
                      </a:lnTo>
                      <a:lnTo>
                        <a:pt x="997802" y="311189"/>
                      </a:lnTo>
                      <a:lnTo>
                        <a:pt x="962179" y="257758"/>
                      </a:lnTo>
                      <a:lnTo>
                        <a:pt x="854142" y="390720"/>
                      </a:lnTo>
                      <a:lnTo>
                        <a:pt x="798327" y="351542"/>
                      </a:lnTo>
                      <a:lnTo>
                        <a:pt x="706895" y="459612"/>
                      </a:lnTo>
                      <a:lnTo>
                        <a:pt x="469419" y="459612"/>
                      </a:lnTo>
                      <a:lnTo>
                        <a:pt x="401731" y="404971"/>
                      </a:lnTo>
                      <a:lnTo>
                        <a:pt x="320995" y="542729"/>
                      </a:lnTo>
                      <a:lnTo>
                        <a:pt x="172573" y="542729"/>
                      </a:lnTo>
                      <a:lnTo>
                        <a:pt x="66990" y="677877"/>
                      </a:lnTo>
                      <a:lnTo>
                        <a:pt x="66990" y="798405"/>
                      </a:lnTo>
                      <a:lnTo>
                        <a:pt x="327711" y="680355"/>
                      </a:lnTo>
                      <a:lnTo>
                        <a:pt x="462991" y="685009"/>
                      </a:lnTo>
                      <a:lnTo>
                        <a:pt x="558814" y="559334"/>
                      </a:lnTo>
                      <a:lnTo>
                        <a:pt x="637729" y="619843"/>
                      </a:lnTo>
                      <a:lnTo>
                        <a:pt x="803422" y="472099"/>
                      </a:lnTo>
                      <a:lnTo>
                        <a:pt x="942109" y="531407"/>
                      </a:lnTo>
                      <a:lnTo>
                        <a:pt x="992841" y="559334"/>
                      </a:lnTo>
                      <a:lnTo>
                        <a:pt x="1121125" y="364495"/>
                      </a:lnTo>
                      <a:lnTo>
                        <a:pt x="1168389" y="430847"/>
                      </a:lnTo>
                      <a:lnTo>
                        <a:pt x="1303760" y="336617"/>
                      </a:lnTo>
                      <a:lnTo>
                        <a:pt x="1328587" y="398996"/>
                      </a:lnTo>
                      <a:close/>
                      <a:moveTo>
                        <a:pt x="66990" y="59308"/>
                      </a:moveTo>
                      <a:lnTo>
                        <a:pt x="66990" y="591593"/>
                      </a:lnTo>
                      <a:lnTo>
                        <a:pt x="148825" y="489298"/>
                      </a:lnTo>
                      <a:lnTo>
                        <a:pt x="291311" y="495234"/>
                      </a:lnTo>
                      <a:lnTo>
                        <a:pt x="392237" y="334937"/>
                      </a:lnTo>
                      <a:lnTo>
                        <a:pt x="475355" y="412116"/>
                      </a:lnTo>
                      <a:lnTo>
                        <a:pt x="695020" y="418055"/>
                      </a:lnTo>
                      <a:lnTo>
                        <a:pt x="795946" y="299317"/>
                      </a:lnTo>
                      <a:lnTo>
                        <a:pt x="849380" y="334937"/>
                      </a:lnTo>
                      <a:lnTo>
                        <a:pt x="968118" y="180579"/>
                      </a:lnTo>
                      <a:lnTo>
                        <a:pt x="1009709" y="253061"/>
                      </a:lnTo>
                      <a:lnTo>
                        <a:pt x="1160480" y="117686"/>
                      </a:lnTo>
                      <a:lnTo>
                        <a:pt x="1223403" y="192484"/>
                      </a:lnTo>
                      <a:lnTo>
                        <a:pt x="1328587" y="84562"/>
                      </a:lnTo>
                      <a:lnTo>
                        <a:pt x="1328587" y="59308"/>
                      </a:lnTo>
                      <a:close/>
                      <a:moveTo>
                        <a:pt x="0" y="0"/>
                      </a:moveTo>
                      <a:lnTo>
                        <a:pt x="1395575" y="0"/>
                      </a:lnTo>
                      <a:lnTo>
                        <a:pt x="1395575" y="889678"/>
                      </a:lnTo>
                      <a:lnTo>
                        <a:pt x="0" y="8896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0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screen">
                  <a:lum bright="100000"/>
                </a:blip>
                <a:srcRect l="6069" t="19565" r="12771"/>
                <a:stretch>
                  <a:fillRect/>
                </a:stretch>
              </p:blipFill>
              <p:spPr bwMode="auto">
                <a:xfrm>
                  <a:off x="6591089" y="4495965"/>
                  <a:ext cx="324111" cy="2780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1" name="文本框 100"/>
              <p:cNvSpPr txBox="1"/>
              <p:nvPr/>
            </p:nvSpPr>
            <p:spPr>
              <a:xfrm>
                <a:off x="9079479" y="202051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数据服务</a:t>
                </a:r>
                <a:endParaRPr lang="zh-CN" altLang="en-US" dirty="0"/>
              </a:p>
            </p:txBody>
          </p:sp>
        </p:grpSp>
      </p:grpSp>
      <p:grpSp>
        <p:nvGrpSpPr>
          <p:cNvPr id="106" name="组合 105"/>
          <p:cNvGrpSpPr/>
          <p:nvPr>
            <p:custDataLst>
              <p:tags r:id="rId9"/>
            </p:custDataLst>
          </p:nvPr>
        </p:nvGrpSpPr>
        <p:grpSpPr>
          <a:xfrm>
            <a:off x="6077303" y="869977"/>
            <a:ext cx="1883627" cy="2277689"/>
            <a:chOff x="4167914" y="2767806"/>
            <a:chExt cx="1883627" cy="2277689"/>
          </a:xfrm>
        </p:grpSpPr>
        <p:grpSp>
          <p:nvGrpSpPr>
            <p:cNvPr id="107" name="组合 106"/>
            <p:cNvGrpSpPr/>
            <p:nvPr/>
          </p:nvGrpSpPr>
          <p:grpSpPr>
            <a:xfrm>
              <a:off x="4167914" y="2767806"/>
              <a:ext cx="1883627" cy="2277689"/>
              <a:chOff x="7194246" y="1768844"/>
              <a:chExt cx="1883627" cy="2277689"/>
            </a:xfrm>
          </p:grpSpPr>
          <p:sp>
            <p:nvSpPr>
              <p:cNvPr id="111" name="文本框 110"/>
              <p:cNvSpPr txBox="1"/>
              <p:nvPr/>
            </p:nvSpPr>
            <p:spPr>
              <a:xfrm>
                <a:off x="7272768" y="2699626"/>
                <a:ext cx="1550424" cy="13469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kumimoji="1" sz="1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共享交换目录</a:t>
                </a:r>
                <a:endParaRPr lang="en-US" altLang="zh-CN" dirty="0"/>
              </a:p>
              <a:p>
                <a:r>
                  <a:rPr lang="zh-CN" altLang="en-US" dirty="0"/>
                  <a:t>数据开放目录</a:t>
                </a:r>
                <a:endParaRPr lang="en-US" altLang="zh-CN" dirty="0"/>
              </a:p>
              <a:p>
                <a:r>
                  <a:rPr lang="zh-CN" altLang="en-US" dirty="0"/>
                  <a:t>数据资源图谱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  <p:grpSp>
            <p:nvGrpSpPr>
              <p:cNvPr id="112" name="组 88"/>
              <p:cNvGrpSpPr/>
              <p:nvPr/>
            </p:nvGrpSpPr>
            <p:grpSpPr>
              <a:xfrm>
                <a:off x="7194246" y="1768844"/>
                <a:ext cx="1883627" cy="930783"/>
                <a:chOff x="6825054" y="1679944"/>
                <a:chExt cx="1883627" cy="930783"/>
              </a:xfrm>
            </p:grpSpPr>
            <p:sp>
              <p:nvSpPr>
                <p:cNvPr id="113" name="Rectangle 79"/>
                <p:cNvSpPr/>
                <p:nvPr/>
              </p:nvSpPr>
              <p:spPr bwMode="auto">
                <a:xfrm>
                  <a:off x="6825054" y="1679944"/>
                  <a:ext cx="1883627" cy="9307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  <a:noAutofit/>
                </a:bodyPr>
                <a:lstStyle/>
                <a:p>
                  <a:pPr algn="ctr" defTabSz="6851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14" name="文本框 113"/>
                <p:cNvSpPr txBox="1"/>
                <p:nvPr/>
              </p:nvSpPr>
              <p:spPr>
                <a:xfrm>
                  <a:off x="7252668" y="2027599"/>
                  <a:ext cx="14157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kumimoji="1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/>
                    <a:t>数据资源</a:t>
                  </a:r>
                  <a:endParaRPr lang="zh-CN" altLang="en-US" dirty="0"/>
                </a:p>
              </p:txBody>
            </p:sp>
          </p:grpSp>
        </p:grpSp>
        <p:grpSp>
          <p:nvGrpSpPr>
            <p:cNvPr id="108" name="组合 107"/>
            <p:cNvGrpSpPr/>
            <p:nvPr/>
          </p:nvGrpSpPr>
          <p:grpSpPr>
            <a:xfrm>
              <a:off x="4258344" y="2844070"/>
              <a:ext cx="296361" cy="287785"/>
              <a:chOff x="6956425" y="4192588"/>
              <a:chExt cx="1481138" cy="1438275"/>
            </a:xfrm>
            <a:solidFill>
              <a:schemeClr val="bg1"/>
            </a:solidFill>
          </p:grpSpPr>
          <p:sp>
            <p:nvSpPr>
              <p:cNvPr id="109" name="Freeform 12"/>
              <p:cNvSpPr>
                <a:spLocks noEditPoints="1"/>
              </p:cNvSpPr>
              <p:nvPr/>
            </p:nvSpPr>
            <p:spPr bwMode="auto">
              <a:xfrm>
                <a:off x="7243763" y="4192588"/>
                <a:ext cx="1193800" cy="1438275"/>
              </a:xfrm>
              <a:custGeom>
                <a:avLst/>
                <a:gdLst>
                  <a:gd name="T0" fmla="*/ 594 w 752"/>
                  <a:gd name="T1" fmla="*/ 654 h 906"/>
                  <a:gd name="T2" fmla="*/ 606 w 752"/>
                  <a:gd name="T3" fmla="*/ 633 h 906"/>
                  <a:gd name="T4" fmla="*/ 583 w 752"/>
                  <a:gd name="T5" fmla="*/ 610 h 906"/>
                  <a:gd name="T6" fmla="*/ 369 w 752"/>
                  <a:gd name="T7" fmla="*/ 616 h 906"/>
                  <a:gd name="T8" fmla="*/ 362 w 752"/>
                  <a:gd name="T9" fmla="*/ 643 h 906"/>
                  <a:gd name="T10" fmla="*/ 385 w 752"/>
                  <a:gd name="T11" fmla="*/ 656 h 906"/>
                  <a:gd name="T12" fmla="*/ 448 w 752"/>
                  <a:gd name="T13" fmla="*/ 2 h 906"/>
                  <a:gd name="T14" fmla="*/ 112 w 752"/>
                  <a:gd name="T15" fmla="*/ 0 h 906"/>
                  <a:gd name="T16" fmla="*/ 37 w 752"/>
                  <a:gd name="T17" fmla="*/ 37 h 906"/>
                  <a:gd name="T18" fmla="*/ 0 w 752"/>
                  <a:gd name="T19" fmla="*/ 112 h 906"/>
                  <a:gd name="T20" fmla="*/ 23 w 752"/>
                  <a:gd name="T21" fmla="*/ 404 h 906"/>
                  <a:gd name="T22" fmla="*/ 58 w 752"/>
                  <a:gd name="T23" fmla="*/ 387 h 906"/>
                  <a:gd name="T24" fmla="*/ 62 w 752"/>
                  <a:gd name="T25" fmla="*/ 98 h 906"/>
                  <a:gd name="T26" fmla="*/ 100 w 752"/>
                  <a:gd name="T27" fmla="*/ 62 h 906"/>
                  <a:gd name="T28" fmla="*/ 400 w 752"/>
                  <a:gd name="T29" fmla="*/ 218 h 906"/>
                  <a:gd name="T30" fmla="*/ 408 w 752"/>
                  <a:gd name="T31" fmla="*/ 268 h 906"/>
                  <a:gd name="T32" fmla="*/ 477 w 752"/>
                  <a:gd name="T33" fmla="*/ 335 h 906"/>
                  <a:gd name="T34" fmla="*/ 694 w 752"/>
                  <a:gd name="T35" fmla="*/ 345 h 906"/>
                  <a:gd name="T36" fmla="*/ 687 w 752"/>
                  <a:gd name="T37" fmla="*/ 806 h 906"/>
                  <a:gd name="T38" fmla="*/ 652 w 752"/>
                  <a:gd name="T39" fmla="*/ 841 h 906"/>
                  <a:gd name="T40" fmla="*/ 262 w 752"/>
                  <a:gd name="T41" fmla="*/ 883 h 906"/>
                  <a:gd name="T42" fmla="*/ 258 w 752"/>
                  <a:gd name="T43" fmla="*/ 906 h 906"/>
                  <a:gd name="T44" fmla="*/ 625 w 752"/>
                  <a:gd name="T45" fmla="*/ 906 h 906"/>
                  <a:gd name="T46" fmla="*/ 696 w 752"/>
                  <a:gd name="T47" fmla="*/ 883 h 906"/>
                  <a:gd name="T48" fmla="*/ 748 w 752"/>
                  <a:gd name="T49" fmla="*/ 804 h 906"/>
                  <a:gd name="T50" fmla="*/ 752 w 752"/>
                  <a:gd name="T51" fmla="*/ 314 h 906"/>
                  <a:gd name="T52" fmla="*/ 525 w 752"/>
                  <a:gd name="T53" fmla="*/ 287 h 906"/>
                  <a:gd name="T54" fmla="*/ 487 w 752"/>
                  <a:gd name="T55" fmla="*/ 277 h 906"/>
                  <a:gd name="T56" fmla="*/ 458 w 752"/>
                  <a:gd name="T57" fmla="*/ 233 h 906"/>
                  <a:gd name="T58" fmla="*/ 525 w 752"/>
                  <a:gd name="T59" fmla="*/ 287 h 906"/>
                  <a:gd name="T60" fmla="*/ 319 w 752"/>
                  <a:gd name="T61" fmla="*/ 298 h 906"/>
                  <a:gd name="T62" fmla="*/ 167 w 752"/>
                  <a:gd name="T63" fmla="*/ 291 h 906"/>
                  <a:gd name="T64" fmla="*/ 144 w 752"/>
                  <a:gd name="T65" fmla="*/ 314 h 906"/>
                  <a:gd name="T66" fmla="*/ 158 w 752"/>
                  <a:gd name="T67" fmla="*/ 335 h 906"/>
                  <a:gd name="T68" fmla="*/ 312 w 752"/>
                  <a:gd name="T69" fmla="*/ 335 h 906"/>
                  <a:gd name="T70" fmla="*/ 325 w 752"/>
                  <a:gd name="T71" fmla="*/ 314 h 906"/>
                  <a:gd name="T72" fmla="*/ 312 w 752"/>
                  <a:gd name="T73" fmla="*/ 239 h 906"/>
                  <a:gd name="T74" fmla="*/ 325 w 752"/>
                  <a:gd name="T75" fmla="*/ 218 h 906"/>
                  <a:gd name="T76" fmla="*/ 302 w 752"/>
                  <a:gd name="T77" fmla="*/ 195 h 906"/>
                  <a:gd name="T78" fmla="*/ 150 w 752"/>
                  <a:gd name="T79" fmla="*/ 202 h 906"/>
                  <a:gd name="T80" fmla="*/ 146 w 752"/>
                  <a:gd name="T81" fmla="*/ 227 h 906"/>
                  <a:gd name="T82" fmla="*/ 167 w 752"/>
                  <a:gd name="T83" fmla="*/ 241 h 906"/>
                  <a:gd name="T84" fmla="*/ 377 w 752"/>
                  <a:gd name="T85" fmla="*/ 708 h 906"/>
                  <a:gd name="T86" fmla="*/ 362 w 752"/>
                  <a:gd name="T87" fmla="*/ 729 h 906"/>
                  <a:gd name="T88" fmla="*/ 385 w 752"/>
                  <a:gd name="T89" fmla="*/ 752 h 906"/>
                  <a:gd name="T90" fmla="*/ 600 w 752"/>
                  <a:gd name="T91" fmla="*/ 746 h 906"/>
                  <a:gd name="T92" fmla="*/ 606 w 752"/>
                  <a:gd name="T93" fmla="*/ 721 h 906"/>
                  <a:gd name="T94" fmla="*/ 583 w 752"/>
                  <a:gd name="T95" fmla="*/ 706 h 906"/>
                  <a:gd name="T96" fmla="*/ 594 w 752"/>
                  <a:gd name="T97" fmla="*/ 560 h 906"/>
                  <a:gd name="T98" fmla="*/ 606 w 752"/>
                  <a:gd name="T99" fmla="*/ 537 h 906"/>
                  <a:gd name="T100" fmla="*/ 583 w 752"/>
                  <a:gd name="T101" fmla="*/ 514 h 906"/>
                  <a:gd name="T102" fmla="*/ 369 w 752"/>
                  <a:gd name="T103" fmla="*/ 523 h 906"/>
                  <a:gd name="T104" fmla="*/ 362 w 752"/>
                  <a:gd name="T105" fmla="*/ 548 h 906"/>
                  <a:gd name="T106" fmla="*/ 385 w 752"/>
                  <a:gd name="T107" fmla="*/ 56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2" h="906">
                    <a:moveTo>
                      <a:pt x="385" y="656"/>
                    </a:moveTo>
                    <a:lnTo>
                      <a:pt x="583" y="656"/>
                    </a:lnTo>
                    <a:lnTo>
                      <a:pt x="583" y="656"/>
                    </a:lnTo>
                    <a:lnTo>
                      <a:pt x="594" y="654"/>
                    </a:lnTo>
                    <a:lnTo>
                      <a:pt x="600" y="650"/>
                    </a:lnTo>
                    <a:lnTo>
                      <a:pt x="606" y="64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6" y="625"/>
                    </a:lnTo>
                    <a:lnTo>
                      <a:pt x="600" y="616"/>
                    </a:lnTo>
                    <a:lnTo>
                      <a:pt x="594" y="612"/>
                    </a:lnTo>
                    <a:lnTo>
                      <a:pt x="583" y="610"/>
                    </a:lnTo>
                    <a:lnTo>
                      <a:pt x="385" y="610"/>
                    </a:lnTo>
                    <a:lnTo>
                      <a:pt x="385" y="610"/>
                    </a:lnTo>
                    <a:lnTo>
                      <a:pt x="375" y="612"/>
                    </a:lnTo>
                    <a:lnTo>
                      <a:pt x="369" y="616"/>
                    </a:lnTo>
                    <a:lnTo>
                      <a:pt x="362" y="625"/>
                    </a:lnTo>
                    <a:lnTo>
                      <a:pt x="362" y="633"/>
                    </a:lnTo>
                    <a:lnTo>
                      <a:pt x="362" y="633"/>
                    </a:lnTo>
                    <a:lnTo>
                      <a:pt x="362" y="643"/>
                    </a:lnTo>
                    <a:lnTo>
                      <a:pt x="369" y="650"/>
                    </a:lnTo>
                    <a:lnTo>
                      <a:pt x="375" y="654"/>
                    </a:lnTo>
                    <a:lnTo>
                      <a:pt x="385" y="656"/>
                    </a:lnTo>
                    <a:lnTo>
                      <a:pt x="385" y="656"/>
                    </a:lnTo>
                    <a:close/>
                    <a:moveTo>
                      <a:pt x="744" y="293"/>
                    </a:moveTo>
                    <a:lnTo>
                      <a:pt x="456" y="8"/>
                    </a:lnTo>
                    <a:lnTo>
                      <a:pt x="456" y="8"/>
                    </a:lnTo>
                    <a:lnTo>
                      <a:pt x="448" y="2"/>
                    </a:lnTo>
                    <a:lnTo>
                      <a:pt x="435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2" y="0"/>
                    </a:lnTo>
                    <a:lnTo>
                      <a:pt x="100" y="2"/>
                    </a:lnTo>
                    <a:lnTo>
                      <a:pt x="77" y="10"/>
                    </a:lnTo>
                    <a:lnTo>
                      <a:pt x="56" y="20"/>
                    </a:lnTo>
                    <a:lnTo>
                      <a:pt x="37" y="37"/>
                    </a:lnTo>
                    <a:lnTo>
                      <a:pt x="21" y="54"/>
                    </a:lnTo>
                    <a:lnTo>
                      <a:pt x="10" y="77"/>
                    </a:lnTo>
                    <a:lnTo>
                      <a:pt x="2" y="100"/>
                    </a:lnTo>
                    <a:lnTo>
                      <a:pt x="0" y="112"/>
                    </a:lnTo>
                    <a:lnTo>
                      <a:pt x="0" y="125"/>
                    </a:lnTo>
                    <a:lnTo>
                      <a:pt x="0" y="425"/>
                    </a:lnTo>
                    <a:lnTo>
                      <a:pt x="21" y="406"/>
                    </a:lnTo>
                    <a:lnTo>
                      <a:pt x="23" y="404"/>
                    </a:lnTo>
                    <a:lnTo>
                      <a:pt x="25" y="402"/>
                    </a:lnTo>
                    <a:lnTo>
                      <a:pt x="25" y="402"/>
                    </a:lnTo>
                    <a:lnTo>
                      <a:pt x="40" y="393"/>
                    </a:lnTo>
                    <a:lnTo>
                      <a:pt x="58" y="387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8" y="112"/>
                    </a:lnTo>
                    <a:lnTo>
                      <a:pt x="62" y="98"/>
                    </a:lnTo>
                    <a:lnTo>
                      <a:pt x="69" y="87"/>
                    </a:lnTo>
                    <a:lnTo>
                      <a:pt x="77" y="77"/>
                    </a:lnTo>
                    <a:lnTo>
                      <a:pt x="87" y="68"/>
                    </a:lnTo>
                    <a:lnTo>
                      <a:pt x="100" y="62"/>
                    </a:lnTo>
                    <a:lnTo>
                      <a:pt x="112" y="58"/>
                    </a:lnTo>
                    <a:lnTo>
                      <a:pt x="127" y="56"/>
                    </a:lnTo>
                    <a:lnTo>
                      <a:pt x="400" y="56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400" y="233"/>
                    </a:lnTo>
                    <a:lnTo>
                      <a:pt x="402" y="245"/>
                    </a:lnTo>
                    <a:lnTo>
                      <a:pt x="408" y="268"/>
                    </a:lnTo>
                    <a:lnTo>
                      <a:pt x="421" y="289"/>
                    </a:lnTo>
                    <a:lnTo>
                      <a:pt x="435" y="308"/>
                    </a:lnTo>
                    <a:lnTo>
                      <a:pt x="454" y="325"/>
                    </a:lnTo>
                    <a:lnTo>
                      <a:pt x="477" y="335"/>
                    </a:lnTo>
                    <a:lnTo>
                      <a:pt x="500" y="343"/>
                    </a:lnTo>
                    <a:lnTo>
                      <a:pt x="512" y="345"/>
                    </a:lnTo>
                    <a:lnTo>
                      <a:pt x="525" y="345"/>
                    </a:lnTo>
                    <a:lnTo>
                      <a:pt x="694" y="345"/>
                    </a:lnTo>
                    <a:lnTo>
                      <a:pt x="694" y="779"/>
                    </a:lnTo>
                    <a:lnTo>
                      <a:pt x="694" y="779"/>
                    </a:lnTo>
                    <a:lnTo>
                      <a:pt x="692" y="793"/>
                    </a:lnTo>
                    <a:lnTo>
                      <a:pt x="687" y="806"/>
                    </a:lnTo>
                    <a:lnTo>
                      <a:pt x="681" y="816"/>
                    </a:lnTo>
                    <a:lnTo>
                      <a:pt x="673" y="827"/>
                    </a:lnTo>
                    <a:lnTo>
                      <a:pt x="664" y="835"/>
                    </a:lnTo>
                    <a:lnTo>
                      <a:pt x="652" y="841"/>
                    </a:lnTo>
                    <a:lnTo>
                      <a:pt x="639" y="846"/>
                    </a:lnTo>
                    <a:lnTo>
                      <a:pt x="625" y="848"/>
                    </a:lnTo>
                    <a:lnTo>
                      <a:pt x="262" y="848"/>
                    </a:lnTo>
                    <a:lnTo>
                      <a:pt x="262" y="883"/>
                    </a:lnTo>
                    <a:lnTo>
                      <a:pt x="262" y="883"/>
                    </a:lnTo>
                    <a:lnTo>
                      <a:pt x="260" y="893"/>
                    </a:lnTo>
                    <a:lnTo>
                      <a:pt x="258" y="906"/>
                    </a:lnTo>
                    <a:lnTo>
                      <a:pt x="258" y="906"/>
                    </a:lnTo>
                    <a:lnTo>
                      <a:pt x="537" y="906"/>
                    </a:lnTo>
                    <a:lnTo>
                      <a:pt x="537" y="906"/>
                    </a:lnTo>
                    <a:lnTo>
                      <a:pt x="625" y="906"/>
                    </a:lnTo>
                    <a:lnTo>
                      <a:pt x="625" y="906"/>
                    </a:lnTo>
                    <a:lnTo>
                      <a:pt x="637" y="904"/>
                    </a:lnTo>
                    <a:lnTo>
                      <a:pt x="650" y="902"/>
                    </a:lnTo>
                    <a:lnTo>
                      <a:pt x="675" y="896"/>
                    </a:lnTo>
                    <a:lnTo>
                      <a:pt x="696" y="883"/>
                    </a:lnTo>
                    <a:lnTo>
                      <a:pt x="714" y="868"/>
                    </a:lnTo>
                    <a:lnTo>
                      <a:pt x="729" y="850"/>
                    </a:lnTo>
                    <a:lnTo>
                      <a:pt x="742" y="829"/>
                    </a:lnTo>
                    <a:lnTo>
                      <a:pt x="748" y="804"/>
                    </a:lnTo>
                    <a:lnTo>
                      <a:pt x="750" y="791"/>
                    </a:lnTo>
                    <a:lnTo>
                      <a:pt x="752" y="779"/>
                    </a:lnTo>
                    <a:lnTo>
                      <a:pt x="752" y="314"/>
                    </a:lnTo>
                    <a:lnTo>
                      <a:pt x="752" y="314"/>
                    </a:lnTo>
                    <a:lnTo>
                      <a:pt x="750" y="302"/>
                    </a:lnTo>
                    <a:lnTo>
                      <a:pt x="744" y="293"/>
                    </a:lnTo>
                    <a:lnTo>
                      <a:pt x="744" y="293"/>
                    </a:lnTo>
                    <a:close/>
                    <a:moveTo>
                      <a:pt x="525" y="287"/>
                    </a:moveTo>
                    <a:lnTo>
                      <a:pt x="525" y="287"/>
                    </a:lnTo>
                    <a:lnTo>
                      <a:pt x="510" y="287"/>
                    </a:lnTo>
                    <a:lnTo>
                      <a:pt x="498" y="283"/>
                    </a:lnTo>
                    <a:lnTo>
                      <a:pt x="487" y="277"/>
                    </a:lnTo>
                    <a:lnTo>
                      <a:pt x="477" y="268"/>
                    </a:lnTo>
                    <a:lnTo>
                      <a:pt x="469" y="258"/>
                    </a:lnTo>
                    <a:lnTo>
                      <a:pt x="462" y="245"/>
                    </a:lnTo>
                    <a:lnTo>
                      <a:pt x="458" y="233"/>
                    </a:lnTo>
                    <a:lnTo>
                      <a:pt x="456" y="218"/>
                    </a:lnTo>
                    <a:lnTo>
                      <a:pt x="456" y="89"/>
                    </a:lnTo>
                    <a:lnTo>
                      <a:pt x="656" y="287"/>
                    </a:lnTo>
                    <a:lnTo>
                      <a:pt x="525" y="287"/>
                    </a:lnTo>
                    <a:close/>
                    <a:moveTo>
                      <a:pt x="325" y="314"/>
                    </a:moveTo>
                    <a:lnTo>
                      <a:pt x="325" y="314"/>
                    </a:lnTo>
                    <a:lnTo>
                      <a:pt x="323" y="304"/>
                    </a:lnTo>
                    <a:lnTo>
                      <a:pt x="319" y="298"/>
                    </a:lnTo>
                    <a:lnTo>
                      <a:pt x="312" y="291"/>
                    </a:lnTo>
                    <a:lnTo>
                      <a:pt x="302" y="291"/>
                    </a:lnTo>
                    <a:lnTo>
                      <a:pt x="167" y="291"/>
                    </a:lnTo>
                    <a:lnTo>
                      <a:pt x="167" y="291"/>
                    </a:lnTo>
                    <a:lnTo>
                      <a:pt x="158" y="291"/>
                    </a:lnTo>
                    <a:lnTo>
                      <a:pt x="150" y="298"/>
                    </a:lnTo>
                    <a:lnTo>
                      <a:pt x="146" y="304"/>
                    </a:lnTo>
                    <a:lnTo>
                      <a:pt x="144" y="314"/>
                    </a:lnTo>
                    <a:lnTo>
                      <a:pt x="144" y="314"/>
                    </a:lnTo>
                    <a:lnTo>
                      <a:pt x="146" y="323"/>
                    </a:lnTo>
                    <a:lnTo>
                      <a:pt x="150" y="329"/>
                    </a:lnTo>
                    <a:lnTo>
                      <a:pt x="158" y="335"/>
                    </a:lnTo>
                    <a:lnTo>
                      <a:pt x="167" y="337"/>
                    </a:lnTo>
                    <a:lnTo>
                      <a:pt x="302" y="337"/>
                    </a:lnTo>
                    <a:lnTo>
                      <a:pt x="302" y="337"/>
                    </a:lnTo>
                    <a:lnTo>
                      <a:pt x="312" y="335"/>
                    </a:lnTo>
                    <a:lnTo>
                      <a:pt x="319" y="329"/>
                    </a:lnTo>
                    <a:lnTo>
                      <a:pt x="323" y="323"/>
                    </a:lnTo>
                    <a:lnTo>
                      <a:pt x="325" y="314"/>
                    </a:lnTo>
                    <a:lnTo>
                      <a:pt x="325" y="314"/>
                    </a:lnTo>
                    <a:close/>
                    <a:moveTo>
                      <a:pt x="167" y="241"/>
                    </a:moveTo>
                    <a:lnTo>
                      <a:pt x="302" y="241"/>
                    </a:lnTo>
                    <a:lnTo>
                      <a:pt x="302" y="241"/>
                    </a:lnTo>
                    <a:lnTo>
                      <a:pt x="312" y="239"/>
                    </a:lnTo>
                    <a:lnTo>
                      <a:pt x="319" y="235"/>
                    </a:lnTo>
                    <a:lnTo>
                      <a:pt x="323" y="227"/>
                    </a:lnTo>
                    <a:lnTo>
                      <a:pt x="325" y="218"/>
                    </a:lnTo>
                    <a:lnTo>
                      <a:pt x="325" y="218"/>
                    </a:lnTo>
                    <a:lnTo>
                      <a:pt x="323" y="208"/>
                    </a:lnTo>
                    <a:lnTo>
                      <a:pt x="319" y="202"/>
                    </a:lnTo>
                    <a:lnTo>
                      <a:pt x="312" y="198"/>
                    </a:lnTo>
                    <a:lnTo>
                      <a:pt x="302" y="195"/>
                    </a:lnTo>
                    <a:lnTo>
                      <a:pt x="167" y="195"/>
                    </a:lnTo>
                    <a:lnTo>
                      <a:pt x="167" y="195"/>
                    </a:lnTo>
                    <a:lnTo>
                      <a:pt x="158" y="198"/>
                    </a:lnTo>
                    <a:lnTo>
                      <a:pt x="150" y="202"/>
                    </a:lnTo>
                    <a:lnTo>
                      <a:pt x="146" y="208"/>
                    </a:lnTo>
                    <a:lnTo>
                      <a:pt x="144" y="218"/>
                    </a:lnTo>
                    <a:lnTo>
                      <a:pt x="144" y="218"/>
                    </a:lnTo>
                    <a:lnTo>
                      <a:pt x="146" y="227"/>
                    </a:lnTo>
                    <a:lnTo>
                      <a:pt x="150" y="235"/>
                    </a:lnTo>
                    <a:lnTo>
                      <a:pt x="158" y="239"/>
                    </a:lnTo>
                    <a:lnTo>
                      <a:pt x="167" y="241"/>
                    </a:lnTo>
                    <a:lnTo>
                      <a:pt x="167" y="241"/>
                    </a:lnTo>
                    <a:close/>
                    <a:moveTo>
                      <a:pt x="583" y="706"/>
                    </a:moveTo>
                    <a:lnTo>
                      <a:pt x="385" y="706"/>
                    </a:lnTo>
                    <a:lnTo>
                      <a:pt x="385" y="706"/>
                    </a:lnTo>
                    <a:lnTo>
                      <a:pt x="377" y="708"/>
                    </a:lnTo>
                    <a:lnTo>
                      <a:pt x="371" y="712"/>
                    </a:lnTo>
                    <a:lnTo>
                      <a:pt x="365" y="721"/>
                    </a:lnTo>
                    <a:lnTo>
                      <a:pt x="362" y="729"/>
                    </a:lnTo>
                    <a:lnTo>
                      <a:pt x="362" y="729"/>
                    </a:lnTo>
                    <a:lnTo>
                      <a:pt x="365" y="739"/>
                    </a:lnTo>
                    <a:lnTo>
                      <a:pt x="371" y="746"/>
                    </a:lnTo>
                    <a:lnTo>
                      <a:pt x="377" y="750"/>
                    </a:lnTo>
                    <a:lnTo>
                      <a:pt x="385" y="752"/>
                    </a:lnTo>
                    <a:lnTo>
                      <a:pt x="583" y="752"/>
                    </a:lnTo>
                    <a:lnTo>
                      <a:pt x="583" y="752"/>
                    </a:lnTo>
                    <a:lnTo>
                      <a:pt x="594" y="750"/>
                    </a:lnTo>
                    <a:lnTo>
                      <a:pt x="600" y="746"/>
                    </a:lnTo>
                    <a:lnTo>
                      <a:pt x="606" y="739"/>
                    </a:lnTo>
                    <a:lnTo>
                      <a:pt x="606" y="729"/>
                    </a:lnTo>
                    <a:lnTo>
                      <a:pt x="606" y="729"/>
                    </a:lnTo>
                    <a:lnTo>
                      <a:pt x="606" y="721"/>
                    </a:lnTo>
                    <a:lnTo>
                      <a:pt x="600" y="712"/>
                    </a:lnTo>
                    <a:lnTo>
                      <a:pt x="594" y="708"/>
                    </a:lnTo>
                    <a:lnTo>
                      <a:pt x="583" y="706"/>
                    </a:lnTo>
                    <a:lnTo>
                      <a:pt x="583" y="706"/>
                    </a:lnTo>
                    <a:close/>
                    <a:moveTo>
                      <a:pt x="385" y="560"/>
                    </a:moveTo>
                    <a:lnTo>
                      <a:pt x="583" y="560"/>
                    </a:lnTo>
                    <a:lnTo>
                      <a:pt x="583" y="560"/>
                    </a:lnTo>
                    <a:lnTo>
                      <a:pt x="594" y="560"/>
                    </a:lnTo>
                    <a:lnTo>
                      <a:pt x="600" y="554"/>
                    </a:lnTo>
                    <a:lnTo>
                      <a:pt x="606" y="548"/>
                    </a:lnTo>
                    <a:lnTo>
                      <a:pt x="606" y="537"/>
                    </a:lnTo>
                    <a:lnTo>
                      <a:pt x="606" y="537"/>
                    </a:lnTo>
                    <a:lnTo>
                      <a:pt x="606" y="529"/>
                    </a:lnTo>
                    <a:lnTo>
                      <a:pt x="600" y="523"/>
                    </a:lnTo>
                    <a:lnTo>
                      <a:pt x="594" y="516"/>
                    </a:lnTo>
                    <a:lnTo>
                      <a:pt x="583" y="514"/>
                    </a:lnTo>
                    <a:lnTo>
                      <a:pt x="385" y="514"/>
                    </a:lnTo>
                    <a:lnTo>
                      <a:pt x="385" y="514"/>
                    </a:lnTo>
                    <a:lnTo>
                      <a:pt x="375" y="516"/>
                    </a:lnTo>
                    <a:lnTo>
                      <a:pt x="369" y="523"/>
                    </a:lnTo>
                    <a:lnTo>
                      <a:pt x="362" y="529"/>
                    </a:lnTo>
                    <a:lnTo>
                      <a:pt x="362" y="537"/>
                    </a:lnTo>
                    <a:lnTo>
                      <a:pt x="362" y="537"/>
                    </a:lnTo>
                    <a:lnTo>
                      <a:pt x="362" y="548"/>
                    </a:lnTo>
                    <a:lnTo>
                      <a:pt x="369" y="554"/>
                    </a:lnTo>
                    <a:lnTo>
                      <a:pt x="375" y="560"/>
                    </a:lnTo>
                    <a:lnTo>
                      <a:pt x="385" y="560"/>
                    </a:lnTo>
                    <a:lnTo>
                      <a:pt x="385" y="5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3"/>
              <p:cNvSpPr/>
              <p:nvPr/>
            </p:nvSpPr>
            <p:spPr bwMode="auto">
              <a:xfrm>
                <a:off x="6956425" y="4876800"/>
                <a:ext cx="803275" cy="750888"/>
              </a:xfrm>
              <a:custGeom>
                <a:avLst/>
                <a:gdLst>
                  <a:gd name="T0" fmla="*/ 0 w 506"/>
                  <a:gd name="T1" fmla="*/ 240 h 473"/>
                  <a:gd name="T2" fmla="*/ 0 w 506"/>
                  <a:gd name="T3" fmla="*/ 240 h 473"/>
                  <a:gd name="T4" fmla="*/ 2 w 506"/>
                  <a:gd name="T5" fmla="*/ 248 h 473"/>
                  <a:gd name="T6" fmla="*/ 8 w 506"/>
                  <a:gd name="T7" fmla="*/ 254 h 473"/>
                  <a:gd name="T8" fmla="*/ 16 w 506"/>
                  <a:gd name="T9" fmla="*/ 260 h 473"/>
                  <a:gd name="T10" fmla="*/ 27 w 506"/>
                  <a:gd name="T11" fmla="*/ 262 h 473"/>
                  <a:gd name="T12" fmla="*/ 106 w 506"/>
                  <a:gd name="T13" fmla="*/ 262 h 473"/>
                  <a:gd name="T14" fmla="*/ 106 w 506"/>
                  <a:gd name="T15" fmla="*/ 452 h 473"/>
                  <a:gd name="T16" fmla="*/ 106 w 506"/>
                  <a:gd name="T17" fmla="*/ 452 h 473"/>
                  <a:gd name="T18" fmla="*/ 108 w 506"/>
                  <a:gd name="T19" fmla="*/ 460 h 473"/>
                  <a:gd name="T20" fmla="*/ 114 w 506"/>
                  <a:gd name="T21" fmla="*/ 467 h 473"/>
                  <a:gd name="T22" fmla="*/ 123 w 506"/>
                  <a:gd name="T23" fmla="*/ 471 h 473"/>
                  <a:gd name="T24" fmla="*/ 131 w 506"/>
                  <a:gd name="T25" fmla="*/ 473 h 473"/>
                  <a:gd name="T26" fmla="*/ 373 w 506"/>
                  <a:gd name="T27" fmla="*/ 473 h 473"/>
                  <a:gd name="T28" fmla="*/ 373 w 506"/>
                  <a:gd name="T29" fmla="*/ 473 h 473"/>
                  <a:gd name="T30" fmla="*/ 383 w 506"/>
                  <a:gd name="T31" fmla="*/ 471 h 473"/>
                  <a:gd name="T32" fmla="*/ 391 w 506"/>
                  <a:gd name="T33" fmla="*/ 467 h 473"/>
                  <a:gd name="T34" fmla="*/ 396 w 506"/>
                  <a:gd name="T35" fmla="*/ 460 h 473"/>
                  <a:gd name="T36" fmla="*/ 398 w 506"/>
                  <a:gd name="T37" fmla="*/ 452 h 473"/>
                  <a:gd name="T38" fmla="*/ 398 w 506"/>
                  <a:gd name="T39" fmla="*/ 262 h 473"/>
                  <a:gd name="T40" fmla="*/ 479 w 506"/>
                  <a:gd name="T41" fmla="*/ 262 h 473"/>
                  <a:gd name="T42" fmla="*/ 479 w 506"/>
                  <a:gd name="T43" fmla="*/ 262 h 473"/>
                  <a:gd name="T44" fmla="*/ 489 w 506"/>
                  <a:gd name="T45" fmla="*/ 260 h 473"/>
                  <a:gd name="T46" fmla="*/ 498 w 506"/>
                  <a:gd name="T47" fmla="*/ 254 h 473"/>
                  <a:gd name="T48" fmla="*/ 504 w 506"/>
                  <a:gd name="T49" fmla="*/ 248 h 473"/>
                  <a:gd name="T50" fmla="*/ 506 w 506"/>
                  <a:gd name="T51" fmla="*/ 240 h 473"/>
                  <a:gd name="T52" fmla="*/ 506 w 506"/>
                  <a:gd name="T53" fmla="*/ 240 h 473"/>
                  <a:gd name="T54" fmla="*/ 504 w 506"/>
                  <a:gd name="T55" fmla="*/ 231 h 473"/>
                  <a:gd name="T56" fmla="*/ 498 w 506"/>
                  <a:gd name="T57" fmla="*/ 225 h 473"/>
                  <a:gd name="T58" fmla="*/ 498 w 506"/>
                  <a:gd name="T59" fmla="*/ 225 h 473"/>
                  <a:gd name="T60" fmla="*/ 273 w 506"/>
                  <a:gd name="T61" fmla="*/ 8 h 473"/>
                  <a:gd name="T62" fmla="*/ 273 w 506"/>
                  <a:gd name="T63" fmla="*/ 8 h 473"/>
                  <a:gd name="T64" fmla="*/ 264 w 506"/>
                  <a:gd name="T65" fmla="*/ 2 h 473"/>
                  <a:gd name="T66" fmla="*/ 252 w 506"/>
                  <a:gd name="T67" fmla="*/ 0 h 473"/>
                  <a:gd name="T68" fmla="*/ 252 w 506"/>
                  <a:gd name="T69" fmla="*/ 0 h 473"/>
                  <a:gd name="T70" fmla="*/ 241 w 506"/>
                  <a:gd name="T71" fmla="*/ 2 h 473"/>
                  <a:gd name="T72" fmla="*/ 233 w 506"/>
                  <a:gd name="T73" fmla="*/ 6 h 473"/>
                  <a:gd name="T74" fmla="*/ 233 w 506"/>
                  <a:gd name="T75" fmla="*/ 6 h 473"/>
                  <a:gd name="T76" fmla="*/ 8 w 506"/>
                  <a:gd name="T77" fmla="*/ 223 h 473"/>
                  <a:gd name="T78" fmla="*/ 8 w 506"/>
                  <a:gd name="T79" fmla="*/ 223 h 473"/>
                  <a:gd name="T80" fmla="*/ 6 w 506"/>
                  <a:gd name="T81" fmla="*/ 225 h 473"/>
                  <a:gd name="T82" fmla="*/ 6 w 506"/>
                  <a:gd name="T83" fmla="*/ 225 h 473"/>
                  <a:gd name="T84" fmla="*/ 6 w 506"/>
                  <a:gd name="T85" fmla="*/ 225 h 473"/>
                  <a:gd name="T86" fmla="*/ 6 w 506"/>
                  <a:gd name="T87" fmla="*/ 225 h 473"/>
                  <a:gd name="T88" fmla="*/ 2 w 506"/>
                  <a:gd name="T89" fmla="*/ 231 h 473"/>
                  <a:gd name="T90" fmla="*/ 0 w 506"/>
                  <a:gd name="T91" fmla="*/ 240 h 473"/>
                  <a:gd name="T92" fmla="*/ 0 w 506"/>
                  <a:gd name="T93" fmla="*/ 24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6" h="473">
                    <a:moveTo>
                      <a:pt x="0" y="240"/>
                    </a:moveTo>
                    <a:lnTo>
                      <a:pt x="0" y="240"/>
                    </a:lnTo>
                    <a:lnTo>
                      <a:pt x="2" y="248"/>
                    </a:lnTo>
                    <a:lnTo>
                      <a:pt x="8" y="254"/>
                    </a:lnTo>
                    <a:lnTo>
                      <a:pt x="16" y="260"/>
                    </a:lnTo>
                    <a:lnTo>
                      <a:pt x="27" y="262"/>
                    </a:lnTo>
                    <a:lnTo>
                      <a:pt x="106" y="262"/>
                    </a:lnTo>
                    <a:lnTo>
                      <a:pt x="106" y="452"/>
                    </a:lnTo>
                    <a:lnTo>
                      <a:pt x="106" y="452"/>
                    </a:lnTo>
                    <a:lnTo>
                      <a:pt x="108" y="460"/>
                    </a:lnTo>
                    <a:lnTo>
                      <a:pt x="114" y="467"/>
                    </a:lnTo>
                    <a:lnTo>
                      <a:pt x="123" y="471"/>
                    </a:lnTo>
                    <a:lnTo>
                      <a:pt x="131" y="473"/>
                    </a:lnTo>
                    <a:lnTo>
                      <a:pt x="373" y="473"/>
                    </a:lnTo>
                    <a:lnTo>
                      <a:pt x="373" y="473"/>
                    </a:lnTo>
                    <a:lnTo>
                      <a:pt x="383" y="471"/>
                    </a:lnTo>
                    <a:lnTo>
                      <a:pt x="391" y="467"/>
                    </a:lnTo>
                    <a:lnTo>
                      <a:pt x="396" y="460"/>
                    </a:lnTo>
                    <a:lnTo>
                      <a:pt x="398" y="452"/>
                    </a:lnTo>
                    <a:lnTo>
                      <a:pt x="398" y="262"/>
                    </a:lnTo>
                    <a:lnTo>
                      <a:pt x="479" y="262"/>
                    </a:lnTo>
                    <a:lnTo>
                      <a:pt x="479" y="262"/>
                    </a:lnTo>
                    <a:lnTo>
                      <a:pt x="489" y="260"/>
                    </a:lnTo>
                    <a:lnTo>
                      <a:pt x="498" y="254"/>
                    </a:lnTo>
                    <a:lnTo>
                      <a:pt x="504" y="248"/>
                    </a:lnTo>
                    <a:lnTo>
                      <a:pt x="506" y="240"/>
                    </a:lnTo>
                    <a:lnTo>
                      <a:pt x="506" y="240"/>
                    </a:lnTo>
                    <a:lnTo>
                      <a:pt x="504" y="231"/>
                    </a:lnTo>
                    <a:lnTo>
                      <a:pt x="498" y="225"/>
                    </a:lnTo>
                    <a:lnTo>
                      <a:pt x="498" y="225"/>
                    </a:lnTo>
                    <a:lnTo>
                      <a:pt x="273" y="8"/>
                    </a:lnTo>
                    <a:lnTo>
                      <a:pt x="273" y="8"/>
                    </a:lnTo>
                    <a:lnTo>
                      <a:pt x="264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41" y="2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2" y="231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5" name="矩形 114"/>
          <p:cNvSpPr/>
          <p:nvPr/>
        </p:nvSpPr>
        <p:spPr>
          <a:xfrm>
            <a:off x="2289667" y="400874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患者基本信息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8343" y="400874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明细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9667" y="4525359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病案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28343" y="4519386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住院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9666" y="5017662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门诊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8343" y="5017662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临床辅助业务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89666" y="550996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医院进销存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28342" y="5511647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3951" y="3445946"/>
            <a:ext cx="1727646" cy="28457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）国家、国际标准，如</a:t>
            </a:r>
            <a:r>
              <a:rPr lang="zh-CN" altLang="en-US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手术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ICD-9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、疾病诊断编码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ICD-10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、药品</a:t>
            </a:r>
            <a:r>
              <a:rPr lang="zh-CN" altLang="en-US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编码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GB/T 25514:2010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医学术语集等。</a:t>
            </a:r>
            <a:endParaRPr lang="zh-CN" altLang="zh-CN" sz="11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）自定义编码的医疗名实体标准编码。</a:t>
            </a:r>
            <a:endParaRPr lang="zh-CN" altLang="zh-CN" sz="11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）国际标准临床术语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SNOMED-CT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、检验名称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LOINC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、医学用语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MedDRA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ICD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编码（国标版）；</a:t>
            </a:r>
            <a:endParaRPr lang="zh-CN" altLang="zh-CN" sz="11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1394" y="2776637"/>
            <a:ext cx="1993873" cy="34169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234" y="3217093"/>
            <a:ext cx="5973580" cy="306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4750" y="250680"/>
            <a:ext cx="254293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数据分词和标注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95912" y="10355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完整标签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00" y="1399058"/>
            <a:ext cx="4457700" cy="46863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69" y="1189398"/>
            <a:ext cx="7045326" cy="510562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70" y="156926"/>
            <a:ext cx="7045326" cy="1020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3"/>
          <p:cNvSpPr txBox="1">
            <a:spLocks noChangeArrowheads="1"/>
          </p:cNvSpPr>
          <p:nvPr/>
        </p:nvSpPr>
        <p:spPr bwMode="auto">
          <a:xfrm>
            <a:off x="416242" y="254266"/>
            <a:ext cx="88757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500" b="1">
                <a:solidFill>
                  <a:schemeClr val="accent1">
                    <a:lumMod val="75000"/>
                  </a:schemeClr>
                </a:solidFill>
                <a:latin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自然语言处理+深度学习+自动映射</a:t>
            </a:r>
            <a:endParaRPr lang="zh-CN" altLang="en-US" sz="240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65"/>
          <p:cNvSpPr>
            <a:spLocks noChangeArrowheads="1"/>
          </p:cNvSpPr>
          <p:nvPr/>
        </p:nvSpPr>
        <p:spPr bwMode="auto">
          <a:xfrm>
            <a:off x="504825" y="4851400"/>
            <a:ext cx="11396663" cy="102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电子病历作为临床数据的核心，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80%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为自由文本数据，需利用自然语言处理技术进行后结构化，加以深度学习和自动映射，以挖掘其中的重要信息并用于前台实践。通过对电子病历结构规则的研究，可以从中提炼出独有的算法和模型，通过对其中的文本信息进行处理，输出为多层次、结构化数据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35"/>
          <p:cNvGrpSpPr/>
          <p:nvPr/>
        </p:nvGrpSpPr>
        <p:grpSpPr>
          <a:xfrm>
            <a:off x="557213" y="1036638"/>
            <a:ext cx="11291887" cy="3475037"/>
            <a:chOff x="556815" y="1036865"/>
            <a:chExt cx="11292681" cy="3475037"/>
          </a:xfrm>
        </p:grpSpPr>
        <p:sp>
          <p:nvSpPr>
            <p:cNvPr id="6" name="文本框 129"/>
            <p:cNvSpPr txBox="1">
              <a:spLocks noChangeArrowheads="1"/>
            </p:cNvSpPr>
            <p:nvPr/>
          </p:nvSpPr>
          <p:spPr bwMode="auto">
            <a:xfrm>
              <a:off x="715576" y="2311627"/>
              <a:ext cx="11133920" cy="17541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患者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入院前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年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无明显诱因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后于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胸骨下段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出现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闷痛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濒死感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疼痛感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放射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，被迫停止运动，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呈持续性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持续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10min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休息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30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分钟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后  缓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解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伴大汗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头晕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心悸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呼吸困难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黑朦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晕厥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上腹不适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恶心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呕吐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。未曾就诊。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之后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间断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出现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上述症状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，部位、性质、伴随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症状、缓解方式  同前  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1291879" y="1963965"/>
              <a:ext cx="706488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9291854" y="196396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0425409" y="196396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8244030" y="327841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2071396" y="1963965"/>
              <a:ext cx="708075" cy="2111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诱因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3301795" y="1963965"/>
              <a:ext cx="708075" cy="2111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身体部位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4322630" y="1963965"/>
              <a:ext cx="466758" cy="209550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6072178" y="1963965"/>
              <a:ext cx="708075" cy="209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8244030" y="1963965"/>
              <a:ext cx="706487" cy="209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1274415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2047582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2779471" y="3278415"/>
              <a:ext cx="466758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3551051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4376609" y="3278415"/>
              <a:ext cx="466758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5033880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5814985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6572275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7242247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9018785" y="3278415"/>
              <a:ext cx="708075" cy="211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9793539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左大括号 26"/>
            <p:cNvSpPr/>
            <p:nvPr/>
          </p:nvSpPr>
          <p:spPr bwMode="auto">
            <a:xfrm rot="5400000">
              <a:off x="1603847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左大括号 27"/>
            <p:cNvSpPr/>
            <p:nvPr/>
          </p:nvSpPr>
          <p:spPr bwMode="auto">
            <a:xfrm rot="5400000">
              <a:off x="2389714" y="2061580"/>
              <a:ext cx="71438" cy="457232"/>
            </a:xfrm>
            <a:prstGeom prst="leftBrac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左大括号 28"/>
            <p:cNvSpPr/>
            <p:nvPr/>
          </p:nvSpPr>
          <p:spPr bwMode="auto">
            <a:xfrm rot="5400000">
              <a:off x="3620114" y="2061580"/>
              <a:ext cx="71438" cy="457232"/>
            </a:xfrm>
            <a:prstGeom prst="leftBrac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左大括号 29"/>
            <p:cNvSpPr/>
            <p:nvPr/>
          </p:nvSpPr>
          <p:spPr bwMode="auto">
            <a:xfrm rot="5400000">
              <a:off x="4529815" y="2061580"/>
              <a:ext cx="71438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左大括号 30"/>
            <p:cNvSpPr/>
            <p:nvPr/>
          </p:nvSpPr>
          <p:spPr bwMode="auto">
            <a:xfrm rot="5400000">
              <a:off x="5439517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左大括号 31"/>
            <p:cNvSpPr/>
            <p:nvPr/>
          </p:nvSpPr>
          <p:spPr bwMode="auto">
            <a:xfrm rot="5400000">
              <a:off x="6390496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左大括号 32"/>
            <p:cNvSpPr/>
            <p:nvPr/>
          </p:nvSpPr>
          <p:spPr bwMode="auto">
            <a:xfrm rot="5400000">
              <a:off x="8584575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左大括号 33"/>
            <p:cNvSpPr/>
            <p:nvPr/>
          </p:nvSpPr>
          <p:spPr bwMode="auto">
            <a:xfrm rot="5400000">
              <a:off x="9610172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左大括号 34"/>
            <p:cNvSpPr/>
            <p:nvPr/>
          </p:nvSpPr>
          <p:spPr bwMode="auto">
            <a:xfrm rot="5400000">
              <a:off x="10737376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左大括号 35"/>
            <p:cNvSpPr/>
            <p:nvPr/>
          </p:nvSpPr>
          <p:spPr bwMode="auto">
            <a:xfrm rot="16200000" flipV="1">
              <a:off x="297554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左大括号 36"/>
            <p:cNvSpPr/>
            <p:nvPr/>
          </p:nvSpPr>
          <p:spPr bwMode="auto">
            <a:xfrm rot="16200000" flipV="1">
              <a:off x="373918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左大括号 37"/>
            <p:cNvSpPr/>
            <p:nvPr/>
          </p:nvSpPr>
          <p:spPr bwMode="auto">
            <a:xfrm rot="16200000" flipV="1">
              <a:off x="4579032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左大括号 38"/>
            <p:cNvSpPr/>
            <p:nvPr/>
          </p:nvSpPr>
          <p:spPr bwMode="auto">
            <a:xfrm rot="16200000" flipV="1">
              <a:off x="5239479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左大括号 39"/>
            <p:cNvSpPr/>
            <p:nvPr/>
          </p:nvSpPr>
          <p:spPr bwMode="auto">
            <a:xfrm rot="16200000" flipV="1">
              <a:off x="6022171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左大括号 40"/>
            <p:cNvSpPr/>
            <p:nvPr/>
          </p:nvSpPr>
          <p:spPr bwMode="auto">
            <a:xfrm rot="16200000" flipV="1">
              <a:off x="6785812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左大括号 41"/>
            <p:cNvSpPr/>
            <p:nvPr/>
          </p:nvSpPr>
          <p:spPr bwMode="auto">
            <a:xfrm rot="16200000" flipV="1">
              <a:off x="7444671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左大括号 42"/>
            <p:cNvSpPr/>
            <p:nvPr/>
          </p:nvSpPr>
          <p:spPr bwMode="auto">
            <a:xfrm rot="16200000" flipV="1">
              <a:off x="8686183" y="2961693"/>
              <a:ext cx="71437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左大括号 43"/>
            <p:cNvSpPr/>
            <p:nvPr/>
          </p:nvSpPr>
          <p:spPr bwMode="auto">
            <a:xfrm rot="16200000" flipV="1">
              <a:off x="9245022" y="2961693"/>
              <a:ext cx="71437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左大括号 44"/>
            <p:cNvSpPr/>
            <p:nvPr/>
          </p:nvSpPr>
          <p:spPr bwMode="auto">
            <a:xfrm rot="16200000" flipV="1">
              <a:off x="10008664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左大括号 45"/>
            <p:cNvSpPr/>
            <p:nvPr/>
          </p:nvSpPr>
          <p:spPr bwMode="auto">
            <a:xfrm rot="16200000" flipV="1">
              <a:off x="1473664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左大括号 46"/>
            <p:cNvSpPr/>
            <p:nvPr/>
          </p:nvSpPr>
          <p:spPr bwMode="auto">
            <a:xfrm rot="16200000" flipV="1">
              <a:off x="223730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圆角矩形 47"/>
            <p:cNvSpPr/>
            <p:nvPr/>
          </p:nvSpPr>
          <p:spPr bwMode="auto">
            <a:xfrm>
              <a:off x="5267258" y="1706790"/>
              <a:ext cx="468346" cy="2095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圆角矩形 48"/>
            <p:cNvSpPr/>
            <p:nvPr/>
          </p:nvSpPr>
          <p:spPr bwMode="auto">
            <a:xfrm>
              <a:off x="6203949" y="1700440"/>
              <a:ext cx="468346" cy="2111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2771533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3551051" y="3540352"/>
              <a:ext cx="468345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圆角矩形 51"/>
            <p:cNvSpPr/>
            <p:nvPr/>
          </p:nvSpPr>
          <p:spPr bwMode="auto">
            <a:xfrm>
              <a:off x="4376609" y="3540352"/>
              <a:ext cx="466758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5033880" y="3540352"/>
              <a:ext cx="468345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圆角矩形 53"/>
            <p:cNvSpPr/>
            <p:nvPr/>
          </p:nvSpPr>
          <p:spPr bwMode="auto">
            <a:xfrm>
              <a:off x="5819747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6572275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圆角矩形 55"/>
            <p:cNvSpPr/>
            <p:nvPr/>
          </p:nvSpPr>
          <p:spPr bwMode="auto">
            <a:xfrm>
              <a:off x="7242247" y="3540352"/>
              <a:ext cx="466758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7" name="肘形连接符 56"/>
            <p:cNvCxnSpPr>
              <a:stCxn id="50" idx="2"/>
              <a:endCxn id="7" idx="1"/>
            </p:cNvCxnSpPr>
            <p:nvPr/>
          </p:nvCxnSpPr>
          <p:spPr bwMode="auto">
            <a:xfrm rot="5400000" flipH="1">
              <a:off x="1307021" y="2053599"/>
              <a:ext cx="1682750" cy="1713033"/>
            </a:xfrm>
            <a:prstGeom prst="bentConnector4">
              <a:avLst>
                <a:gd name="adj1" fmla="val -37287"/>
                <a:gd name="adj2" fmla="val 14626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肘形连接符 57"/>
            <p:cNvCxnSpPr>
              <a:stCxn id="51" idx="2"/>
              <a:endCxn id="7" idx="1"/>
            </p:cNvCxnSpPr>
            <p:nvPr/>
          </p:nvCxnSpPr>
          <p:spPr bwMode="auto">
            <a:xfrm rot="5400000" flipH="1">
              <a:off x="1697573" y="1663045"/>
              <a:ext cx="1682750" cy="2494138"/>
            </a:xfrm>
            <a:prstGeom prst="bentConnector4">
              <a:avLst>
                <a:gd name="adj1" fmla="val -37287"/>
                <a:gd name="adj2" fmla="val 13218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肘形连接符 58"/>
            <p:cNvCxnSpPr>
              <a:stCxn id="52" idx="2"/>
              <a:endCxn id="7" idx="1"/>
            </p:cNvCxnSpPr>
            <p:nvPr/>
          </p:nvCxnSpPr>
          <p:spPr bwMode="auto">
            <a:xfrm rot="5400000" flipH="1">
              <a:off x="2109558" y="1251060"/>
              <a:ext cx="1682750" cy="3318108"/>
            </a:xfrm>
            <a:prstGeom prst="bentConnector4">
              <a:avLst>
                <a:gd name="adj1" fmla="val -37865"/>
                <a:gd name="adj2" fmla="val 12389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肘形连接符 59"/>
            <p:cNvCxnSpPr>
              <a:stCxn id="53" idx="2"/>
              <a:endCxn id="7" idx="1"/>
            </p:cNvCxnSpPr>
            <p:nvPr/>
          </p:nvCxnSpPr>
          <p:spPr bwMode="auto">
            <a:xfrm rot="5400000" flipH="1">
              <a:off x="2438193" y="922425"/>
              <a:ext cx="1682750" cy="3975380"/>
            </a:xfrm>
            <a:prstGeom prst="bentConnector4">
              <a:avLst>
                <a:gd name="adj1" fmla="val -37865"/>
                <a:gd name="adj2" fmla="val 1199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肘形连接符 60"/>
            <p:cNvCxnSpPr>
              <a:stCxn id="54" idx="2"/>
              <a:endCxn id="7" idx="1"/>
            </p:cNvCxnSpPr>
            <p:nvPr/>
          </p:nvCxnSpPr>
          <p:spPr bwMode="auto">
            <a:xfrm rot="5400000" flipH="1">
              <a:off x="2831921" y="528699"/>
              <a:ext cx="1682750" cy="4762835"/>
            </a:xfrm>
            <a:prstGeom prst="bentConnector4">
              <a:avLst>
                <a:gd name="adj1" fmla="val -37865"/>
                <a:gd name="adj2" fmla="val 11665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连接符 61"/>
            <p:cNvCxnSpPr>
              <a:stCxn id="55" idx="2"/>
              <a:endCxn id="7" idx="1"/>
            </p:cNvCxnSpPr>
            <p:nvPr/>
          </p:nvCxnSpPr>
          <p:spPr bwMode="auto">
            <a:xfrm rot="5400000" flipH="1">
              <a:off x="3208186" y="152434"/>
              <a:ext cx="1682750" cy="5515363"/>
            </a:xfrm>
            <a:prstGeom prst="bentConnector4">
              <a:avLst>
                <a:gd name="adj1" fmla="val -36709"/>
                <a:gd name="adj2" fmla="val 1143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肘形连接符 62"/>
            <p:cNvCxnSpPr>
              <a:stCxn id="56" idx="2"/>
              <a:endCxn id="7" idx="1"/>
            </p:cNvCxnSpPr>
            <p:nvPr/>
          </p:nvCxnSpPr>
          <p:spPr bwMode="auto">
            <a:xfrm rot="5400000" flipH="1">
              <a:off x="3542378" y="-181759"/>
              <a:ext cx="1682750" cy="6183748"/>
            </a:xfrm>
            <a:prstGeom prst="bentConnector4">
              <a:avLst>
                <a:gd name="adj1" fmla="val -37287"/>
                <a:gd name="adj2" fmla="val 11282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肘形连接符 63"/>
            <p:cNvCxnSpPr>
              <a:stCxn id="16" idx="2"/>
              <a:endCxn id="13" idx="0"/>
            </p:cNvCxnSpPr>
            <p:nvPr/>
          </p:nvCxnSpPr>
          <p:spPr bwMode="auto">
            <a:xfrm rot="5400000" flipH="1" flipV="1">
              <a:off x="2269902" y="1203446"/>
              <a:ext cx="1525587" cy="3046626"/>
            </a:xfrm>
            <a:prstGeom prst="bentConnector5">
              <a:avLst>
                <a:gd name="adj1" fmla="val -14983"/>
                <a:gd name="adj2" fmla="val -27906"/>
                <a:gd name="adj3" fmla="val 1149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肘形连接符 64"/>
            <p:cNvCxnSpPr>
              <a:stCxn id="17" idx="2"/>
              <a:endCxn id="13" idx="0"/>
            </p:cNvCxnSpPr>
            <p:nvPr/>
          </p:nvCxnSpPr>
          <p:spPr bwMode="auto">
            <a:xfrm rot="5400000" flipH="1" flipV="1">
              <a:off x="2655691" y="1589235"/>
              <a:ext cx="1525587" cy="2275047"/>
            </a:xfrm>
            <a:prstGeom prst="bentConnector5">
              <a:avLst>
                <a:gd name="adj1" fmla="val -14983"/>
                <a:gd name="adj2" fmla="val -71470"/>
                <a:gd name="adj3" fmla="val 1149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圆角矩形 65"/>
            <p:cNvSpPr/>
            <p:nvPr/>
          </p:nvSpPr>
          <p:spPr bwMode="auto">
            <a:xfrm>
              <a:off x="5148188" y="1967140"/>
              <a:ext cx="706487" cy="211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67" name="肘形连接符 66"/>
            <p:cNvCxnSpPr>
              <a:stCxn id="48" idx="0"/>
              <a:endCxn id="13" idx="0"/>
            </p:cNvCxnSpPr>
            <p:nvPr/>
          </p:nvCxnSpPr>
          <p:spPr bwMode="auto">
            <a:xfrm rot="16200000" flipH="1" flipV="1">
              <a:off x="4900528" y="1362270"/>
              <a:ext cx="257175" cy="946217"/>
            </a:xfrm>
            <a:prstGeom prst="bentConnector3">
              <a:avLst>
                <a:gd name="adj1" fmla="val -8887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肘形连接符 67"/>
            <p:cNvCxnSpPr>
              <a:stCxn id="49" idx="0"/>
              <a:endCxn id="13" idx="0"/>
            </p:cNvCxnSpPr>
            <p:nvPr/>
          </p:nvCxnSpPr>
          <p:spPr bwMode="auto">
            <a:xfrm rot="16200000" flipH="1" flipV="1">
              <a:off x="5365699" y="890749"/>
              <a:ext cx="263525" cy="1882907"/>
            </a:xfrm>
            <a:prstGeom prst="bentConnector3">
              <a:avLst>
                <a:gd name="adj1" fmla="val -8687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连接符 68"/>
            <p:cNvCxnSpPr>
              <a:stCxn id="15" idx="0"/>
              <a:endCxn id="13" idx="0"/>
            </p:cNvCxnSpPr>
            <p:nvPr/>
          </p:nvCxnSpPr>
          <p:spPr bwMode="auto">
            <a:xfrm rot="16200000" flipV="1">
              <a:off x="6577039" y="-57064"/>
              <a:ext cx="12700" cy="4042059"/>
            </a:xfrm>
            <a:prstGeom prst="bentConnector3">
              <a:avLst>
                <a:gd name="adj1" fmla="val 39446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129"/>
            <p:cNvSpPr txBox="1"/>
            <p:nvPr/>
          </p:nvSpPr>
          <p:spPr>
            <a:xfrm>
              <a:off x="4555776" y="4250373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阴性症状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129"/>
            <p:cNvSpPr txBox="1"/>
            <p:nvPr/>
          </p:nvSpPr>
          <p:spPr>
            <a:xfrm>
              <a:off x="556815" y="4250372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时间节点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29"/>
            <p:cNvSpPr txBox="1"/>
            <p:nvPr/>
          </p:nvSpPr>
          <p:spPr>
            <a:xfrm>
              <a:off x="753672" y="1596487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伴随症状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文本框 129"/>
            <p:cNvSpPr txBox="1"/>
            <p:nvPr/>
          </p:nvSpPr>
          <p:spPr>
            <a:xfrm>
              <a:off x="4671736" y="1372226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主诉性质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4" name="肘形连接符 73"/>
            <p:cNvCxnSpPr>
              <a:stCxn id="11" idx="0"/>
              <a:endCxn id="13" idx="0"/>
            </p:cNvCxnSpPr>
            <p:nvPr/>
          </p:nvCxnSpPr>
          <p:spPr>
            <a:xfrm rot="5400000" flipH="1" flipV="1">
              <a:off x="3490722" y="898678"/>
              <a:ext cx="12700" cy="2130575"/>
            </a:xfrm>
            <a:prstGeom prst="bentConnector3">
              <a:avLst>
                <a:gd name="adj1" fmla="val 474857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肘形连接符 74"/>
            <p:cNvCxnSpPr>
              <a:stCxn id="12" idx="0"/>
              <a:endCxn id="13" idx="0"/>
            </p:cNvCxnSpPr>
            <p:nvPr/>
          </p:nvCxnSpPr>
          <p:spPr>
            <a:xfrm rot="5400000" flipH="1" flipV="1">
              <a:off x="4105921" y="1513878"/>
              <a:ext cx="12700" cy="900175"/>
            </a:xfrm>
            <a:prstGeom prst="bentConnector3">
              <a:avLst>
                <a:gd name="adj1" fmla="val 324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肘形连接符 75"/>
            <p:cNvCxnSpPr>
              <a:stCxn id="8" idx="0"/>
              <a:endCxn id="13" idx="0"/>
            </p:cNvCxnSpPr>
            <p:nvPr/>
          </p:nvCxnSpPr>
          <p:spPr>
            <a:xfrm rot="16200000" flipV="1">
              <a:off x="7100157" y="-580183"/>
              <a:ext cx="12700" cy="5088296"/>
            </a:xfrm>
            <a:prstGeom prst="bentConnector3">
              <a:avLst>
                <a:gd name="adj1" fmla="val 64628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肘形连接符 76"/>
            <p:cNvCxnSpPr>
              <a:stCxn id="9" idx="0"/>
              <a:endCxn id="13" idx="0"/>
            </p:cNvCxnSpPr>
            <p:nvPr/>
          </p:nvCxnSpPr>
          <p:spPr>
            <a:xfrm rot="16200000" flipV="1">
              <a:off x="7666934" y="-1146961"/>
              <a:ext cx="12700" cy="6221850"/>
            </a:xfrm>
            <a:prstGeom prst="bentConnector3">
              <a:avLst>
                <a:gd name="adj1" fmla="val 639429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129"/>
            <p:cNvSpPr txBox="1"/>
            <p:nvPr/>
          </p:nvSpPr>
          <p:spPr>
            <a:xfrm>
              <a:off x="4671736" y="1036865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主诉时间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文本框 129"/>
            <p:cNvSpPr txBox="1"/>
            <p:nvPr/>
          </p:nvSpPr>
          <p:spPr>
            <a:xfrm>
              <a:off x="3721637" y="1425115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主诉部位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129"/>
            <p:cNvSpPr txBox="1"/>
            <p:nvPr/>
          </p:nvSpPr>
          <p:spPr>
            <a:xfrm>
              <a:off x="2512031" y="1233651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主诉诱因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248395" y="6134379"/>
            <a:ext cx="2844800" cy="365125"/>
          </a:xfrm>
        </p:spPr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89684" y="2234453"/>
          <a:ext cx="3938290" cy="4106496"/>
        </p:xfrm>
        <a:graphic>
          <a:graphicData uri="http://schemas.openxmlformats.org/drawingml/2006/table">
            <a:tbl>
              <a:tblPr/>
              <a:tblGrid>
                <a:gridCol w="181896"/>
                <a:gridCol w="618665"/>
                <a:gridCol w="2034149"/>
                <a:gridCol w="1103580"/>
              </a:tblGrid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7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en-US" sz="7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altLang="en-US" sz="7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示例</a:t>
                      </a:r>
                      <a:endParaRPr lang="zh-CN" altLang="en-US" sz="7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空值校验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字段值非空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某字段为特定值时，另外</a:t>
                      </a:r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个或多个字段不为空或为特定值。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同多字段条件校验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值域校验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取值来源自数据集。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如：性别代码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取值在特定范围内。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如：数值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长度校验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字符串长度校验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软通智慧科技有限公司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endParaRPr lang="en-US" altLang="zh-CN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数值校验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字符串是否为数值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1842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”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精度校验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数值字段的精度是否符合要求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194.02</a:t>
                      </a:r>
                      <a:endParaRPr lang="en-US" altLang="zh-CN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格式校验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校验数据格式是否正确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如：身份证号、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IP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多字段条件校验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另一字段值为特定格式；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其他字段值比较相等、大小。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对多个相关字段进行互相校验，字段间出现矛盾的数据，进入问题库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如：身份证号码和出生日期的互相校验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外键约束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某字段值 在 其他表中存在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当某字段为特定值时，另一字段值 在 其他表中存在。</a:t>
                      </a:r>
                      <a:endParaRPr lang="zh-CN" altLang="en-US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复杂业务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校验（多表关联）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双表关联后，某字段值比较相等、大小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altLang="zh-CN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双表关联，比较某字段值相等、大小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表字段</a:t>
                      </a:r>
                      <a:r>
                        <a:rPr lang="en-US" altLang="zh-CN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、等表中同时存在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en-US" altLang="zh-CN" sz="7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表字段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、等表中有一个存在，即通过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左大括号 3"/>
          <p:cNvSpPr/>
          <p:nvPr/>
        </p:nvSpPr>
        <p:spPr>
          <a:xfrm>
            <a:off x="3990358" y="2518350"/>
            <a:ext cx="62979" cy="2018007"/>
          </a:xfrm>
          <a:prstGeom prst="leftBrace">
            <a:avLst/>
          </a:prstGeom>
          <a:ln w="19050">
            <a:solidFill>
              <a:srgbClr val="017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5099" y="2807855"/>
            <a:ext cx="58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字段级</a:t>
            </a:r>
            <a:endParaRPr lang="en-US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endParaRPr lang="zh-CN" altLang="en-US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990358" y="4716806"/>
            <a:ext cx="62979" cy="1529264"/>
          </a:xfrm>
          <a:prstGeom prst="leftBrace">
            <a:avLst/>
          </a:prstGeom>
          <a:ln w="19050">
            <a:solidFill>
              <a:srgbClr val="017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2732" y="5022609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表级</a:t>
            </a:r>
            <a:endParaRPr lang="en-US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endParaRPr lang="zh-CN" altLang="en-US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27124" y="1113860"/>
            <a:ext cx="3744130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技术规则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业务规则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形成 全覆盖质量稽核规则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84052" y="1506986"/>
            <a:ext cx="375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ClrTx/>
              <a:buSzTx/>
              <a:buFontTx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围绕企业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组织分工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业务特点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进行数据安全分类分级，实现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“数定级、人定级”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，做到“进不来、看不见、拿不走、能追溯”，为数据共享开放保驾护航。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41615" y="1131122"/>
            <a:ext cx="3744129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行业分类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内容分类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的立体化安全等级判定模型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24654" y="717809"/>
            <a:ext cx="1282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数据安全管理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89717" y="721383"/>
            <a:ext cx="1818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数据质量管理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27124" y="1477592"/>
            <a:ext cx="366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考虑企业业务实际，如产品校验标准、过程验收条件等，自定义质量稽核规则，满足实际诉求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9717" y="1922530"/>
            <a:ext cx="15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稽核规则梳理示意表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263717" y="2408372"/>
            <a:ext cx="3744129" cy="3779152"/>
            <a:chOff x="6775390" y="2226964"/>
            <a:chExt cx="5247871" cy="4193104"/>
          </a:xfrm>
        </p:grpSpPr>
        <p:sp>
          <p:nvSpPr>
            <p:cNvPr id="16" name="弧形 4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"/>
              </p:custDataLst>
            </p:nvPr>
          </p:nvSpPr>
          <p:spPr>
            <a:xfrm rot="5400000">
              <a:off x="8827213" y="2841997"/>
              <a:ext cx="551085" cy="2127243"/>
            </a:xfrm>
            <a:custGeom>
              <a:avLst/>
              <a:gdLst>
                <a:gd name="connsiteX0" fmla="*/ 6472302 w 7105650"/>
                <a:gd name="connsiteY0" fmla="*/ 1528172 h 7105650"/>
                <a:gd name="connsiteX1" fmla="*/ 6485574 w 7105650"/>
                <a:gd name="connsiteY1" fmla="*/ 5558205 h 7105650"/>
                <a:gd name="connsiteX2" fmla="*/ 3552825 w 7105650"/>
                <a:gd name="connsiteY2" fmla="*/ 3552825 h 7105650"/>
                <a:gd name="connsiteX3" fmla="*/ 6472302 w 7105650"/>
                <a:gd name="connsiteY3" fmla="*/ 1528172 h 7105650"/>
                <a:gd name="connsiteX0-1" fmla="*/ 6472302 w 7105650"/>
                <a:gd name="connsiteY0-2" fmla="*/ 1528172 h 7105650"/>
                <a:gd name="connsiteX1-3" fmla="*/ 6485574 w 7105650"/>
                <a:gd name="connsiteY1-4" fmla="*/ 5558205 h 7105650"/>
                <a:gd name="connsiteX0-5" fmla="*/ 0 w 633347"/>
                <a:gd name="connsiteY0-6" fmla="*/ 0 h 4030033"/>
                <a:gd name="connsiteX1-7" fmla="*/ 13272 w 633347"/>
                <a:gd name="connsiteY1-8" fmla="*/ 4030033 h 4030033"/>
                <a:gd name="connsiteX2-9" fmla="*/ 0 w 633347"/>
                <a:gd name="connsiteY2-10" fmla="*/ 0 h 4030033"/>
                <a:gd name="connsiteX0-11" fmla="*/ 0 w 633347"/>
                <a:gd name="connsiteY0-12" fmla="*/ 0 h 4030033"/>
                <a:gd name="connsiteX1-13" fmla="*/ 13272 w 633347"/>
                <a:gd name="connsiteY1-14" fmla="*/ 4030033 h 4030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633347" h="4030033" stroke="0" extrusionOk="0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  <a:lnTo>
                    <a:pt x="0" y="0"/>
                  </a:lnTo>
                  <a:close/>
                </a:path>
                <a:path w="633347" h="4030033" fill="none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</a:path>
              </a:pathLst>
            </a:custGeom>
            <a:ln w="25400">
              <a:gradFill flip="none" rotWithShape="1">
                <a:gsLst>
                  <a:gs pos="7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弧形 4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8827213" y="3724960"/>
              <a:ext cx="551085" cy="2127243"/>
            </a:xfrm>
            <a:custGeom>
              <a:avLst/>
              <a:gdLst>
                <a:gd name="connsiteX0" fmla="*/ 6472302 w 7105650"/>
                <a:gd name="connsiteY0" fmla="*/ 1528172 h 7105650"/>
                <a:gd name="connsiteX1" fmla="*/ 6485574 w 7105650"/>
                <a:gd name="connsiteY1" fmla="*/ 5558205 h 7105650"/>
                <a:gd name="connsiteX2" fmla="*/ 3552825 w 7105650"/>
                <a:gd name="connsiteY2" fmla="*/ 3552825 h 7105650"/>
                <a:gd name="connsiteX3" fmla="*/ 6472302 w 7105650"/>
                <a:gd name="connsiteY3" fmla="*/ 1528172 h 7105650"/>
                <a:gd name="connsiteX0-1" fmla="*/ 6472302 w 7105650"/>
                <a:gd name="connsiteY0-2" fmla="*/ 1528172 h 7105650"/>
                <a:gd name="connsiteX1-3" fmla="*/ 6485574 w 7105650"/>
                <a:gd name="connsiteY1-4" fmla="*/ 5558205 h 7105650"/>
                <a:gd name="connsiteX0-5" fmla="*/ 0 w 633347"/>
                <a:gd name="connsiteY0-6" fmla="*/ 0 h 4030033"/>
                <a:gd name="connsiteX1-7" fmla="*/ 13272 w 633347"/>
                <a:gd name="connsiteY1-8" fmla="*/ 4030033 h 4030033"/>
                <a:gd name="connsiteX2-9" fmla="*/ 0 w 633347"/>
                <a:gd name="connsiteY2-10" fmla="*/ 0 h 4030033"/>
                <a:gd name="connsiteX0-11" fmla="*/ 0 w 633347"/>
                <a:gd name="connsiteY0-12" fmla="*/ 0 h 4030033"/>
                <a:gd name="connsiteX1-13" fmla="*/ 13272 w 633347"/>
                <a:gd name="connsiteY1-14" fmla="*/ 4030033 h 4030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633347" h="4030033" stroke="0" extrusionOk="0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  <a:lnTo>
                    <a:pt x="0" y="0"/>
                  </a:lnTo>
                  <a:close/>
                </a:path>
                <a:path w="633347" h="4030033" fill="none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</a:path>
              </a:pathLst>
            </a:custGeom>
            <a:ln w="25400">
              <a:gradFill flip="none" rotWithShape="1">
                <a:gsLst>
                  <a:gs pos="7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形 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alphaModFix amt="3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72559" y="3405584"/>
              <a:ext cx="2029441" cy="1814051"/>
            </a:xfrm>
            <a:prstGeom prst="rect">
              <a:avLst/>
            </a:prstGeom>
          </p:spPr>
        </p:pic>
        <p:sp>
          <p:nvSpPr>
            <p:cNvPr id="19" name="任意多边形: 形状 25"/>
            <p:cNvSpPr/>
            <p:nvPr>
              <p:custDataLst>
                <p:tags r:id="rId6"/>
              </p:custDataLst>
            </p:nvPr>
          </p:nvSpPr>
          <p:spPr>
            <a:xfrm rot="5400000">
              <a:off x="7319304" y="2487272"/>
              <a:ext cx="500706" cy="1456590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: 形状 32"/>
            <p:cNvSpPr/>
            <p:nvPr>
              <p:custDataLst>
                <p:tags r:id="rId7"/>
              </p:custDataLst>
            </p:nvPr>
          </p:nvSpPr>
          <p:spPr>
            <a:xfrm rot="5400000">
              <a:off x="10742636" y="2479817"/>
              <a:ext cx="500707" cy="1471498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40"/>
            <p:cNvSpPr/>
            <p:nvPr>
              <p:custDataLst>
                <p:tags r:id="rId8"/>
              </p:custDataLst>
            </p:nvPr>
          </p:nvSpPr>
          <p:spPr>
            <a:xfrm rot="5400000">
              <a:off x="7275854" y="4339967"/>
              <a:ext cx="551086" cy="1455159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47"/>
            <p:cNvSpPr/>
            <p:nvPr>
              <p:custDataLst>
                <p:tags r:id="rId9"/>
              </p:custDataLst>
            </p:nvPr>
          </p:nvSpPr>
          <p:spPr>
            <a:xfrm rot="5400000">
              <a:off x="10725618" y="4306045"/>
              <a:ext cx="551085" cy="1455158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0"/>
              </p:custDataLst>
            </p:nvPr>
          </p:nvSpPr>
          <p:spPr>
            <a:xfrm>
              <a:off x="10362205" y="3031111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1"/>
              </p:custDataLst>
            </p:nvPr>
          </p:nvSpPr>
          <p:spPr>
            <a:xfrm>
              <a:off x="10374484" y="4843255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2"/>
              </p:custDataLst>
            </p:nvPr>
          </p:nvSpPr>
          <p:spPr>
            <a:xfrm>
              <a:off x="6947598" y="3047286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3"/>
              </p:custDataLst>
            </p:nvPr>
          </p:nvSpPr>
          <p:spPr>
            <a:xfrm>
              <a:off x="6930753" y="4865576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10445100" y="3098540"/>
              <a:ext cx="123597" cy="198026"/>
            </a:xfrm>
            <a:custGeom>
              <a:avLst/>
              <a:gdLst>
                <a:gd name="T0" fmla="*/ 231 w 321"/>
                <a:gd name="T1" fmla="*/ 312 h 312"/>
                <a:gd name="T2" fmla="*/ 0 w 321"/>
                <a:gd name="T3" fmla="*/ 312 h 312"/>
                <a:gd name="T4" fmla="*/ 0 w 321"/>
                <a:gd name="T5" fmla="*/ 92 h 312"/>
                <a:gd name="T6" fmla="*/ 1 w 321"/>
                <a:gd name="T7" fmla="*/ 92 h 312"/>
                <a:gd name="T8" fmla="*/ 161 w 321"/>
                <a:gd name="T9" fmla="*/ 0 h 312"/>
                <a:gd name="T10" fmla="*/ 321 w 321"/>
                <a:gd name="T11" fmla="*/ 92 h 312"/>
                <a:gd name="T12" fmla="*/ 321 w 321"/>
                <a:gd name="T13" fmla="*/ 92 h 312"/>
                <a:gd name="T14" fmla="*/ 321 w 321"/>
                <a:gd name="T15" fmla="*/ 312 h 312"/>
                <a:gd name="T16" fmla="*/ 290 w 321"/>
                <a:gd name="T17" fmla="*/ 312 h 312"/>
                <a:gd name="T18" fmla="*/ 290 w 321"/>
                <a:gd name="T19" fmla="*/ 111 h 312"/>
                <a:gd name="T20" fmla="*/ 32 w 321"/>
                <a:gd name="T21" fmla="*/ 111 h 312"/>
                <a:gd name="T22" fmla="*/ 32 w 321"/>
                <a:gd name="T23" fmla="*/ 281 h 312"/>
                <a:gd name="T24" fmla="*/ 231 w 321"/>
                <a:gd name="T25" fmla="*/ 281 h 312"/>
                <a:gd name="T26" fmla="*/ 231 w 321"/>
                <a:gd name="T27" fmla="*/ 312 h 312"/>
                <a:gd name="T28" fmla="*/ 231 w 321"/>
                <a:gd name="T29" fmla="*/ 312 h 312"/>
                <a:gd name="T30" fmla="*/ 161 w 321"/>
                <a:gd name="T31" fmla="*/ 37 h 312"/>
                <a:gd name="T32" fmla="*/ 32 w 321"/>
                <a:gd name="T33" fmla="*/ 111 h 312"/>
                <a:gd name="T34" fmla="*/ 290 w 321"/>
                <a:gd name="T35" fmla="*/ 111 h 312"/>
                <a:gd name="T36" fmla="*/ 161 w 321"/>
                <a:gd name="T37" fmla="*/ 37 h 312"/>
                <a:gd name="T38" fmla="*/ 204 w 321"/>
                <a:gd name="T39" fmla="*/ 179 h 312"/>
                <a:gd name="T40" fmla="*/ 235 w 321"/>
                <a:gd name="T41" fmla="*/ 179 h 312"/>
                <a:gd name="T42" fmla="*/ 235 w 321"/>
                <a:gd name="T43" fmla="*/ 312 h 312"/>
                <a:gd name="T44" fmla="*/ 204 w 321"/>
                <a:gd name="T45" fmla="*/ 312 h 312"/>
                <a:gd name="T46" fmla="*/ 204 w 321"/>
                <a:gd name="T47" fmla="*/ 17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312">
                  <a:moveTo>
                    <a:pt x="231" y="312"/>
                  </a:moveTo>
                  <a:lnTo>
                    <a:pt x="0" y="31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61" y="0"/>
                  </a:lnTo>
                  <a:lnTo>
                    <a:pt x="321" y="92"/>
                  </a:lnTo>
                  <a:lnTo>
                    <a:pt x="321" y="92"/>
                  </a:lnTo>
                  <a:lnTo>
                    <a:pt x="321" y="312"/>
                  </a:lnTo>
                  <a:lnTo>
                    <a:pt x="290" y="312"/>
                  </a:lnTo>
                  <a:lnTo>
                    <a:pt x="290" y="111"/>
                  </a:lnTo>
                  <a:lnTo>
                    <a:pt x="32" y="111"/>
                  </a:lnTo>
                  <a:lnTo>
                    <a:pt x="32" y="281"/>
                  </a:lnTo>
                  <a:lnTo>
                    <a:pt x="231" y="281"/>
                  </a:lnTo>
                  <a:lnTo>
                    <a:pt x="231" y="312"/>
                  </a:lnTo>
                  <a:lnTo>
                    <a:pt x="231" y="312"/>
                  </a:lnTo>
                  <a:close/>
                  <a:moveTo>
                    <a:pt x="161" y="37"/>
                  </a:moveTo>
                  <a:lnTo>
                    <a:pt x="32" y="111"/>
                  </a:lnTo>
                  <a:lnTo>
                    <a:pt x="290" y="111"/>
                  </a:lnTo>
                  <a:lnTo>
                    <a:pt x="161" y="37"/>
                  </a:lnTo>
                  <a:close/>
                  <a:moveTo>
                    <a:pt x="204" y="179"/>
                  </a:moveTo>
                  <a:lnTo>
                    <a:pt x="235" y="179"/>
                  </a:lnTo>
                  <a:lnTo>
                    <a:pt x="235" y="312"/>
                  </a:lnTo>
                  <a:lnTo>
                    <a:pt x="204" y="312"/>
                  </a:lnTo>
                  <a:lnTo>
                    <a:pt x="204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6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GrpSpPr/>
            <p:nvPr/>
          </p:nvGrpSpPr>
          <p:grpSpPr>
            <a:xfrm>
              <a:off x="7031416" y="3103610"/>
              <a:ext cx="140201" cy="272174"/>
              <a:chOff x="5542573" y="1959229"/>
              <a:chExt cx="346755" cy="408370"/>
            </a:xfrm>
            <a:solidFill>
              <a:schemeClr val="bg1"/>
            </a:solidFill>
          </p:grpSpPr>
          <p:sp>
            <p:nvSpPr>
              <p:cNvPr id="50" name="Freeform 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542573" y="1959229"/>
                <a:ext cx="346755" cy="408370"/>
              </a:xfrm>
              <a:custGeom>
                <a:avLst/>
                <a:gdLst>
                  <a:gd name="T0" fmla="*/ 376 w 650"/>
                  <a:gd name="T1" fmla="*/ 724 h 766"/>
                  <a:gd name="T2" fmla="*/ 321 w 650"/>
                  <a:gd name="T3" fmla="*/ 676 h 766"/>
                  <a:gd name="T4" fmla="*/ 292 w 650"/>
                  <a:gd name="T5" fmla="*/ 651 h 766"/>
                  <a:gd name="T6" fmla="*/ 291 w 650"/>
                  <a:gd name="T7" fmla="*/ 649 h 766"/>
                  <a:gd name="T8" fmla="*/ 67 w 650"/>
                  <a:gd name="T9" fmla="*/ 324 h 766"/>
                  <a:gd name="T10" fmla="*/ 325 w 650"/>
                  <a:gd name="T11" fmla="*/ 66 h 766"/>
                  <a:gd name="T12" fmla="*/ 584 w 650"/>
                  <a:gd name="T13" fmla="*/ 324 h 766"/>
                  <a:gd name="T14" fmla="*/ 406 w 650"/>
                  <a:gd name="T15" fmla="*/ 607 h 766"/>
                  <a:gd name="T16" fmla="*/ 457 w 650"/>
                  <a:gd name="T17" fmla="*/ 651 h 766"/>
                  <a:gd name="T18" fmla="*/ 650 w 650"/>
                  <a:gd name="T19" fmla="*/ 324 h 766"/>
                  <a:gd name="T20" fmla="*/ 325 w 650"/>
                  <a:gd name="T21" fmla="*/ 0 h 766"/>
                  <a:gd name="T22" fmla="*/ 0 w 650"/>
                  <a:gd name="T23" fmla="*/ 324 h 766"/>
                  <a:gd name="T24" fmla="*/ 325 w 650"/>
                  <a:gd name="T25" fmla="*/ 766 h 766"/>
                  <a:gd name="T26" fmla="*/ 376 w 650"/>
                  <a:gd name="T27" fmla="*/ 724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0" h="766">
                    <a:moveTo>
                      <a:pt x="376" y="724"/>
                    </a:moveTo>
                    <a:cubicBezTo>
                      <a:pt x="321" y="676"/>
                      <a:pt x="321" y="676"/>
                      <a:pt x="321" y="676"/>
                    </a:cubicBezTo>
                    <a:cubicBezTo>
                      <a:pt x="311" y="667"/>
                      <a:pt x="302" y="659"/>
                      <a:pt x="292" y="651"/>
                    </a:cubicBezTo>
                    <a:cubicBezTo>
                      <a:pt x="291" y="649"/>
                      <a:pt x="291" y="649"/>
                      <a:pt x="291" y="649"/>
                    </a:cubicBezTo>
                    <a:cubicBezTo>
                      <a:pt x="108" y="487"/>
                      <a:pt x="67" y="384"/>
                      <a:pt x="67" y="324"/>
                    </a:cubicBezTo>
                    <a:cubicBezTo>
                      <a:pt x="67" y="182"/>
                      <a:pt x="183" y="66"/>
                      <a:pt x="325" y="66"/>
                    </a:cubicBezTo>
                    <a:cubicBezTo>
                      <a:pt x="468" y="66"/>
                      <a:pt x="584" y="182"/>
                      <a:pt x="584" y="324"/>
                    </a:cubicBezTo>
                    <a:cubicBezTo>
                      <a:pt x="584" y="378"/>
                      <a:pt x="550" y="468"/>
                      <a:pt x="406" y="607"/>
                    </a:cubicBezTo>
                    <a:cubicBezTo>
                      <a:pt x="457" y="651"/>
                      <a:pt x="457" y="651"/>
                      <a:pt x="457" y="651"/>
                    </a:cubicBezTo>
                    <a:cubicBezTo>
                      <a:pt x="586" y="525"/>
                      <a:pt x="650" y="416"/>
                      <a:pt x="650" y="324"/>
                    </a:cubicBezTo>
                    <a:cubicBezTo>
                      <a:pt x="650" y="145"/>
                      <a:pt x="505" y="0"/>
                      <a:pt x="325" y="0"/>
                    </a:cubicBezTo>
                    <a:cubicBezTo>
                      <a:pt x="146" y="0"/>
                      <a:pt x="0" y="145"/>
                      <a:pt x="0" y="324"/>
                    </a:cubicBezTo>
                    <a:cubicBezTo>
                      <a:pt x="0" y="443"/>
                      <a:pt x="109" y="591"/>
                      <a:pt x="325" y="766"/>
                    </a:cubicBezTo>
                    <a:cubicBezTo>
                      <a:pt x="342" y="752"/>
                      <a:pt x="359" y="738"/>
                      <a:pt x="376" y="7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17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29810" y="2045747"/>
                <a:ext cx="172283" cy="172282"/>
              </a:xfrm>
              <a:custGeom>
                <a:avLst/>
                <a:gdLst>
                  <a:gd name="T0" fmla="*/ 141 w 283"/>
                  <a:gd name="T1" fmla="*/ 217 h 283"/>
                  <a:gd name="T2" fmla="*/ 216 w 283"/>
                  <a:gd name="T3" fmla="*/ 142 h 283"/>
                  <a:gd name="T4" fmla="*/ 141 w 283"/>
                  <a:gd name="T5" fmla="*/ 67 h 283"/>
                  <a:gd name="T6" fmla="*/ 66 w 283"/>
                  <a:gd name="T7" fmla="*/ 142 h 283"/>
                  <a:gd name="T8" fmla="*/ 141 w 283"/>
                  <a:gd name="T9" fmla="*/ 217 h 283"/>
                  <a:gd name="T10" fmla="*/ 141 w 283"/>
                  <a:gd name="T11" fmla="*/ 283 h 283"/>
                  <a:gd name="T12" fmla="*/ 0 w 283"/>
                  <a:gd name="T13" fmla="*/ 142 h 283"/>
                  <a:gd name="T14" fmla="*/ 141 w 283"/>
                  <a:gd name="T15" fmla="*/ 0 h 283"/>
                  <a:gd name="T16" fmla="*/ 283 w 283"/>
                  <a:gd name="T17" fmla="*/ 142 h 283"/>
                  <a:gd name="T18" fmla="*/ 141 w 283"/>
                  <a:gd name="T1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83">
                    <a:moveTo>
                      <a:pt x="141" y="217"/>
                    </a:moveTo>
                    <a:cubicBezTo>
                      <a:pt x="183" y="217"/>
                      <a:pt x="216" y="183"/>
                      <a:pt x="216" y="142"/>
                    </a:cubicBezTo>
                    <a:cubicBezTo>
                      <a:pt x="216" y="100"/>
                      <a:pt x="183" y="67"/>
                      <a:pt x="141" y="67"/>
                    </a:cubicBezTo>
                    <a:cubicBezTo>
                      <a:pt x="100" y="67"/>
                      <a:pt x="66" y="100"/>
                      <a:pt x="66" y="142"/>
                    </a:cubicBezTo>
                    <a:cubicBezTo>
                      <a:pt x="66" y="183"/>
                      <a:pt x="100" y="217"/>
                      <a:pt x="141" y="217"/>
                    </a:cubicBezTo>
                    <a:close/>
                    <a:moveTo>
                      <a:pt x="141" y="283"/>
                    </a:moveTo>
                    <a:cubicBezTo>
                      <a:pt x="63" y="283"/>
                      <a:pt x="0" y="220"/>
                      <a:pt x="0" y="142"/>
                    </a:cubicBezTo>
                    <a:cubicBezTo>
                      <a:pt x="0" y="63"/>
                      <a:pt x="63" y="0"/>
                      <a:pt x="141" y="0"/>
                    </a:cubicBezTo>
                    <a:cubicBezTo>
                      <a:pt x="220" y="0"/>
                      <a:pt x="283" y="63"/>
                      <a:pt x="283" y="142"/>
                    </a:cubicBezTo>
                    <a:cubicBezTo>
                      <a:pt x="283" y="220"/>
                      <a:pt x="220" y="283"/>
                      <a:pt x="141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Freeform 1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0460307" y="4894750"/>
              <a:ext cx="136191" cy="246139"/>
            </a:xfrm>
            <a:custGeom>
              <a:avLst/>
              <a:gdLst>
                <a:gd name="T0" fmla="*/ 67 w 700"/>
                <a:gd name="T1" fmla="*/ 416 h 767"/>
                <a:gd name="T2" fmla="*/ 350 w 700"/>
                <a:gd name="T3" fmla="*/ 701 h 767"/>
                <a:gd name="T4" fmla="*/ 633 w 700"/>
                <a:gd name="T5" fmla="*/ 414 h 767"/>
                <a:gd name="T6" fmla="*/ 532 w 700"/>
                <a:gd name="T7" fmla="*/ 207 h 767"/>
                <a:gd name="T8" fmla="*/ 500 w 700"/>
                <a:gd name="T9" fmla="*/ 279 h 767"/>
                <a:gd name="T10" fmla="*/ 452 w 700"/>
                <a:gd name="T11" fmla="*/ 330 h 767"/>
                <a:gd name="T12" fmla="*/ 399 w 700"/>
                <a:gd name="T13" fmla="*/ 378 h 767"/>
                <a:gd name="T14" fmla="*/ 397 w 700"/>
                <a:gd name="T15" fmla="*/ 307 h 767"/>
                <a:gd name="T16" fmla="*/ 396 w 700"/>
                <a:gd name="T17" fmla="*/ 271 h 767"/>
                <a:gd name="T18" fmla="*/ 219 w 700"/>
                <a:gd name="T19" fmla="*/ 70 h 767"/>
                <a:gd name="T20" fmla="*/ 207 w 700"/>
                <a:gd name="T21" fmla="*/ 69 h 767"/>
                <a:gd name="T22" fmla="*/ 199 w 700"/>
                <a:gd name="T23" fmla="*/ 118 h 767"/>
                <a:gd name="T24" fmla="*/ 120 w 700"/>
                <a:gd name="T25" fmla="*/ 254 h 767"/>
                <a:gd name="T26" fmla="*/ 116 w 700"/>
                <a:gd name="T27" fmla="*/ 257 h 767"/>
                <a:gd name="T28" fmla="*/ 67 w 700"/>
                <a:gd name="T29" fmla="*/ 416 h 767"/>
                <a:gd name="T30" fmla="*/ 469 w 700"/>
                <a:gd name="T31" fmla="*/ 183 h 767"/>
                <a:gd name="T32" fmla="*/ 477 w 700"/>
                <a:gd name="T33" fmla="*/ 147 h 767"/>
                <a:gd name="T34" fmla="*/ 486 w 700"/>
                <a:gd name="T35" fmla="*/ 105 h 767"/>
                <a:gd name="T36" fmla="*/ 525 w 700"/>
                <a:gd name="T37" fmla="*/ 125 h 767"/>
                <a:gd name="T38" fmla="*/ 567 w 700"/>
                <a:gd name="T39" fmla="*/ 150 h 767"/>
                <a:gd name="T40" fmla="*/ 700 w 700"/>
                <a:gd name="T41" fmla="*/ 414 h 767"/>
                <a:gd name="T42" fmla="*/ 350 w 700"/>
                <a:gd name="T43" fmla="*/ 767 h 767"/>
                <a:gd name="T44" fmla="*/ 0 w 700"/>
                <a:gd name="T45" fmla="*/ 416 h 767"/>
                <a:gd name="T46" fmla="*/ 64 w 700"/>
                <a:gd name="T47" fmla="*/ 216 h 767"/>
                <a:gd name="T48" fmla="*/ 66 w 700"/>
                <a:gd name="T49" fmla="*/ 214 h 767"/>
                <a:gd name="T50" fmla="*/ 70 w 700"/>
                <a:gd name="T51" fmla="*/ 209 h 767"/>
                <a:gd name="T52" fmla="*/ 135 w 700"/>
                <a:gd name="T53" fmla="*/ 101 h 767"/>
                <a:gd name="T54" fmla="*/ 143 w 700"/>
                <a:gd name="T55" fmla="*/ 31 h 767"/>
                <a:gd name="T56" fmla="*/ 146 w 700"/>
                <a:gd name="T57" fmla="*/ 0 h 767"/>
                <a:gd name="T58" fmla="*/ 177 w 700"/>
                <a:gd name="T59" fmla="*/ 1 h 767"/>
                <a:gd name="T60" fmla="*/ 231 w 700"/>
                <a:gd name="T61" fmla="*/ 5 h 767"/>
                <a:gd name="T62" fmla="*/ 457 w 700"/>
                <a:gd name="T63" fmla="*/ 219 h 767"/>
                <a:gd name="T64" fmla="*/ 469 w 700"/>
                <a:gd name="T65" fmla="*/ 18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767">
                  <a:moveTo>
                    <a:pt x="67" y="416"/>
                  </a:moveTo>
                  <a:cubicBezTo>
                    <a:pt x="67" y="573"/>
                    <a:pt x="194" y="701"/>
                    <a:pt x="350" y="701"/>
                  </a:cubicBezTo>
                  <a:cubicBezTo>
                    <a:pt x="507" y="701"/>
                    <a:pt x="633" y="573"/>
                    <a:pt x="633" y="414"/>
                  </a:cubicBezTo>
                  <a:cubicBezTo>
                    <a:pt x="633" y="333"/>
                    <a:pt x="596" y="258"/>
                    <a:pt x="532" y="207"/>
                  </a:cubicBezTo>
                  <a:cubicBezTo>
                    <a:pt x="525" y="232"/>
                    <a:pt x="514" y="256"/>
                    <a:pt x="500" y="279"/>
                  </a:cubicBezTo>
                  <a:cubicBezTo>
                    <a:pt x="492" y="293"/>
                    <a:pt x="476" y="309"/>
                    <a:pt x="452" y="330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396" y="295"/>
                    <a:pt x="396" y="283"/>
                    <a:pt x="396" y="271"/>
                  </a:cubicBezTo>
                  <a:cubicBezTo>
                    <a:pt x="396" y="172"/>
                    <a:pt x="321" y="87"/>
                    <a:pt x="219" y="70"/>
                  </a:cubicBezTo>
                  <a:cubicBezTo>
                    <a:pt x="215" y="70"/>
                    <a:pt x="211" y="69"/>
                    <a:pt x="207" y="69"/>
                  </a:cubicBezTo>
                  <a:cubicBezTo>
                    <a:pt x="204" y="92"/>
                    <a:pt x="202" y="108"/>
                    <a:pt x="199" y="118"/>
                  </a:cubicBezTo>
                  <a:cubicBezTo>
                    <a:pt x="188" y="163"/>
                    <a:pt x="161" y="206"/>
                    <a:pt x="120" y="254"/>
                  </a:cubicBezTo>
                  <a:cubicBezTo>
                    <a:pt x="116" y="257"/>
                    <a:pt x="116" y="257"/>
                    <a:pt x="116" y="257"/>
                  </a:cubicBezTo>
                  <a:cubicBezTo>
                    <a:pt x="84" y="301"/>
                    <a:pt x="67" y="357"/>
                    <a:pt x="67" y="416"/>
                  </a:cubicBezTo>
                  <a:close/>
                  <a:moveTo>
                    <a:pt x="469" y="183"/>
                  </a:moveTo>
                  <a:cubicBezTo>
                    <a:pt x="471" y="176"/>
                    <a:pt x="474" y="164"/>
                    <a:pt x="477" y="147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45" y="135"/>
                    <a:pt x="559" y="143"/>
                    <a:pt x="567" y="150"/>
                  </a:cubicBezTo>
                  <a:cubicBezTo>
                    <a:pt x="650" y="213"/>
                    <a:pt x="700" y="309"/>
                    <a:pt x="700" y="414"/>
                  </a:cubicBezTo>
                  <a:cubicBezTo>
                    <a:pt x="700" y="610"/>
                    <a:pt x="544" y="767"/>
                    <a:pt x="350" y="767"/>
                  </a:cubicBezTo>
                  <a:cubicBezTo>
                    <a:pt x="157" y="767"/>
                    <a:pt x="0" y="610"/>
                    <a:pt x="0" y="416"/>
                  </a:cubicBezTo>
                  <a:cubicBezTo>
                    <a:pt x="0" y="342"/>
                    <a:pt x="22" y="272"/>
                    <a:pt x="64" y="216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105" y="169"/>
                    <a:pt x="126" y="135"/>
                    <a:pt x="135" y="101"/>
                  </a:cubicBezTo>
                  <a:cubicBezTo>
                    <a:pt x="137" y="93"/>
                    <a:pt x="140" y="69"/>
                    <a:pt x="143" y="3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202" y="1"/>
                    <a:pt x="219" y="3"/>
                    <a:pt x="231" y="5"/>
                  </a:cubicBezTo>
                  <a:cubicBezTo>
                    <a:pt x="346" y="24"/>
                    <a:pt x="435" y="110"/>
                    <a:pt x="457" y="219"/>
                  </a:cubicBezTo>
                  <a:cubicBezTo>
                    <a:pt x="462" y="207"/>
                    <a:pt x="466" y="195"/>
                    <a:pt x="469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8"/>
              </p:custDataLst>
            </p:nvPr>
          </p:nvSpPr>
          <p:spPr>
            <a:xfrm>
              <a:off x="8536986" y="3739772"/>
              <a:ext cx="1325114" cy="1144750"/>
            </a:xfrm>
            <a:prstGeom prst="ellipse">
              <a:avLst/>
            </a:prstGeom>
            <a:gradFill>
              <a:gsLst>
                <a:gs pos="51000">
                  <a:srgbClr val="002060"/>
                </a:gs>
                <a:gs pos="100000">
                  <a:srgbClr val="033E8B"/>
                </a:gs>
              </a:gsLst>
            </a:gra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9"/>
              </p:custDataLst>
            </p:nvPr>
          </p:nvSpPr>
          <p:spPr>
            <a:xfrm>
              <a:off x="7792490" y="5427965"/>
              <a:ext cx="1179384" cy="3270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安全策略</a:t>
              </a:r>
              <a:endPara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0"/>
              </p:custDataLst>
            </p:nvPr>
          </p:nvSpPr>
          <p:spPr>
            <a:xfrm>
              <a:off x="6775390" y="5446691"/>
              <a:ext cx="1179384" cy="3270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权限管控</a:t>
              </a:r>
              <a:endPara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1"/>
              </p:custDataLst>
            </p:nvPr>
          </p:nvSpPr>
          <p:spPr>
            <a:xfrm>
              <a:off x="6863452" y="3466797"/>
              <a:ext cx="1325114" cy="3822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敏感数据定义</a:t>
              </a:r>
              <a:endPara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22"/>
              </p:custDataLst>
            </p:nvPr>
          </p:nvSpPr>
          <p:spPr>
            <a:xfrm>
              <a:off x="6833039" y="3769994"/>
              <a:ext cx="1325114" cy="3765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数据分类分级</a:t>
              </a:r>
              <a:endPara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3"/>
              </p:custDataLst>
            </p:nvPr>
          </p:nvSpPr>
          <p:spPr>
            <a:xfrm>
              <a:off x="6841360" y="4049100"/>
              <a:ext cx="1360255" cy="45282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敏感数据分布</a:t>
              </a:r>
              <a:endPara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24"/>
              </p:custDataLst>
            </p:nvPr>
          </p:nvSpPr>
          <p:spPr>
            <a:xfrm>
              <a:off x="10164696" y="3566764"/>
              <a:ext cx="1004483" cy="244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数据加密</a:t>
              </a:r>
              <a:endPara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25"/>
              </p:custDataLst>
            </p:nvPr>
          </p:nvSpPr>
          <p:spPr>
            <a:xfrm>
              <a:off x="10167651" y="3772116"/>
              <a:ext cx="1024606" cy="43021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数据脱敏</a:t>
              </a:r>
              <a:endPara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26"/>
              </p:custDataLst>
            </p:nvPr>
          </p:nvSpPr>
          <p:spPr>
            <a:xfrm>
              <a:off x="11018778" y="3490367"/>
              <a:ext cx="1004483" cy="3216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数据指纹</a:t>
              </a:r>
              <a:endPara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27"/>
              </p:custDataLst>
            </p:nvPr>
          </p:nvSpPr>
          <p:spPr>
            <a:xfrm>
              <a:off x="9862103" y="5346788"/>
              <a:ext cx="1071849" cy="47029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日志监控</a:t>
              </a:r>
              <a:endPara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7239633" y="3082918"/>
              <a:ext cx="1113564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数据识别</a:t>
              </a:r>
              <a:endPara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10613184" y="3082739"/>
              <a:ext cx="1170796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数据保护</a:t>
              </a:r>
              <a:endPara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10627702" y="4904611"/>
              <a:ext cx="1048970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监控审计</a:t>
              </a:r>
              <a:endPara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7120260" y="4932418"/>
              <a:ext cx="1054670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安全加固</a:t>
              </a:r>
              <a:endParaRPr lang="zh-CN" altLang="en-US" sz="1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32"/>
              </p:custDataLst>
            </p:nvPr>
          </p:nvSpPr>
          <p:spPr>
            <a:xfrm>
              <a:off x="8860554" y="4134003"/>
              <a:ext cx="623805" cy="357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</a:t>
              </a: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33"/>
              </p:custDataLst>
            </p:nvPr>
          </p:nvSpPr>
          <p:spPr>
            <a:xfrm>
              <a:off x="10995701" y="3794416"/>
              <a:ext cx="883343" cy="321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敏感词库</a:t>
              </a:r>
              <a:endParaRPr lang="zh-CN" altLang="en-US" sz="1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形状 95"/>
            <p:cNvSpPr/>
            <p:nvPr>
              <p:custDataLst>
                <p:tags r:id="rId34"/>
              </p:custDataLst>
            </p:nvPr>
          </p:nvSpPr>
          <p:spPr>
            <a:xfrm>
              <a:off x="7007733" y="4903338"/>
              <a:ext cx="150541" cy="274275"/>
            </a:xfrm>
            <a:custGeom>
              <a:avLst/>
              <a:gdLst>
                <a:gd name="connsiteX0" fmla="*/ 109688 w 213750"/>
                <a:gd name="connsiteY0" fmla="*/ 230264 h 236250"/>
                <a:gd name="connsiteX1" fmla="*/ 98438 w 213750"/>
                <a:gd name="connsiteY1" fmla="*/ 227452 h 236250"/>
                <a:gd name="connsiteX2" fmla="*/ 95063 w 213750"/>
                <a:gd name="connsiteY2" fmla="*/ 225539 h 236250"/>
                <a:gd name="connsiteX3" fmla="*/ 8438 w 213750"/>
                <a:gd name="connsiteY3" fmla="*/ 77039 h 236250"/>
                <a:gd name="connsiteX4" fmla="*/ 8438 w 213750"/>
                <a:gd name="connsiteY4" fmla="*/ 75464 h 236250"/>
                <a:gd name="connsiteX5" fmla="*/ 19688 w 213750"/>
                <a:gd name="connsiteY5" fmla="*/ 55777 h 236250"/>
                <a:gd name="connsiteX6" fmla="*/ 98438 w 213750"/>
                <a:gd name="connsiteY6" fmla="*/ 11452 h 236250"/>
                <a:gd name="connsiteX7" fmla="*/ 120938 w 213750"/>
                <a:gd name="connsiteY7" fmla="*/ 11452 h 236250"/>
                <a:gd name="connsiteX8" fmla="*/ 199688 w 213750"/>
                <a:gd name="connsiteY8" fmla="*/ 55777 h 236250"/>
                <a:gd name="connsiteX9" fmla="*/ 210938 w 213750"/>
                <a:gd name="connsiteY9" fmla="*/ 75464 h 236250"/>
                <a:gd name="connsiteX10" fmla="*/ 210938 w 213750"/>
                <a:gd name="connsiteY10" fmla="*/ 77039 h 236250"/>
                <a:gd name="connsiteX11" fmla="*/ 124088 w 213750"/>
                <a:gd name="connsiteY11" fmla="*/ 225539 h 236250"/>
                <a:gd name="connsiteX12" fmla="*/ 120713 w 213750"/>
                <a:gd name="connsiteY12" fmla="*/ 227452 h 236250"/>
                <a:gd name="connsiteX13" fmla="*/ 109688 w 213750"/>
                <a:gd name="connsiteY13" fmla="*/ 230264 h 236250"/>
                <a:gd name="connsiteX14" fmla="*/ 109688 w 213750"/>
                <a:gd name="connsiteY14" fmla="*/ 31139 h 236250"/>
                <a:gd name="connsiteX15" fmla="*/ 30938 w 213750"/>
                <a:gd name="connsiteY15" fmla="*/ 75464 h 236250"/>
                <a:gd name="connsiteX16" fmla="*/ 30938 w 213750"/>
                <a:gd name="connsiteY16" fmla="*/ 77039 h 236250"/>
                <a:gd name="connsiteX17" fmla="*/ 106313 w 213750"/>
                <a:gd name="connsiteY17" fmla="*/ 205852 h 236250"/>
                <a:gd name="connsiteX18" fmla="*/ 109688 w 213750"/>
                <a:gd name="connsiteY18" fmla="*/ 207764 h 236250"/>
                <a:gd name="connsiteX19" fmla="*/ 113063 w 213750"/>
                <a:gd name="connsiteY19" fmla="*/ 205852 h 236250"/>
                <a:gd name="connsiteX20" fmla="*/ 188438 w 213750"/>
                <a:gd name="connsiteY20" fmla="*/ 77039 h 236250"/>
                <a:gd name="connsiteX21" fmla="*/ 188438 w 213750"/>
                <a:gd name="connsiteY21" fmla="*/ 75464 h 2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750" h="236250">
                  <a:moveTo>
                    <a:pt x="109688" y="230264"/>
                  </a:moveTo>
                  <a:cubicBezTo>
                    <a:pt x="105757" y="230326"/>
                    <a:pt x="101878" y="229356"/>
                    <a:pt x="98438" y="227452"/>
                  </a:cubicBezTo>
                  <a:lnTo>
                    <a:pt x="95063" y="225539"/>
                  </a:lnTo>
                  <a:cubicBezTo>
                    <a:pt x="41544" y="195260"/>
                    <a:pt x="8452" y="138531"/>
                    <a:pt x="8438" y="77039"/>
                  </a:cubicBezTo>
                  <a:lnTo>
                    <a:pt x="8438" y="75464"/>
                  </a:lnTo>
                  <a:cubicBezTo>
                    <a:pt x="8366" y="67354"/>
                    <a:pt x="12664" y="59832"/>
                    <a:pt x="19688" y="55777"/>
                  </a:cubicBezTo>
                  <a:lnTo>
                    <a:pt x="98438" y="11452"/>
                  </a:lnTo>
                  <a:cubicBezTo>
                    <a:pt x="105400" y="7433"/>
                    <a:pt x="113977" y="7433"/>
                    <a:pt x="120938" y="11452"/>
                  </a:cubicBezTo>
                  <a:lnTo>
                    <a:pt x="199688" y="55777"/>
                  </a:lnTo>
                  <a:cubicBezTo>
                    <a:pt x="206713" y="59832"/>
                    <a:pt x="211011" y="67354"/>
                    <a:pt x="210938" y="75464"/>
                  </a:cubicBezTo>
                  <a:lnTo>
                    <a:pt x="210938" y="77039"/>
                  </a:lnTo>
                  <a:cubicBezTo>
                    <a:pt x="210879" y="138578"/>
                    <a:pt x="177694" y="195318"/>
                    <a:pt x="124088" y="225539"/>
                  </a:cubicBezTo>
                  <a:lnTo>
                    <a:pt x="120713" y="227452"/>
                  </a:lnTo>
                  <a:cubicBezTo>
                    <a:pt x="117340" y="229319"/>
                    <a:pt x="113544" y="230287"/>
                    <a:pt x="109688" y="230264"/>
                  </a:cubicBezTo>
                  <a:close/>
                  <a:moveTo>
                    <a:pt x="109688" y="31139"/>
                  </a:moveTo>
                  <a:lnTo>
                    <a:pt x="30938" y="75464"/>
                  </a:lnTo>
                  <a:lnTo>
                    <a:pt x="30938" y="77039"/>
                  </a:lnTo>
                  <a:cubicBezTo>
                    <a:pt x="30977" y="130433"/>
                    <a:pt x="59784" y="179663"/>
                    <a:pt x="106313" y="205852"/>
                  </a:cubicBezTo>
                  <a:lnTo>
                    <a:pt x="109688" y="207764"/>
                  </a:lnTo>
                  <a:lnTo>
                    <a:pt x="113063" y="205852"/>
                  </a:lnTo>
                  <a:cubicBezTo>
                    <a:pt x="159593" y="179663"/>
                    <a:pt x="188400" y="130433"/>
                    <a:pt x="188438" y="77039"/>
                  </a:cubicBezTo>
                  <a:lnTo>
                    <a:pt x="188438" y="7546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35"/>
              </p:custDataLst>
            </p:nvPr>
          </p:nvSpPr>
          <p:spPr>
            <a:xfrm>
              <a:off x="10933952" y="5385720"/>
              <a:ext cx="1048968" cy="34414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行为监控</a:t>
              </a:r>
              <a:endPara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: 剪去左右顶角 47"/>
            <p:cNvSpPr/>
            <p:nvPr/>
          </p:nvSpPr>
          <p:spPr>
            <a:xfrm>
              <a:off x="6823818" y="5972590"/>
              <a:ext cx="5028302" cy="447478"/>
            </a:xfrm>
            <a:prstGeom prst="snip2Same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以企业</a:t>
              </a: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组织分工 </a:t>
              </a:r>
              <a:r>
                <a:rPr lang="en-US" altLang="zh-CN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 </a:t>
              </a: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业务内容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特点为基础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8154" y="2226964"/>
              <a:ext cx="2216331" cy="30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数据安全管理体系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64712" y="717809"/>
            <a:ext cx="1833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数据标准管理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63142" y="2756740"/>
            <a:ext cx="3159045" cy="3546050"/>
            <a:chOff x="705269" y="3118168"/>
            <a:chExt cx="3216503" cy="2273421"/>
          </a:xfrm>
        </p:grpSpPr>
        <p:sp>
          <p:nvSpPr>
            <p:cNvPr id="54" name="文本框 53"/>
            <p:cNvSpPr txBox="1"/>
            <p:nvPr/>
          </p:nvSpPr>
          <p:spPr>
            <a:xfrm>
              <a:off x="1708501" y="3118168"/>
              <a:ext cx="1498600" cy="21735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13994" y="3870981"/>
              <a:ext cx="1071422" cy="27624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基础类数据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868340" y="3870980"/>
              <a:ext cx="1017162" cy="27624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指标类数据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7" name="连接符: 肘形 56"/>
            <p:cNvCxnSpPr>
              <a:stCxn id="54" idx="2"/>
              <a:endCxn id="55" idx="0"/>
            </p:cNvCxnSpPr>
            <p:nvPr/>
          </p:nvCxnSpPr>
          <p:spPr>
            <a:xfrm rot="5400000">
              <a:off x="1786027" y="3199206"/>
              <a:ext cx="535454" cy="80809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连接符: 肘形 57"/>
            <p:cNvCxnSpPr>
              <a:stCxn id="54" idx="2"/>
              <a:endCxn id="56" idx="0"/>
            </p:cNvCxnSpPr>
            <p:nvPr/>
          </p:nvCxnSpPr>
          <p:spPr>
            <a:xfrm rot="16200000" flipH="1">
              <a:off x="2649634" y="3143693"/>
              <a:ext cx="535453" cy="91912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05269" y="4459289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数据维度标准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172826" y="4471011"/>
              <a:ext cx="326371" cy="7799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主数据标准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643662" y="4471011"/>
              <a:ext cx="304800" cy="7799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元数据标准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074861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数据编码标准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495333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数据模型标准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099664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基础指标标准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616972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计算指标标准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6" name="连接符: 肘形 65"/>
            <p:cNvCxnSpPr>
              <a:stCxn id="55" idx="2"/>
              <a:endCxn id="59" idx="0"/>
            </p:cNvCxnSpPr>
            <p:nvPr/>
          </p:nvCxnSpPr>
          <p:spPr>
            <a:xfrm rot="5400000">
              <a:off x="1097658" y="3907241"/>
              <a:ext cx="312060" cy="7920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66"/>
            <p:cNvCxnSpPr>
              <a:stCxn id="55" idx="2"/>
              <a:endCxn id="60" idx="0"/>
            </p:cNvCxnSpPr>
            <p:nvPr/>
          </p:nvCxnSpPr>
          <p:spPr>
            <a:xfrm rot="5400000">
              <a:off x="1330968" y="4152273"/>
              <a:ext cx="323782" cy="31369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连接符: 肘形 67"/>
            <p:cNvCxnSpPr>
              <a:stCxn id="55" idx="2"/>
              <a:endCxn id="62" idx="0"/>
            </p:cNvCxnSpPr>
            <p:nvPr/>
          </p:nvCxnSpPr>
          <p:spPr>
            <a:xfrm rot="16200000" flipH="1">
              <a:off x="1776593" y="4020342"/>
              <a:ext cx="323782" cy="57755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连接符: 肘形 68"/>
            <p:cNvCxnSpPr>
              <a:stCxn id="55" idx="2"/>
              <a:endCxn id="63" idx="0"/>
            </p:cNvCxnSpPr>
            <p:nvPr/>
          </p:nvCxnSpPr>
          <p:spPr>
            <a:xfrm rot="16200000" flipH="1">
              <a:off x="1986828" y="3810106"/>
              <a:ext cx="323782" cy="99802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连接符: 肘形 69"/>
            <p:cNvCxnSpPr>
              <a:stCxn id="55" idx="2"/>
              <a:endCxn id="61" idx="0"/>
            </p:cNvCxnSpPr>
            <p:nvPr/>
          </p:nvCxnSpPr>
          <p:spPr>
            <a:xfrm rot="16200000" flipH="1">
              <a:off x="1560993" y="4235942"/>
              <a:ext cx="323782" cy="14635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连接符: 肘形 70"/>
            <p:cNvCxnSpPr>
              <a:stCxn id="56" idx="2"/>
              <a:endCxn id="64" idx="0"/>
            </p:cNvCxnSpPr>
            <p:nvPr/>
          </p:nvCxnSpPr>
          <p:spPr>
            <a:xfrm rot="5400000">
              <a:off x="3152602" y="4246691"/>
              <a:ext cx="323782" cy="12485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连接符: 肘形 71"/>
            <p:cNvCxnSpPr>
              <a:stCxn id="56" idx="2"/>
              <a:endCxn id="65" idx="0"/>
            </p:cNvCxnSpPr>
            <p:nvPr/>
          </p:nvCxnSpPr>
          <p:spPr>
            <a:xfrm rot="16200000" flipH="1">
              <a:off x="3411256" y="4112893"/>
              <a:ext cx="323782" cy="39245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72"/>
          <p:cNvSpPr txBox="1"/>
          <p:nvPr/>
        </p:nvSpPr>
        <p:spPr>
          <a:xfrm>
            <a:off x="104405" y="1439389"/>
            <a:ext cx="3757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统一标准定义和实施统一的准则、规范，以确保数据的格式、命名约定、数据类型和数据字典的一致性。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4405" y="2275279"/>
            <a:ext cx="3711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标准规划→标准制定→标准发布→标准执行→标准维护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66360" y="1113859"/>
            <a:ext cx="3534171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技术规范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行业标准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综合考虑，服务一站式落地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96105" y="1930459"/>
            <a:ext cx="15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制定数据标准体系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43950" y="250680"/>
            <a:ext cx="254293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数据治理服务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04" y="482664"/>
            <a:ext cx="2767794" cy="3841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988" y="5029200"/>
            <a:ext cx="1409928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083472" y="5067981"/>
            <a:ext cx="5606842" cy="1214967"/>
          </a:xfrm>
          <a:prstGeom prst="rect">
            <a:avLst/>
          </a:prstGeom>
        </p:spPr>
        <p:txBody>
          <a:bodyPr wrap="square" lIns="138257" tIns="69129" rIns="138257" bIns="69129" anchor="ctr">
            <a:spAutoFit/>
          </a:bodyPr>
          <a:lstStyle/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深圳地址：深圳市罗湖区布吉路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1028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号中设广场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座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</a:t>
            </a:r>
            <a:endParaRPr lang="zh-CN" altLang="en-US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北京地址：北京市海淀区西北旺东路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号院东区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号楼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栋、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</a:t>
            </a:r>
            <a:endParaRPr lang="zh-CN" altLang="en-US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电话：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400 180 6665</a:t>
            </a:r>
            <a:endParaRPr lang="en-US" altLang="zh-CN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网址：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www.isstech.com</a:t>
            </a:r>
            <a:endParaRPr lang="zh-CN" altLang="en-US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388" y="2871921"/>
            <a:ext cx="7438572" cy="647889"/>
          </a:xfrm>
          <a:prstGeom prst="rect">
            <a:avLst/>
          </a:prstGeom>
        </p:spPr>
        <p:txBody>
          <a:bodyPr wrap="square" lIns="138257" tIns="69129" rIns="138257" bIns="69129" anchor="ctr">
            <a:spAutoFit/>
          </a:bodyPr>
          <a:lstStyle/>
          <a:p>
            <a:pPr defTabSz="1382395">
              <a:lnSpc>
                <a:spcPts val="3025"/>
              </a:lnSpc>
              <a:defRPr/>
            </a:pPr>
            <a:r>
              <a:rPr lang="en-US" altLang="zh-CN" sz="7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</a:t>
            </a:r>
            <a:endParaRPr lang="en-US" altLang="zh-CN" sz="7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7BB2EA-290C-4BE3-BE08-676B828CC24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69277" y="277094"/>
            <a:ext cx="1190327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数据流转及各方利益分配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在金融保险行业中，数据从客户采集、加工处理到多方共享应用，推动产品定价、风控、理赔智能化，同时通过合规机制实现保险公司、数据提供方、平台方之间的价值共创与利益分配。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8914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数据提供方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8914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63306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数据服务商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63306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97699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平台运营方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97699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32091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数据需求方</a:t>
            </a:r>
            <a:endPara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32091" y="1625602"/>
            <a:ext cx="2256708" cy="329474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96797" y="1596574"/>
            <a:ext cx="92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数据汇聚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68330" y="1625602"/>
            <a:ext cx="128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数据治理加工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82441" y="1596574"/>
            <a:ext cx="128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数据流通交易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399974" y="1625602"/>
            <a:ext cx="92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数据消费</a:t>
            </a:r>
            <a:endPara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185622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121221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原始数据</a:t>
            </a:r>
            <a:endParaRPr lang="zh-CN" altLang="en-US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6116918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052518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数据产品</a:t>
            </a:r>
            <a:endParaRPr lang="zh-CN" altLang="en-US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9044607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980206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数据接口</a:t>
            </a:r>
            <a:endParaRPr lang="zh-CN" altLang="en-US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9054407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9044607" y="3247795"/>
            <a:ext cx="65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数据商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品交易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H="1">
            <a:off x="6120014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065798" y="3247795"/>
            <a:ext cx="81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数据产品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加工分成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H="1">
            <a:off x="3190523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121501" y="3247795"/>
            <a:ext cx="81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原始数据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供应分成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928914" y="3889830"/>
            <a:ext cx="11059885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9840035" y="4116899"/>
            <a:ext cx="2032649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保、社保单位支付订单金额</a:t>
            </a:r>
            <a:endParaRPr lang="zh-CN" altLang="en-US" sz="12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38545" y="4097709"/>
            <a:ext cx="1042714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平台运营成本</a:t>
            </a:r>
            <a:endParaRPr lang="zh-CN" altLang="en-US" sz="12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24705" y="4097709"/>
            <a:ext cx="1042714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平台运营固定利润</a:t>
            </a:r>
            <a:endParaRPr lang="zh-CN" altLang="en-US" sz="12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850425" y="4077636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数据治理加工成本</a:t>
            </a:r>
            <a:endParaRPr lang="zh-CN" altLang="en-US" sz="12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924857" y="4077636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数据开发服务利润</a:t>
            </a:r>
            <a:endParaRPr lang="zh-CN" altLang="en-US" sz="12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59681" y="4097709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医疗数据资产</a:t>
            </a:r>
            <a:endParaRPr lang="zh-CN" altLang="en-US" sz="12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034113" y="4097709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数据开发服务利润</a:t>
            </a:r>
            <a:endParaRPr lang="zh-CN" altLang="en-US" sz="12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266526" y="4620915"/>
            <a:ext cx="920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0277" y="1628579"/>
            <a:ext cx="9607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医疗数据价值创造流</a:t>
            </a:r>
            <a:endParaRPr lang="zh-CN" altLang="en-US" sz="16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2016" y="3075445"/>
            <a:ext cx="9607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医疗数据利益分配流</a:t>
            </a:r>
            <a:endParaRPr lang="zh-CN" altLang="en-US" sz="16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38629" y="5529943"/>
            <a:ext cx="11364685" cy="406400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9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梯形 61"/>
          <p:cNvSpPr/>
          <p:nvPr/>
        </p:nvSpPr>
        <p:spPr>
          <a:xfrm>
            <a:off x="624114" y="5267321"/>
            <a:ext cx="11364685" cy="252868"/>
          </a:xfrm>
          <a:prstGeom prst="trapezoid">
            <a:avLst>
              <a:gd name="adj" fmla="val 160604"/>
            </a:avLst>
          </a:prstGeom>
          <a:gradFill flip="none" rotWithShape="1">
            <a:gsLst>
              <a:gs pos="33000">
                <a:schemeClr val="bg2">
                  <a:lumMod val="90000"/>
                  <a:alpha val="20000"/>
                </a:schemeClr>
              </a:gs>
              <a:gs pos="77000">
                <a:schemeClr val="bg1"/>
              </a:gs>
            </a:gsLst>
            <a:lin ang="16200000" scaled="1"/>
            <a:tileRect/>
          </a:gradFill>
          <a:ln>
            <a:gradFill>
              <a:gsLst>
                <a:gs pos="78000">
                  <a:schemeClr val="bg2">
                    <a:lumMod val="90000"/>
                  </a:schemeClr>
                </a:gs>
                <a:gs pos="32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686606" y="556476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sz="16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09692" y="5126163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数据汇聚</a:t>
            </a:r>
            <a:endParaRPr lang="zh-CN" altLang="en-US" sz="12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368330" y="5126163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数据治理开发</a:t>
            </a:r>
            <a:endParaRPr lang="zh-CN" altLang="en-US" sz="12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074930" y="5120821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数据可信流通</a:t>
            </a:r>
            <a:endParaRPr lang="zh-CN" altLang="en-US" sz="12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902575" y="5126837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</a:t>
            </a:r>
            <a:r>
              <a:rPr lang="en-US" altLang="zh-CN" sz="1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API</a:t>
            </a:r>
            <a:r>
              <a:rPr lang="zh-CN" altLang="en-US" sz="1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网关</a:t>
            </a:r>
            <a:endParaRPr lang="zh-CN" altLang="en-US" sz="1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24205" y="6007100"/>
            <a:ext cx="11379200" cy="67437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0" y="6006960"/>
            <a:ext cx="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客户价值</a:t>
            </a:r>
            <a:endParaRPr lang="zh-CN" altLang="en-US" sz="16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59500" y="2022389"/>
            <a:ext cx="23164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医疗健康数据：诊疗记录、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处方用药、疾病史、体检报告、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ICD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编码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医疗费用数据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：检查费、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治疗费、药品费、手术费、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床位费等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医保结算数据：医保报销明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细、住院结算单、药品费用清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056684" y="1904057"/>
            <a:ext cx="1960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【原始数据】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↓</a:t>
            </a:r>
            <a:endParaRPr lang="en-US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采集（医院、设备、保险系统）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↓</a:t>
            </a:r>
            <a:endParaRPr lang="en-US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脱敏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加密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结构化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准化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清洗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校验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↓</a:t>
            </a:r>
            <a:endParaRPr lang="en-US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标签化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建模特征加工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存入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数据中台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仓库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↓</a:t>
            </a:r>
            <a:endParaRPr lang="en-US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分发使用（定价、核保、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理赔、健康管理）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075060" y="2060400"/>
            <a:ext cx="15284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1.客户健康风险标签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2.理赔欺诈风险模型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3.医疗费用预测模型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4.保单理赔数据集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5.风险定价因子包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0039196" y="2022443"/>
            <a:ext cx="13760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风险评估与核保</a:t>
            </a:r>
            <a:endParaRPr lang="zh-CN" altLang="en-US" sz="1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动态定价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反欺诈风控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理赔自动化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2018" y="5943921"/>
            <a:ext cx="1120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通过大数据对疾病诊断信息、病程信息、医保信息、手术信息、预后信息、费用信息进行建模，完成市场规模与产品定价试算，向保险公司与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机构提供真实可靠历史数据，确保新险种开发具备满足参保人需求、具有规模性及合理理赔规则的新险种。同样，也用于原有保险产品的升级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换代，产生适应细分人群的套餐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保险金额、费率、保险期限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5631" y="4614159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60%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2478" y="4614159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20%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9888" y="4614159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20%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712085"/>
            <a:ext cx="12192000" cy="1632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数据特征</a:t>
            </a: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：单例数据</a:t>
            </a:r>
            <a:endParaRPr lang="en-US" altLang="zh-CN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" name="文本框 303"/>
          <p:cNvSpPr txBox="1"/>
          <p:nvPr/>
        </p:nvSpPr>
        <p:spPr>
          <a:xfrm>
            <a:off x="357505" y="177800"/>
            <a:ext cx="915797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解决的问题：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商保公司与医疗数据逻辑</a:t>
            </a:r>
            <a:endParaRPr lang="zh-CN" altLang="en-US" sz="20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3105" y="2794635"/>
            <a:ext cx="4905375" cy="1764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1980" y="1099820"/>
            <a:ext cx="1784985" cy="801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骨外科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髋关节置换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47090" y="4257675"/>
            <a:ext cx="1621155" cy="80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假体厂家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670925" y="1099820"/>
            <a:ext cx="2218690" cy="80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商保公司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96340" y="2844800"/>
            <a:ext cx="982345" cy="675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提供人工关节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554095" y="4813935"/>
            <a:ext cx="3922395" cy="675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承保假体厂家产品的商保产品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决定不承保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802370" y="5365750"/>
            <a:ext cx="1955800" cy="80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试算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244205" y="3067050"/>
            <a:ext cx="1805940" cy="626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初次手术时间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158730" y="3067050"/>
            <a:ext cx="1511935" cy="626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返修时间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16225" y="1843405"/>
            <a:ext cx="3898265" cy="248666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2178685" y="3175000"/>
            <a:ext cx="65024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8244205" y="3784600"/>
            <a:ext cx="1805940" cy="545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手术费用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158730" y="3784600"/>
            <a:ext cx="1511935" cy="545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9554210" y="1998345"/>
            <a:ext cx="405765" cy="75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050145" y="1947545"/>
            <a:ext cx="1784985" cy="801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购买手术数据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下箭头 48"/>
          <p:cNvSpPr/>
          <p:nvPr/>
        </p:nvSpPr>
        <p:spPr>
          <a:xfrm>
            <a:off x="9554210" y="4559300"/>
            <a:ext cx="405765" cy="75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58730" y="4622800"/>
            <a:ext cx="1784985" cy="6794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投保额、理赔额、理赔条件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肘形连接符 19"/>
          <p:cNvCxnSpPr>
            <a:stCxn id="13" idx="1"/>
            <a:endCxn id="9" idx="2"/>
          </p:cNvCxnSpPr>
          <p:nvPr/>
        </p:nvCxnSpPr>
        <p:spPr>
          <a:xfrm rot="10800000">
            <a:off x="1657985" y="5059045"/>
            <a:ext cx="7144385" cy="7073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145540" y="5081905"/>
            <a:ext cx="10160" cy="121666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3554095" y="5882005"/>
            <a:ext cx="3088640" cy="8013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市面上常见的：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本产品由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PICC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>
            <a:endCxn id="22" idx="1"/>
          </p:cNvCxnSpPr>
          <p:nvPr/>
        </p:nvCxnSpPr>
        <p:spPr>
          <a:xfrm flipV="1">
            <a:off x="1196340" y="6282690"/>
            <a:ext cx="2357755" cy="5715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1673225" y="3681730"/>
            <a:ext cx="9525" cy="7099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>
            <p:custDataLst>
              <p:tags r:id="rId3"/>
            </p:custDataLst>
          </p:nvPr>
        </p:nvSpPr>
        <p:spPr>
          <a:xfrm>
            <a:off x="7248525" y="2992120"/>
            <a:ext cx="652145" cy="14598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手术主题库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" name="文本框 303"/>
          <p:cNvSpPr txBox="1"/>
          <p:nvPr/>
        </p:nvSpPr>
        <p:spPr>
          <a:xfrm>
            <a:off x="309880" y="177800"/>
            <a:ext cx="915797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金融保险行业价值链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24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880" y="832485"/>
            <a:ext cx="11513820" cy="5920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712085"/>
            <a:ext cx="12192000" cy="1632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数据共享与交换服务平台</a:t>
            </a:r>
            <a:endParaRPr lang="zh-CN" altLang="zh-CN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4830" y="306970"/>
            <a:ext cx="8838366" cy="64748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54830" y="76200"/>
            <a:ext cx="284117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保险公司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2200" y="762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交互工具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15399" y="76200"/>
            <a:ext cx="3080657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模型服务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401" y="207054"/>
            <a:ext cx="211182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500" b="1">
                <a:solidFill>
                  <a:schemeClr val="accent1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4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商保核查产品</a:t>
            </a:r>
            <a:endParaRPr lang="zh-CN" altLang="en-US" sz="240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3890" y="291465"/>
            <a:ext cx="6498590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金融保险行业数据开发：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快赔调查数据产品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" y="1416685"/>
            <a:ext cx="5085715" cy="4802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34785" y="1062355"/>
            <a:ext cx="5080000" cy="286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客户需求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在小额或标准化的健康保险出险中，为了加快快赔流程，保险公司进行的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简化调查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，基于预先设定的规则和标准，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快速决定赔偿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304800" algn="just" defTabSz="266700">
              <a:lnSpc>
                <a:spcPts val="2400"/>
              </a:lnSpc>
              <a:spcAft>
                <a:spcPts val="8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在快赔场景下，保险公司利用“快赔调查”数据产品，保险公司获得个人授权后，快速分析医疗就诊数据，以确定是否符合快赔条件，大大缩短快赔时间，提高客户满意度。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785" y="4215130"/>
            <a:ext cx="5080000" cy="1938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数据资源要求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just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1.数据更新频率要求,实时/日/周更新。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l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2.历史数据时长要求，近2年以上。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279400" algn="l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3.地域覆盖要求，全覆盖/覆盖辖区内绝大部分公立医院。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310" y="1035050"/>
            <a:ext cx="506666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数据字段（共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197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字段）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8058_5*l_h_a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01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058_5*l_h_f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8058_5*l_h_a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103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58_5*l_h_f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3.xml><?xml version="1.0" encoding="utf-8"?>
<p:tagLst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4.xml><?xml version="1.0" encoding="utf-8"?>
<p:tagLst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5.xml><?xml version="1.0" encoding="utf-8"?>
<p:tagLst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6.xml><?xml version="1.0" encoding="utf-8"?>
<p:tagLst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7.xml><?xml version="1.0" encoding="utf-8"?>
<p:tagLst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50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7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8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19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1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2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3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4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5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6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  <p:tag name="KSO_WM_UNIT_PLACING_PICTURE_USER_VIEWPORT" val="{&quot;height&quot;:881,&quot;width&quot;:4714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  <p:tag name="KSO_WM_UNIT_PLACING_PICTURE_USER_VIEWPORT" val="{&quot;height&quot;:881,&quot;width&quot;:4714}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058_5*l_h_i*1_1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8058_5*l_h_i*1_1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8058_5*l_h_i*1_1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058_5*l_h_x*1_1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058_5*l_h_i*1_2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8058_5*l_h_i*1_2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28058_5*l_h_i*1_2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VALUE" val="80*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058_5*l_h_x*1_2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058_5*l_h_i*1_3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8058_5*l_h_i*1_3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DIAGRAM_VIRTUALLY_FRAME" val="{&quot;height&quot;:313.9997637795276,&quot;left&quot;:111.37007874015748,&quot;top&quot;:120.6348031496063,&quot;width&quot;:717.8299212598425}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28058_5*l_h_i*1_3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VALUE" val="80*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8058_5*l_h_x*1_3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058_5*l_h_i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058_5*l_h_i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8058_5*l_h_a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95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058_5*l_h_f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058_5*l_h_i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8058_5*l_h_i*1_3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8058_5*l_h_i*1_2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058_5*l_h_i*1_1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5119</Words>
  <Application>WPS 演示</Application>
  <PresentationFormat>宽屏</PresentationFormat>
  <Paragraphs>839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等线</vt:lpstr>
      <vt:lpstr>Arial Unicode MS</vt:lpstr>
      <vt:lpstr>等线 Light</vt:lpstr>
      <vt:lpstr>Calibri</vt:lpstr>
      <vt:lpstr>Arial</vt:lpstr>
      <vt:lpstr>Clear Sans</vt:lpstr>
      <vt:lpstr>DejaVu Math TeX Gyre</vt:lpstr>
      <vt:lpstr>思源黑体 CN Bold</vt:lpstr>
      <vt:lpstr>黑体</vt:lpstr>
      <vt:lpstr>思源黑体 CN Light</vt:lpstr>
      <vt:lpstr>微软雅黑 Light</vt:lpstr>
      <vt:lpstr>Segoe UI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zff</dc:creator>
  <cp:lastModifiedBy>OMG</cp:lastModifiedBy>
  <cp:revision>38</cp:revision>
  <dcterms:created xsi:type="dcterms:W3CDTF">2025-04-25T13:23:00Z</dcterms:created>
  <dcterms:modified xsi:type="dcterms:W3CDTF">2025-06-23T15:10:54Z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A63DF153C5C440BF9FDF4579BB590381_13</vt:lpwstr>
  </property>
  <property fmtid="{D5CDD505-2E9C-101B-9397-08002B2CF9AE}" pid="3" name="KSOProductBuildVer">
    <vt:lpwstr>2052-12.1.0.21541</vt:lpwstr>
  </property>
</Properties>
</file>