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1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85" r:id="rId2"/>
    <p:sldId id="256" r:id="rId3"/>
    <p:sldId id="257" r:id="rId4"/>
    <p:sldId id="290" r:id="rId5"/>
    <p:sldId id="265" r:id="rId6"/>
    <p:sldId id="266" r:id="rId7"/>
    <p:sldId id="286" r:id="rId8"/>
    <p:sldId id="287" r:id="rId9"/>
    <p:sldId id="288" r:id="rId10"/>
    <p:sldId id="292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9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3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>
              <a:lnSpc>
                <a:spcPct val="150000"/>
              </a:lnSpc>
            </a:pPr>
            <a:r>
              <a:rPr lang="zh-CN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服务内容：</a:t>
            </a:r>
          </a:p>
          <a:p>
            <a:pPr indent="457200">
              <a:lnSpc>
                <a:spcPct val="150000"/>
              </a:lnSpc>
            </a:pPr>
            <a:r>
              <a:rPr lang="zh-CN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数据资源进行梳理、调研，对数据进行汇聚集成，编制共享交换目录、数据开放目录、梳理数据资源图谱，通过建立的医疗数据标准，对汇聚集成的医疗数据进行数据问题探查、数据清洗融合、数据质量监测和数据安全，通过数据建模形成医疗健康领域专题库，支撑共享交换和数据开放的数据服务要求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1F724-51D9-486B-9BFF-C542D0E12BC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A6E-6C21-47B5-B51B-A7E180367619}" type="datetimeFigureOut">
              <a:rPr lang="zh-CN" altLang="en-US" smtClean="0"/>
              <a:t>2025/7/9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A27C-B3E8-4797-AA80-932875AA0B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A6E-6C21-47B5-B51B-A7E180367619}" type="datetimeFigureOut">
              <a:rPr lang="zh-CN" altLang="en-US" smtClean="0"/>
              <a:t>2025/7/9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A27C-B3E8-4797-AA80-932875AA0B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A6E-6C21-47B5-B51B-A7E180367619}" type="datetimeFigureOut">
              <a:rPr lang="zh-CN" altLang="en-US" smtClean="0"/>
              <a:t>2025/7/9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A27C-B3E8-4797-AA80-932875AA0B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A60C8-9C1B-44C3-8490-B690485AB76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A6E-6C21-47B5-B51B-A7E180367619}" type="datetimeFigureOut">
              <a:rPr lang="zh-CN" altLang="en-US" smtClean="0"/>
              <a:t>2025/7/9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A27C-B3E8-4797-AA80-932875AA0B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A6E-6C21-47B5-B51B-A7E180367619}" type="datetimeFigureOut">
              <a:rPr lang="zh-CN" altLang="en-US" smtClean="0"/>
              <a:t>2025/7/9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A27C-B3E8-4797-AA80-932875AA0B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A6E-6C21-47B5-B51B-A7E180367619}" type="datetimeFigureOut">
              <a:rPr lang="zh-CN" altLang="en-US" smtClean="0"/>
              <a:t>2025/7/9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A27C-B3E8-4797-AA80-932875AA0B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A6E-6C21-47B5-B51B-A7E180367619}" type="datetimeFigureOut">
              <a:rPr lang="zh-CN" altLang="en-US" smtClean="0"/>
              <a:t>2025/7/9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A27C-B3E8-4797-AA80-932875AA0B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A6E-6C21-47B5-B51B-A7E180367619}" type="datetimeFigureOut">
              <a:rPr lang="zh-CN" altLang="en-US" smtClean="0"/>
              <a:t>2025/7/9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A27C-B3E8-4797-AA80-932875AA0B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A6E-6C21-47B5-B51B-A7E180367619}" type="datetimeFigureOut">
              <a:rPr lang="zh-CN" altLang="en-US" smtClean="0"/>
              <a:t>2025/7/9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A27C-B3E8-4797-AA80-932875AA0B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A6E-6C21-47B5-B51B-A7E180367619}" type="datetimeFigureOut">
              <a:rPr lang="zh-CN" altLang="en-US" smtClean="0"/>
              <a:t>2025/7/9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A27C-B3E8-4797-AA80-932875AA0B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A6E-6C21-47B5-B51B-A7E180367619}" type="datetimeFigureOut">
              <a:rPr lang="zh-CN" altLang="en-US" smtClean="0"/>
              <a:t>2025/7/9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A27C-B3E8-4797-AA80-932875AA0B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9FA6E-6C21-47B5-B51B-A7E180367619}" type="datetimeFigureOut">
              <a:rPr lang="zh-CN" altLang="en-US" smtClean="0"/>
              <a:t>2025/7/9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2A27C-B3E8-4797-AA80-932875AA0B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26" Type="http://schemas.openxmlformats.org/officeDocument/2006/relationships/tags" Target="../tags/tag36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31.xml"/><Relationship Id="rId34" Type="http://schemas.openxmlformats.org/officeDocument/2006/relationships/tags" Target="../tags/tag44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tags" Target="../tags/tag35.xml"/><Relationship Id="rId33" Type="http://schemas.openxmlformats.org/officeDocument/2006/relationships/tags" Target="../tags/tag43.xml"/><Relationship Id="rId38" Type="http://schemas.openxmlformats.org/officeDocument/2006/relationships/tags" Target="../tags/tag48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tags" Target="../tags/tag30.xml"/><Relationship Id="rId29" Type="http://schemas.openxmlformats.org/officeDocument/2006/relationships/tags" Target="../tags/tag39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tags" Target="../tags/tag34.xml"/><Relationship Id="rId32" Type="http://schemas.openxmlformats.org/officeDocument/2006/relationships/tags" Target="../tags/tag42.xml"/><Relationship Id="rId37" Type="http://schemas.openxmlformats.org/officeDocument/2006/relationships/tags" Target="../tags/tag47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tags" Target="../tags/tag33.xml"/><Relationship Id="rId28" Type="http://schemas.openxmlformats.org/officeDocument/2006/relationships/tags" Target="../tags/tag38.xml"/><Relationship Id="rId36" Type="http://schemas.openxmlformats.org/officeDocument/2006/relationships/tags" Target="../tags/tag46.xml"/><Relationship Id="rId10" Type="http://schemas.openxmlformats.org/officeDocument/2006/relationships/tags" Target="../tags/tag20.xml"/><Relationship Id="rId19" Type="http://schemas.openxmlformats.org/officeDocument/2006/relationships/tags" Target="../tags/tag29.xml"/><Relationship Id="rId31" Type="http://schemas.openxmlformats.org/officeDocument/2006/relationships/tags" Target="../tags/tag41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tags" Target="../tags/tag32.xml"/><Relationship Id="rId27" Type="http://schemas.openxmlformats.org/officeDocument/2006/relationships/tags" Target="../tags/tag37.xml"/><Relationship Id="rId30" Type="http://schemas.openxmlformats.org/officeDocument/2006/relationships/tags" Target="../tags/tag40.xml"/><Relationship Id="rId35" Type="http://schemas.openxmlformats.org/officeDocument/2006/relationships/tags" Target="../tags/tag45.xml"/><Relationship Id="rId8" Type="http://schemas.openxmlformats.org/officeDocument/2006/relationships/tags" Target="../tags/tag18.xml"/><Relationship Id="rId3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21.png"/><Relationship Id="rId5" Type="http://schemas.openxmlformats.org/officeDocument/2006/relationships/tags" Target="../tags/tag5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4.xml"/><Relationship Id="rId9" Type="http://schemas.openxmlformats.org/officeDocument/2006/relationships/tags" Target="../tags/tag59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26" Type="http://schemas.openxmlformats.org/officeDocument/2006/relationships/tags" Target="../tags/tag85.xml"/><Relationship Id="rId3" Type="http://schemas.openxmlformats.org/officeDocument/2006/relationships/tags" Target="../tags/tag62.xml"/><Relationship Id="rId21" Type="http://schemas.openxmlformats.org/officeDocument/2006/relationships/tags" Target="../tags/tag80.xml"/><Relationship Id="rId34" Type="http://schemas.openxmlformats.org/officeDocument/2006/relationships/image" Target="../media/image28.svg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5" Type="http://schemas.openxmlformats.org/officeDocument/2006/relationships/tags" Target="../tags/tag84.xml"/><Relationship Id="rId33" Type="http://schemas.openxmlformats.org/officeDocument/2006/relationships/image" Target="../media/image27.png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0" Type="http://schemas.openxmlformats.org/officeDocument/2006/relationships/tags" Target="../tags/tag79.xml"/><Relationship Id="rId29" Type="http://schemas.openxmlformats.org/officeDocument/2006/relationships/image" Target="../media/image23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tags" Target="../tags/tag83.xml"/><Relationship Id="rId32" Type="http://schemas.openxmlformats.org/officeDocument/2006/relationships/image" Target="../media/image26.svg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tags" Target="../tags/tag82.xml"/><Relationship Id="rId28" Type="http://schemas.openxmlformats.org/officeDocument/2006/relationships/image" Target="../media/image22.png"/><Relationship Id="rId10" Type="http://schemas.openxmlformats.org/officeDocument/2006/relationships/tags" Target="../tags/tag69.xml"/><Relationship Id="rId19" Type="http://schemas.openxmlformats.org/officeDocument/2006/relationships/tags" Target="../tags/tag78.xml"/><Relationship Id="rId31" Type="http://schemas.openxmlformats.org/officeDocument/2006/relationships/image" Target="../media/image25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tags" Target="../tags/tag81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4.svg"/><Relationship Id="rId35" Type="http://schemas.openxmlformats.org/officeDocument/2006/relationships/image" Target="../media/image29.png"/><Relationship Id="rId8" Type="http://schemas.openxmlformats.org/officeDocument/2006/relationships/tags" Target="../tags/tag6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10" Type="http://schemas.openxmlformats.org/officeDocument/2006/relationships/image" Target="../media/image31.png"/><Relationship Id="rId4" Type="http://schemas.openxmlformats.org/officeDocument/2006/relationships/tags" Target="../tags/tag89.xml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tags" Target="../tags/tag119.xml"/><Relationship Id="rId39" Type="http://schemas.openxmlformats.org/officeDocument/2006/relationships/tags" Target="../tags/tag132.xml"/><Relationship Id="rId21" Type="http://schemas.openxmlformats.org/officeDocument/2006/relationships/tags" Target="../tags/tag114.xml"/><Relationship Id="rId34" Type="http://schemas.openxmlformats.org/officeDocument/2006/relationships/tags" Target="../tags/tag127.xml"/><Relationship Id="rId42" Type="http://schemas.openxmlformats.org/officeDocument/2006/relationships/tags" Target="../tags/tag135.xml"/><Relationship Id="rId47" Type="http://schemas.openxmlformats.org/officeDocument/2006/relationships/image" Target="../media/image34.emf"/><Relationship Id="rId50" Type="http://schemas.openxmlformats.org/officeDocument/2006/relationships/image" Target="../media/image37.png"/><Relationship Id="rId7" Type="http://schemas.openxmlformats.org/officeDocument/2006/relationships/tags" Target="../tags/tag100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9" Type="http://schemas.openxmlformats.org/officeDocument/2006/relationships/tags" Target="../tags/tag122.xml"/><Relationship Id="rId11" Type="http://schemas.openxmlformats.org/officeDocument/2006/relationships/tags" Target="../tags/tag104.xml"/><Relationship Id="rId24" Type="http://schemas.openxmlformats.org/officeDocument/2006/relationships/tags" Target="../tags/tag117.xml"/><Relationship Id="rId32" Type="http://schemas.openxmlformats.org/officeDocument/2006/relationships/tags" Target="../tags/tag125.xml"/><Relationship Id="rId37" Type="http://schemas.openxmlformats.org/officeDocument/2006/relationships/tags" Target="../tags/tag130.xml"/><Relationship Id="rId40" Type="http://schemas.openxmlformats.org/officeDocument/2006/relationships/tags" Target="../tags/tag133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28" Type="http://schemas.openxmlformats.org/officeDocument/2006/relationships/tags" Target="../tags/tag121.xml"/><Relationship Id="rId36" Type="http://schemas.openxmlformats.org/officeDocument/2006/relationships/tags" Target="../tags/tag129.xml"/><Relationship Id="rId49" Type="http://schemas.openxmlformats.org/officeDocument/2006/relationships/image" Target="../media/image36.emf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31" Type="http://schemas.openxmlformats.org/officeDocument/2006/relationships/tags" Target="../tags/tag124.xml"/><Relationship Id="rId44" Type="http://schemas.openxmlformats.org/officeDocument/2006/relationships/tags" Target="../tags/tag137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tags" Target="../tags/tag120.xml"/><Relationship Id="rId30" Type="http://schemas.openxmlformats.org/officeDocument/2006/relationships/tags" Target="../tags/tag123.xml"/><Relationship Id="rId35" Type="http://schemas.openxmlformats.org/officeDocument/2006/relationships/tags" Target="../tags/tag128.xml"/><Relationship Id="rId43" Type="http://schemas.openxmlformats.org/officeDocument/2006/relationships/tags" Target="../tags/tag136.xml"/><Relationship Id="rId48" Type="http://schemas.openxmlformats.org/officeDocument/2006/relationships/image" Target="../media/image35.png"/><Relationship Id="rId8" Type="http://schemas.openxmlformats.org/officeDocument/2006/relationships/tags" Target="../tags/tag101.xml"/><Relationship Id="rId51" Type="http://schemas.openxmlformats.org/officeDocument/2006/relationships/image" Target="../media/image38.png"/><Relationship Id="rId3" Type="http://schemas.openxmlformats.org/officeDocument/2006/relationships/tags" Target="../tags/tag96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tags" Target="../tags/tag118.xml"/><Relationship Id="rId33" Type="http://schemas.openxmlformats.org/officeDocument/2006/relationships/tags" Target="../tags/tag126.xml"/><Relationship Id="rId38" Type="http://schemas.openxmlformats.org/officeDocument/2006/relationships/tags" Target="../tags/tag131.xml"/><Relationship Id="rId46" Type="http://schemas.openxmlformats.org/officeDocument/2006/relationships/notesSlide" Target="../notesSlides/notesSlide1.xml"/><Relationship Id="rId20" Type="http://schemas.openxmlformats.org/officeDocument/2006/relationships/tags" Target="../tags/tag113.xml"/><Relationship Id="rId41" Type="http://schemas.openxmlformats.org/officeDocument/2006/relationships/tags" Target="../tags/tag134.xml"/><Relationship Id="rId1" Type="http://schemas.openxmlformats.org/officeDocument/2006/relationships/tags" Target="../tags/tag94.xml"/><Relationship Id="rId6" Type="http://schemas.openxmlformats.org/officeDocument/2006/relationships/tags" Target="../tags/tag9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150.xml"/><Relationship Id="rId18" Type="http://schemas.openxmlformats.org/officeDocument/2006/relationships/tags" Target="../tags/tag155.xml"/><Relationship Id="rId26" Type="http://schemas.openxmlformats.org/officeDocument/2006/relationships/tags" Target="../tags/tag163.xml"/><Relationship Id="rId3" Type="http://schemas.openxmlformats.org/officeDocument/2006/relationships/tags" Target="../tags/tag140.xml"/><Relationship Id="rId21" Type="http://schemas.openxmlformats.org/officeDocument/2006/relationships/tags" Target="../tags/tag158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tags" Target="../tags/tag154.xml"/><Relationship Id="rId25" Type="http://schemas.openxmlformats.org/officeDocument/2006/relationships/tags" Target="../tags/tag162.xml"/><Relationship Id="rId33" Type="http://schemas.openxmlformats.org/officeDocument/2006/relationships/tags" Target="../tags/tag170.xml"/><Relationship Id="rId2" Type="http://schemas.openxmlformats.org/officeDocument/2006/relationships/tags" Target="../tags/tag139.xml"/><Relationship Id="rId16" Type="http://schemas.openxmlformats.org/officeDocument/2006/relationships/tags" Target="../tags/tag153.xml"/><Relationship Id="rId20" Type="http://schemas.openxmlformats.org/officeDocument/2006/relationships/tags" Target="../tags/tag157.xml"/><Relationship Id="rId29" Type="http://schemas.openxmlformats.org/officeDocument/2006/relationships/tags" Target="../tags/tag166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24" Type="http://schemas.openxmlformats.org/officeDocument/2006/relationships/tags" Target="../tags/tag161.xml"/><Relationship Id="rId32" Type="http://schemas.openxmlformats.org/officeDocument/2006/relationships/tags" Target="../tags/tag169.xml"/><Relationship Id="rId5" Type="http://schemas.openxmlformats.org/officeDocument/2006/relationships/tags" Target="../tags/tag142.xml"/><Relationship Id="rId15" Type="http://schemas.openxmlformats.org/officeDocument/2006/relationships/tags" Target="../tags/tag152.xml"/><Relationship Id="rId23" Type="http://schemas.openxmlformats.org/officeDocument/2006/relationships/tags" Target="../tags/tag160.xml"/><Relationship Id="rId28" Type="http://schemas.openxmlformats.org/officeDocument/2006/relationships/tags" Target="../tags/tag165.xml"/><Relationship Id="rId36" Type="http://schemas.openxmlformats.org/officeDocument/2006/relationships/image" Target="../media/image43.svg"/><Relationship Id="rId10" Type="http://schemas.openxmlformats.org/officeDocument/2006/relationships/tags" Target="../tags/tag147.xml"/><Relationship Id="rId19" Type="http://schemas.openxmlformats.org/officeDocument/2006/relationships/tags" Target="../tags/tag156.xml"/><Relationship Id="rId31" Type="http://schemas.openxmlformats.org/officeDocument/2006/relationships/tags" Target="../tags/tag168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Relationship Id="rId22" Type="http://schemas.openxmlformats.org/officeDocument/2006/relationships/tags" Target="../tags/tag159.xml"/><Relationship Id="rId27" Type="http://schemas.openxmlformats.org/officeDocument/2006/relationships/tags" Target="../tags/tag164.xml"/><Relationship Id="rId30" Type="http://schemas.openxmlformats.org/officeDocument/2006/relationships/tags" Target="../tags/tag167.xml"/><Relationship Id="rId35" Type="http://schemas.openxmlformats.org/officeDocument/2006/relationships/image" Target="../media/image42.png"/><Relationship Id="rId8" Type="http://schemas.openxmlformats.org/officeDocument/2006/relationships/tags" Target="../tags/tag14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tags" Target="../tags/tag9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" y="0"/>
            <a:ext cx="12184262" cy="68579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999" y="471471"/>
            <a:ext cx="2698024" cy="374428"/>
          </a:xfrm>
          <a:prstGeom prst="rect">
            <a:avLst/>
          </a:prstGeom>
        </p:spPr>
      </p:pic>
      <p:sp>
        <p:nvSpPr>
          <p:cNvPr id="9" name="文本框 4"/>
          <p:cNvSpPr txBox="1"/>
          <p:nvPr/>
        </p:nvSpPr>
        <p:spPr>
          <a:xfrm>
            <a:off x="1548541" y="2106280"/>
            <a:ext cx="9091246" cy="1645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数据要素×医疗健康</a:t>
            </a:r>
          </a:p>
          <a:p>
            <a:pPr algn="ctr"/>
            <a:r>
              <a:rPr lang="zh-CN" altLang="en-US" sz="57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科研场景</a:t>
            </a:r>
          </a:p>
        </p:txBody>
      </p:sp>
      <p:sp>
        <p:nvSpPr>
          <p:cNvPr id="10" name="文本框 5"/>
          <p:cNvSpPr txBox="1"/>
          <p:nvPr/>
        </p:nvSpPr>
        <p:spPr>
          <a:xfrm>
            <a:off x="2781843" y="6003341"/>
            <a:ext cx="600869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700" b="1">
                <a:solidFill>
                  <a:schemeClr val="accent5">
                    <a:lumMod val="50000"/>
                  </a:schemeClr>
                </a:solidFill>
                <a:latin typeface="+mn-ea"/>
                <a:cs typeface="微软雅黑" panose="020B0503020204020204" pitchFamily="34" charset="-122"/>
              </a:defRPr>
            </a:lvl1pPr>
          </a:lstStyle>
          <a:p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软通智慧</a:t>
            </a:r>
          </a:p>
        </p:txBody>
      </p:sp>
      <p:pic>
        <p:nvPicPr>
          <p:cNvPr id="11" name="图片 10" descr="2.pn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9258300" y="457198"/>
            <a:ext cx="2473922" cy="55810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文本框 5"/>
          <p:cNvSpPr txBox="1"/>
          <p:nvPr/>
        </p:nvSpPr>
        <p:spPr>
          <a:xfrm>
            <a:off x="2781843" y="5350561"/>
            <a:ext cx="600869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700" b="1">
                <a:solidFill>
                  <a:schemeClr val="accent5">
                    <a:lumMod val="50000"/>
                  </a:schemeClr>
                </a:solidFill>
                <a:latin typeface="+mn-ea"/>
                <a:cs typeface="微软雅黑" panose="020B0503020204020204" pitchFamily="34" charset="-122"/>
              </a:defRPr>
            </a:lvl1pPr>
          </a:lstStyle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2025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5" y="2712085"/>
            <a:ext cx="12192000" cy="16325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4800">
                <a:latin typeface="微软雅黑" panose="020B0503020204020204" pitchFamily="34" charset="-122"/>
                <a:ea typeface="微软雅黑" panose="020B0503020204020204" pitchFamily="34" charset="-122"/>
              </a:rPr>
              <a:t>数据共享与交换服务平台</a:t>
            </a:r>
            <a:endParaRPr lang="en-US" altLang="zh-CN" sz="4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5985" y="301625"/>
            <a:ext cx="2840355" cy="440690"/>
          </a:xfrm>
          <a:prstGeom prst="rect">
            <a:avLst/>
          </a:prstGeom>
        </p:spPr>
        <p:txBody>
          <a:bodyPr vert="horz" wrap="square" lIns="91422" tIns="45718" rIns="91422" bIns="45718" rtlCol="0" anchor="ctr">
            <a:noAutofit/>
          </a:bodyPr>
          <a:lstStyle/>
          <a:p>
            <a:pPr lvl="0" algn="l" defTabSz="914400">
              <a:lnSpc>
                <a:spcPct val="90000"/>
              </a:lnSpc>
              <a:buClrTx/>
              <a:buSzTx/>
              <a:buFontTx/>
            </a:pPr>
            <a:endParaRPr lang="zh-CN" altLang="en-US" sz="2500" b="1" dirty="0">
              <a:solidFill>
                <a:schemeClr val="accent1">
                  <a:lumMod val="75000"/>
                </a:schemeClr>
              </a:solidFill>
              <a:latin typeface="+mn-ea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8620" y="160655"/>
            <a:ext cx="10001250" cy="4210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平台总体功能架构</a:t>
            </a:r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</a:p>
          <a:p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</a:p>
          <a:p>
            <a:endParaRPr lang="en-US" altLang="zh-CN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40" y="742315"/>
            <a:ext cx="8502015" cy="58464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5985" y="301625"/>
            <a:ext cx="2840355" cy="440690"/>
          </a:xfrm>
          <a:prstGeom prst="rect">
            <a:avLst/>
          </a:prstGeom>
        </p:spPr>
        <p:txBody>
          <a:bodyPr vert="horz" wrap="square" lIns="91422" tIns="45718" rIns="91422" bIns="45718" rtlCol="0" anchor="ctr">
            <a:noAutofit/>
          </a:bodyPr>
          <a:lstStyle/>
          <a:p>
            <a:pPr lvl="0" algn="l" defTabSz="914400">
              <a:lnSpc>
                <a:spcPct val="90000"/>
              </a:lnSpc>
              <a:buClrTx/>
              <a:buSzTx/>
              <a:buFontTx/>
            </a:pPr>
            <a:endParaRPr lang="zh-CN" altLang="en-US" sz="2500" b="1" dirty="0">
              <a:solidFill>
                <a:schemeClr val="accent1">
                  <a:lumMod val="75000"/>
                </a:schemeClr>
              </a:solidFill>
              <a:latin typeface="+mn-ea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8295" y="241300"/>
            <a:ext cx="10001250" cy="4210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平台核心功能板块流程关系</a:t>
            </a:r>
          </a:p>
          <a:p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</a:p>
          <a:p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</a:p>
          <a:p>
            <a:endParaRPr lang="en-US" altLang="zh-CN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06856" y="1820251"/>
            <a:ext cx="3068955" cy="2367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2368927" y="4613335"/>
            <a:ext cx="1767840" cy="46500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bg1"/>
            </a:solidFill>
            <a:miter lim="400000"/>
          </a:ln>
        </p:spPr>
        <p:txBody>
          <a:bodyPr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源数据</a:t>
            </a:r>
          </a:p>
        </p:txBody>
      </p:sp>
      <p:cxnSp>
        <p:nvCxnSpPr>
          <p:cNvPr id="2" name="直接箭头连接符 1"/>
          <p:cNvCxnSpPr>
            <a:stCxn id="3" idx="0"/>
          </p:cNvCxnSpPr>
          <p:nvPr>
            <p:custDataLst>
              <p:tags r:id="rId3"/>
            </p:custDataLst>
          </p:nvPr>
        </p:nvCxnSpPr>
        <p:spPr>
          <a:xfrm flipV="1">
            <a:off x="3252847" y="4238667"/>
            <a:ext cx="0" cy="374668"/>
          </a:xfrm>
          <a:prstGeom prst="straightConnector1">
            <a:avLst/>
          </a:prstGeom>
          <a:ln w="28575" cmpd="sng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2343686" y="3017226"/>
            <a:ext cx="2993390" cy="55943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  <a:miter lim="400000"/>
          </a:ln>
        </p:spPr>
        <p:txBody>
          <a:bodyPr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数据产品交易管理平台</a:t>
            </a:r>
          </a:p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管理后台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2343686" y="1855811"/>
            <a:ext cx="2993390" cy="6191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  <a:miter lim="400000"/>
          </a:ln>
        </p:spPr>
        <p:txBody>
          <a:bodyPr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数据产品交易管理平台</a:t>
            </a:r>
          </a:p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交易门户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17" name="圆角矩形 24"/>
          <p:cNvSpPr/>
          <p:nvPr>
            <p:custDataLst>
              <p:tags r:id="rId6"/>
            </p:custDataLst>
          </p:nvPr>
        </p:nvSpPr>
        <p:spPr>
          <a:xfrm>
            <a:off x="7233186" y="2619081"/>
            <a:ext cx="1276350" cy="35750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175">
            <a:noFill/>
            <a:miter lim="400000"/>
          </a:ln>
        </p:spPr>
        <p:txBody>
          <a:bodyPr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API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</a:t>
            </a:r>
          </a:p>
        </p:txBody>
      </p:sp>
      <p:sp>
        <p:nvSpPr>
          <p:cNvPr id="20" name="圆角矩形 25"/>
          <p:cNvSpPr/>
          <p:nvPr>
            <p:custDataLst>
              <p:tags r:id="rId7"/>
            </p:custDataLst>
          </p:nvPr>
        </p:nvSpPr>
        <p:spPr>
          <a:xfrm>
            <a:off x="7239536" y="3504906"/>
            <a:ext cx="1276350" cy="35750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175">
            <a:noFill/>
            <a:miter lim="400000"/>
          </a:ln>
        </p:spPr>
        <p:txBody>
          <a:bodyPr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数据报告等</a:t>
            </a:r>
          </a:p>
        </p:txBody>
      </p:sp>
      <p:cxnSp>
        <p:nvCxnSpPr>
          <p:cNvPr id="21" name="肘形连接符 26"/>
          <p:cNvCxnSpPr>
            <a:stCxn id="17" idx="1"/>
          </p:cNvCxnSpPr>
          <p:nvPr>
            <p:custDataLst>
              <p:tags r:id="rId8"/>
            </p:custDataLst>
          </p:nvPr>
        </p:nvCxnSpPr>
        <p:spPr>
          <a:xfrm rot="10800000" flipV="1">
            <a:off x="5348506" y="2797516"/>
            <a:ext cx="1884045" cy="365125"/>
          </a:xfrm>
          <a:prstGeom prst="bentConnector3">
            <a:avLst>
              <a:gd name="adj1" fmla="val 49983"/>
            </a:avLst>
          </a:prstGeom>
          <a:ln w="28575" cmpd="sng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肘形连接符 28"/>
          <p:cNvCxnSpPr>
            <a:stCxn id="20" idx="1"/>
          </p:cNvCxnSpPr>
          <p:nvPr>
            <p:custDataLst>
              <p:tags r:id="rId9"/>
            </p:custDataLst>
          </p:nvPr>
        </p:nvCxnSpPr>
        <p:spPr>
          <a:xfrm rot="10800000">
            <a:off x="5356126" y="3295356"/>
            <a:ext cx="1883410" cy="388620"/>
          </a:xfrm>
          <a:prstGeom prst="bentConnector3">
            <a:avLst>
              <a:gd name="adj1" fmla="val 49966"/>
            </a:avLst>
          </a:prstGeom>
          <a:ln w="28575" cmpd="sng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>
            <p:custDataLst>
              <p:tags r:id="rId10"/>
            </p:custDataLst>
          </p:nvPr>
        </p:nvSpPr>
        <p:spPr>
          <a:xfrm>
            <a:off x="6402606" y="3959566"/>
            <a:ext cx="1216025" cy="348615"/>
          </a:xfrm>
          <a:prstGeom prst="rect">
            <a:avLst/>
          </a:prstGeom>
          <a:noFill/>
          <a:ln w="3175">
            <a:solidFill>
              <a:schemeClr val="bg1"/>
            </a:solidFill>
            <a:miter lim="400000"/>
          </a:ln>
        </p:spPr>
        <p:txBody>
          <a:bodyPr anchor="ctr"/>
          <a:lstStyle/>
          <a:p>
            <a:pPr algn="ctr"/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登记、确权</a:t>
            </a:r>
          </a:p>
        </p:txBody>
      </p:sp>
      <p:cxnSp>
        <p:nvCxnSpPr>
          <p:cNvPr id="26" name="肘形连接符 30"/>
          <p:cNvCxnSpPr/>
          <p:nvPr>
            <p:custDataLst>
              <p:tags r:id="rId11"/>
            </p:custDataLst>
          </p:nvPr>
        </p:nvCxnSpPr>
        <p:spPr>
          <a:xfrm rot="16200000">
            <a:off x="6741177" y="4027699"/>
            <a:ext cx="2988000" cy="576000"/>
          </a:xfrm>
          <a:prstGeom prst="bentConnector4">
            <a:avLst>
              <a:gd name="adj1" fmla="val 36361"/>
              <a:gd name="adj2" fmla="val 264828"/>
            </a:avLst>
          </a:prstGeom>
          <a:ln w="28575" cmpd="sng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>
            <p:custDataLst>
              <p:tags r:id="rId12"/>
            </p:custDataLst>
          </p:nvPr>
        </p:nvSpPr>
        <p:spPr>
          <a:xfrm>
            <a:off x="8301256" y="5302591"/>
            <a:ext cx="888365" cy="288925"/>
          </a:xfrm>
          <a:prstGeom prst="rect">
            <a:avLst/>
          </a:prstGeom>
          <a:noFill/>
          <a:ln w="3175">
            <a:solidFill>
              <a:schemeClr val="bg1"/>
            </a:solidFill>
            <a:miter lim="400000"/>
          </a:ln>
        </p:spPr>
        <p:txBody>
          <a:bodyPr anchor="ctr"/>
          <a:lstStyle/>
          <a:p>
            <a:pPr algn="ctr"/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提供</a:t>
            </a:r>
          </a:p>
        </p:txBody>
      </p:sp>
      <p:cxnSp>
        <p:nvCxnSpPr>
          <p:cNvPr id="28" name="肘形连接符 32"/>
          <p:cNvCxnSpPr/>
          <p:nvPr>
            <p:custDataLst>
              <p:tags r:id="rId13"/>
            </p:custDataLst>
          </p:nvPr>
        </p:nvCxnSpPr>
        <p:spPr>
          <a:xfrm flipH="1">
            <a:off x="5348506" y="2600666"/>
            <a:ext cx="3172460" cy="1639570"/>
          </a:xfrm>
          <a:prstGeom prst="bentConnector3">
            <a:avLst>
              <a:gd name="adj1" fmla="val -20376"/>
            </a:avLst>
          </a:prstGeom>
          <a:ln w="28575" cmpd="sng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肘形连接符 33"/>
          <p:cNvCxnSpPr>
            <a:stCxn id="20" idx="3"/>
          </p:cNvCxnSpPr>
          <p:nvPr>
            <p:custDataLst>
              <p:tags r:id="rId14"/>
            </p:custDataLst>
          </p:nvPr>
        </p:nvCxnSpPr>
        <p:spPr>
          <a:xfrm flipH="1">
            <a:off x="5375176" y="3683976"/>
            <a:ext cx="3140710" cy="313690"/>
          </a:xfrm>
          <a:prstGeom prst="bentConnector3">
            <a:avLst>
              <a:gd name="adj1" fmla="val -7582"/>
            </a:avLst>
          </a:prstGeom>
          <a:ln w="28575" cmpd="sng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>
            <p:custDataLst>
              <p:tags r:id="rId15"/>
            </p:custDataLst>
          </p:nvPr>
        </p:nvSpPr>
        <p:spPr>
          <a:xfrm>
            <a:off x="6402606" y="3092791"/>
            <a:ext cx="845820" cy="348615"/>
          </a:xfrm>
          <a:prstGeom prst="rect">
            <a:avLst/>
          </a:prstGeom>
          <a:noFill/>
          <a:ln w="3175">
            <a:solidFill>
              <a:schemeClr val="bg1"/>
            </a:solidFill>
            <a:miter lim="400000"/>
          </a:ln>
        </p:spPr>
        <p:txBody>
          <a:bodyPr anchor="ctr"/>
          <a:lstStyle/>
          <a:p>
            <a:pPr algn="ctr"/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管理</a:t>
            </a:r>
          </a:p>
        </p:txBody>
      </p:sp>
      <p:sp>
        <p:nvSpPr>
          <p:cNvPr id="48" name="矩形 47"/>
          <p:cNvSpPr/>
          <p:nvPr>
            <p:custDataLst>
              <p:tags r:id="rId16"/>
            </p:custDataLst>
          </p:nvPr>
        </p:nvSpPr>
        <p:spPr>
          <a:xfrm>
            <a:off x="6320056" y="4308181"/>
            <a:ext cx="1381125" cy="361950"/>
          </a:xfrm>
          <a:prstGeom prst="rect">
            <a:avLst/>
          </a:prstGeom>
          <a:noFill/>
          <a:ln w="3175">
            <a:solidFill>
              <a:schemeClr val="bg1"/>
            </a:solidFill>
            <a:miter lim="400000"/>
          </a:ln>
        </p:spPr>
        <p:txBody>
          <a:bodyPr anchor="ctr"/>
          <a:lstStyle/>
          <a:p>
            <a:pPr algn="ctr"/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登记、确权</a:t>
            </a:r>
          </a:p>
        </p:txBody>
      </p:sp>
      <p:sp>
        <p:nvSpPr>
          <p:cNvPr id="49" name="矩形 48"/>
          <p:cNvSpPr/>
          <p:nvPr>
            <p:custDataLst>
              <p:tags r:id="rId17"/>
            </p:custDataLst>
          </p:nvPr>
        </p:nvSpPr>
        <p:spPr>
          <a:xfrm>
            <a:off x="6746776" y="1864701"/>
            <a:ext cx="2993390" cy="6191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bg1"/>
            </a:solidFill>
            <a:miter lim="400000"/>
          </a:ln>
        </p:spPr>
        <p:txBody>
          <a:bodyPr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数据要素加工图</a:t>
            </a:r>
          </a:p>
        </p:txBody>
      </p:sp>
      <p:sp>
        <p:nvSpPr>
          <p:cNvPr id="50" name="矩形 49"/>
          <p:cNvSpPr/>
          <p:nvPr>
            <p:custDataLst>
              <p:tags r:id="rId18"/>
            </p:custDataLst>
          </p:nvPr>
        </p:nvSpPr>
        <p:spPr>
          <a:xfrm>
            <a:off x="2344321" y="810601"/>
            <a:ext cx="7395845" cy="6191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  <a:miter lim="400000"/>
          </a:ln>
        </p:spPr>
        <p:txBody>
          <a:bodyPr anchor="ctr"/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数据要素流通可视化平台</a:t>
            </a:r>
          </a:p>
        </p:txBody>
      </p:sp>
      <p:cxnSp>
        <p:nvCxnSpPr>
          <p:cNvPr id="51" name="直接箭头连接符 50"/>
          <p:cNvCxnSpPr/>
          <p:nvPr>
            <p:custDataLst>
              <p:tags r:id="rId19"/>
            </p:custDataLst>
          </p:nvPr>
        </p:nvCxnSpPr>
        <p:spPr>
          <a:xfrm flipV="1">
            <a:off x="3843556" y="1431631"/>
            <a:ext cx="0" cy="363855"/>
          </a:xfrm>
          <a:prstGeom prst="straightConnector1">
            <a:avLst/>
          </a:prstGeom>
          <a:ln w="28575" cmpd="sng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>
            <p:custDataLst>
              <p:tags r:id="rId20"/>
            </p:custDataLst>
          </p:nvPr>
        </p:nvCxnSpPr>
        <p:spPr>
          <a:xfrm flipV="1">
            <a:off x="8298081" y="1424011"/>
            <a:ext cx="3175" cy="424180"/>
          </a:xfrm>
          <a:prstGeom prst="straightConnector1">
            <a:avLst/>
          </a:prstGeom>
          <a:ln w="28575" cmpd="sng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>
            <p:custDataLst>
              <p:tags r:id="rId21"/>
            </p:custDataLst>
          </p:nvPr>
        </p:nvSpPr>
        <p:spPr>
          <a:xfrm>
            <a:off x="3903881" y="1487511"/>
            <a:ext cx="845820" cy="316230"/>
          </a:xfrm>
          <a:prstGeom prst="rect">
            <a:avLst/>
          </a:prstGeom>
          <a:noFill/>
          <a:ln w="3175">
            <a:solidFill>
              <a:schemeClr val="bg1"/>
            </a:solidFill>
            <a:miter lim="400000"/>
          </a:ln>
        </p:spPr>
        <p:txBody>
          <a:bodyPr anchor="ctr"/>
          <a:lstStyle/>
          <a:p>
            <a:pPr algn="ctr"/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组成</a:t>
            </a:r>
          </a:p>
        </p:txBody>
      </p:sp>
      <p:sp>
        <p:nvSpPr>
          <p:cNvPr id="54" name="矩形 53"/>
          <p:cNvSpPr/>
          <p:nvPr>
            <p:custDataLst>
              <p:tags r:id="rId22"/>
            </p:custDataLst>
          </p:nvPr>
        </p:nvSpPr>
        <p:spPr>
          <a:xfrm>
            <a:off x="7363361" y="1499576"/>
            <a:ext cx="845820" cy="348615"/>
          </a:xfrm>
          <a:prstGeom prst="rect">
            <a:avLst/>
          </a:prstGeom>
          <a:noFill/>
          <a:ln w="3175">
            <a:solidFill>
              <a:schemeClr val="bg1"/>
            </a:solidFill>
            <a:miter lim="400000"/>
          </a:ln>
        </p:spPr>
        <p:txBody>
          <a:bodyPr anchor="ctr"/>
          <a:lstStyle/>
          <a:p>
            <a:pPr algn="ctr"/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组成</a:t>
            </a:r>
          </a:p>
        </p:txBody>
      </p:sp>
      <p:sp>
        <p:nvSpPr>
          <p:cNvPr id="55" name="矩形 54"/>
          <p:cNvSpPr/>
          <p:nvPr>
            <p:custDataLst>
              <p:tags r:id="rId23"/>
            </p:custDataLst>
          </p:nvPr>
        </p:nvSpPr>
        <p:spPr>
          <a:xfrm>
            <a:off x="1564541" y="810601"/>
            <a:ext cx="650875" cy="595185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  <a:miter lim="400000"/>
          </a:ln>
        </p:spPr>
        <p:txBody>
          <a:bodyPr anchor="ctr"/>
          <a:lstStyle/>
          <a:p>
            <a:pPr algn="ctr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</a:t>
            </a:r>
          </a:p>
          <a:p>
            <a:pPr algn="ctr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</a:t>
            </a:r>
          </a:p>
          <a:p>
            <a:pPr algn="ctr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</a:t>
            </a:r>
          </a:p>
          <a:p>
            <a:pPr algn="ctr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</a:t>
            </a:r>
          </a:p>
          <a:p>
            <a:pPr algn="ctr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</a:p>
          <a:p>
            <a:pPr algn="ctr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户</a:t>
            </a:r>
          </a:p>
          <a:p>
            <a:pPr algn="ctr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</a:t>
            </a:r>
          </a:p>
          <a:p>
            <a:pPr algn="ctr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限</a:t>
            </a:r>
          </a:p>
          <a:p>
            <a:pPr algn="ctr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</a:t>
            </a:r>
          </a:p>
          <a:p>
            <a:pPr algn="ctr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</a:t>
            </a:r>
          </a:p>
          <a:p>
            <a:pPr algn="ctr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</a:t>
            </a:r>
          </a:p>
          <a:p>
            <a:pPr algn="ctr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</a:t>
            </a:r>
          </a:p>
        </p:txBody>
      </p:sp>
      <p:sp>
        <p:nvSpPr>
          <p:cNvPr id="56" name="矩形 55"/>
          <p:cNvSpPr/>
          <p:nvPr>
            <p:custDataLst>
              <p:tags r:id="rId24"/>
            </p:custDataLst>
          </p:nvPr>
        </p:nvSpPr>
        <p:spPr>
          <a:xfrm>
            <a:off x="2346861" y="2494621"/>
            <a:ext cx="2989580" cy="50673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  <a:miter lim="400000"/>
          </a:ln>
        </p:spPr>
        <p:txBody>
          <a:bodyPr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数据交易主体业务工作台</a:t>
            </a:r>
          </a:p>
        </p:txBody>
      </p:sp>
      <p:sp>
        <p:nvSpPr>
          <p:cNvPr id="57" name="矩形 56"/>
          <p:cNvSpPr/>
          <p:nvPr>
            <p:custDataLst>
              <p:tags r:id="rId25"/>
            </p:custDataLst>
          </p:nvPr>
        </p:nvSpPr>
        <p:spPr>
          <a:xfrm>
            <a:off x="9869071" y="809966"/>
            <a:ext cx="650875" cy="595185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  <a:miter lim="400000"/>
          </a:ln>
        </p:spPr>
        <p:txBody>
          <a:bodyPr anchor="ctr"/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</a:t>
            </a:r>
          </a:p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</a:t>
            </a:r>
          </a:p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</a:t>
            </a:r>
          </a:p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</a:t>
            </a:r>
          </a:p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</a:t>
            </a:r>
          </a:p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</a:t>
            </a:r>
          </a:p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</a:t>
            </a:r>
          </a:p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</a:t>
            </a:r>
          </a:p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</a:t>
            </a:r>
          </a:p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</a:p>
        </p:txBody>
      </p:sp>
      <p:sp>
        <p:nvSpPr>
          <p:cNvPr id="58" name="矩形 57"/>
          <p:cNvSpPr/>
          <p:nvPr>
            <p:custDataLst>
              <p:tags r:id="rId26"/>
            </p:custDataLst>
          </p:nvPr>
        </p:nvSpPr>
        <p:spPr>
          <a:xfrm>
            <a:off x="2343051" y="3592536"/>
            <a:ext cx="2993390" cy="55943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  <a:miter lim="400000"/>
          </a:ln>
        </p:spPr>
        <p:txBody>
          <a:bodyPr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数据产品确权平台</a:t>
            </a:r>
          </a:p>
        </p:txBody>
      </p:sp>
      <p:sp>
        <p:nvSpPr>
          <p:cNvPr id="59" name="矩形 58"/>
          <p:cNvSpPr/>
          <p:nvPr>
            <p:custDataLst>
              <p:tags r:id="rId27"/>
            </p:custDataLst>
          </p:nvPr>
        </p:nvSpPr>
        <p:spPr>
          <a:xfrm>
            <a:off x="2306856" y="6353817"/>
            <a:ext cx="1814195" cy="39878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bg1"/>
            </a:solidFill>
            <a:miter lim="400000"/>
          </a:ln>
        </p:spPr>
        <p:txBody>
          <a:bodyPr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其他系统</a:t>
            </a:r>
          </a:p>
        </p:txBody>
      </p:sp>
      <p:sp>
        <p:nvSpPr>
          <p:cNvPr id="60" name="矩形 59"/>
          <p:cNvSpPr/>
          <p:nvPr>
            <p:custDataLst>
              <p:tags r:id="rId28"/>
            </p:custDataLst>
          </p:nvPr>
        </p:nvSpPr>
        <p:spPr>
          <a:xfrm>
            <a:off x="3372304" y="5667435"/>
            <a:ext cx="6276769" cy="38569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bg1"/>
            </a:solidFill>
            <a:miter lim="400000"/>
          </a:ln>
        </p:spPr>
        <p:txBody>
          <a:bodyPr anchor="ctr"/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数据开发</a:t>
            </a:r>
          </a:p>
        </p:txBody>
      </p:sp>
      <p:sp>
        <p:nvSpPr>
          <p:cNvPr id="61" name="矩形 60"/>
          <p:cNvSpPr/>
          <p:nvPr>
            <p:custDataLst>
              <p:tags r:id="rId29"/>
            </p:custDataLst>
          </p:nvPr>
        </p:nvSpPr>
        <p:spPr>
          <a:xfrm>
            <a:off x="4728439" y="6366906"/>
            <a:ext cx="4961495" cy="38569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bg1"/>
            </a:solidFill>
            <a:miter lim="400000"/>
          </a:ln>
        </p:spPr>
        <p:txBody>
          <a:bodyPr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公共数据湖仓一体化平台</a:t>
            </a:r>
          </a:p>
        </p:txBody>
      </p:sp>
      <p:sp>
        <p:nvSpPr>
          <p:cNvPr id="62" name="圆角矩形 25"/>
          <p:cNvSpPr/>
          <p:nvPr>
            <p:custDataLst>
              <p:tags r:id="rId30"/>
            </p:custDataLst>
          </p:nvPr>
        </p:nvSpPr>
        <p:spPr>
          <a:xfrm>
            <a:off x="4638893" y="5726621"/>
            <a:ext cx="1153795" cy="286321"/>
          </a:xfrm>
          <a:prstGeom prst="roundRect">
            <a:avLst/>
          </a:prstGeom>
          <a:solidFill>
            <a:schemeClr val="bg1"/>
          </a:solidFill>
          <a:ln w="3175">
            <a:noFill/>
            <a:miter lim="400000"/>
          </a:ln>
        </p:spPr>
        <p:txBody>
          <a:bodyPr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数据开发工具</a:t>
            </a:r>
          </a:p>
        </p:txBody>
      </p:sp>
      <p:sp>
        <p:nvSpPr>
          <p:cNvPr id="63" name="圆角矩形 25"/>
          <p:cNvSpPr/>
          <p:nvPr>
            <p:custDataLst>
              <p:tags r:id="rId31"/>
            </p:custDataLst>
          </p:nvPr>
        </p:nvSpPr>
        <p:spPr>
          <a:xfrm>
            <a:off x="6156077" y="5726621"/>
            <a:ext cx="864162" cy="286321"/>
          </a:xfrm>
          <a:prstGeom prst="roundRect">
            <a:avLst/>
          </a:prstGeom>
          <a:solidFill>
            <a:schemeClr val="bg1"/>
          </a:solidFill>
          <a:ln w="3175">
            <a:noFill/>
            <a:miter lim="400000"/>
          </a:ln>
        </p:spPr>
        <p:txBody>
          <a:bodyPr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数据沙箱</a:t>
            </a:r>
          </a:p>
        </p:txBody>
      </p:sp>
      <p:sp>
        <p:nvSpPr>
          <p:cNvPr id="64" name="圆角矩形 25"/>
          <p:cNvSpPr/>
          <p:nvPr>
            <p:custDataLst>
              <p:tags r:id="rId32"/>
            </p:custDataLst>
          </p:nvPr>
        </p:nvSpPr>
        <p:spPr>
          <a:xfrm>
            <a:off x="7383628" y="5726621"/>
            <a:ext cx="864162" cy="286321"/>
          </a:xfrm>
          <a:prstGeom prst="roundRect">
            <a:avLst/>
          </a:prstGeom>
          <a:solidFill>
            <a:schemeClr val="bg1"/>
          </a:solidFill>
          <a:ln w="3175">
            <a:noFill/>
            <a:miter lim="400000"/>
          </a:ln>
        </p:spPr>
        <p:txBody>
          <a:bodyPr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区块链</a:t>
            </a:r>
          </a:p>
        </p:txBody>
      </p:sp>
      <p:sp>
        <p:nvSpPr>
          <p:cNvPr id="65" name="圆角矩形 25"/>
          <p:cNvSpPr/>
          <p:nvPr>
            <p:custDataLst>
              <p:tags r:id="rId33"/>
            </p:custDataLst>
          </p:nvPr>
        </p:nvSpPr>
        <p:spPr>
          <a:xfrm>
            <a:off x="8611178" y="5726621"/>
            <a:ext cx="864162" cy="286321"/>
          </a:xfrm>
          <a:prstGeom prst="roundRect">
            <a:avLst/>
          </a:prstGeom>
          <a:solidFill>
            <a:schemeClr val="bg1"/>
          </a:solidFill>
          <a:ln w="3175">
            <a:noFill/>
            <a:miter lim="400000"/>
          </a:ln>
        </p:spPr>
        <p:txBody>
          <a:bodyPr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隐私计算</a:t>
            </a:r>
          </a:p>
        </p:txBody>
      </p:sp>
      <p:cxnSp>
        <p:nvCxnSpPr>
          <p:cNvPr id="5" name="肘形连接符 8"/>
          <p:cNvCxnSpPr>
            <a:stCxn id="59" idx="0"/>
            <a:endCxn id="60" idx="2"/>
          </p:cNvCxnSpPr>
          <p:nvPr>
            <p:custDataLst>
              <p:tags r:id="rId34"/>
            </p:custDataLst>
          </p:nvPr>
        </p:nvCxnSpPr>
        <p:spPr>
          <a:xfrm rot="5400000" flipH="1" flipV="1">
            <a:off x="4711976" y="4555105"/>
            <a:ext cx="300691" cy="3296735"/>
          </a:xfrm>
          <a:prstGeom prst="bentConnector3">
            <a:avLst>
              <a:gd name="adj1" fmla="val 37503"/>
            </a:avLst>
          </a:prstGeom>
          <a:ln w="28575" cmpd="sng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>
            <p:custDataLst>
              <p:tags r:id="rId35"/>
            </p:custDataLst>
          </p:nvPr>
        </p:nvCxnSpPr>
        <p:spPr>
          <a:xfrm flipV="1">
            <a:off x="7383628" y="6049447"/>
            <a:ext cx="0" cy="304370"/>
          </a:xfrm>
          <a:prstGeom prst="straightConnector1">
            <a:avLst/>
          </a:prstGeom>
          <a:ln w="28575" cmpd="sng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肘形连接符 8"/>
          <p:cNvCxnSpPr/>
          <p:nvPr>
            <p:custDataLst>
              <p:tags r:id="rId36"/>
            </p:custDataLst>
          </p:nvPr>
        </p:nvCxnSpPr>
        <p:spPr>
          <a:xfrm rot="16200000" flipV="1">
            <a:off x="4116138" y="4040889"/>
            <a:ext cx="576000" cy="2664000"/>
          </a:xfrm>
          <a:prstGeom prst="bentConnector3">
            <a:avLst>
              <a:gd name="adj1" fmla="val 50000"/>
            </a:avLst>
          </a:prstGeom>
          <a:ln w="28575" cmpd="sng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>
            <p:custDataLst>
              <p:tags r:id="rId37"/>
            </p:custDataLst>
          </p:nvPr>
        </p:nvSpPr>
        <p:spPr>
          <a:xfrm>
            <a:off x="4830900" y="4927337"/>
            <a:ext cx="888365" cy="288925"/>
          </a:xfrm>
          <a:prstGeom prst="rect">
            <a:avLst/>
          </a:prstGeom>
          <a:noFill/>
          <a:ln w="3175">
            <a:solidFill>
              <a:schemeClr val="bg1"/>
            </a:solidFill>
            <a:miter lim="400000"/>
          </a:ln>
        </p:spPr>
        <p:txBody>
          <a:bodyPr anchor="ctr"/>
          <a:lstStyle/>
          <a:p>
            <a:pPr algn="ctr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提供</a:t>
            </a:r>
          </a:p>
        </p:txBody>
      </p:sp>
      <p:sp>
        <p:nvSpPr>
          <p:cNvPr id="70" name="矩形 69"/>
          <p:cNvSpPr/>
          <p:nvPr>
            <p:custDataLst>
              <p:tags r:id="rId38"/>
            </p:custDataLst>
          </p:nvPr>
        </p:nvSpPr>
        <p:spPr>
          <a:xfrm>
            <a:off x="1657454" y="665692"/>
            <a:ext cx="9317039" cy="6239934"/>
          </a:xfrm>
          <a:prstGeom prst="rect">
            <a:avLst/>
          </a:prstGeom>
          <a:noFill/>
          <a:ln w="3175">
            <a:noFill/>
            <a:miter lim="400000"/>
          </a:ln>
        </p:spPr>
        <p:txBody>
          <a:bodyPr anchor="ctr"/>
          <a:lstStyle/>
          <a:p>
            <a:pPr algn="ctr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5985" y="301625"/>
            <a:ext cx="2840355" cy="440690"/>
          </a:xfrm>
          <a:prstGeom prst="rect">
            <a:avLst/>
          </a:prstGeom>
        </p:spPr>
        <p:txBody>
          <a:bodyPr vert="horz" wrap="square" lIns="91422" tIns="45718" rIns="91422" bIns="45718" rtlCol="0" anchor="ctr">
            <a:noAutofit/>
          </a:bodyPr>
          <a:lstStyle/>
          <a:p>
            <a:pPr lvl="0" algn="l" defTabSz="914400">
              <a:lnSpc>
                <a:spcPct val="90000"/>
              </a:lnSpc>
              <a:buClrTx/>
              <a:buSzTx/>
              <a:buFontTx/>
            </a:pPr>
            <a:endParaRPr lang="zh-CN" altLang="en-US" sz="25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8295" y="241300"/>
            <a:ext cx="10001250" cy="4210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系统功能：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数据沙箱与隐私计算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  <a:p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  <a:p>
            <a:endParaRPr lang="en-US" altLang="zh-CN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0" name="矩形 69"/>
          <p:cNvSpPr/>
          <p:nvPr>
            <p:custDataLst>
              <p:tags r:id="rId2"/>
            </p:custDataLst>
          </p:nvPr>
        </p:nvSpPr>
        <p:spPr>
          <a:xfrm>
            <a:off x="1657454" y="713317"/>
            <a:ext cx="9317039" cy="6239934"/>
          </a:xfrm>
          <a:prstGeom prst="rect">
            <a:avLst/>
          </a:prstGeom>
          <a:noFill/>
          <a:ln w="3175">
            <a:noFill/>
            <a:miter lim="400000"/>
          </a:ln>
        </p:spPr>
        <p:txBody>
          <a:bodyPr anchor="ctr"/>
          <a:lstStyle/>
          <a:p>
            <a:pPr algn="ctr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809875" y="753745"/>
            <a:ext cx="65449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解决数据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流通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过程中的安全问题、保密问题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5975927" y="4399033"/>
            <a:ext cx="5634182" cy="2371106"/>
          </a:xfrm>
          <a:prstGeom prst="roundRect">
            <a:avLst>
              <a:gd name="adj" fmla="val 2880"/>
            </a:avLst>
          </a:prstGeom>
          <a:solidFill>
            <a:srgbClr val="4F95F6">
              <a:alpha val="9000"/>
            </a:srgbClr>
          </a:solidFill>
          <a:ln w="19050" cap="flat" cmpd="sng" algn="ctr">
            <a:solidFill>
              <a:srgbClr val="4F95F6"/>
            </a:solidFill>
            <a:prstDash val="sysDash"/>
            <a:miter lim="800000"/>
          </a:ln>
          <a:effectLst/>
        </p:spPr>
        <p:txBody>
          <a:bodyPr rtlCol="0" anchor="ctr">
            <a:noAutofit/>
          </a:bodyPr>
          <a:lstStyle/>
          <a:p>
            <a:pPr indent="0" algn="ctr" fontAlgn="base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隐私计算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</a:t>
            </a:r>
            <a:r>
              <a:rPr lang="zh-CN" altLang="en-US" sz="1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多方联合计算</a:t>
            </a: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，实现数据</a:t>
            </a:r>
            <a:r>
              <a:rPr lang="zh-CN" altLang="en-US" sz="1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可用不可见</a:t>
            </a: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，消除各个数据协同方之间对于数据安全和隐私泄漏的顾虑；</a:t>
            </a:r>
            <a:endParaRPr lang="en-US" altLang="zh-CN" sz="1400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由多个参与方在安全信任的条件下进行联合计算的技术工具，各个参与方在不泄露各自原始数据和商业隐私的前提下，通过</a:t>
            </a:r>
            <a:r>
              <a:rPr lang="zh-CN" altLang="en-US" sz="1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加密协作</a:t>
            </a: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机制对数据进行</a:t>
            </a:r>
            <a:r>
              <a:rPr lang="zh-CN" altLang="en-US" sz="1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联合计算和分析</a:t>
            </a: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，实现数据的</a:t>
            </a:r>
            <a:r>
              <a:rPr lang="zh-CN" altLang="en-US" sz="1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融合价值</a:t>
            </a: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indent="0" algn="ctr" fontAlgn="base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联合计算、安全信任、加密融合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88016" y="4399033"/>
            <a:ext cx="5146166" cy="2371106"/>
          </a:xfrm>
          <a:prstGeom prst="roundRect">
            <a:avLst>
              <a:gd name="adj" fmla="val 2880"/>
            </a:avLst>
          </a:prstGeom>
          <a:solidFill>
            <a:srgbClr val="4F95F6">
              <a:alpha val="9000"/>
            </a:srgbClr>
          </a:solidFill>
          <a:ln w="19050" cap="flat" cmpd="sng" algn="ctr">
            <a:solidFill>
              <a:srgbClr val="4F95F6"/>
            </a:solidFill>
            <a:prstDash val="sysDash"/>
            <a:miter lim="800000"/>
          </a:ln>
          <a:effectLst/>
        </p:spPr>
        <p:txBody>
          <a:bodyPr rtlCol="0" anchor="ctr">
            <a:noAutofit/>
          </a:bodyPr>
          <a:lstStyle/>
          <a:p>
            <a:pPr indent="0" algn="ctr" fontAlgn="base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数据沙箱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解决</a:t>
            </a:r>
            <a:r>
              <a:rPr lang="zh-CN" altLang="en-US" sz="1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数据流通安全问题</a:t>
            </a: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，为用户为提供数据</a:t>
            </a:r>
            <a:r>
              <a:rPr lang="zh-CN" altLang="en-US" sz="1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不出域</a:t>
            </a: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的数据分析及</a:t>
            </a:r>
            <a:r>
              <a:rPr lang="zh-CN" altLang="en-US" sz="1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计算环境</a:t>
            </a: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en-US" altLang="zh-CN" sz="1400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解决开放主体和数据利用主体之间数据互信使用、安全合规流通，满足用户场景需求，做到</a:t>
            </a:r>
            <a:r>
              <a:rPr lang="zh-CN" altLang="en-US" sz="1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逻辑封闭，内部自由</a:t>
            </a:r>
            <a:endParaRPr lang="en-US" altLang="zh-CN" sz="14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进而实现了数据所有权和使用权分离，确保数据安全可控。  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独立环境、相互隔离、内部自由</a:t>
            </a:r>
            <a:endParaRPr lang="zh-CN" altLang="en-US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87" y="1366041"/>
            <a:ext cx="5187696" cy="2981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6943" y="1355814"/>
            <a:ext cx="5772150" cy="29527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5985" y="301625"/>
            <a:ext cx="2840355" cy="440690"/>
          </a:xfrm>
          <a:prstGeom prst="rect">
            <a:avLst/>
          </a:prstGeom>
        </p:spPr>
        <p:txBody>
          <a:bodyPr vert="horz" wrap="square" lIns="91422" tIns="45718" rIns="91422" bIns="45718" rtlCol="0" anchor="ctr">
            <a:noAutofit/>
          </a:bodyPr>
          <a:lstStyle/>
          <a:p>
            <a:pPr lvl="0" algn="l" defTabSz="914400">
              <a:lnSpc>
                <a:spcPct val="90000"/>
              </a:lnSpc>
              <a:buClrTx/>
              <a:buSzTx/>
              <a:buFontTx/>
            </a:pPr>
            <a:endParaRPr lang="zh-CN" altLang="en-US" sz="25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8295" y="241300"/>
            <a:ext cx="10001250" cy="4210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系统功能：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产品管理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  <a:p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  <a:p>
            <a:endParaRPr lang="en-US" altLang="zh-CN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0" name="矩形 69"/>
          <p:cNvSpPr/>
          <p:nvPr>
            <p:custDataLst>
              <p:tags r:id="rId2"/>
            </p:custDataLst>
          </p:nvPr>
        </p:nvSpPr>
        <p:spPr>
          <a:xfrm>
            <a:off x="1657454" y="713317"/>
            <a:ext cx="9317039" cy="6239934"/>
          </a:xfrm>
          <a:prstGeom prst="rect">
            <a:avLst/>
          </a:prstGeom>
          <a:noFill/>
          <a:ln w="3175">
            <a:noFill/>
            <a:miter lim="400000"/>
          </a:ln>
        </p:spPr>
        <p:txBody>
          <a:bodyPr anchor="ctr"/>
          <a:lstStyle/>
          <a:p>
            <a:pPr algn="ctr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燕尾形 10"/>
          <p:cNvSpPr/>
          <p:nvPr>
            <p:custDataLst>
              <p:tags r:id="rId3"/>
            </p:custDataLst>
          </p:nvPr>
        </p:nvSpPr>
        <p:spPr>
          <a:xfrm>
            <a:off x="1969865" y="1404667"/>
            <a:ext cx="1583690" cy="648000"/>
          </a:xfrm>
          <a:prstGeom prst="chevron">
            <a:avLst/>
          </a:prstGeom>
          <a:solidFill>
            <a:srgbClr val="017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填写产品信息</a:t>
            </a:r>
          </a:p>
        </p:txBody>
      </p:sp>
      <p:sp>
        <p:nvSpPr>
          <p:cNvPr id="12" name="燕尾形 11"/>
          <p:cNvSpPr/>
          <p:nvPr>
            <p:custDataLst>
              <p:tags r:id="rId4"/>
            </p:custDataLst>
          </p:nvPr>
        </p:nvSpPr>
        <p:spPr>
          <a:xfrm>
            <a:off x="3277965" y="1404667"/>
            <a:ext cx="1655445" cy="648000"/>
          </a:xfrm>
          <a:prstGeom prst="chevron">
            <a:avLst/>
          </a:prstGeom>
          <a:solidFill>
            <a:srgbClr val="017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产品信息审核</a:t>
            </a:r>
          </a:p>
        </p:txBody>
      </p:sp>
      <p:sp>
        <p:nvSpPr>
          <p:cNvPr id="7" name="燕尾形 6"/>
          <p:cNvSpPr/>
          <p:nvPr>
            <p:custDataLst>
              <p:tags r:id="rId5"/>
            </p:custDataLst>
          </p:nvPr>
        </p:nvSpPr>
        <p:spPr>
          <a:xfrm>
            <a:off x="4657820" y="1404667"/>
            <a:ext cx="1583690" cy="648000"/>
          </a:xfrm>
          <a:prstGeom prst="chevron">
            <a:avLst/>
          </a:prstGeom>
          <a:solidFill>
            <a:srgbClr val="017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产品登记公示</a:t>
            </a:r>
          </a:p>
        </p:txBody>
      </p:sp>
      <p:sp>
        <p:nvSpPr>
          <p:cNvPr id="15" name="燕尾形 14"/>
          <p:cNvSpPr/>
          <p:nvPr>
            <p:custDataLst>
              <p:tags r:id="rId6"/>
            </p:custDataLst>
          </p:nvPr>
        </p:nvSpPr>
        <p:spPr>
          <a:xfrm>
            <a:off x="7599062" y="1394021"/>
            <a:ext cx="1583690" cy="648000"/>
          </a:xfrm>
          <a:prstGeom prst="chevron">
            <a:avLst/>
          </a:prstGeom>
          <a:solidFill>
            <a:srgbClr val="017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填写上架信息</a:t>
            </a:r>
          </a:p>
        </p:txBody>
      </p:sp>
      <p:sp>
        <p:nvSpPr>
          <p:cNvPr id="8" name="燕尾形 7"/>
          <p:cNvSpPr/>
          <p:nvPr>
            <p:custDataLst>
              <p:tags r:id="rId7"/>
            </p:custDataLst>
          </p:nvPr>
        </p:nvSpPr>
        <p:spPr>
          <a:xfrm>
            <a:off x="8907162" y="1394021"/>
            <a:ext cx="1655445" cy="648000"/>
          </a:xfrm>
          <a:prstGeom prst="chevron">
            <a:avLst/>
          </a:prstGeom>
          <a:solidFill>
            <a:srgbClr val="017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上架信息审核</a:t>
            </a:r>
          </a:p>
        </p:txBody>
      </p:sp>
      <p:sp>
        <p:nvSpPr>
          <p:cNvPr id="9" name="燕尾形 8"/>
          <p:cNvSpPr/>
          <p:nvPr>
            <p:custDataLst>
              <p:tags r:id="rId8"/>
            </p:custDataLst>
          </p:nvPr>
        </p:nvSpPr>
        <p:spPr>
          <a:xfrm>
            <a:off x="10287017" y="1390696"/>
            <a:ext cx="1440000" cy="648000"/>
          </a:xfrm>
          <a:prstGeom prst="chevron">
            <a:avLst/>
          </a:prstGeom>
          <a:solidFill>
            <a:srgbClr val="017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产品发布</a:t>
            </a:r>
          </a:p>
        </p:txBody>
      </p:sp>
      <p:sp>
        <p:nvSpPr>
          <p:cNvPr id="10" name="标题 1"/>
          <p:cNvSpPr txBox="1"/>
          <p:nvPr/>
        </p:nvSpPr>
        <p:spPr>
          <a:xfrm>
            <a:off x="401320" y="1319530"/>
            <a:ext cx="1405890" cy="8331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C4BA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dirty="0"/>
              <a:t>数据产品</a:t>
            </a:r>
          </a:p>
          <a:p>
            <a:pPr algn="ctr"/>
            <a:r>
              <a:rPr lang="zh-CN" altLang="en-US" dirty="0"/>
              <a:t>发布流程</a:t>
            </a:r>
          </a:p>
        </p:txBody>
      </p:sp>
      <p:sp>
        <p:nvSpPr>
          <p:cNvPr id="20" name="燕尾形 19"/>
          <p:cNvSpPr/>
          <p:nvPr>
            <p:custDataLst>
              <p:tags r:id="rId9"/>
            </p:custDataLst>
          </p:nvPr>
        </p:nvSpPr>
        <p:spPr>
          <a:xfrm>
            <a:off x="5965920" y="1404667"/>
            <a:ext cx="1912698" cy="648000"/>
          </a:xfrm>
          <a:prstGeom prst="chevron">
            <a:avLst/>
          </a:prstGeom>
          <a:solidFill>
            <a:srgbClr val="017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生成数据产品登记证书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1122680" y="810895"/>
            <a:ext cx="101669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形成数据产品后，提供发布功能，向交易者呈现。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140" y="2218690"/>
            <a:ext cx="8519160" cy="436626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8614643" y="2546542"/>
            <a:ext cx="3577358" cy="3622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1200"/>
              </a:spcAft>
              <a:buClrTx/>
              <a:buSzTx/>
              <a:defRPr/>
            </a:pPr>
            <a:r>
              <a:rPr lang="zh-CN" altLang="en-US" b="1" dirty="0">
                <a:solidFill>
                  <a:srgbClr val="2A62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r>
              <a:rPr lang="zh-CN" b="1" dirty="0">
                <a:solidFill>
                  <a:srgbClr val="2A62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上架</a:t>
            </a:r>
            <a:endParaRPr lang="en-US" altLang="zh-CN" b="1" dirty="0">
              <a:solidFill>
                <a:srgbClr val="2A62A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base">
              <a:lnSpc>
                <a:spcPct val="15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b="1" dirty="0">
                <a:solidFill>
                  <a:srgbClr val="2A62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数据产品</a:t>
            </a:r>
            <a:r>
              <a:rPr lang="zh-CN" altLang="en-US" b="1" dirty="0">
                <a:solidFill>
                  <a:srgbClr val="2A62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solidFill>
                  <a:srgbClr val="2A62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如商保核查、疾病诊断数据分析</a:t>
            </a:r>
            <a:endParaRPr lang="en-US" altLang="zh-CN" dirty="0">
              <a:solidFill>
                <a:srgbClr val="2A62A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base">
              <a:lnSpc>
                <a:spcPct val="15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b="1" dirty="0">
                <a:solidFill>
                  <a:srgbClr val="2A62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智能产品</a:t>
            </a:r>
            <a:r>
              <a:rPr lang="zh-CN" altLang="en-US" b="1" dirty="0">
                <a:solidFill>
                  <a:srgbClr val="2A62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solidFill>
                  <a:srgbClr val="2A62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如智能导诊、推荐用药</a:t>
            </a:r>
            <a:endParaRPr lang="en-US" altLang="zh-CN" dirty="0">
              <a:solidFill>
                <a:srgbClr val="2A62A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base">
              <a:lnSpc>
                <a:spcPct val="15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b="1" dirty="0">
                <a:solidFill>
                  <a:srgbClr val="2A62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第三方产品</a:t>
            </a:r>
            <a:r>
              <a:rPr lang="zh-CN" altLang="en-US" b="1" dirty="0">
                <a:solidFill>
                  <a:srgbClr val="2A62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solidFill>
                  <a:srgbClr val="2A62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如全国车辆车牌号核验、企业三要素验证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5985" y="301625"/>
            <a:ext cx="2840355" cy="440690"/>
          </a:xfrm>
          <a:prstGeom prst="rect">
            <a:avLst/>
          </a:prstGeom>
        </p:spPr>
        <p:txBody>
          <a:bodyPr vert="horz" wrap="square" lIns="91422" tIns="45718" rIns="91422" bIns="45718" rtlCol="0" anchor="ctr">
            <a:noAutofit/>
          </a:bodyPr>
          <a:lstStyle/>
          <a:p>
            <a:pPr lvl="0" algn="l" defTabSz="914400">
              <a:lnSpc>
                <a:spcPct val="90000"/>
              </a:lnSpc>
              <a:buClrTx/>
              <a:buSzTx/>
              <a:buFontTx/>
            </a:pPr>
            <a:endParaRPr lang="zh-CN" altLang="en-US" sz="25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8295" y="241300"/>
            <a:ext cx="10001250" cy="4210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系统功能：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产品展示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  <a:p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  <a:p>
            <a:endParaRPr lang="en-US" altLang="zh-CN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0" name="矩形 69"/>
          <p:cNvSpPr/>
          <p:nvPr>
            <p:custDataLst>
              <p:tags r:id="rId2"/>
            </p:custDataLst>
          </p:nvPr>
        </p:nvSpPr>
        <p:spPr>
          <a:xfrm>
            <a:off x="1657454" y="713317"/>
            <a:ext cx="9317039" cy="6239934"/>
          </a:xfrm>
          <a:prstGeom prst="rect">
            <a:avLst/>
          </a:prstGeom>
          <a:noFill/>
          <a:ln w="3175">
            <a:noFill/>
            <a:miter lim="400000"/>
          </a:ln>
        </p:spPr>
        <p:txBody>
          <a:bodyPr anchor="ctr"/>
          <a:lstStyle/>
          <a:p>
            <a:pPr algn="ctr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9845" y="5853430"/>
            <a:ext cx="12162790" cy="984885"/>
          </a:xfrm>
          <a:prstGeom prst="rect">
            <a:avLst/>
          </a:prstGeom>
        </p:spPr>
      </p:pic>
      <p:sp>
        <p:nvSpPr>
          <p:cNvPr id="2" name="椭圆 1"/>
          <p:cNvSpPr/>
          <p:nvPr>
            <p:custDataLst>
              <p:tags r:id="rId3"/>
            </p:custDataLst>
          </p:nvPr>
        </p:nvSpPr>
        <p:spPr>
          <a:xfrm>
            <a:off x="6918440" y="1662314"/>
            <a:ext cx="658495" cy="658495"/>
          </a:xfrm>
          <a:prstGeom prst="ellipse">
            <a:avLst/>
          </a:prstGeom>
          <a:solidFill>
            <a:srgbClr val="6096E6">
              <a:alpha val="18000"/>
            </a:srgbClr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>
            <p:custDataLst>
              <p:tags r:id="rId4"/>
            </p:custDataLst>
          </p:nvPr>
        </p:nvSpPr>
        <p:spPr>
          <a:xfrm>
            <a:off x="6967335" y="1711209"/>
            <a:ext cx="560705" cy="560705"/>
          </a:xfrm>
          <a:prstGeom prst="ellipse">
            <a:avLst/>
          </a:prstGeom>
          <a:solidFill>
            <a:srgbClr val="6096E6">
              <a:alpha val="46000"/>
            </a:srgbClr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>
            <p:custDataLst>
              <p:tags r:id="rId5"/>
            </p:custDataLst>
          </p:nvPr>
        </p:nvSpPr>
        <p:spPr>
          <a:xfrm>
            <a:off x="7019405" y="1763279"/>
            <a:ext cx="456565" cy="456565"/>
          </a:xfrm>
          <a:prstGeom prst="ellipse">
            <a:avLst/>
          </a:prstGeom>
          <a:solidFill>
            <a:srgbClr val="6096E6"/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32313538333935363b32313538333933373bcae9bcae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086080" y="1830589"/>
            <a:ext cx="323850" cy="323850"/>
          </a:xfrm>
          <a:prstGeom prst="rect">
            <a:avLst/>
          </a:prstGeom>
        </p:spPr>
      </p:pic>
      <p:sp>
        <p:nvSpPr>
          <p:cNvPr id="13" name="椭圆 12"/>
          <p:cNvSpPr/>
          <p:nvPr>
            <p:custDataLst>
              <p:tags r:id="rId7"/>
            </p:custDataLst>
          </p:nvPr>
        </p:nvSpPr>
        <p:spPr>
          <a:xfrm>
            <a:off x="6917805" y="3360304"/>
            <a:ext cx="658495" cy="658495"/>
          </a:xfrm>
          <a:prstGeom prst="ellipse">
            <a:avLst/>
          </a:prstGeom>
          <a:solidFill>
            <a:srgbClr val="58B6E5">
              <a:alpha val="18000"/>
            </a:srgbClr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>
            <p:custDataLst>
              <p:tags r:id="rId8"/>
            </p:custDataLst>
          </p:nvPr>
        </p:nvSpPr>
        <p:spPr>
          <a:xfrm>
            <a:off x="6966700" y="3409199"/>
            <a:ext cx="560705" cy="560705"/>
          </a:xfrm>
          <a:prstGeom prst="ellipse">
            <a:avLst/>
          </a:prstGeom>
          <a:solidFill>
            <a:srgbClr val="58B6E5">
              <a:alpha val="46000"/>
            </a:srgbClr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>
            <p:custDataLst>
              <p:tags r:id="rId9"/>
            </p:custDataLst>
          </p:nvPr>
        </p:nvSpPr>
        <p:spPr>
          <a:xfrm>
            <a:off x="7018770" y="3460634"/>
            <a:ext cx="456565" cy="456565"/>
          </a:xfrm>
          <a:prstGeom prst="ellipse">
            <a:avLst/>
          </a:prstGeom>
          <a:solidFill>
            <a:srgbClr val="58B6E5"/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 descr="32313538333935363b32313538333935333bbfceb1ed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103225" y="3545089"/>
            <a:ext cx="288290" cy="288290"/>
          </a:xfrm>
          <a:prstGeom prst="rect">
            <a:avLst/>
          </a:prstGeom>
        </p:spPr>
      </p:pic>
      <p:sp>
        <p:nvSpPr>
          <p:cNvPr id="18" name="椭圆 17"/>
          <p:cNvSpPr/>
          <p:nvPr>
            <p:custDataLst>
              <p:tags r:id="rId11"/>
            </p:custDataLst>
          </p:nvPr>
        </p:nvSpPr>
        <p:spPr>
          <a:xfrm>
            <a:off x="6918440" y="5011304"/>
            <a:ext cx="658495" cy="658495"/>
          </a:xfrm>
          <a:prstGeom prst="ellipse">
            <a:avLst/>
          </a:prstGeom>
          <a:solidFill>
            <a:srgbClr val="56CA95">
              <a:alpha val="18000"/>
            </a:srgbClr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>
            <p:custDataLst>
              <p:tags r:id="rId12"/>
            </p:custDataLst>
          </p:nvPr>
        </p:nvSpPr>
        <p:spPr>
          <a:xfrm>
            <a:off x="6967335" y="5060199"/>
            <a:ext cx="560705" cy="560705"/>
          </a:xfrm>
          <a:prstGeom prst="ellipse">
            <a:avLst/>
          </a:prstGeom>
          <a:solidFill>
            <a:srgbClr val="56CA95">
              <a:alpha val="46000"/>
            </a:srgbClr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>
            <p:custDataLst>
              <p:tags r:id="rId13"/>
            </p:custDataLst>
          </p:nvPr>
        </p:nvSpPr>
        <p:spPr>
          <a:xfrm>
            <a:off x="7019405" y="5112269"/>
            <a:ext cx="456565" cy="456565"/>
          </a:xfrm>
          <a:prstGeom prst="ellipse">
            <a:avLst/>
          </a:prstGeom>
          <a:solidFill>
            <a:srgbClr val="56CA95"/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 descr="32313538333935363b32313538333933383bcae9bcdc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7103860" y="5196089"/>
            <a:ext cx="288290" cy="288290"/>
          </a:xfrm>
          <a:prstGeom prst="rect">
            <a:avLst/>
          </a:prstGeom>
        </p:spPr>
      </p:pic>
      <p:sp>
        <p:nvSpPr>
          <p:cNvPr id="25" name="圆角矩形 24"/>
          <p:cNvSpPr/>
          <p:nvPr>
            <p:custDataLst>
              <p:tags r:id="rId15"/>
            </p:custDataLst>
          </p:nvPr>
        </p:nvSpPr>
        <p:spPr>
          <a:xfrm>
            <a:off x="7816965" y="1266709"/>
            <a:ext cx="4221480" cy="1449070"/>
          </a:xfrm>
          <a:prstGeom prst="roundRect">
            <a:avLst/>
          </a:prstGeom>
          <a:solidFill>
            <a:srgbClr val="FFFFFF"/>
          </a:solidFill>
          <a:ln>
            <a:gradFill>
              <a:gsLst>
                <a:gs pos="59000">
                  <a:srgbClr val="6096E6">
                    <a:lumMod val="5000"/>
                    <a:lumOff val="95000"/>
                  </a:srgbClr>
                </a:gs>
                <a:gs pos="0">
                  <a:srgbClr val="6096E6">
                    <a:lumMod val="40000"/>
                    <a:lumOff val="60000"/>
                  </a:srgbClr>
                </a:gs>
                <a:gs pos="100000">
                  <a:srgbClr val="6096E6">
                    <a:lumMod val="40000"/>
                    <a:lumOff val="60000"/>
                  </a:srgbClr>
                </a:gs>
              </a:gsLst>
              <a:lin ang="5400000" scaled="1"/>
            </a:gradFill>
          </a:ln>
          <a:effectLst/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>
            <p:custDataLst>
              <p:tags r:id="rId16"/>
            </p:custDataLst>
          </p:nvPr>
        </p:nvSpPr>
        <p:spPr>
          <a:xfrm>
            <a:off x="7816965" y="2964699"/>
            <a:ext cx="4221480" cy="1449070"/>
          </a:xfrm>
          <a:prstGeom prst="roundRect">
            <a:avLst/>
          </a:prstGeom>
          <a:solidFill>
            <a:srgbClr val="FFFFFF"/>
          </a:solidFill>
          <a:ln>
            <a:gradFill>
              <a:gsLst>
                <a:gs pos="59000">
                  <a:srgbClr val="6096E6">
                    <a:lumMod val="5000"/>
                    <a:lumOff val="95000"/>
                  </a:srgbClr>
                </a:gs>
                <a:gs pos="0">
                  <a:srgbClr val="58B6E5">
                    <a:lumMod val="40000"/>
                    <a:lumOff val="60000"/>
                  </a:srgbClr>
                </a:gs>
                <a:gs pos="100000">
                  <a:srgbClr val="58B6E5">
                    <a:lumMod val="40000"/>
                    <a:lumOff val="60000"/>
                  </a:srgbClr>
                </a:gs>
              </a:gsLst>
              <a:lin ang="5400000" scaled="1"/>
            </a:gradFill>
          </a:ln>
          <a:effectLst/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7"/>
            </p:custDataLst>
          </p:nvPr>
        </p:nvSpPr>
        <p:spPr>
          <a:xfrm>
            <a:off x="7985240" y="3212349"/>
            <a:ext cx="1829435" cy="254635"/>
          </a:xfrm>
          <a:prstGeom prst="rect">
            <a:avLst/>
          </a:prstGeom>
          <a:noFill/>
        </p:spPr>
        <p:txBody>
          <a:bodyPr wrap="square" bIns="0" rtlCol="0"/>
          <a:lstStyle/>
          <a:p>
            <a:r>
              <a:rPr lang="zh-CN" altLang="en-US" spc="300" dirty="0">
                <a:solidFill>
                  <a:srgbClr val="58B6E5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服务对象</a:t>
            </a:r>
          </a:p>
        </p:txBody>
      </p:sp>
      <p:sp>
        <p:nvSpPr>
          <p:cNvPr id="28" name="文本框 27"/>
          <p:cNvSpPr txBox="1"/>
          <p:nvPr>
            <p:custDataLst>
              <p:tags r:id="rId18"/>
            </p:custDataLst>
          </p:nvPr>
        </p:nvSpPr>
        <p:spPr>
          <a:xfrm>
            <a:off x="7817600" y="3615762"/>
            <a:ext cx="4220845" cy="57773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fontAlgn="auto">
              <a:lnSpc>
                <a:spcPct val="130000"/>
              </a:lnSpc>
              <a:spcAft>
                <a:spcPts val="1000"/>
              </a:spcAft>
            </a:pPr>
            <a:r>
              <a:rPr lang="zh-CN" altLang="en-US" sz="1200" b="1" spc="15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商业保险公司、生物制药公司</a:t>
            </a:r>
          </a:p>
        </p:txBody>
      </p:sp>
      <p:sp>
        <p:nvSpPr>
          <p:cNvPr id="29" name="圆角矩形 28"/>
          <p:cNvSpPr/>
          <p:nvPr>
            <p:custDataLst>
              <p:tags r:id="rId19"/>
            </p:custDataLst>
          </p:nvPr>
        </p:nvSpPr>
        <p:spPr>
          <a:xfrm>
            <a:off x="7816965" y="4615698"/>
            <a:ext cx="4221480" cy="2042795"/>
          </a:xfrm>
          <a:prstGeom prst="roundRect">
            <a:avLst/>
          </a:prstGeom>
          <a:solidFill>
            <a:srgbClr val="FFFFFF"/>
          </a:solidFill>
          <a:ln>
            <a:gradFill>
              <a:gsLst>
                <a:gs pos="59000">
                  <a:srgbClr val="6096E6">
                    <a:lumMod val="5000"/>
                    <a:lumOff val="95000"/>
                  </a:srgbClr>
                </a:gs>
                <a:gs pos="0">
                  <a:srgbClr val="56CA95">
                    <a:lumMod val="40000"/>
                    <a:lumOff val="60000"/>
                  </a:srgbClr>
                </a:gs>
                <a:gs pos="100000">
                  <a:srgbClr val="56CA95">
                    <a:lumMod val="40000"/>
                    <a:lumOff val="60000"/>
                  </a:srgbClr>
                </a:gs>
              </a:gsLst>
              <a:lin ang="5400000" scaled="1"/>
            </a:gradFill>
          </a:ln>
          <a:effectLst/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燕尾形 29"/>
          <p:cNvSpPr/>
          <p:nvPr>
            <p:custDataLst>
              <p:tags r:id="rId20"/>
            </p:custDataLst>
          </p:nvPr>
        </p:nvSpPr>
        <p:spPr>
          <a:xfrm>
            <a:off x="7816965" y="4506479"/>
            <a:ext cx="1149985" cy="210820"/>
          </a:xfrm>
          <a:prstGeom prst="chevron">
            <a:avLst/>
          </a:prstGeom>
          <a:gradFill rotWithShape="0">
            <a:gsLst>
              <a:gs pos="0">
                <a:srgbClr val="56CA95">
                  <a:lumMod val="20000"/>
                  <a:lumOff val="80000"/>
                </a:srgbClr>
              </a:gs>
              <a:gs pos="100000">
                <a:srgbClr val="56CA95"/>
              </a:gs>
            </a:gsLst>
            <a:lin ang="0" scaled="0"/>
          </a:gra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燕尾形 30"/>
          <p:cNvSpPr/>
          <p:nvPr>
            <p:custDataLst>
              <p:tags r:id="rId21"/>
            </p:custDataLst>
          </p:nvPr>
        </p:nvSpPr>
        <p:spPr>
          <a:xfrm>
            <a:off x="7816965" y="2855479"/>
            <a:ext cx="1149985" cy="210820"/>
          </a:xfrm>
          <a:prstGeom prst="chevron">
            <a:avLst/>
          </a:prstGeom>
          <a:gradFill rotWithShape="0">
            <a:gsLst>
              <a:gs pos="0">
                <a:srgbClr val="58B6E5">
                  <a:lumMod val="20000"/>
                  <a:lumOff val="80000"/>
                </a:srgbClr>
              </a:gs>
              <a:gs pos="100000">
                <a:srgbClr val="58B6E5"/>
              </a:gs>
            </a:gsLst>
            <a:lin ang="0" scaled="0"/>
          </a:gra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燕尾形 31"/>
          <p:cNvSpPr/>
          <p:nvPr>
            <p:custDataLst>
              <p:tags r:id="rId22"/>
            </p:custDataLst>
          </p:nvPr>
        </p:nvSpPr>
        <p:spPr>
          <a:xfrm>
            <a:off x="7816965" y="1157489"/>
            <a:ext cx="1149985" cy="210820"/>
          </a:xfrm>
          <a:prstGeom prst="chevron">
            <a:avLst/>
          </a:prstGeom>
          <a:gradFill rotWithShape="0">
            <a:gsLst>
              <a:gs pos="0">
                <a:srgbClr val="6096E6">
                  <a:lumMod val="20000"/>
                  <a:lumOff val="80000"/>
                </a:srgbClr>
              </a:gs>
              <a:gs pos="100000">
                <a:srgbClr val="6096E6"/>
              </a:gs>
            </a:gsLst>
            <a:lin ang="0" scaled="0"/>
          </a:gra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>
            <p:custDataLst>
              <p:tags r:id="rId23"/>
            </p:custDataLst>
          </p:nvPr>
        </p:nvSpPr>
        <p:spPr>
          <a:xfrm>
            <a:off x="7985240" y="4839219"/>
            <a:ext cx="1829435" cy="254635"/>
          </a:xfrm>
          <a:prstGeom prst="rect">
            <a:avLst/>
          </a:prstGeom>
          <a:noFill/>
        </p:spPr>
        <p:txBody>
          <a:bodyPr wrap="square" bIns="0" rtlCol="0"/>
          <a:lstStyle/>
          <a:p>
            <a:r>
              <a:rPr lang="zh-CN" altLang="en-US" spc="300" dirty="0">
                <a:solidFill>
                  <a:srgbClr val="56CA95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服务价值</a:t>
            </a:r>
          </a:p>
        </p:txBody>
      </p:sp>
      <p:sp>
        <p:nvSpPr>
          <p:cNvPr id="34" name="文本框 33"/>
          <p:cNvSpPr txBox="1"/>
          <p:nvPr>
            <p:custDataLst>
              <p:tags r:id="rId24"/>
            </p:custDataLst>
          </p:nvPr>
        </p:nvSpPr>
        <p:spPr>
          <a:xfrm>
            <a:off x="7994592" y="5240423"/>
            <a:ext cx="3902883" cy="1096704"/>
          </a:xfrm>
          <a:prstGeom prst="rect">
            <a:avLst/>
          </a:prstGeom>
          <a:noFill/>
        </p:spPr>
        <p:txBody>
          <a:bodyPr wrap="square" rtlCol="0"/>
          <a:lstStyle/>
          <a:p>
            <a:pPr fontAlgn="auto">
              <a:lnSpc>
                <a:spcPct val="130000"/>
              </a:lnSpc>
              <a:spcAft>
                <a:spcPts val="1000"/>
              </a:spcAft>
            </a:pPr>
            <a:r>
              <a:rPr lang="zh-CN" altLang="en-US" sz="1200" b="1" spc="15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辅助企业进行市场调研评估、辅助基于疾病病种的科研开发</a:t>
            </a:r>
          </a:p>
        </p:txBody>
      </p:sp>
      <p:sp>
        <p:nvSpPr>
          <p:cNvPr id="35" name="文本框 34"/>
          <p:cNvSpPr txBox="1"/>
          <p:nvPr>
            <p:custDataLst>
              <p:tags r:id="rId25"/>
            </p:custDataLst>
          </p:nvPr>
        </p:nvSpPr>
        <p:spPr>
          <a:xfrm>
            <a:off x="7985240" y="1505469"/>
            <a:ext cx="1829435" cy="254635"/>
          </a:xfrm>
          <a:prstGeom prst="rect">
            <a:avLst/>
          </a:prstGeom>
          <a:noFill/>
        </p:spPr>
        <p:txBody>
          <a:bodyPr wrap="square" bIns="0" rtlCol="0"/>
          <a:lstStyle/>
          <a:p>
            <a:r>
              <a:rPr lang="zh-CN" altLang="en-US" spc="300" dirty="0">
                <a:solidFill>
                  <a:srgbClr val="6096E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产品描述</a:t>
            </a:r>
          </a:p>
        </p:txBody>
      </p:sp>
      <p:sp>
        <p:nvSpPr>
          <p:cNvPr id="36" name="文本框 35"/>
          <p:cNvSpPr txBox="1"/>
          <p:nvPr>
            <p:custDataLst>
              <p:tags r:id="rId26"/>
            </p:custDataLst>
          </p:nvPr>
        </p:nvSpPr>
        <p:spPr>
          <a:xfrm>
            <a:off x="7985240" y="1824239"/>
            <a:ext cx="4053205" cy="838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fontAlgn="auto">
              <a:lnSpc>
                <a:spcPct val="130000"/>
              </a:lnSpc>
              <a:spcAft>
                <a:spcPts val="1000"/>
              </a:spcAft>
            </a:pPr>
            <a:r>
              <a:rPr lang="zh-CN" altLang="en-US" sz="120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以疾病诊断维度做查询应用，查询对应疾病的总病例数、总费用平均值、总费用中位数、年龄段分布、县区分布、性别分布、职业分布等</a:t>
            </a:r>
            <a:endParaRPr lang="zh-CN" altLang="en-US" sz="1200" b="1" spc="150" dirty="0">
              <a:solidFill>
                <a:srgbClr val="000000">
                  <a:lumMod val="75000"/>
                  <a:lumOff val="25000"/>
                </a:srgb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40130" y="908050"/>
            <a:ext cx="57124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产品发布后，可呈现展示出来。</a:t>
            </a: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9215" y="1514475"/>
            <a:ext cx="6751320" cy="50596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5985" y="301625"/>
            <a:ext cx="2840355" cy="440690"/>
          </a:xfrm>
          <a:prstGeom prst="rect">
            <a:avLst/>
          </a:prstGeom>
        </p:spPr>
        <p:txBody>
          <a:bodyPr vert="horz" wrap="square" lIns="91422" tIns="45718" rIns="91422" bIns="45718" rtlCol="0" anchor="ctr">
            <a:noAutofit/>
          </a:bodyPr>
          <a:lstStyle/>
          <a:p>
            <a:pPr lvl="0" algn="l" defTabSz="914400">
              <a:lnSpc>
                <a:spcPct val="90000"/>
              </a:lnSpc>
              <a:buClrTx/>
              <a:buSzTx/>
              <a:buFontTx/>
            </a:pPr>
            <a:endParaRPr lang="zh-CN" altLang="en-US" sz="25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8295" y="241300"/>
            <a:ext cx="10001250" cy="4210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系统功能：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产品交易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  <a:p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  <a:p>
            <a:endParaRPr lang="en-US" altLang="zh-CN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706379" y="2226773"/>
            <a:ext cx="1454931" cy="36162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C4BA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1400" dirty="0">
                <a:cs typeface="微软雅黑" panose="020B0503020204020204" pitchFamily="34" charset="-122"/>
              </a:rPr>
              <a:t>1</a:t>
            </a:r>
            <a:r>
              <a:rPr lang="zh-CN" altLang="en-US" sz="1400" dirty="0">
                <a:cs typeface="微软雅黑" panose="020B0503020204020204" pitchFamily="34" charset="-122"/>
              </a:rPr>
              <a:t>、产品申请</a:t>
            </a:r>
          </a:p>
        </p:txBody>
      </p:sp>
      <p:sp>
        <p:nvSpPr>
          <p:cNvPr id="11" name="标题 1"/>
          <p:cNvSpPr txBox="1"/>
          <p:nvPr/>
        </p:nvSpPr>
        <p:spPr>
          <a:xfrm>
            <a:off x="5869189" y="2325829"/>
            <a:ext cx="1317611" cy="36162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C4BA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1400" dirty="0">
                <a:cs typeface="微软雅黑" panose="020B0503020204020204" pitchFamily="34" charset="-122"/>
              </a:rPr>
              <a:t>2</a:t>
            </a:r>
            <a:r>
              <a:rPr lang="zh-CN" altLang="en-US" sz="1400" dirty="0">
                <a:cs typeface="微软雅黑" panose="020B0503020204020204" pitchFamily="34" charset="-122"/>
              </a:rPr>
              <a:t>、产品使用</a:t>
            </a:r>
          </a:p>
        </p:txBody>
      </p:sp>
      <p:sp>
        <p:nvSpPr>
          <p:cNvPr id="8" name="燕尾形 7"/>
          <p:cNvSpPr/>
          <p:nvPr>
            <p:custDataLst>
              <p:tags r:id="rId2"/>
            </p:custDataLst>
          </p:nvPr>
        </p:nvSpPr>
        <p:spPr>
          <a:xfrm>
            <a:off x="2764349" y="1426140"/>
            <a:ext cx="1583690" cy="6480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资质登记注册</a:t>
            </a:r>
          </a:p>
        </p:txBody>
      </p:sp>
      <p:sp>
        <p:nvSpPr>
          <p:cNvPr id="12" name="燕尾形 11"/>
          <p:cNvSpPr/>
          <p:nvPr>
            <p:custDataLst>
              <p:tags r:id="rId3"/>
            </p:custDataLst>
          </p:nvPr>
        </p:nvSpPr>
        <p:spPr>
          <a:xfrm>
            <a:off x="4072449" y="1426140"/>
            <a:ext cx="1655445" cy="6480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资质信息审核</a:t>
            </a:r>
          </a:p>
        </p:txBody>
      </p:sp>
      <p:sp>
        <p:nvSpPr>
          <p:cNvPr id="9" name="燕尾形 8"/>
          <p:cNvSpPr/>
          <p:nvPr>
            <p:custDataLst>
              <p:tags r:id="rId4"/>
            </p:custDataLst>
          </p:nvPr>
        </p:nvSpPr>
        <p:spPr>
          <a:xfrm>
            <a:off x="5452304" y="1426140"/>
            <a:ext cx="1583690" cy="6480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申请购买产品</a:t>
            </a:r>
          </a:p>
        </p:txBody>
      </p:sp>
      <p:sp>
        <p:nvSpPr>
          <p:cNvPr id="10" name="燕尾形 9"/>
          <p:cNvSpPr/>
          <p:nvPr>
            <p:custDataLst>
              <p:tags r:id="rId5"/>
            </p:custDataLst>
          </p:nvPr>
        </p:nvSpPr>
        <p:spPr>
          <a:xfrm>
            <a:off x="7931728" y="1426140"/>
            <a:ext cx="1583690" cy="6480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订单支付</a:t>
            </a:r>
          </a:p>
        </p:txBody>
      </p:sp>
      <p:sp>
        <p:nvSpPr>
          <p:cNvPr id="15" name="标题 1"/>
          <p:cNvSpPr txBox="1"/>
          <p:nvPr/>
        </p:nvSpPr>
        <p:spPr>
          <a:xfrm>
            <a:off x="1214755" y="1402080"/>
            <a:ext cx="3128010" cy="6477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C4BA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交易流程：</a:t>
            </a:r>
          </a:p>
        </p:txBody>
      </p:sp>
      <p:sp>
        <p:nvSpPr>
          <p:cNvPr id="19" name="燕尾形 18"/>
          <p:cNvSpPr/>
          <p:nvPr>
            <p:custDataLst>
              <p:tags r:id="rId6"/>
            </p:custDataLst>
          </p:nvPr>
        </p:nvSpPr>
        <p:spPr>
          <a:xfrm>
            <a:off x="6760404" y="1426140"/>
            <a:ext cx="1450723" cy="6480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合同签署</a:t>
            </a:r>
          </a:p>
        </p:txBody>
      </p:sp>
      <p:sp>
        <p:nvSpPr>
          <p:cNvPr id="20" name="燕尾形 19"/>
          <p:cNvSpPr/>
          <p:nvPr>
            <p:custDataLst>
              <p:tags r:id="rId7"/>
            </p:custDataLst>
          </p:nvPr>
        </p:nvSpPr>
        <p:spPr>
          <a:xfrm>
            <a:off x="9243637" y="1426140"/>
            <a:ext cx="1583690" cy="6480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交付使用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2809875" y="753745"/>
            <a:ext cx="57124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对展示的产品进行交易</a:t>
            </a: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005" y="2689860"/>
            <a:ext cx="5468620" cy="389064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9305" y="2713990"/>
            <a:ext cx="5822950" cy="38150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5985" y="301625"/>
            <a:ext cx="2840355" cy="440690"/>
          </a:xfrm>
          <a:prstGeom prst="rect">
            <a:avLst/>
          </a:prstGeom>
        </p:spPr>
        <p:txBody>
          <a:bodyPr vert="horz" wrap="square" lIns="91422" tIns="45718" rIns="91422" bIns="45718" rtlCol="0" anchor="ctr">
            <a:noAutofit/>
          </a:bodyPr>
          <a:lstStyle/>
          <a:p>
            <a:pPr lvl="0" algn="l" defTabSz="914400">
              <a:lnSpc>
                <a:spcPct val="90000"/>
              </a:lnSpc>
              <a:buClrTx/>
              <a:buSzTx/>
              <a:buFontTx/>
            </a:pPr>
            <a:endParaRPr lang="zh-CN" altLang="en-US" sz="2500" b="1" dirty="0">
              <a:solidFill>
                <a:schemeClr val="accent1">
                  <a:lumMod val="75000"/>
                </a:schemeClr>
              </a:solidFill>
              <a:latin typeface="+mn-ea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8295" y="241300"/>
            <a:ext cx="10001250" cy="4210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系统功能：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区块链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</a:p>
          <a:p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</a:p>
          <a:p>
            <a:endParaRPr lang="en-US" altLang="zh-CN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" y="5853430"/>
            <a:ext cx="12162790" cy="9848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09875" y="753745"/>
            <a:ext cx="65449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提供数据监管手段，防篡改、可追溯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54" y="1326036"/>
            <a:ext cx="5577101" cy="54306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574" y="1326036"/>
            <a:ext cx="5824971" cy="535063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 txBox="1"/>
          <p:nvPr/>
        </p:nvSpPr>
        <p:spPr bwMode="auto">
          <a:xfrm>
            <a:off x="306070" y="198120"/>
            <a:ext cx="4722495" cy="563880"/>
          </a:xfrm>
          <a:prstGeom prst="rect">
            <a:avLst/>
          </a:prstGeom>
        </p:spPr>
        <p:txBody>
          <a:bodyPr vert="horz" wrap="square" lIns="91422" tIns="45718" rIns="91422" bIns="4571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全流程数据服务体系</a:t>
            </a: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98316" y="869977"/>
            <a:ext cx="1883627" cy="2591137"/>
            <a:chOff x="882201" y="1768844"/>
            <a:chExt cx="1883627" cy="2591137"/>
          </a:xfrm>
        </p:grpSpPr>
        <p:sp>
          <p:nvSpPr>
            <p:cNvPr id="8" name="文本框 7"/>
            <p:cNvSpPr txBox="1"/>
            <p:nvPr>
              <p:custDataLst>
                <p:tags r:id="rId41"/>
              </p:custDataLst>
            </p:nvPr>
          </p:nvSpPr>
          <p:spPr>
            <a:xfrm>
              <a:off x="1143734" y="2759543"/>
              <a:ext cx="1191352" cy="16004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数据调研</a:t>
              </a:r>
              <a:endPara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信息分类</a:t>
              </a:r>
              <a:endPara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数据标准</a:t>
              </a:r>
              <a:endPara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接入规范</a:t>
              </a:r>
              <a:endPara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endPara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9" name="组 85"/>
            <p:cNvGrpSpPr/>
            <p:nvPr/>
          </p:nvGrpSpPr>
          <p:grpSpPr>
            <a:xfrm>
              <a:off x="882201" y="1768844"/>
              <a:ext cx="1883627" cy="930782"/>
              <a:chOff x="967563" y="1679944"/>
              <a:chExt cx="1883627" cy="930782"/>
            </a:xfrm>
          </p:grpSpPr>
          <p:sp>
            <p:nvSpPr>
              <p:cNvPr id="10" name="Rectangle 25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967563" y="1679944"/>
                <a:ext cx="1883627" cy="93078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  <a:noAutofit/>
              </a:bodyPr>
              <a:lstStyle/>
              <a:p>
                <a:pPr algn="ctr"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Segoe UI" panose="020B0502040204020203" pitchFamily="34" charset="0"/>
                </a:endParaRPr>
              </a:p>
            </p:txBody>
          </p:sp>
          <p:pic>
            <p:nvPicPr>
              <p:cNvPr id="11" name="Picture 74"/>
              <p:cNvPicPr>
                <a:picLocks noChangeAspect="1"/>
              </p:cNvPicPr>
              <p:nvPr>
                <p:custDataLst>
                  <p:tags r:id="rId43"/>
                </p:custDataLst>
              </p:nvPr>
            </p:nvPicPr>
            <p:blipFill>
              <a:blip r:embed="rId47" cstate="print"/>
              <a:stretch>
                <a:fillRect/>
              </a:stretch>
            </p:blipFill>
            <p:spPr>
              <a:xfrm>
                <a:off x="1052619" y="1764010"/>
                <a:ext cx="379391" cy="403404"/>
              </a:xfrm>
              <a:prstGeom prst="rect">
                <a:avLst/>
              </a:prstGeom>
            </p:spPr>
          </p:pic>
          <p:sp>
            <p:nvSpPr>
              <p:cNvPr id="12" name="文本框 11"/>
              <p:cNvSpPr txBox="1"/>
              <p:nvPr>
                <p:custDataLst>
                  <p:tags r:id="rId44"/>
                </p:custDataLst>
              </p:nvPr>
            </p:nvSpPr>
            <p:spPr>
              <a:xfrm>
                <a:off x="1355072" y="2026656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数据规划</a:t>
                </a:r>
              </a:p>
            </p:txBody>
          </p:sp>
        </p:grpSp>
      </p:grpSp>
      <p:grpSp>
        <p:nvGrpSpPr>
          <p:cNvPr id="13" name="组合 12"/>
          <p:cNvGrpSpPr/>
          <p:nvPr>
            <p:custDataLst>
              <p:tags r:id="rId2"/>
            </p:custDataLst>
          </p:nvPr>
        </p:nvGrpSpPr>
        <p:grpSpPr>
          <a:xfrm>
            <a:off x="2093893" y="869977"/>
            <a:ext cx="1883627" cy="2650571"/>
            <a:chOff x="2986216" y="1768844"/>
            <a:chExt cx="1883627" cy="2650571"/>
          </a:xfrm>
        </p:grpSpPr>
        <p:sp>
          <p:nvSpPr>
            <p:cNvPr id="14" name="文本框 13"/>
            <p:cNvSpPr txBox="1"/>
            <p:nvPr>
              <p:custDataLst>
                <p:tags r:id="rId27"/>
              </p:custDataLst>
            </p:nvPr>
          </p:nvSpPr>
          <p:spPr>
            <a:xfrm>
              <a:off x="3058776" y="2749342"/>
              <a:ext cx="1550424" cy="1670073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  <a:defRPr kumimoji="1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数据源梳理</a:t>
              </a:r>
              <a:endParaRPr lang="en-US" altLang="zh-CN" dirty="0"/>
            </a:p>
            <a:p>
              <a:r>
                <a:rPr lang="zh-CN" altLang="en-US" dirty="0"/>
                <a:t>汇聚方式配置</a:t>
              </a:r>
              <a:endParaRPr lang="en-US" altLang="zh-CN" dirty="0"/>
            </a:p>
            <a:p>
              <a:r>
                <a:rPr lang="zh-CN" altLang="en-US" dirty="0"/>
                <a:t>汇聚规则配置</a:t>
              </a:r>
              <a:endParaRPr lang="en-US" altLang="zh-CN" dirty="0"/>
            </a:p>
            <a:p>
              <a:r>
                <a:rPr lang="zh-CN" altLang="en-US" dirty="0"/>
                <a:t>调度规则配置</a:t>
              </a:r>
              <a:endParaRPr lang="en-US" altLang="zh-CN" dirty="0"/>
            </a:p>
            <a:p>
              <a:r>
                <a:rPr lang="zh-CN" altLang="en-US" dirty="0"/>
                <a:t>交换规则配置</a:t>
              </a:r>
              <a:endParaRPr lang="en-US" altLang="zh-CN" dirty="0"/>
            </a:p>
          </p:txBody>
        </p:sp>
        <p:grpSp>
          <p:nvGrpSpPr>
            <p:cNvPr id="15" name="组 86"/>
            <p:cNvGrpSpPr/>
            <p:nvPr/>
          </p:nvGrpSpPr>
          <p:grpSpPr>
            <a:xfrm>
              <a:off x="2986216" y="1768844"/>
              <a:ext cx="1883627" cy="930783"/>
              <a:chOff x="2920060" y="1679944"/>
              <a:chExt cx="1883627" cy="930783"/>
            </a:xfrm>
          </p:grpSpPr>
          <p:sp>
            <p:nvSpPr>
              <p:cNvPr id="16" name="Rectangle 37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2920060" y="1679944"/>
                <a:ext cx="1883627" cy="93078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  <a:noAutofit/>
              </a:bodyPr>
              <a:lstStyle/>
              <a:p>
                <a:pPr algn="ctr"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Segoe UI" panose="020B0502040204020203" pitchFamily="34" charset="0"/>
                </a:endParaRPr>
              </a:p>
            </p:txBody>
          </p:sp>
          <p:grpSp>
            <p:nvGrpSpPr>
              <p:cNvPr id="17" name="Group 62"/>
              <p:cNvGrpSpPr/>
              <p:nvPr/>
            </p:nvGrpSpPr>
            <p:grpSpPr>
              <a:xfrm>
                <a:off x="2980200" y="1752245"/>
                <a:ext cx="356250" cy="427618"/>
                <a:chOff x="9970715" y="2493546"/>
                <a:chExt cx="1152848" cy="1428438"/>
              </a:xfrm>
            </p:grpSpPr>
            <p:sp>
              <p:nvSpPr>
                <p:cNvPr id="40" name="Diamond 63"/>
                <p:cNvSpPr/>
                <p:nvPr>
                  <p:custDataLst>
                    <p:tags r:id="rId30"/>
                  </p:custDataLst>
                </p:nvPr>
              </p:nvSpPr>
              <p:spPr bwMode="auto">
                <a:xfrm rot="10800000">
                  <a:off x="9970715" y="2850054"/>
                  <a:ext cx="362617" cy="332140"/>
                </a:xfrm>
                <a:prstGeom prst="diamond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67229" tIns="33614" rIns="67229" bIns="33614" numCol="1" rtlCol="0" anchor="ctr" anchorCtr="0" compatLnSpc="1"/>
                <a:lstStyle/>
                <a:p>
                  <a:pPr algn="ctr" defTabSz="67183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43" name="Rectangle 64"/>
                <p:cNvSpPr/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10441033" y="2875625"/>
                  <a:ext cx="682530" cy="282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67229" tIns="33614" rIns="67229" bIns="33614" numCol="1" rtlCol="0" anchor="ctr" anchorCtr="0" compatLnSpc="1"/>
                <a:lstStyle/>
                <a:p>
                  <a:pPr algn="ctr" defTabSz="67183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45" name="Rectangle 65"/>
                <p:cNvSpPr/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10441033" y="3257704"/>
                  <a:ext cx="682530" cy="282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67229" tIns="33614" rIns="67229" bIns="33614" numCol="1" rtlCol="0" anchor="ctr" anchorCtr="0" compatLnSpc="1"/>
                <a:lstStyle/>
                <a:p>
                  <a:pPr algn="ctr" defTabSz="67183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46" name="Oval 66"/>
                <p:cNvSpPr/>
                <p:nvPr>
                  <p:custDataLst>
                    <p:tags r:id="rId33"/>
                  </p:custDataLst>
                </p:nvPr>
              </p:nvSpPr>
              <p:spPr bwMode="auto">
                <a:xfrm rot="10800000">
                  <a:off x="10010908" y="2493546"/>
                  <a:ext cx="283464" cy="282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67229" tIns="33614" rIns="67229" bIns="33614" numCol="1" rtlCol="0" anchor="ctr" anchorCtr="0" compatLnSpc="1"/>
                <a:lstStyle/>
                <a:p>
                  <a:pPr algn="ctr" defTabSz="67183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47" name="Oval 67"/>
                <p:cNvSpPr/>
                <p:nvPr>
                  <p:custDataLst>
                    <p:tags r:id="rId34"/>
                  </p:custDataLst>
                </p:nvPr>
              </p:nvSpPr>
              <p:spPr bwMode="auto">
                <a:xfrm rot="10800000">
                  <a:off x="10640566" y="3639784"/>
                  <a:ext cx="283464" cy="282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67229" tIns="33614" rIns="67229" bIns="33614" numCol="1" rtlCol="0" anchor="ctr" anchorCtr="0" compatLnSpc="1"/>
                <a:lstStyle/>
                <a:p>
                  <a:pPr algn="ctr" defTabSz="67183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</p:txBody>
            </p:sp>
            <p:cxnSp>
              <p:nvCxnSpPr>
                <p:cNvPr id="48" name="Straight Connector 68"/>
                <p:cNvCxnSpPr/>
                <p:nvPr>
                  <p:custDataLst>
                    <p:tags r:id="rId35"/>
                  </p:custDataLst>
                </p:nvPr>
              </p:nvCxnSpPr>
              <p:spPr>
                <a:xfrm flipV="1">
                  <a:off x="10782298" y="3539904"/>
                  <a:ext cx="0" cy="9988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69"/>
                <p:cNvCxnSpPr/>
                <p:nvPr>
                  <p:custDataLst>
                    <p:tags r:id="rId36"/>
                  </p:custDataLst>
                </p:nvPr>
              </p:nvCxnSpPr>
              <p:spPr>
                <a:xfrm flipV="1">
                  <a:off x="10782298" y="3167734"/>
                  <a:ext cx="0" cy="8997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0"/>
                <p:cNvCxnSpPr/>
                <p:nvPr>
                  <p:custDataLst>
                    <p:tags r:id="rId37"/>
                  </p:custDataLst>
                </p:nvPr>
              </p:nvCxnSpPr>
              <p:spPr>
                <a:xfrm flipH="1" flipV="1">
                  <a:off x="10333333" y="3016123"/>
                  <a:ext cx="107700" cy="601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71"/>
                <p:cNvCxnSpPr/>
                <p:nvPr>
                  <p:custDataLst>
                    <p:tags r:id="rId38"/>
                  </p:custDataLst>
                </p:nvPr>
              </p:nvCxnSpPr>
              <p:spPr>
                <a:xfrm flipH="1">
                  <a:off x="10152024" y="2775746"/>
                  <a:ext cx="616" cy="7430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72"/>
                <p:cNvCxnSpPr/>
                <p:nvPr>
                  <p:custDataLst>
                    <p:tags r:id="rId39"/>
                  </p:custDataLst>
                </p:nvPr>
              </p:nvCxnSpPr>
              <p:spPr>
                <a:xfrm flipV="1">
                  <a:off x="10159871" y="3183913"/>
                  <a:ext cx="0" cy="183515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73"/>
                <p:cNvCxnSpPr/>
                <p:nvPr>
                  <p:custDataLst>
                    <p:tags r:id="rId40"/>
                  </p:custDataLst>
                </p:nvPr>
              </p:nvCxnSpPr>
              <p:spPr>
                <a:xfrm>
                  <a:off x="10159871" y="3389692"/>
                  <a:ext cx="281162" cy="1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文本框 17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3313549" y="2020935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kumimoji="1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/>
                  <a:t>数据汇聚</a:t>
                </a:r>
              </a:p>
            </p:txBody>
          </p:sp>
        </p:grpSp>
      </p:grpSp>
      <p:grpSp>
        <p:nvGrpSpPr>
          <p:cNvPr id="84" name="组合 83"/>
          <p:cNvGrpSpPr/>
          <p:nvPr>
            <p:custDataLst>
              <p:tags r:id="rId3"/>
            </p:custDataLst>
          </p:nvPr>
        </p:nvGrpSpPr>
        <p:grpSpPr>
          <a:xfrm>
            <a:off x="4060302" y="872649"/>
            <a:ext cx="1976621" cy="2344444"/>
            <a:chOff x="5090231" y="1768844"/>
            <a:chExt cx="1976621" cy="2344444"/>
          </a:xfrm>
        </p:grpSpPr>
        <p:sp>
          <p:nvSpPr>
            <p:cNvPr id="85" name="文本框 84"/>
            <p:cNvSpPr txBox="1"/>
            <p:nvPr>
              <p:custDataLst>
                <p:tags r:id="rId23"/>
              </p:custDataLst>
            </p:nvPr>
          </p:nvSpPr>
          <p:spPr>
            <a:xfrm>
              <a:off x="5338852" y="2766381"/>
              <a:ext cx="1728000" cy="1346907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  <a:defRPr kumimoji="1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元数据</a:t>
              </a:r>
              <a:endParaRPr lang="en-US" altLang="zh-CN" dirty="0"/>
            </a:p>
            <a:p>
              <a:r>
                <a:rPr lang="zh-CN" altLang="en-US" dirty="0"/>
                <a:t>数据血缘</a:t>
              </a:r>
              <a:endParaRPr lang="en-US" altLang="zh-CN" dirty="0"/>
            </a:p>
            <a:p>
              <a:r>
                <a:rPr lang="zh-CN" altLang="en-US" dirty="0"/>
                <a:t>数据质量</a:t>
              </a:r>
              <a:endParaRPr lang="en-US" altLang="zh-CN" dirty="0"/>
            </a:p>
            <a:p>
              <a:r>
                <a:rPr lang="zh-CN" altLang="en-US" dirty="0"/>
                <a:t>数据安全</a:t>
              </a:r>
              <a:endParaRPr lang="en-US" altLang="zh-CN" dirty="0"/>
            </a:p>
          </p:txBody>
        </p:sp>
        <p:grpSp>
          <p:nvGrpSpPr>
            <p:cNvPr id="86" name="组 87"/>
            <p:cNvGrpSpPr/>
            <p:nvPr/>
          </p:nvGrpSpPr>
          <p:grpSpPr>
            <a:xfrm>
              <a:off x="5090231" y="1768844"/>
              <a:ext cx="1883627" cy="930782"/>
              <a:chOff x="4872557" y="1679944"/>
              <a:chExt cx="1883627" cy="930782"/>
            </a:xfrm>
          </p:grpSpPr>
          <p:sp>
            <p:nvSpPr>
              <p:cNvPr id="87" name="Rectangle 54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4872557" y="1679944"/>
                <a:ext cx="1883627" cy="93078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  <a:noAutofit/>
              </a:bodyPr>
              <a:lstStyle/>
              <a:p>
                <a:pPr algn="ctr"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Segoe UI" panose="020B0502040204020203" pitchFamily="34" charset="0"/>
                </a:endParaRPr>
              </a:p>
            </p:txBody>
          </p:sp>
          <p:pic>
            <p:nvPicPr>
              <p:cNvPr id="88" name="Picture 43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1672" y="1746699"/>
                <a:ext cx="404864" cy="441981"/>
              </a:xfrm>
              <a:prstGeom prst="rect">
                <a:avLst/>
              </a:prstGeom>
            </p:spPr>
          </p:pic>
          <p:sp>
            <p:nvSpPr>
              <p:cNvPr id="89" name="文本框 88"/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5277292" y="2027600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kumimoji="1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/>
                  <a:t>数据治理</a:t>
                </a:r>
              </a:p>
            </p:txBody>
          </p:sp>
        </p:grpSp>
      </p:grpSp>
      <p:grpSp>
        <p:nvGrpSpPr>
          <p:cNvPr id="90" name="组合 89"/>
          <p:cNvGrpSpPr/>
          <p:nvPr>
            <p:custDataLst>
              <p:tags r:id="rId4"/>
            </p:custDataLst>
          </p:nvPr>
        </p:nvGrpSpPr>
        <p:grpSpPr>
          <a:xfrm>
            <a:off x="8080624" y="869977"/>
            <a:ext cx="1883627" cy="2347116"/>
            <a:chOff x="7194246" y="1768844"/>
            <a:chExt cx="1883627" cy="2347116"/>
          </a:xfrm>
        </p:grpSpPr>
        <p:sp>
          <p:nvSpPr>
            <p:cNvPr id="91" name="文本框 90"/>
            <p:cNvSpPr txBox="1"/>
            <p:nvPr>
              <p:custDataLst>
                <p:tags r:id="rId19"/>
              </p:custDataLst>
            </p:nvPr>
          </p:nvSpPr>
          <p:spPr>
            <a:xfrm>
              <a:off x="7480085" y="2769053"/>
              <a:ext cx="1370888" cy="1346907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  <a:defRPr kumimoji="1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专题库建模</a:t>
              </a:r>
              <a:endParaRPr lang="en-US" altLang="zh-CN" dirty="0"/>
            </a:p>
            <a:p>
              <a:r>
                <a:rPr lang="zh-CN" altLang="en-US" dirty="0"/>
                <a:t>模型开发</a:t>
              </a:r>
              <a:endParaRPr lang="en-US" altLang="zh-CN" dirty="0"/>
            </a:p>
            <a:p>
              <a:r>
                <a:rPr lang="zh-CN" altLang="en-US" dirty="0"/>
                <a:t>数据开发</a:t>
              </a:r>
              <a:endParaRPr lang="en-US" altLang="zh-CN" dirty="0"/>
            </a:p>
            <a:p>
              <a:pPr marL="0" indent="0">
                <a:buNone/>
              </a:pPr>
              <a:endParaRPr lang="en-US" altLang="zh-CN" dirty="0"/>
            </a:p>
          </p:txBody>
        </p:sp>
        <p:grpSp>
          <p:nvGrpSpPr>
            <p:cNvPr id="92" name="组 88"/>
            <p:cNvGrpSpPr/>
            <p:nvPr/>
          </p:nvGrpSpPr>
          <p:grpSpPr>
            <a:xfrm>
              <a:off x="7194246" y="1768844"/>
              <a:ext cx="1883627" cy="930783"/>
              <a:chOff x="6825054" y="1679944"/>
              <a:chExt cx="1883627" cy="930783"/>
            </a:xfrm>
          </p:grpSpPr>
          <p:sp>
            <p:nvSpPr>
              <p:cNvPr id="93" name="Rectangle 79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6825054" y="1679944"/>
                <a:ext cx="1883627" cy="93078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  <a:noAutofit/>
              </a:bodyPr>
              <a:lstStyle/>
              <a:p>
                <a:pPr algn="ctr"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65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94" name="Freeform 134"/>
              <p:cNvSpPr>
                <a:spLocks noChangeAspect="1" noEditPoints="1"/>
              </p:cNvSpPr>
              <p:nvPr>
                <p:custDataLst>
                  <p:tags r:id="rId21"/>
                </p:custDataLst>
              </p:nvPr>
            </p:nvSpPr>
            <p:spPr bwMode="black">
              <a:xfrm>
                <a:off x="6856324" y="1740555"/>
                <a:ext cx="497157" cy="412016"/>
              </a:xfrm>
              <a:custGeom>
                <a:avLst/>
                <a:gdLst>
                  <a:gd name="T0" fmla="*/ 333 w 666"/>
                  <a:gd name="T1" fmla="*/ 125 h 720"/>
                  <a:gd name="T2" fmla="*/ 126 w 666"/>
                  <a:gd name="T3" fmla="*/ 90 h 720"/>
                  <a:gd name="T4" fmla="*/ 56 w 666"/>
                  <a:gd name="T5" fmla="*/ 502 h 720"/>
                  <a:gd name="T6" fmla="*/ 324 w 666"/>
                  <a:gd name="T7" fmla="*/ 720 h 720"/>
                  <a:gd name="T8" fmla="*/ 402 w 666"/>
                  <a:gd name="T9" fmla="*/ 352 h 720"/>
                  <a:gd name="T10" fmla="*/ 476 w 666"/>
                  <a:gd name="T11" fmla="*/ 315 h 720"/>
                  <a:gd name="T12" fmla="*/ 462 w 666"/>
                  <a:gd name="T13" fmla="*/ 318 h 720"/>
                  <a:gd name="T14" fmla="*/ 548 w 666"/>
                  <a:gd name="T15" fmla="*/ 205 h 720"/>
                  <a:gd name="T16" fmla="*/ 403 w 666"/>
                  <a:gd name="T17" fmla="*/ 241 h 720"/>
                  <a:gd name="T18" fmla="*/ 328 w 666"/>
                  <a:gd name="T19" fmla="*/ 215 h 720"/>
                  <a:gd name="T20" fmla="*/ 314 w 666"/>
                  <a:gd name="T21" fmla="*/ 381 h 720"/>
                  <a:gd name="T22" fmla="*/ 325 w 666"/>
                  <a:gd name="T23" fmla="*/ 377 h 720"/>
                  <a:gd name="T24" fmla="*/ 285 w 666"/>
                  <a:gd name="T25" fmla="*/ 474 h 720"/>
                  <a:gd name="T26" fmla="*/ 285 w 666"/>
                  <a:gd name="T27" fmla="*/ 474 h 720"/>
                  <a:gd name="T28" fmla="*/ 228 w 666"/>
                  <a:gd name="T29" fmla="*/ 414 h 720"/>
                  <a:gd name="T30" fmla="*/ 229 w 666"/>
                  <a:gd name="T31" fmla="*/ 593 h 720"/>
                  <a:gd name="T32" fmla="*/ 221 w 666"/>
                  <a:gd name="T33" fmla="*/ 521 h 720"/>
                  <a:gd name="T34" fmla="*/ 234 w 666"/>
                  <a:gd name="T35" fmla="*/ 278 h 720"/>
                  <a:gd name="T36" fmla="*/ 297 w 666"/>
                  <a:gd name="T37" fmla="*/ 135 h 720"/>
                  <a:gd name="T38" fmla="*/ 268 w 666"/>
                  <a:gd name="T39" fmla="*/ 314 h 720"/>
                  <a:gd name="T40" fmla="*/ 280 w 666"/>
                  <a:gd name="T41" fmla="*/ 377 h 720"/>
                  <a:gd name="T42" fmla="*/ 288 w 666"/>
                  <a:gd name="T43" fmla="*/ 374 h 720"/>
                  <a:gd name="T44" fmla="*/ 289 w 666"/>
                  <a:gd name="T45" fmla="*/ 300 h 720"/>
                  <a:gd name="T46" fmla="*/ 409 w 666"/>
                  <a:gd name="T47" fmla="*/ 156 h 720"/>
                  <a:gd name="T48" fmla="*/ 317 w 666"/>
                  <a:gd name="T49" fmla="*/ 123 h 720"/>
                  <a:gd name="T50" fmla="*/ 275 w 666"/>
                  <a:gd name="T51" fmla="*/ 5 h 720"/>
                  <a:gd name="T52" fmla="*/ 171 w 666"/>
                  <a:gd name="T53" fmla="*/ 54 h 720"/>
                  <a:gd name="T54" fmla="*/ 226 w 666"/>
                  <a:gd name="T55" fmla="*/ 108 h 720"/>
                  <a:gd name="T56" fmla="*/ 166 w 666"/>
                  <a:gd name="T57" fmla="*/ 57 h 720"/>
                  <a:gd name="T58" fmla="*/ 150 w 666"/>
                  <a:gd name="T59" fmla="*/ 102 h 720"/>
                  <a:gd name="T60" fmla="*/ 203 w 666"/>
                  <a:gd name="T61" fmla="*/ 117 h 720"/>
                  <a:gd name="T62" fmla="*/ 227 w 666"/>
                  <a:gd name="T63" fmla="*/ 309 h 720"/>
                  <a:gd name="T64" fmla="*/ 188 w 666"/>
                  <a:gd name="T65" fmla="*/ 383 h 720"/>
                  <a:gd name="T66" fmla="*/ 144 w 666"/>
                  <a:gd name="T67" fmla="*/ 453 h 720"/>
                  <a:gd name="T68" fmla="*/ 144 w 666"/>
                  <a:gd name="T69" fmla="*/ 453 h 720"/>
                  <a:gd name="T70" fmla="*/ 125 w 666"/>
                  <a:gd name="T71" fmla="*/ 463 h 720"/>
                  <a:gd name="T72" fmla="*/ 27 w 666"/>
                  <a:gd name="T73" fmla="*/ 564 h 720"/>
                  <a:gd name="T74" fmla="*/ 71 w 666"/>
                  <a:gd name="T75" fmla="*/ 639 h 720"/>
                  <a:gd name="T76" fmla="*/ 169 w 666"/>
                  <a:gd name="T77" fmla="*/ 571 h 720"/>
                  <a:gd name="T78" fmla="*/ 171 w 666"/>
                  <a:gd name="T79" fmla="*/ 687 h 720"/>
                  <a:gd name="T80" fmla="*/ 171 w 666"/>
                  <a:gd name="T81" fmla="*/ 687 h 720"/>
                  <a:gd name="T82" fmla="*/ 353 w 666"/>
                  <a:gd name="T83" fmla="*/ 644 h 720"/>
                  <a:gd name="T84" fmla="*/ 179 w 666"/>
                  <a:gd name="T85" fmla="*/ 689 h 720"/>
                  <a:gd name="T86" fmla="*/ 381 w 666"/>
                  <a:gd name="T87" fmla="*/ 546 h 720"/>
                  <a:gd name="T88" fmla="*/ 381 w 666"/>
                  <a:gd name="T89" fmla="*/ 546 h 720"/>
                  <a:gd name="T90" fmla="*/ 384 w 666"/>
                  <a:gd name="T91" fmla="*/ 530 h 720"/>
                  <a:gd name="T92" fmla="*/ 393 w 666"/>
                  <a:gd name="T93" fmla="*/ 432 h 720"/>
                  <a:gd name="T94" fmla="*/ 451 w 666"/>
                  <a:gd name="T95" fmla="*/ 321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66" h="720">
                    <a:moveTo>
                      <a:pt x="666" y="290"/>
                    </a:moveTo>
                    <a:cubicBezTo>
                      <a:pt x="663" y="286"/>
                      <a:pt x="663" y="286"/>
                      <a:pt x="663" y="286"/>
                    </a:cubicBezTo>
                    <a:cubicBezTo>
                      <a:pt x="624" y="224"/>
                      <a:pt x="564" y="167"/>
                      <a:pt x="384" y="134"/>
                    </a:cubicBezTo>
                    <a:cubicBezTo>
                      <a:pt x="369" y="131"/>
                      <a:pt x="353" y="128"/>
                      <a:pt x="333" y="125"/>
                    </a:cubicBezTo>
                    <a:cubicBezTo>
                      <a:pt x="306" y="78"/>
                      <a:pt x="286" y="36"/>
                      <a:pt x="278" y="0"/>
                    </a:cubicBezTo>
                    <a:cubicBezTo>
                      <a:pt x="257" y="6"/>
                      <a:pt x="145" y="45"/>
                      <a:pt x="123" y="74"/>
                    </a:cubicBezTo>
                    <a:cubicBezTo>
                      <a:pt x="123" y="73"/>
                      <a:pt x="123" y="73"/>
                      <a:pt x="123" y="73"/>
                    </a:cubicBezTo>
                    <a:cubicBezTo>
                      <a:pt x="118" y="80"/>
                      <a:pt x="122" y="86"/>
                      <a:pt x="126" y="90"/>
                    </a:cubicBezTo>
                    <a:cubicBezTo>
                      <a:pt x="166" y="137"/>
                      <a:pt x="225" y="164"/>
                      <a:pt x="225" y="259"/>
                    </a:cubicBezTo>
                    <a:cubicBezTo>
                      <a:pt x="225" y="346"/>
                      <a:pt x="147" y="427"/>
                      <a:pt x="68" y="492"/>
                    </a:cubicBezTo>
                    <a:cubicBezTo>
                      <a:pt x="64" y="495"/>
                      <a:pt x="60" y="498"/>
                      <a:pt x="56" y="502"/>
                    </a:cubicBezTo>
                    <a:cubicBezTo>
                      <a:pt x="56" y="502"/>
                      <a:pt x="56" y="502"/>
                      <a:pt x="56" y="502"/>
                    </a:cubicBezTo>
                    <a:cubicBezTo>
                      <a:pt x="36" y="519"/>
                      <a:pt x="14" y="545"/>
                      <a:pt x="8" y="569"/>
                    </a:cubicBezTo>
                    <a:cubicBezTo>
                      <a:pt x="0" y="604"/>
                      <a:pt x="27" y="632"/>
                      <a:pt x="55" y="652"/>
                    </a:cubicBezTo>
                    <a:cubicBezTo>
                      <a:pt x="86" y="674"/>
                      <a:pt x="119" y="685"/>
                      <a:pt x="156" y="696"/>
                    </a:cubicBezTo>
                    <a:cubicBezTo>
                      <a:pt x="198" y="708"/>
                      <a:pt x="281" y="719"/>
                      <a:pt x="324" y="720"/>
                    </a:cubicBezTo>
                    <a:cubicBezTo>
                      <a:pt x="327" y="720"/>
                      <a:pt x="331" y="719"/>
                      <a:pt x="331" y="719"/>
                    </a:cubicBezTo>
                    <a:cubicBezTo>
                      <a:pt x="331" y="719"/>
                      <a:pt x="333" y="716"/>
                      <a:pt x="333" y="715"/>
                    </a:cubicBezTo>
                    <a:cubicBezTo>
                      <a:pt x="337" y="709"/>
                      <a:pt x="386" y="616"/>
                      <a:pt x="400" y="538"/>
                    </a:cubicBezTo>
                    <a:cubicBezTo>
                      <a:pt x="408" y="487"/>
                      <a:pt x="415" y="418"/>
                      <a:pt x="402" y="352"/>
                    </a:cubicBezTo>
                    <a:cubicBezTo>
                      <a:pt x="492" y="325"/>
                      <a:pt x="596" y="300"/>
                      <a:pt x="666" y="290"/>
                    </a:cubicBezTo>
                    <a:close/>
                    <a:moveTo>
                      <a:pt x="650" y="282"/>
                    </a:moveTo>
                    <a:cubicBezTo>
                      <a:pt x="651" y="283"/>
                      <a:pt x="653" y="284"/>
                      <a:pt x="655" y="285"/>
                    </a:cubicBezTo>
                    <a:cubicBezTo>
                      <a:pt x="633" y="287"/>
                      <a:pt x="570" y="291"/>
                      <a:pt x="476" y="315"/>
                    </a:cubicBezTo>
                    <a:cubicBezTo>
                      <a:pt x="515" y="278"/>
                      <a:pt x="535" y="255"/>
                      <a:pt x="556" y="207"/>
                    </a:cubicBezTo>
                    <a:cubicBezTo>
                      <a:pt x="602" y="232"/>
                      <a:pt x="634" y="263"/>
                      <a:pt x="650" y="282"/>
                    </a:cubicBezTo>
                    <a:close/>
                    <a:moveTo>
                      <a:pt x="462" y="318"/>
                    </a:moveTo>
                    <a:cubicBezTo>
                      <a:pt x="462" y="318"/>
                      <a:pt x="462" y="318"/>
                      <a:pt x="462" y="318"/>
                    </a:cubicBezTo>
                    <a:cubicBezTo>
                      <a:pt x="462" y="318"/>
                      <a:pt x="462" y="318"/>
                      <a:pt x="462" y="318"/>
                    </a:cubicBezTo>
                    <a:cubicBezTo>
                      <a:pt x="462" y="318"/>
                      <a:pt x="462" y="318"/>
                      <a:pt x="462" y="318"/>
                    </a:cubicBezTo>
                    <a:cubicBezTo>
                      <a:pt x="446" y="293"/>
                      <a:pt x="427" y="273"/>
                      <a:pt x="405" y="257"/>
                    </a:cubicBezTo>
                    <a:cubicBezTo>
                      <a:pt x="448" y="237"/>
                      <a:pt x="496" y="220"/>
                      <a:pt x="548" y="205"/>
                    </a:cubicBezTo>
                    <a:cubicBezTo>
                      <a:pt x="531" y="234"/>
                      <a:pt x="504" y="265"/>
                      <a:pt x="462" y="318"/>
                    </a:cubicBezTo>
                    <a:close/>
                    <a:moveTo>
                      <a:pt x="509" y="186"/>
                    </a:moveTo>
                    <a:cubicBezTo>
                      <a:pt x="520" y="190"/>
                      <a:pt x="530" y="194"/>
                      <a:pt x="540" y="199"/>
                    </a:cubicBezTo>
                    <a:cubicBezTo>
                      <a:pt x="489" y="210"/>
                      <a:pt x="444" y="225"/>
                      <a:pt x="403" y="241"/>
                    </a:cubicBezTo>
                    <a:cubicBezTo>
                      <a:pt x="419" y="211"/>
                      <a:pt x="426" y="183"/>
                      <a:pt x="427" y="160"/>
                    </a:cubicBezTo>
                    <a:cubicBezTo>
                      <a:pt x="455" y="167"/>
                      <a:pt x="482" y="175"/>
                      <a:pt x="509" y="186"/>
                    </a:cubicBezTo>
                    <a:close/>
                    <a:moveTo>
                      <a:pt x="385" y="243"/>
                    </a:moveTo>
                    <a:cubicBezTo>
                      <a:pt x="367" y="232"/>
                      <a:pt x="347" y="223"/>
                      <a:pt x="328" y="215"/>
                    </a:cubicBezTo>
                    <a:cubicBezTo>
                      <a:pt x="354" y="196"/>
                      <a:pt x="385" y="177"/>
                      <a:pt x="420" y="159"/>
                    </a:cubicBezTo>
                    <a:cubicBezTo>
                      <a:pt x="418" y="179"/>
                      <a:pt x="407" y="207"/>
                      <a:pt x="385" y="243"/>
                    </a:cubicBezTo>
                    <a:close/>
                    <a:moveTo>
                      <a:pt x="312" y="382"/>
                    </a:moveTo>
                    <a:cubicBezTo>
                      <a:pt x="312" y="382"/>
                      <a:pt x="313" y="381"/>
                      <a:pt x="314" y="381"/>
                    </a:cubicBezTo>
                    <a:cubicBezTo>
                      <a:pt x="333" y="394"/>
                      <a:pt x="376" y="419"/>
                      <a:pt x="392" y="425"/>
                    </a:cubicBezTo>
                    <a:cubicBezTo>
                      <a:pt x="371" y="440"/>
                      <a:pt x="341" y="457"/>
                      <a:pt x="299" y="475"/>
                    </a:cubicBezTo>
                    <a:cubicBezTo>
                      <a:pt x="310" y="435"/>
                      <a:pt x="313" y="402"/>
                      <a:pt x="312" y="382"/>
                    </a:cubicBezTo>
                    <a:close/>
                    <a:moveTo>
                      <a:pt x="325" y="377"/>
                    </a:moveTo>
                    <a:cubicBezTo>
                      <a:pt x="344" y="371"/>
                      <a:pt x="365" y="364"/>
                      <a:pt x="387" y="357"/>
                    </a:cubicBezTo>
                    <a:cubicBezTo>
                      <a:pt x="390" y="378"/>
                      <a:pt x="392" y="400"/>
                      <a:pt x="392" y="420"/>
                    </a:cubicBezTo>
                    <a:cubicBezTo>
                      <a:pt x="374" y="410"/>
                      <a:pt x="341" y="389"/>
                      <a:pt x="325" y="377"/>
                    </a:cubicBezTo>
                    <a:close/>
                    <a:moveTo>
                      <a:pt x="285" y="474"/>
                    </a:moveTo>
                    <a:cubicBezTo>
                      <a:pt x="265" y="457"/>
                      <a:pt x="246" y="433"/>
                      <a:pt x="239" y="410"/>
                    </a:cubicBezTo>
                    <a:cubicBezTo>
                      <a:pt x="253" y="404"/>
                      <a:pt x="268" y="398"/>
                      <a:pt x="283" y="392"/>
                    </a:cubicBezTo>
                    <a:cubicBezTo>
                      <a:pt x="288" y="390"/>
                      <a:pt x="293" y="389"/>
                      <a:pt x="298" y="387"/>
                    </a:cubicBezTo>
                    <a:cubicBezTo>
                      <a:pt x="301" y="414"/>
                      <a:pt x="295" y="444"/>
                      <a:pt x="285" y="474"/>
                    </a:cubicBezTo>
                    <a:close/>
                    <a:moveTo>
                      <a:pt x="209" y="509"/>
                    </a:moveTo>
                    <a:cubicBezTo>
                      <a:pt x="199" y="512"/>
                      <a:pt x="187" y="516"/>
                      <a:pt x="173" y="521"/>
                    </a:cubicBezTo>
                    <a:cubicBezTo>
                      <a:pt x="185" y="503"/>
                      <a:pt x="212" y="452"/>
                      <a:pt x="224" y="416"/>
                    </a:cubicBezTo>
                    <a:cubicBezTo>
                      <a:pt x="225" y="415"/>
                      <a:pt x="227" y="415"/>
                      <a:pt x="228" y="414"/>
                    </a:cubicBezTo>
                    <a:cubicBezTo>
                      <a:pt x="238" y="445"/>
                      <a:pt x="262" y="470"/>
                      <a:pt x="279" y="484"/>
                    </a:cubicBezTo>
                    <a:cubicBezTo>
                      <a:pt x="258" y="492"/>
                      <a:pt x="235" y="500"/>
                      <a:pt x="209" y="509"/>
                    </a:cubicBezTo>
                    <a:close/>
                    <a:moveTo>
                      <a:pt x="276" y="499"/>
                    </a:moveTo>
                    <a:cubicBezTo>
                      <a:pt x="263" y="532"/>
                      <a:pt x="246" y="565"/>
                      <a:pt x="229" y="593"/>
                    </a:cubicBezTo>
                    <a:cubicBezTo>
                      <a:pt x="229" y="594"/>
                      <a:pt x="229" y="594"/>
                      <a:pt x="229" y="594"/>
                    </a:cubicBezTo>
                    <a:cubicBezTo>
                      <a:pt x="220" y="589"/>
                      <a:pt x="212" y="584"/>
                      <a:pt x="205" y="578"/>
                    </a:cubicBezTo>
                    <a:cubicBezTo>
                      <a:pt x="189" y="567"/>
                      <a:pt x="174" y="553"/>
                      <a:pt x="163" y="538"/>
                    </a:cubicBezTo>
                    <a:cubicBezTo>
                      <a:pt x="183" y="533"/>
                      <a:pt x="202" y="527"/>
                      <a:pt x="221" y="521"/>
                    </a:cubicBezTo>
                    <a:cubicBezTo>
                      <a:pt x="241" y="514"/>
                      <a:pt x="259" y="507"/>
                      <a:pt x="276" y="499"/>
                    </a:cubicBezTo>
                    <a:close/>
                    <a:moveTo>
                      <a:pt x="231" y="205"/>
                    </a:moveTo>
                    <a:cubicBezTo>
                      <a:pt x="249" y="208"/>
                      <a:pt x="270" y="215"/>
                      <a:pt x="294" y="224"/>
                    </a:cubicBezTo>
                    <a:cubicBezTo>
                      <a:pt x="276" y="238"/>
                      <a:pt x="256" y="256"/>
                      <a:pt x="234" y="278"/>
                    </a:cubicBezTo>
                    <a:cubicBezTo>
                      <a:pt x="237" y="252"/>
                      <a:pt x="235" y="228"/>
                      <a:pt x="231" y="205"/>
                    </a:cubicBezTo>
                    <a:close/>
                    <a:moveTo>
                      <a:pt x="236" y="187"/>
                    </a:moveTo>
                    <a:cubicBezTo>
                      <a:pt x="251" y="170"/>
                      <a:pt x="272" y="153"/>
                      <a:pt x="297" y="135"/>
                    </a:cubicBezTo>
                    <a:cubicBezTo>
                      <a:pt x="297" y="135"/>
                      <a:pt x="297" y="135"/>
                      <a:pt x="297" y="135"/>
                    </a:cubicBezTo>
                    <a:cubicBezTo>
                      <a:pt x="305" y="158"/>
                      <a:pt x="307" y="182"/>
                      <a:pt x="305" y="207"/>
                    </a:cubicBezTo>
                    <a:cubicBezTo>
                      <a:pt x="282" y="199"/>
                      <a:pt x="258" y="193"/>
                      <a:pt x="236" y="187"/>
                    </a:cubicBezTo>
                    <a:close/>
                    <a:moveTo>
                      <a:pt x="301" y="235"/>
                    </a:moveTo>
                    <a:cubicBezTo>
                      <a:pt x="295" y="261"/>
                      <a:pt x="284" y="288"/>
                      <a:pt x="268" y="314"/>
                    </a:cubicBezTo>
                    <a:cubicBezTo>
                      <a:pt x="257" y="301"/>
                      <a:pt x="245" y="294"/>
                      <a:pt x="236" y="290"/>
                    </a:cubicBezTo>
                    <a:cubicBezTo>
                      <a:pt x="248" y="279"/>
                      <a:pt x="270" y="259"/>
                      <a:pt x="301" y="235"/>
                    </a:cubicBezTo>
                    <a:close/>
                    <a:moveTo>
                      <a:pt x="264" y="338"/>
                    </a:moveTo>
                    <a:cubicBezTo>
                      <a:pt x="274" y="351"/>
                      <a:pt x="279" y="365"/>
                      <a:pt x="280" y="377"/>
                    </a:cubicBezTo>
                    <a:cubicBezTo>
                      <a:pt x="237" y="393"/>
                      <a:pt x="203" y="407"/>
                      <a:pt x="170" y="424"/>
                    </a:cubicBezTo>
                    <a:cubicBezTo>
                      <a:pt x="210" y="396"/>
                      <a:pt x="241" y="367"/>
                      <a:pt x="264" y="338"/>
                    </a:cubicBezTo>
                    <a:close/>
                    <a:moveTo>
                      <a:pt x="288" y="374"/>
                    </a:moveTo>
                    <a:cubicBezTo>
                      <a:pt x="288" y="374"/>
                      <a:pt x="288" y="374"/>
                      <a:pt x="288" y="374"/>
                    </a:cubicBezTo>
                    <a:cubicBezTo>
                      <a:pt x="288" y="353"/>
                      <a:pt x="283" y="337"/>
                      <a:pt x="275" y="325"/>
                    </a:cubicBezTo>
                    <a:cubicBezTo>
                      <a:pt x="301" y="309"/>
                      <a:pt x="331" y="292"/>
                      <a:pt x="365" y="276"/>
                    </a:cubicBezTo>
                    <a:cubicBezTo>
                      <a:pt x="345" y="305"/>
                      <a:pt x="319" y="338"/>
                      <a:pt x="288" y="374"/>
                    </a:cubicBezTo>
                    <a:close/>
                    <a:moveTo>
                      <a:pt x="289" y="300"/>
                    </a:moveTo>
                    <a:cubicBezTo>
                      <a:pt x="302" y="277"/>
                      <a:pt x="311" y="254"/>
                      <a:pt x="315" y="232"/>
                    </a:cubicBezTo>
                    <a:cubicBezTo>
                      <a:pt x="332" y="240"/>
                      <a:pt x="349" y="248"/>
                      <a:pt x="366" y="258"/>
                    </a:cubicBezTo>
                    <a:cubicBezTo>
                      <a:pt x="338" y="272"/>
                      <a:pt x="312" y="286"/>
                      <a:pt x="289" y="300"/>
                    </a:cubicBezTo>
                    <a:close/>
                    <a:moveTo>
                      <a:pt x="409" y="156"/>
                    </a:moveTo>
                    <a:cubicBezTo>
                      <a:pt x="376" y="170"/>
                      <a:pt x="348" y="184"/>
                      <a:pt x="318" y="205"/>
                    </a:cubicBezTo>
                    <a:cubicBezTo>
                      <a:pt x="319" y="180"/>
                      <a:pt x="314" y="156"/>
                      <a:pt x="304" y="136"/>
                    </a:cubicBezTo>
                    <a:cubicBezTo>
                      <a:pt x="339" y="142"/>
                      <a:pt x="374" y="148"/>
                      <a:pt x="409" y="156"/>
                    </a:cubicBezTo>
                    <a:close/>
                    <a:moveTo>
                      <a:pt x="317" y="123"/>
                    </a:moveTo>
                    <a:cubicBezTo>
                      <a:pt x="299" y="120"/>
                      <a:pt x="278" y="117"/>
                      <a:pt x="254" y="113"/>
                    </a:cubicBezTo>
                    <a:cubicBezTo>
                      <a:pt x="271" y="104"/>
                      <a:pt x="283" y="95"/>
                      <a:pt x="296" y="83"/>
                    </a:cubicBezTo>
                    <a:cubicBezTo>
                      <a:pt x="302" y="96"/>
                      <a:pt x="309" y="109"/>
                      <a:pt x="317" y="123"/>
                    </a:cubicBezTo>
                    <a:close/>
                    <a:moveTo>
                      <a:pt x="275" y="5"/>
                    </a:moveTo>
                    <a:cubicBezTo>
                      <a:pt x="277" y="27"/>
                      <a:pt x="282" y="48"/>
                      <a:pt x="291" y="69"/>
                    </a:cubicBezTo>
                    <a:cubicBezTo>
                      <a:pt x="264" y="62"/>
                      <a:pt x="200" y="53"/>
                      <a:pt x="178" y="50"/>
                    </a:cubicBezTo>
                    <a:cubicBezTo>
                      <a:pt x="216" y="27"/>
                      <a:pt x="269" y="8"/>
                      <a:pt x="275" y="5"/>
                    </a:cubicBezTo>
                    <a:close/>
                    <a:moveTo>
                      <a:pt x="171" y="54"/>
                    </a:moveTo>
                    <a:cubicBezTo>
                      <a:pt x="191" y="62"/>
                      <a:pt x="259" y="76"/>
                      <a:pt x="294" y="78"/>
                    </a:cubicBezTo>
                    <a:cubicBezTo>
                      <a:pt x="294" y="78"/>
                      <a:pt x="294" y="78"/>
                      <a:pt x="294" y="78"/>
                    </a:cubicBezTo>
                    <a:cubicBezTo>
                      <a:pt x="282" y="84"/>
                      <a:pt x="261" y="95"/>
                      <a:pt x="237" y="110"/>
                    </a:cubicBezTo>
                    <a:cubicBezTo>
                      <a:pt x="234" y="109"/>
                      <a:pt x="230" y="109"/>
                      <a:pt x="226" y="108"/>
                    </a:cubicBezTo>
                    <a:cubicBezTo>
                      <a:pt x="210" y="93"/>
                      <a:pt x="180" y="63"/>
                      <a:pt x="171" y="55"/>
                    </a:cubicBezTo>
                    <a:cubicBezTo>
                      <a:pt x="171" y="55"/>
                      <a:pt x="171" y="54"/>
                      <a:pt x="171" y="54"/>
                    </a:cubicBezTo>
                    <a:close/>
                    <a:moveTo>
                      <a:pt x="155" y="66"/>
                    </a:moveTo>
                    <a:cubicBezTo>
                      <a:pt x="158" y="63"/>
                      <a:pt x="162" y="60"/>
                      <a:pt x="166" y="57"/>
                    </a:cubicBezTo>
                    <a:cubicBezTo>
                      <a:pt x="174" y="67"/>
                      <a:pt x="191" y="89"/>
                      <a:pt x="204" y="104"/>
                    </a:cubicBezTo>
                    <a:cubicBezTo>
                      <a:pt x="184" y="101"/>
                      <a:pt x="157" y="96"/>
                      <a:pt x="140" y="89"/>
                    </a:cubicBezTo>
                    <a:cubicBezTo>
                      <a:pt x="140" y="80"/>
                      <a:pt x="149" y="71"/>
                      <a:pt x="155" y="66"/>
                    </a:cubicBezTo>
                    <a:close/>
                    <a:moveTo>
                      <a:pt x="150" y="102"/>
                    </a:moveTo>
                    <a:cubicBezTo>
                      <a:pt x="162" y="107"/>
                      <a:pt x="179" y="111"/>
                      <a:pt x="196" y="115"/>
                    </a:cubicBezTo>
                    <a:cubicBezTo>
                      <a:pt x="203" y="137"/>
                      <a:pt x="209" y="157"/>
                      <a:pt x="214" y="175"/>
                    </a:cubicBezTo>
                    <a:cubicBezTo>
                      <a:pt x="199" y="147"/>
                      <a:pt x="177" y="123"/>
                      <a:pt x="150" y="102"/>
                    </a:cubicBezTo>
                    <a:close/>
                    <a:moveTo>
                      <a:pt x="203" y="117"/>
                    </a:moveTo>
                    <a:cubicBezTo>
                      <a:pt x="235" y="124"/>
                      <a:pt x="269" y="130"/>
                      <a:pt x="288" y="133"/>
                    </a:cubicBezTo>
                    <a:cubicBezTo>
                      <a:pt x="274" y="141"/>
                      <a:pt x="241" y="160"/>
                      <a:pt x="226" y="180"/>
                    </a:cubicBezTo>
                    <a:cubicBezTo>
                      <a:pt x="218" y="150"/>
                      <a:pt x="208" y="128"/>
                      <a:pt x="203" y="117"/>
                    </a:cubicBezTo>
                    <a:close/>
                    <a:moveTo>
                      <a:pt x="227" y="309"/>
                    </a:moveTo>
                    <a:cubicBezTo>
                      <a:pt x="237" y="314"/>
                      <a:pt x="245" y="319"/>
                      <a:pt x="252" y="325"/>
                    </a:cubicBezTo>
                    <a:cubicBezTo>
                      <a:pt x="233" y="339"/>
                      <a:pt x="216" y="352"/>
                      <a:pt x="201" y="364"/>
                    </a:cubicBezTo>
                    <a:cubicBezTo>
                      <a:pt x="213" y="346"/>
                      <a:pt x="222" y="328"/>
                      <a:pt x="227" y="309"/>
                    </a:cubicBezTo>
                    <a:close/>
                    <a:moveTo>
                      <a:pt x="188" y="383"/>
                    </a:moveTo>
                    <a:cubicBezTo>
                      <a:pt x="202" y="372"/>
                      <a:pt x="222" y="358"/>
                      <a:pt x="247" y="342"/>
                    </a:cubicBezTo>
                    <a:cubicBezTo>
                      <a:pt x="223" y="372"/>
                      <a:pt x="191" y="400"/>
                      <a:pt x="152" y="424"/>
                    </a:cubicBezTo>
                    <a:cubicBezTo>
                      <a:pt x="166" y="410"/>
                      <a:pt x="178" y="397"/>
                      <a:pt x="188" y="383"/>
                    </a:cubicBezTo>
                    <a:close/>
                    <a:moveTo>
                      <a:pt x="144" y="453"/>
                    </a:moveTo>
                    <a:cubicBezTo>
                      <a:pt x="166" y="442"/>
                      <a:pt x="186" y="432"/>
                      <a:pt x="207" y="423"/>
                    </a:cubicBezTo>
                    <a:cubicBezTo>
                      <a:pt x="189" y="463"/>
                      <a:pt x="164" y="502"/>
                      <a:pt x="154" y="519"/>
                    </a:cubicBezTo>
                    <a:cubicBezTo>
                      <a:pt x="153" y="520"/>
                      <a:pt x="152" y="521"/>
                      <a:pt x="152" y="522"/>
                    </a:cubicBezTo>
                    <a:cubicBezTo>
                      <a:pt x="141" y="501"/>
                      <a:pt x="137" y="478"/>
                      <a:pt x="144" y="453"/>
                    </a:cubicBezTo>
                    <a:close/>
                    <a:moveTo>
                      <a:pt x="27" y="560"/>
                    </a:moveTo>
                    <a:cubicBezTo>
                      <a:pt x="33" y="533"/>
                      <a:pt x="60" y="500"/>
                      <a:pt x="90" y="482"/>
                    </a:cubicBezTo>
                    <a:cubicBezTo>
                      <a:pt x="90" y="482"/>
                      <a:pt x="90" y="482"/>
                      <a:pt x="90" y="482"/>
                    </a:cubicBezTo>
                    <a:cubicBezTo>
                      <a:pt x="102" y="475"/>
                      <a:pt x="114" y="469"/>
                      <a:pt x="125" y="463"/>
                    </a:cubicBezTo>
                    <a:cubicBezTo>
                      <a:pt x="125" y="464"/>
                      <a:pt x="125" y="465"/>
                      <a:pt x="124" y="467"/>
                    </a:cubicBezTo>
                    <a:cubicBezTo>
                      <a:pt x="123" y="474"/>
                      <a:pt x="122" y="480"/>
                      <a:pt x="122" y="487"/>
                    </a:cubicBezTo>
                    <a:cubicBezTo>
                      <a:pt x="123" y="503"/>
                      <a:pt x="128" y="518"/>
                      <a:pt x="137" y="532"/>
                    </a:cubicBezTo>
                    <a:cubicBezTo>
                      <a:pt x="103" y="543"/>
                      <a:pt x="64" y="554"/>
                      <a:pt x="27" y="564"/>
                    </a:cubicBezTo>
                    <a:cubicBezTo>
                      <a:pt x="27" y="563"/>
                      <a:pt x="27" y="561"/>
                      <a:pt x="27" y="560"/>
                    </a:cubicBezTo>
                    <a:close/>
                    <a:moveTo>
                      <a:pt x="27" y="571"/>
                    </a:moveTo>
                    <a:cubicBezTo>
                      <a:pt x="62" y="562"/>
                      <a:pt x="100" y="554"/>
                      <a:pt x="136" y="545"/>
                    </a:cubicBezTo>
                    <a:cubicBezTo>
                      <a:pt x="109" y="586"/>
                      <a:pt x="85" y="616"/>
                      <a:pt x="71" y="639"/>
                    </a:cubicBezTo>
                    <a:cubicBezTo>
                      <a:pt x="51" y="623"/>
                      <a:pt x="28" y="597"/>
                      <a:pt x="27" y="571"/>
                    </a:cubicBezTo>
                    <a:close/>
                    <a:moveTo>
                      <a:pt x="76" y="643"/>
                    </a:moveTo>
                    <a:cubicBezTo>
                      <a:pt x="98" y="610"/>
                      <a:pt x="125" y="580"/>
                      <a:pt x="150" y="550"/>
                    </a:cubicBezTo>
                    <a:cubicBezTo>
                      <a:pt x="156" y="558"/>
                      <a:pt x="162" y="565"/>
                      <a:pt x="169" y="571"/>
                    </a:cubicBezTo>
                    <a:cubicBezTo>
                      <a:pt x="182" y="583"/>
                      <a:pt x="196" y="592"/>
                      <a:pt x="211" y="600"/>
                    </a:cubicBezTo>
                    <a:cubicBezTo>
                      <a:pt x="168" y="616"/>
                      <a:pt x="123" y="632"/>
                      <a:pt x="81" y="646"/>
                    </a:cubicBezTo>
                    <a:cubicBezTo>
                      <a:pt x="79" y="645"/>
                      <a:pt x="78" y="644"/>
                      <a:pt x="76" y="643"/>
                    </a:cubicBezTo>
                    <a:close/>
                    <a:moveTo>
                      <a:pt x="171" y="687"/>
                    </a:moveTo>
                    <a:cubicBezTo>
                      <a:pt x="169" y="687"/>
                      <a:pt x="166" y="686"/>
                      <a:pt x="164" y="685"/>
                    </a:cubicBezTo>
                    <a:cubicBezTo>
                      <a:pt x="126" y="673"/>
                      <a:pt x="109" y="665"/>
                      <a:pt x="86" y="650"/>
                    </a:cubicBezTo>
                    <a:cubicBezTo>
                      <a:pt x="104" y="645"/>
                      <a:pt x="180" y="625"/>
                      <a:pt x="218" y="613"/>
                    </a:cubicBezTo>
                    <a:cubicBezTo>
                      <a:pt x="197" y="647"/>
                      <a:pt x="178" y="674"/>
                      <a:pt x="171" y="687"/>
                    </a:cubicBezTo>
                    <a:cubicBezTo>
                      <a:pt x="171" y="687"/>
                      <a:pt x="171" y="687"/>
                      <a:pt x="171" y="687"/>
                    </a:cubicBezTo>
                    <a:close/>
                    <a:moveTo>
                      <a:pt x="327" y="715"/>
                    </a:moveTo>
                    <a:cubicBezTo>
                      <a:pt x="297" y="711"/>
                      <a:pt x="236" y="702"/>
                      <a:pt x="196" y="693"/>
                    </a:cubicBezTo>
                    <a:cubicBezTo>
                      <a:pt x="252" y="680"/>
                      <a:pt x="289" y="674"/>
                      <a:pt x="353" y="644"/>
                    </a:cubicBezTo>
                    <a:cubicBezTo>
                      <a:pt x="342" y="675"/>
                      <a:pt x="332" y="703"/>
                      <a:pt x="327" y="715"/>
                    </a:cubicBezTo>
                    <a:close/>
                    <a:moveTo>
                      <a:pt x="185" y="690"/>
                    </a:moveTo>
                    <a:cubicBezTo>
                      <a:pt x="185" y="690"/>
                      <a:pt x="185" y="691"/>
                      <a:pt x="184" y="691"/>
                    </a:cubicBezTo>
                    <a:cubicBezTo>
                      <a:pt x="182" y="690"/>
                      <a:pt x="181" y="690"/>
                      <a:pt x="179" y="689"/>
                    </a:cubicBezTo>
                    <a:cubicBezTo>
                      <a:pt x="201" y="663"/>
                      <a:pt x="220" y="637"/>
                      <a:pt x="236" y="612"/>
                    </a:cubicBezTo>
                    <a:cubicBezTo>
                      <a:pt x="291" y="635"/>
                      <a:pt x="346" y="639"/>
                      <a:pt x="353" y="640"/>
                    </a:cubicBezTo>
                    <a:cubicBezTo>
                      <a:pt x="327" y="650"/>
                      <a:pt x="192" y="688"/>
                      <a:pt x="185" y="690"/>
                    </a:cubicBezTo>
                    <a:close/>
                    <a:moveTo>
                      <a:pt x="381" y="546"/>
                    </a:moveTo>
                    <a:cubicBezTo>
                      <a:pt x="376" y="568"/>
                      <a:pt x="366" y="603"/>
                      <a:pt x="355" y="636"/>
                    </a:cubicBezTo>
                    <a:cubicBezTo>
                      <a:pt x="319" y="630"/>
                      <a:pt x="280" y="619"/>
                      <a:pt x="245" y="602"/>
                    </a:cubicBezTo>
                    <a:cubicBezTo>
                      <a:pt x="283" y="586"/>
                      <a:pt x="361" y="551"/>
                      <a:pt x="383" y="536"/>
                    </a:cubicBezTo>
                    <a:cubicBezTo>
                      <a:pt x="383" y="540"/>
                      <a:pt x="382" y="543"/>
                      <a:pt x="381" y="546"/>
                    </a:cubicBezTo>
                    <a:close/>
                    <a:moveTo>
                      <a:pt x="384" y="530"/>
                    </a:moveTo>
                    <a:cubicBezTo>
                      <a:pt x="362" y="544"/>
                      <a:pt x="287" y="572"/>
                      <a:pt x="252" y="585"/>
                    </a:cubicBezTo>
                    <a:cubicBezTo>
                      <a:pt x="271" y="552"/>
                      <a:pt x="284" y="521"/>
                      <a:pt x="293" y="494"/>
                    </a:cubicBezTo>
                    <a:cubicBezTo>
                      <a:pt x="332" y="517"/>
                      <a:pt x="372" y="527"/>
                      <a:pt x="384" y="530"/>
                    </a:cubicBezTo>
                    <a:cubicBezTo>
                      <a:pt x="384" y="530"/>
                      <a:pt x="384" y="530"/>
                      <a:pt x="384" y="530"/>
                    </a:cubicBezTo>
                    <a:close/>
                    <a:moveTo>
                      <a:pt x="385" y="526"/>
                    </a:moveTo>
                    <a:cubicBezTo>
                      <a:pt x="355" y="518"/>
                      <a:pt x="327" y="503"/>
                      <a:pt x="302" y="487"/>
                    </a:cubicBezTo>
                    <a:cubicBezTo>
                      <a:pt x="355" y="461"/>
                      <a:pt x="389" y="436"/>
                      <a:pt x="393" y="432"/>
                    </a:cubicBezTo>
                    <a:cubicBezTo>
                      <a:pt x="393" y="466"/>
                      <a:pt x="390" y="499"/>
                      <a:pt x="385" y="526"/>
                    </a:cubicBezTo>
                    <a:close/>
                    <a:moveTo>
                      <a:pt x="300" y="369"/>
                    </a:moveTo>
                    <a:cubicBezTo>
                      <a:pt x="339" y="335"/>
                      <a:pt x="367" y="301"/>
                      <a:pt x="387" y="270"/>
                    </a:cubicBezTo>
                    <a:cubicBezTo>
                      <a:pt x="410" y="285"/>
                      <a:pt x="432" y="302"/>
                      <a:pt x="451" y="321"/>
                    </a:cubicBezTo>
                    <a:cubicBezTo>
                      <a:pt x="407" y="333"/>
                      <a:pt x="356" y="348"/>
                      <a:pt x="300" y="3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67232" tIns="33616" rIns="67232" bIns="33616" numCol="1" anchor="t" anchorCtr="0" compatLnSpc="1"/>
              <a:lstStyle/>
              <a:p>
                <a:endParaRPr lang="en-US" sz="1325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95" name="文本框 94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7252668" y="2027599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kumimoji="1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/>
                  <a:t>数据建模</a:t>
                </a:r>
              </a:p>
            </p:txBody>
          </p:sp>
        </p:grpSp>
      </p:grpSp>
      <p:grpSp>
        <p:nvGrpSpPr>
          <p:cNvPr id="96" name="组合 95"/>
          <p:cNvGrpSpPr/>
          <p:nvPr>
            <p:custDataLst>
              <p:tags r:id="rId5"/>
            </p:custDataLst>
          </p:nvPr>
        </p:nvGrpSpPr>
        <p:grpSpPr>
          <a:xfrm>
            <a:off x="10076199" y="869977"/>
            <a:ext cx="1883627" cy="1759383"/>
            <a:chOff x="9298260" y="1768844"/>
            <a:chExt cx="1883627" cy="1759383"/>
          </a:xfrm>
        </p:grpSpPr>
        <p:sp>
          <p:nvSpPr>
            <p:cNvPr id="97" name="文本框 96"/>
            <p:cNvSpPr txBox="1"/>
            <p:nvPr>
              <p:custDataLst>
                <p:tags r:id="rId12"/>
              </p:custDataLst>
            </p:nvPr>
          </p:nvSpPr>
          <p:spPr>
            <a:xfrm>
              <a:off x="9508538" y="2827651"/>
              <a:ext cx="1191352" cy="700576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  <a:defRPr kumimoji="1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数据共享</a:t>
              </a:r>
              <a:endParaRPr lang="en-US" altLang="zh-CN" dirty="0"/>
            </a:p>
            <a:p>
              <a:r>
                <a:rPr lang="zh-CN" altLang="en-US" dirty="0"/>
                <a:t>数据开放</a:t>
              </a:r>
              <a:endParaRPr lang="en-US" altLang="zh-CN" dirty="0"/>
            </a:p>
          </p:txBody>
        </p:sp>
        <p:grpSp>
          <p:nvGrpSpPr>
            <p:cNvPr id="98" name="组 89"/>
            <p:cNvGrpSpPr/>
            <p:nvPr/>
          </p:nvGrpSpPr>
          <p:grpSpPr>
            <a:xfrm>
              <a:off x="9298260" y="1768844"/>
              <a:ext cx="1883627" cy="930782"/>
              <a:chOff x="8777551" y="1679944"/>
              <a:chExt cx="1883627" cy="930782"/>
            </a:xfrm>
          </p:grpSpPr>
          <p:sp>
            <p:nvSpPr>
              <p:cNvPr id="99" name="Rectangle 79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8777551" y="1679944"/>
                <a:ext cx="1883627" cy="93078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  <a:noAutofit/>
              </a:bodyPr>
              <a:lstStyle/>
              <a:p>
                <a:pPr algn="ctr"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65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Segoe UI" panose="020B0502040204020203" pitchFamily="34" charset="0"/>
                </a:endParaRPr>
              </a:p>
            </p:txBody>
          </p:sp>
          <p:grpSp>
            <p:nvGrpSpPr>
              <p:cNvPr id="100" name="Group 13"/>
              <p:cNvGrpSpPr/>
              <p:nvPr/>
            </p:nvGrpSpPr>
            <p:grpSpPr>
              <a:xfrm>
                <a:off x="8878401" y="1749920"/>
                <a:ext cx="372966" cy="316102"/>
                <a:chOff x="5627370" y="3924300"/>
                <a:chExt cx="1524000" cy="1236662"/>
              </a:xfrm>
            </p:grpSpPr>
            <p:sp>
              <p:nvSpPr>
                <p:cNvPr id="102" name="Rectangle 42"/>
                <p:cNvSpPr/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5627370" y="3924300"/>
                  <a:ext cx="1524000" cy="1236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000" h="1236662">
                      <a:moveTo>
                        <a:pt x="0" y="1077675"/>
                      </a:moveTo>
                      <a:lnTo>
                        <a:pt x="152603" y="1077675"/>
                      </a:lnTo>
                      <a:lnTo>
                        <a:pt x="147955" y="1100695"/>
                      </a:lnTo>
                      <a:cubicBezTo>
                        <a:pt x="147955" y="1158999"/>
                        <a:pt x="195220" y="1206264"/>
                        <a:pt x="253524" y="1206264"/>
                      </a:cubicBezTo>
                      <a:cubicBezTo>
                        <a:pt x="311828" y="1206264"/>
                        <a:pt x="359093" y="1158999"/>
                        <a:pt x="359093" y="1100695"/>
                      </a:cubicBezTo>
                      <a:cubicBezTo>
                        <a:pt x="359093" y="1092625"/>
                        <a:pt x="358188" y="1084766"/>
                        <a:pt x="354446" y="1077675"/>
                      </a:cubicBezTo>
                      <a:lnTo>
                        <a:pt x="1524000" y="1077675"/>
                      </a:lnTo>
                      <a:lnTo>
                        <a:pt x="1524000" y="1236662"/>
                      </a:lnTo>
                      <a:lnTo>
                        <a:pt x="0" y="1236662"/>
                      </a:lnTo>
                      <a:close/>
                      <a:moveTo>
                        <a:pt x="253524" y="1023701"/>
                      </a:moveTo>
                      <a:cubicBezTo>
                        <a:pt x="296047" y="1023701"/>
                        <a:pt x="330518" y="1058172"/>
                        <a:pt x="330518" y="1100695"/>
                      </a:cubicBezTo>
                      <a:cubicBezTo>
                        <a:pt x="330518" y="1143218"/>
                        <a:pt x="296047" y="1177689"/>
                        <a:pt x="253524" y="1177689"/>
                      </a:cubicBezTo>
                      <a:cubicBezTo>
                        <a:pt x="211001" y="1177689"/>
                        <a:pt x="176530" y="1143218"/>
                        <a:pt x="176530" y="1100695"/>
                      </a:cubicBezTo>
                      <a:cubicBezTo>
                        <a:pt x="176530" y="1058172"/>
                        <a:pt x="211001" y="1023701"/>
                        <a:pt x="253524" y="1023701"/>
                      </a:cubicBezTo>
                      <a:close/>
                      <a:moveTo>
                        <a:pt x="57627" y="53550"/>
                      </a:moveTo>
                      <a:lnTo>
                        <a:pt x="57627" y="945355"/>
                      </a:lnTo>
                      <a:lnTo>
                        <a:pt x="1466374" y="945355"/>
                      </a:lnTo>
                      <a:lnTo>
                        <a:pt x="1466374" y="53550"/>
                      </a:lnTo>
                      <a:close/>
                      <a:moveTo>
                        <a:pt x="42193" y="0"/>
                      </a:moveTo>
                      <a:lnTo>
                        <a:pt x="1481807" y="0"/>
                      </a:lnTo>
                      <a:cubicBezTo>
                        <a:pt x="1505110" y="0"/>
                        <a:pt x="1524000" y="18890"/>
                        <a:pt x="1524000" y="42193"/>
                      </a:cubicBezTo>
                      <a:lnTo>
                        <a:pt x="1524000" y="1047750"/>
                      </a:lnTo>
                      <a:lnTo>
                        <a:pt x="342806" y="1047750"/>
                      </a:lnTo>
                      <a:cubicBezTo>
                        <a:pt x="325940" y="1015876"/>
                        <a:pt x="292155" y="995126"/>
                        <a:pt x="253524" y="995126"/>
                      </a:cubicBezTo>
                      <a:cubicBezTo>
                        <a:pt x="214893" y="995126"/>
                        <a:pt x="181109" y="1015876"/>
                        <a:pt x="164243" y="1047750"/>
                      </a:cubicBezTo>
                      <a:lnTo>
                        <a:pt x="0" y="1047750"/>
                      </a:lnTo>
                      <a:lnTo>
                        <a:pt x="0" y="42193"/>
                      </a:lnTo>
                      <a:cubicBezTo>
                        <a:pt x="0" y="18890"/>
                        <a:pt x="18890" y="0"/>
                        <a:pt x="4219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27" tIns="45713" rIns="45713" bIns="91427" numCol="1" spcCol="0" rtlCol="0" fromWordArt="0" anchor="b" anchorCtr="0" forceAA="0" compatLnSpc="1">
                  <a:noAutofit/>
                </a:bodyPr>
                <a:lstStyle/>
                <a:p>
                  <a:pPr algn="ctr" defTabSz="91313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 spc="-50" dirty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03" name="Rectangle 46"/>
                <p:cNvSpPr/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5740734" y="4060375"/>
                  <a:ext cx="667560" cy="677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560" h="677969">
                      <a:moveTo>
                        <a:pt x="507521" y="570317"/>
                      </a:moveTo>
                      <a:lnTo>
                        <a:pt x="507521" y="645906"/>
                      </a:lnTo>
                      <a:lnTo>
                        <a:pt x="641961" y="645906"/>
                      </a:lnTo>
                      <a:lnTo>
                        <a:pt x="641961" y="570317"/>
                      </a:lnTo>
                      <a:close/>
                      <a:moveTo>
                        <a:pt x="347481" y="570317"/>
                      </a:moveTo>
                      <a:lnTo>
                        <a:pt x="347481" y="645906"/>
                      </a:lnTo>
                      <a:lnTo>
                        <a:pt x="481922" y="645906"/>
                      </a:lnTo>
                      <a:lnTo>
                        <a:pt x="481922" y="570317"/>
                      </a:lnTo>
                      <a:close/>
                      <a:moveTo>
                        <a:pt x="507521" y="462666"/>
                      </a:moveTo>
                      <a:lnTo>
                        <a:pt x="507521" y="538255"/>
                      </a:lnTo>
                      <a:lnTo>
                        <a:pt x="641961" y="538255"/>
                      </a:lnTo>
                      <a:lnTo>
                        <a:pt x="641961" y="462666"/>
                      </a:lnTo>
                      <a:close/>
                      <a:moveTo>
                        <a:pt x="347481" y="462666"/>
                      </a:moveTo>
                      <a:lnTo>
                        <a:pt x="347481" y="538255"/>
                      </a:lnTo>
                      <a:lnTo>
                        <a:pt x="481922" y="538255"/>
                      </a:lnTo>
                      <a:lnTo>
                        <a:pt x="481922" y="462666"/>
                      </a:lnTo>
                      <a:close/>
                      <a:moveTo>
                        <a:pt x="25599" y="462666"/>
                      </a:moveTo>
                      <a:lnTo>
                        <a:pt x="25599" y="538255"/>
                      </a:lnTo>
                      <a:lnTo>
                        <a:pt x="321882" y="538255"/>
                      </a:lnTo>
                      <a:lnTo>
                        <a:pt x="321882" y="462666"/>
                      </a:lnTo>
                      <a:close/>
                      <a:moveTo>
                        <a:pt x="507521" y="355015"/>
                      </a:moveTo>
                      <a:lnTo>
                        <a:pt x="507521" y="430604"/>
                      </a:lnTo>
                      <a:lnTo>
                        <a:pt x="641961" y="430604"/>
                      </a:lnTo>
                      <a:lnTo>
                        <a:pt x="641961" y="355015"/>
                      </a:lnTo>
                      <a:close/>
                      <a:moveTo>
                        <a:pt x="347481" y="355015"/>
                      </a:moveTo>
                      <a:lnTo>
                        <a:pt x="347481" y="430604"/>
                      </a:lnTo>
                      <a:lnTo>
                        <a:pt x="481922" y="430604"/>
                      </a:lnTo>
                      <a:lnTo>
                        <a:pt x="481922" y="355015"/>
                      </a:lnTo>
                      <a:close/>
                      <a:moveTo>
                        <a:pt x="25599" y="355015"/>
                      </a:moveTo>
                      <a:lnTo>
                        <a:pt x="25599" y="430604"/>
                      </a:lnTo>
                      <a:lnTo>
                        <a:pt x="321882" y="430604"/>
                      </a:lnTo>
                      <a:lnTo>
                        <a:pt x="321882" y="355015"/>
                      </a:lnTo>
                      <a:close/>
                      <a:moveTo>
                        <a:pt x="507521" y="247364"/>
                      </a:moveTo>
                      <a:lnTo>
                        <a:pt x="507521" y="322953"/>
                      </a:lnTo>
                      <a:lnTo>
                        <a:pt x="641961" y="322953"/>
                      </a:lnTo>
                      <a:lnTo>
                        <a:pt x="641961" y="247364"/>
                      </a:lnTo>
                      <a:close/>
                      <a:moveTo>
                        <a:pt x="347481" y="247364"/>
                      </a:moveTo>
                      <a:lnTo>
                        <a:pt x="347481" y="322953"/>
                      </a:lnTo>
                      <a:lnTo>
                        <a:pt x="481922" y="322953"/>
                      </a:lnTo>
                      <a:lnTo>
                        <a:pt x="481922" y="247364"/>
                      </a:lnTo>
                      <a:close/>
                      <a:moveTo>
                        <a:pt x="25599" y="247364"/>
                      </a:moveTo>
                      <a:lnTo>
                        <a:pt x="25599" y="322953"/>
                      </a:lnTo>
                      <a:lnTo>
                        <a:pt x="321882" y="322953"/>
                      </a:lnTo>
                      <a:lnTo>
                        <a:pt x="321882" y="247364"/>
                      </a:lnTo>
                      <a:close/>
                      <a:moveTo>
                        <a:pt x="507521" y="139713"/>
                      </a:moveTo>
                      <a:lnTo>
                        <a:pt x="507521" y="215302"/>
                      </a:lnTo>
                      <a:lnTo>
                        <a:pt x="641961" y="215302"/>
                      </a:lnTo>
                      <a:lnTo>
                        <a:pt x="641961" y="139713"/>
                      </a:lnTo>
                      <a:close/>
                      <a:moveTo>
                        <a:pt x="347481" y="139713"/>
                      </a:moveTo>
                      <a:lnTo>
                        <a:pt x="347481" y="215302"/>
                      </a:lnTo>
                      <a:lnTo>
                        <a:pt x="481922" y="215302"/>
                      </a:lnTo>
                      <a:lnTo>
                        <a:pt x="481922" y="139713"/>
                      </a:lnTo>
                      <a:close/>
                      <a:moveTo>
                        <a:pt x="25599" y="139713"/>
                      </a:moveTo>
                      <a:lnTo>
                        <a:pt x="25599" y="215302"/>
                      </a:lnTo>
                      <a:lnTo>
                        <a:pt x="321882" y="215302"/>
                      </a:lnTo>
                      <a:lnTo>
                        <a:pt x="321882" y="139713"/>
                      </a:lnTo>
                      <a:close/>
                      <a:moveTo>
                        <a:pt x="507521" y="32062"/>
                      </a:moveTo>
                      <a:lnTo>
                        <a:pt x="507521" y="107651"/>
                      </a:lnTo>
                      <a:lnTo>
                        <a:pt x="641961" y="107651"/>
                      </a:lnTo>
                      <a:lnTo>
                        <a:pt x="641961" y="32062"/>
                      </a:lnTo>
                      <a:close/>
                      <a:moveTo>
                        <a:pt x="347481" y="32062"/>
                      </a:moveTo>
                      <a:lnTo>
                        <a:pt x="347481" y="107651"/>
                      </a:lnTo>
                      <a:lnTo>
                        <a:pt x="481922" y="107651"/>
                      </a:lnTo>
                      <a:lnTo>
                        <a:pt x="481922" y="32062"/>
                      </a:lnTo>
                      <a:close/>
                      <a:moveTo>
                        <a:pt x="25599" y="32062"/>
                      </a:moveTo>
                      <a:lnTo>
                        <a:pt x="25599" y="107651"/>
                      </a:lnTo>
                      <a:lnTo>
                        <a:pt x="321882" y="107651"/>
                      </a:lnTo>
                      <a:lnTo>
                        <a:pt x="321882" y="32062"/>
                      </a:lnTo>
                      <a:close/>
                      <a:moveTo>
                        <a:pt x="0" y="0"/>
                      </a:moveTo>
                      <a:lnTo>
                        <a:pt x="667560" y="0"/>
                      </a:lnTo>
                      <a:lnTo>
                        <a:pt x="667560" y="2"/>
                      </a:lnTo>
                      <a:lnTo>
                        <a:pt x="667560" y="32062"/>
                      </a:lnTo>
                      <a:lnTo>
                        <a:pt x="667560" y="107651"/>
                      </a:lnTo>
                      <a:lnTo>
                        <a:pt x="667560" y="139713"/>
                      </a:lnTo>
                      <a:lnTo>
                        <a:pt x="667560" y="215302"/>
                      </a:lnTo>
                      <a:lnTo>
                        <a:pt x="667560" y="247364"/>
                      </a:lnTo>
                      <a:lnTo>
                        <a:pt x="667560" y="322953"/>
                      </a:lnTo>
                      <a:lnTo>
                        <a:pt x="667560" y="355015"/>
                      </a:lnTo>
                      <a:lnTo>
                        <a:pt x="667560" y="430604"/>
                      </a:lnTo>
                      <a:lnTo>
                        <a:pt x="667560" y="462666"/>
                      </a:lnTo>
                      <a:lnTo>
                        <a:pt x="667560" y="538255"/>
                      </a:lnTo>
                      <a:lnTo>
                        <a:pt x="667560" y="570317"/>
                      </a:lnTo>
                      <a:lnTo>
                        <a:pt x="667560" y="645906"/>
                      </a:lnTo>
                      <a:lnTo>
                        <a:pt x="667560" y="677968"/>
                      </a:lnTo>
                      <a:lnTo>
                        <a:pt x="667560" y="677969"/>
                      </a:lnTo>
                      <a:lnTo>
                        <a:pt x="641961" y="677969"/>
                      </a:lnTo>
                      <a:lnTo>
                        <a:pt x="641961" y="677968"/>
                      </a:lnTo>
                      <a:lnTo>
                        <a:pt x="507521" y="677968"/>
                      </a:lnTo>
                      <a:lnTo>
                        <a:pt x="507521" y="677969"/>
                      </a:lnTo>
                      <a:lnTo>
                        <a:pt x="481922" y="677969"/>
                      </a:lnTo>
                      <a:lnTo>
                        <a:pt x="481922" y="677968"/>
                      </a:lnTo>
                      <a:lnTo>
                        <a:pt x="347481" y="677968"/>
                      </a:lnTo>
                      <a:lnTo>
                        <a:pt x="347481" y="677969"/>
                      </a:lnTo>
                      <a:lnTo>
                        <a:pt x="321882" y="677969"/>
                      </a:lnTo>
                      <a:lnTo>
                        <a:pt x="321882" y="570317"/>
                      </a:lnTo>
                      <a:lnTo>
                        <a:pt x="0" y="570317"/>
                      </a:lnTo>
                      <a:lnTo>
                        <a:pt x="0" y="554287"/>
                      </a:lnTo>
                      <a:lnTo>
                        <a:pt x="0" y="538255"/>
                      </a:lnTo>
                      <a:lnTo>
                        <a:pt x="0" y="462666"/>
                      </a:lnTo>
                      <a:lnTo>
                        <a:pt x="0" y="430604"/>
                      </a:lnTo>
                      <a:lnTo>
                        <a:pt x="0" y="355015"/>
                      </a:lnTo>
                      <a:lnTo>
                        <a:pt x="0" y="322953"/>
                      </a:lnTo>
                      <a:lnTo>
                        <a:pt x="0" y="247364"/>
                      </a:lnTo>
                      <a:lnTo>
                        <a:pt x="0" y="215302"/>
                      </a:lnTo>
                      <a:lnTo>
                        <a:pt x="0" y="139713"/>
                      </a:lnTo>
                      <a:lnTo>
                        <a:pt x="0" y="107651"/>
                      </a:lnTo>
                      <a:lnTo>
                        <a:pt x="0" y="3206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27" tIns="45713" rIns="45713" bIns="91427" numCol="1" spcCol="0" rtlCol="0" fromWordArt="0" anchor="b" anchorCtr="0" forceAA="0" compatLnSpc="1">
                  <a:noAutofit/>
                </a:bodyPr>
                <a:lstStyle/>
                <a:p>
                  <a:pPr algn="ctr" defTabSz="91313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 spc="-50" dirty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04" name="Freeform 64"/>
                <p:cNvSpPr/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6469694" y="4060375"/>
                  <a:ext cx="566900" cy="361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5575" h="889678">
                      <a:moveTo>
                        <a:pt x="1288087" y="393176"/>
                      </a:moveTo>
                      <a:lnTo>
                        <a:pt x="1157081" y="483566"/>
                      </a:lnTo>
                      <a:lnTo>
                        <a:pt x="1118078" y="432149"/>
                      </a:lnTo>
                      <a:lnTo>
                        <a:pt x="1007728" y="605449"/>
                      </a:lnTo>
                      <a:lnTo>
                        <a:pt x="944370" y="572352"/>
                      </a:lnTo>
                      <a:lnTo>
                        <a:pt x="814699" y="511825"/>
                      </a:lnTo>
                      <a:lnTo>
                        <a:pt x="636856" y="666606"/>
                      </a:lnTo>
                      <a:lnTo>
                        <a:pt x="567828" y="614241"/>
                      </a:lnTo>
                      <a:lnTo>
                        <a:pt x="491174" y="722246"/>
                      </a:lnTo>
                      <a:lnTo>
                        <a:pt x="350257" y="722246"/>
                      </a:lnTo>
                      <a:lnTo>
                        <a:pt x="96017" y="830369"/>
                      </a:lnTo>
                      <a:lnTo>
                        <a:pt x="1328587" y="830369"/>
                      </a:lnTo>
                      <a:lnTo>
                        <a:pt x="1328587" y="499521"/>
                      </a:lnTo>
                      <a:close/>
                      <a:moveTo>
                        <a:pt x="1328587" y="146637"/>
                      </a:moveTo>
                      <a:lnTo>
                        <a:pt x="1217466" y="257758"/>
                      </a:lnTo>
                      <a:lnTo>
                        <a:pt x="1152160" y="174640"/>
                      </a:lnTo>
                      <a:lnTo>
                        <a:pt x="997802" y="311189"/>
                      </a:lnTo>
                      <a:lnTo>
                        <a:pt x="962179" y="257758"/>
                      </a:lnTo>
                      <a:lnTo>
                        <a:pt x="854142" y="390720"/>
                      </a:lnTo>
                      <a:lnTo>
                        <a:pt x="798327" y="351542"/>
                      </a:lnTo>
                      <a:lnTo>
                        <a:pt x="706895" y="459612"/>
                      </a:lnTo>
                      <a:lnTo>
                        <a:pt x="469419" y="459612"/>
                      </a:lnTo>
                      <a:lnTo>
                        <a:pt x="401731" y="404971"/>
                      </a:lnTo>
                      <a:lnTo>
                        <a:pt x="320995" y="542729"/>
                      </a:lnTo>
                      <a:lnTo>
                        <a:pt x="172573" y="542729"/>
                      </a:lnTo>
                      <a:lnTo>
                        <a:pt x="66990" y="677877"/>
                      </a:lnTo>
                      <a:lnTo>
                        <a:pt x="66990" y="798405"/>
                      </a:lnTo>
                      <a:lnTo>
                        <a:pt x="327711" y="680355"/>
                      </a:lnTo>
                      <a:lnTo>
                        <a:pt x="462991" y="685009"/>
                      </a:lnTo>
                      <a:lnTo>
                        <a:pt x="558814" y="559334"/>
                      </a:lnTo>
                      <a:lnTo>
                        <a:pt x="637729" y="619843"/>
                      </a:lnTo>
                      <a:lnTo>
                        <a:pt x="803422" y="472099"/>
                      </a:lnTo>
                      <a:lnTo>
                        <a:pt x="942109" y="531407"/>
                      </a:lnTo>
                      <a:lnTo>
                        <a:pt x="992841" y="559334"/>
                      </a:lnTo>
                      <a:lnTo>
                        <a:pt x="1121125" y="364495"/>
                      </a:lnTo>
                      <a:lnTo>
                        <a:pt x="1168389" y="430847"/>
                      </a:lnTo>
                      <a:lnTo>
                        <a:pt x="1303760" y="336617"/>
                      </a:lnTo>
                      <a:lnTo>
                        <a:pt x="1328587" y="398996"/>
                      </a:lnTo>
                      <a:close/>
                      <a:moveTo>
                        <a:pt x="66990" y="59308"/>
                      </a:moveTo>
                      <a:lnTo>
                        <a:pt x="66990" y="591593"/>
                      </a:lnTo>
                      <a:lnTo>
                        <a:pt x="148825" y="489298"/>
                      </a:lnTo>
                      <a:lnTo>
                        <a:pt x="291311" y="495234"/>
                      </a:lnTo>
                      <a:lnTo>
                        <a:pt x="392237" y="334937"/>
                      </a:lnTo>
                      <a:lnTo>
                        <a:pt x="475355" y="412116"/>
                      </a:lnTo>
                      <a:lnTo>
                        <a:pt x="695020" y="418055"/>
                      </a:lnTo>
                      <a:lnTo>
                        <a:pt x="795946" y="299317"/>
                      </a:lnTo>
                      <a:lnTo>
                        <a:pt x="849380" y="334937"/>
                      </a:lnTo>
                      <a:lnTo>
                        <a:pt x="968118" y="180579"/>
                      </a:lnTo>
                      <a:lnTo>
                        <a:pt x="1009709" y="253061"/>
                      </a:lnTo>
                      <a:lnTo>
                        <a:pt x="1160480" y="117686"/>
                      </a:lnTo>
                      <a:lnTo>
                        <a:pt x="1223403" y="192484"/>
                      </a:lnTo>
                      <a:lnTo>
                        <a:pt x="1328587" y="84562"/>
                      </a:lnTo>
                      <a:lnTo>
                        <a:pt x="1328587" y="59308"/>
                      </a:lnTo>
                      <a:close/>
                      <a:moveTo>
                        <a:pt x="0" y="0"/>
                      </a:moveTo>
                      <a:lnTo>
                        <a:pt x="1395575" y="0"/>
                      </a:lnTo>
                      <a:lnTo>
                        <a:pt x="1395575" y="889678"/>
                      </a:lnTo>
                      <a:lnTo>
                        <a:pt x="0" y="8896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27" tIns="45713" rIns="45713" bIns="91427" numCol="1" spcCol="0" rtlCol="0" fromWordArt="0" anchor="b" anchorCtr="0" forceAA="0" compatLnSpc="1">
                  <a:noAutofit/>
                </a:bodyPr>
                <a:lstStyle/>
                <a:p>
                  <a:pPr algn="ctr" defTabSz="91313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 spc="-50" dirty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pic>
              <p:nvPicPr>
                <p:cNvPr id="105" name="Picture 2"/>
                <p:cNvPicPr>
                  <a:picLocks noChangeAspect="1" noChangeArrowheads="1"/>
                </p:cNvPicPr>
                <p:nvPr>
                  <p:custDataLst>
                    <p:tags r:id="rId18"/>
                  </p:custDataLst>
                </p:nvPr>
              </p:nvPicPr>
              <p:blipFill rotWithShape="1">
                <a:blip r:embed="rId49" cstate="screen">
                  <a:lum bright="100000"/>
                </a:blip>
                <a:srcRect l="6069" t="19565" r="12771"/>
                <a:stretch>
                  <a:fillRect/>
                </a:stretch>
              </p:blipFill>
              <p:spPr bwMode="auto">
                <a:xfrm>
                  <a:off x="6591089" y="4495965"/>
                  <a:ext cx="324111" cy="2780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01" name="文本框 100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079479" y="2020516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kumimoji="1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/>
                  <a:t>数据服务</a:t>
                </a:r>
              </a:p>
            </p:txBody>
          </p:sp>
        </p:grpSp>
      </p:grpSp>
      <p:grpSp>
        <p:nvGrpSpPr>
          <p:cNvPr id="106" name="组合 105"/>
          <p:cNvGrpSpPr/>
          <p:nvPr>
            <p:custDataLst>
              <p:tags r:id="rId6"/>
            </p:custDataLst>
          </p:nvPr>
        </p:nvGrpSpPr>
        <p:grpSpPr>
          <a:xfrm>
            <a:off x="6077303" y="869977"/>
            <a:ext cx="1883627" cy="2277689"/>
            <a:chOff x="4167914" y="2767806"/>
            <a:chExt cx="1883627" cy="2277689"/>
          </a:xfrm>
        </p:grpSpPr>
        <p:grpSp>
          <p:nvGrpSpPr>
            <p:cNvPr id="107" name="组合 106"/>
            <p:cNvGrpSpPr/>
            <p:nvPr/>
          </p:nvGrpSpPr>
          <p:grpSpPr>
            <a:xfrm>
              <a:off x="4167914" y="2767806"/>
              <a:ext cx="1883627" cy="2277689"/>
              <a:chOff x="7194246" y="1768844"/>
              <a:chExt cx="1883627" cy="2277689"/>
            </a:xfrm>
          </p:grpSpPr>
          <p:sp>
            <p:nvSpPr>
              <p:cNvPr id="111" name="文本框 110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272768" y="2699626"/>
                <a:ext cx="1550424" cy="134690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 kumimoji="1" sz="14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/>
                  <a:t>共享交换目录</a:t>
                </a:r>
                <a:endParaRPr lang="en-US" altLang="zh-CN" dirty="0"/>
              </a:p>
              <a:p>
                <a:r>
                  <a:rPr lang="zh-CN" altLang="en-US" dirty="0"/>
                  <a:t>数据开放目录</a:t>
                </a:r>
                <a:endParaRPr lang="en-US" altLang="zh-CN" dirty="0"/>
              </a:p>
              <a:p>
                <a:r>
                  <a:rPr lang="zh-CN" altLang="en-US" dirty="0"/>
                  <a:t>数据资源图谱</a:t>
                </a: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</p:txBody>
          </p:sp>
          <p:grpSp>
            <p:nvGrpSpPr>
              <p:cNvPr id="112" name="组 88"/>
              <p:cNvGrpSpPr/>
              <p:nvPr/>
            </p:nvGrpSpPr>
            <p:grpSpPr>
              <a:xfrm>
                <a:off x="7194246" y="1768844"/>
                <a:ext cx="1883627" cy="930783"/>
                <a:chOff x="6825054" y="1679944"/>
                <a:chExt cx="1883627" cy="930783"/>
              </a:xfrm>
            </p:grpSpPr>
            <p:sp>
              <p:nvSpPr>
                <p:cNvPr id="113" name="Rectangle 79"/>
                <p:cNvSpPr/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6825054" y="1679944"/>
                  <a:ext cx="1883627" cy="93078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    <a:noAutofit/>
                </a:bodyPr>
                <a:lstStyle/>
                <a:p>
                  <a:pPr algn="ctr" defTabSz="68516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765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14" name="文本框 113"/>
                <p:cNvSpPr txBox="1"/>
                <p:nvPr>
                  <p:custDataLst>
                    <p:tags r:id="rId11"/>
                  </p:custDataLst>
                </p:nvPr>
              </p:nvSpPr>
              <p:spPr>
                <a:xfrm>
                  <a:off x="7252668" y="2027599"/>
                  <a:ext cx="141577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>
                    <a:defRPr kumimoji="1" sz="24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defRPr>
                  </a:lvl1pPr>
                </a:lstStyle>
                <a:p>
                  <a:r>
                    <a:rPr lang="zh-CN" altLang="en-US" dirty="0"/>
                    <a:t>数据资源</a:t>
                  </a:r>
                </a:p>
              </p:txBody>
            </p:sp>
          </p:grpSp>
        </p:grpSp>
        <p:grpSp>
          <p:nvGrpSpPr>
            <p:cNvPr id="108" name="组合 107"/>
            <p:cNvGrpSpPr/>
            <p:nvPr/>
          </p:nvGrpSpPr>
          <p:grpSpPr>
            <a:xfrm>
              <a:off x="4258344" y="2844070"/>
              <a:ext cx="296361" cy="287785"/>
              <a:chOff x="6956425" y="4192588"/>
              <a:chExt cx="1481138" cy="1438275"/>
            </a:xfrm>
            <a:solidFill>
              <a:schemeClr val="bg1"/>
            </a:solidFill>
          </p:grpSpPr>
          <p:sp>
            <p:nvSpPr>
              <p:cNvPr id="109" name="Freeform 12"/>
              <p:cNvSpPr>
                <a:spLocks noEditPoint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7243763" y="4192588"/>
                <a:ext cx="1193800" cy="1438275"/>
              </a:xfrm>
              <a:custGeom>
                <a:avLst/>
                <a:gdLst>
                  <a:gd name="T0" fmla="*/ 594 w 752"/>
                  <a:gd name="T1" fmla="*/ 654 h 906"/>
                  <a:gd name="T2" fmla="*/ 606 w 752"/>
                  <a:gd name="T3" fmla="*/ 633 h 906"/>
                  <a:gd name="T4" fmla="*/ 583 w 752"/>
                  <a:gd name="T5" fmla="*/ 610 h 906"/>
                  <a:gd name="T6" fmla="*/ 369 w 752"/>
                  <a:gd name="T7" fmla="*/ 616 h 906"/>
                  <a:gd name="T8" fmla="*/ 362 w 752"/>
                  <a:gd name="T9" fmla="*/ 643 h 906"/>
                  <a:gd name="T10" fmla="*/ 385 w 752"/>
                  <a:gd name="T11" fmla="*/ 656 h 906"/>
                  <a:gd name="T12" fmla="*/ 448 w 752"/>
                  <a:gd name="T13" fmla="*/ 2 h 906"/>
                  <a:gd name="T14" fmla="*/ 112 w 752"/>
                  <a:gd name="T15" fmla="*/ 0 h 906"/>
                  <a:gd name="T16" fmla="*/ 37 w 752"/>
                  <a:gd name="T17" fmla="*/ 37 h 906"/>
                  <a:gd name="T18" fmla="*/ 0 w 752"/>
                  <a:gd name="T19" fmla="*/ 112 h 906"/>
                  <a:gd name="T20" fmla="*/ 23 w 752"/>
                  <a:gd name="T21" fmla="*/ 404 h 906"/>
                  <a:gd name="T22" fmla="*/ 58 w 752"/>
                  <a:gd name="T23" fmla="*/ 387 h 906"/>
                  <a:gd name="T24" fmla="*/ 62 w 752"/>
                  <a:gd name="T25" fmla="*/ 98 h 906"/>
                  <a:gd name="T26" fmla="*/ 100 w 752"/>
                  <a:gd name="T27" fmla="*/ 62 h 906"/>
                  <a:gd name="T28" fmla="*/ 400 w 752"/>
                  <a:gd name="T29" fmla="*/ 218 h 906"/>
                  <a:gd name="T30" fmla="*/ 408 w 752"/>
                  <a:gd name="T31" fmla="*/ 268 h 906"/>
                  <a:gd name="T32" fmla="*/ 477 w 752"/>
                  <a:gd name="T33" fmla="*/ 335 h 906"/>
                  <a:gd name="T34" fmla="*/ 694 w 752"/>
                  <a:gd name="T35" fmla="*/ 345 h 906"/>
                  <a:gd name="T36" fmla="*/ 687 w 752"/>
                  <a:gd name="T37" fmla="*/ 806 h 906"/>
                  <a:gd name="T38" fmla="*/ 652 w 752"/>
                  <a:gd name="T39" fmla="*/ 841 h 906"/>
                  <a:gd name="T40" fmla="*/ 262 w 752"/>
                  <a:gd name="T41" fmla="*/ 883 h 906"/>
                  <a:gd name="T42" fmla="*/ 258 w 752"/>
                  <a:gd name="T43" fmla="*/ 906 h 906"/>
                  <a:gd name="T44" fmla="*/ 625 w 752"/>
                  <a:gd name="T45" fmla="*/ 906 h 906"/>
                  <a:gd name="T46" fmla="*/ 696 w 752"/>
                  <a:gd name="T47" fmla="*/ 883 h 906"/>
                  <a:gd name="T48" fmla="*/ 748 w 752"/>
                  <a:gd name="T49" fmla="*/ 804 h 906"/>
                  <a:gd name="T50" fmla="*/ 752 w 752"/>
                  <a:gd name="T51" fmla="*/ 314 h 906"/>
                  <a:gd name="T52" fmla="*/ 525 w 752"/>
                  <a:gd name="T53" fmla="*/ 287 h 906"/>
                  <a:gd name="T54" fmla="*/ 487 w 752"/>
                  <a:gd name="T55" fmla="*/ 277 h 906"/>
                  <a:gd name="T56" fmla="*/ 458 w 752"/>
                  <a:gd name="T57" fmla="*/ 233 h 906"/>
                  <a:gd name="T58" fmla="*/ 525 w 752"/>
                  <a:gd name="T59" fmla="*/ 287 h 906"/>
                  <a:gd name="T60" fmla="*/ 319 w 752"/>
                  <a:gd name="T61" fmla="*/ 298 h 906"/>
                  <a:gd name="T62" fmla="*/ 167 w 752"/>
                  <a:gd name="T63" fmla="*/ 291 h 906"/>
                  <a:gd name="T64" fmla="*/ 144 w 752"/>
                  <a:gd name="T65" fmla="*/ 314 h 906"/>
                  <a:gd name="T66" fmla="*/ 158 w 752"/>
                  <a:gd name="T67" fmla="*/ 335 h 906"/>
                  <a:gd name="T68" fmla="*/ 312 w 752"/>
                  <a:gd name="T69" fmla="*/ 335 h 906"/>
                  <a:gd name="T70" fmla="*/ 325 w 752"/>
                  <a:gd name="T71" fmla="*/ 314 h 906"/>
                  <a:gd name="T72" fmla="*/ 312 w 752"/>
                  <a:gd name="T73" fmla="*/ 239 h 906"/>
                  <a:gd name="T74" fmla="*/ 325 w 752"/>
                  <a:gd name="T75" fmla="*/ 218 h 906"/>
                  <a:gd name="T76" fmla="*/ 302 w 752"/>
                  <a:gd name="T77" fmla="*/ 195 h 906"/>
                  <a:gd name="T78" fmla="*/ 150 w 752"/>
                  <a:gd name="T79" fmla="*/ 202 h 906"/>
                  <a:gd name="T80" fmla="*/ 146 w 752"/>
                  <a:gd name="T81" fmla="*/ 227 h 906"/>
                  <a:gd name="T82" fmla="*/ 167 w 752"/>
                  <a:gd name="T83" fmla="*/ 241 h 906"/>
                  <a:gd name="T84" fmla="*/ 377 w 752"/>
                  <a:gd name="T85" fmla="*/ 708 h 906"/>
                  <a:gd name="T86" fmla="*/ 362 w 752"/>
                  <a:gd name="T87" fmla="*/ 729 h 906"/>
                  <a:gd name="T88" fmla="*/ 385 w 752"/>
                  <a:gd name="T89" fmla="*/ 752 h 906"/>
                  <a:gd name="T90" fmla="*/ 600 w 752"/>
                  <a:gd name="T91" fmla="*/ 746 h 906"/>
                  <a:gd name="T92" fmla="*/ 606 w 752"/>
                  <a:gd name="T93" fmla="*/ 721 h 906"/>
                  <a:gd name="T94" fmla="*/ 583 w 752"/>
                  <a:gd name="T95" fmla="*/ 706 h 906"/>
                  <a:gd name="T96" fmla="*/ 594 w 752"/>
                  <a:gd name="T97" fmla="*/ 560 h 906"/>
                  <a:gd name="T98" fmla="*/ 606 w 752"/>
                  <a:gd name="T99" fmla="*/ 537 h 906"/>
                  <a:gd name="T100" fmla="*/ 583 w 752"/>
                  <a:gd name="T101" fmla="*/ 514 h 906"/>
                  <a:gd name="T102" fmla="*/ 369 w 752"/>
                  <a:gd name="T103" fmla="*/ 523 h 906"/>
                  <a:gd name="T104" fmla="*/ 362 w 752"/>
                  <a:gd name="T105" fmla="*/ 548 h 906"/>
                  <a:gd name="T106" fmla="*/ 385 w 752"/>
                  <a:gd name="T107" fmla="*/ 560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52" h="906">
                    <a:moveTo>
                      <a:pt x="385" y="656"/>
                    </a:moveTo>
                    <a:lnTo>
                      <a:pt x="583" y="656"/>
                    </a:lnTo>
                    <a:lnTo>
                      <a:pt x="583" y="656"/>
                    </a:lnTo>
                    <a:lnTo>
                      <a:pt x="594" y="654"/>
                    </a:lnTo>
                    <a:lnTo>
                      <a:pt x="600" y="650"/>
                    </a:lnTo>
                    <a:lnTo>
                      <a:pt x="606" y="643"/>
                    </a:lnTo>
                    <a:lnTo>
                      <a:pt x="606" y="633"/>
                    </a:lnTo>
                    <a:lnTo>
                      <a:pt x="606" y="633"/>
                    </a:lnTo>
                    <a:lnTo>
                      <a:pt x="606" y="625"/>
                    </a:lnTo>
                    <a:lnTo>
                      <a:pt x="600" y="616"/>
                    </a:lnTo>
                    <a:lnTo>
                      <a:pt x="594" y="612"/>
                    </a:lnTo>
                    <a:lnTo>
                      <a:pt x="583" y="610"/>
                    </a:lnTo>
                    <a:lnTo>
                      <a:pt x="385" y="610"/>
                    </a:lnTo>
                    <a:lnTo>
                      <a:pt x="385" y="610"/>
                    </a:lnTo>
                    <a:lnTo>
                      <a:pt x="375" y="612"/>
                    </a:lnTo>
                    <a:lnTo>
                      <a:pt x="369" y="616"/>
                    </a:lnTo>
                    <a:lnTo>
                      <a:pt x="362" y="625"/>
                    </a:lnTo>
                    <a:lnTo>
                      <a:pt x="362" y="633"/>
                    </a:lnTo>
                    <a:lnTo>
                      <a:pt x="362" y="633"/>
                    </a:lnTo>
                    <a:lnTo>
                      <a:pt x="362" y="643"/>
                    </a:lnTo>
                    <a:lnTo>
                      <a:pt x="369" y="650"/>
                    </a:lnTo>
                    <a:lnTo>
                      <a:pt x="375" y="654"/>
                    </a:lnTo>
                    <a:lnTo>
                      <a:pt x="385" y="656"/>
                    </a:lnTo>
                    <a:lnTo>
                      <a:pt x="385" y="656"/>
                    </a:lnTo>
                    <a:close/>
                    <a:moveTo>
                      <a:pt x="744" y="293"/>
                    </a:moveTo>
                    <a:lnTo>
                      <a:pt x="456" y="8"/>
                    </a:lnTo>
                    <a:lnTo>
                      <a:pt x="456" y="8"/>
                    </a:lnTo>
                    <a:lnTo>
                      <a:pt x="448" y="2"/>
                    </a:lnTo>
                    <a:lnTo>
                      <a:pt x="435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12" y="0"/>
                    </a:lnTo>
                    <a:lnTo>
                      <a:pt x="100" y="2"/>
                    </a:lnTo>
                    <a:lnTo>
                      <a:pt x="77" y="10"/>
                    </a:lnTo>
                    <a:lnTo>
                      <a:pt x="56" y="20"/>
                    </a:lnTo>
                    <a:lnTo>
                      <a:pt x="37" y="37"/>
                    </a:lnTo>
                    <a:lnTo>
                      <a:pt x="21" y="54"/>
                    </a:lnTo>
                    <a:lnTo>
                      <a:pt x="10" y="77"/>
                    </a:lnTo>
                    <a:lnTo>
                      <a:pt x="2" y="100"/>
                    </a:lnTo>
                    <a:lnTo>
                      <a:pt x="0" y="112"/>
                    </a:lnTo>
                    <a:lnTo>
                      <a:pt x="0" y="125"/>
                    </a:lnTo>
                    <a:lnTo>
                      <a:pt x="0" y="425"/>
                    </a:lnTo>
                    <a:lnTo>
                      <a:pt x="21" y="406"/>
                    </a:lnTo>
                    <a:lnTo>
                      <a:pt x="23" y="404"/>
                    </a:lnTo>
                    <a:lnTo>
                      <a:pt x="25" y="402"/>
                    </a:lnTo>
                    <a:lnTo>
                      <a:pt x="25" y="402"/>
                    </a:lnTo>
                    <a:lnTo>
                      <a:pt x="40" y="393"/>
                    </a:lnTo>
                    <a:lnTo>
                      <a:pt x="58" y="387"/>
                    </a:lnTo>
                    <a:lnTo>
                      <a:pt x="58" y="125"/>
                    </a:lnTo>
                    <a:lnTo>
                      <a:pt x="58" y="125"/>
                    </a:lnTo>
                    <a:lnTo>
                      <a:pt x="58" y="112"/>
                    </a:lnTo>
                    <a:lnTo>
                      <a:pt x="62" y="98"/>
                    </a:lnTo>
                    <a:lnTo>
                      <a:pt x="69" y="87"/>
                    </a:lnTo>
                    <a:lnTo>
                      <a:pt x="77" y="77"/>
                    </a:lnTo>
                    <a:lnTo>
                      <a:pt x="87" y="68"/>
                    </a:lnTo>
                    <a:lnTo>
                      <a:pt x="100" y="62"/>
                    </a:lnTo>
                    <a:lnTo>
                      <a:pt x="112" y="58"/>
                    </a:lnTo>
                    <a:lnTo>
                      <a:pt x="127" y="56"/>
                    </a:lnTo>
                    <a:lnTo>
                      <a:pt x="400" y="56"/>
                    </a:lnTo>
                    <a:lnTo>
                      <a:pt x="400" y="218"/>
                    </a:lnTo>
                    <a:lnTo>
                      <a:pt x="400" y="218"/>
                    </a:lnTo>
                    <a:lnTo>
                      <a:pt x="400" y="233"/>
                    </a:lnTo>
                    <a:lnTo>
                      <a:pt x="402" y="245"/>
                    </a:lnTo>
                    <a:lnTo>
                      <a:pt x="408" y="268"/>
                    </a:lnTo>
                    <a:lnTo>
                      <a:pt x="421" y="289"/>
                    </a:lnTo>
                    <a:lnTo>
                      <a:pt x="435" y="308"/>
                    </a:lnTo>
                    <a:lnTo>
                      <a:pt x="454" y="325"/>
                    </a:lnTo>
                    <a:lnTo>
                      <a:pt x="477" y="335"/>
                    </a:lnTo>
                    <a:lnTo>
                      <a:pt x="500" y="343"/>
                    </a:lnTo>
                    <a:lnTo>
                      <a:pt x="512" y="345"/>
                    </a:lnTo>
                    <a:lnTo>
                      <a:pt x="525" y="345"/>
                    </a:lnTo>
                    <a:lnTo>
                      <a:pt x="694" y="345"/>
                    </a:lnTo>
                    <a:lnTo>
                      <a:pt x="694" y="779"/>
                    </a:lnTo>
                    <a:lnTo>
                      <a:pt x="694" y="779"/>
                    </a:lnTo>
                    <a:lnTo>
                      <a:pt x="692" y="793"/>
                    </a:lnTo>
                    <a:lnTo>
                      <a:pt x="687" y="806"/>
                    </a:lnTo>
                    <a:lnTo>
                      <a:pt x="681" y="816"/>
                    </a:lnTo>
                    <a:lnTo>
                      <a:pt x="673" y="827"/>
                    </a:lnTo>
                    <a:lnTo>
                      <a:pt x="664" y="835"/>
                    </a:lnTo>
                    <a:lnTo>
                      <a:pt x="652" y="841"/>
                    </a:lnTo>
                    <a:lnTo>
                      <a:pt x="639" y="846"/>
                    </a:lnTo>
                    <a:lnTo>
                      <a:pt x="625" y="848"/>
                    </a:lnTo>
                    <a:lnTo>
                      <a:pt x="262" y="848"/>
                    </a:lnTo>
                    <a:lnTo>
                      <a:pt x="262" y="883"/>
                    </a:lnTo>
                    <a:lnTo>
                      <a:pt x="262" y="883"/>
                    </a:lnTo>
                    <a:lnTo>
                      <a:pt x="260" y="893"/>
                    </a:lnTo>
                    <a:lnTo>
                      <a:pt x="258" y="906"/>
                    </a:lnTo>
                    <a:lnTo>
                      <a:pt x="258" y="906"/>
                    </a:lnTo>
                    <a:lnTo>
                      <a:pt x="537" y="906"/>
                    </a:lnTo>
                    <a:lnTo>
                      <a:pt x="537" y="906"/>
                    </a:lnTo>
                    <a:lnTo>
                      <a:pt x="625" y="906"/>
                    </a:lnTo>
                    <a:lnTo>
                      <a:pt x="625" y="906"/>
                    </a:lnTo>
                    <a:lnTo>
                      <a:pt x="637" y="904"/>
                    </a:lnTo>
                    <a:lnTo>
                      <a:pt x="650" y="902"/>
                    </a:lnTo>
                    <a:lnTo>
                      <a:pt x="675" y="896"/>
                    </a:lnTo>
                    <a:lnTo>
                      <a:pt x="696" y="883"/>
                    </a:lnTo>
                    <a:lnTo>
                      <a:pt x="714" y="868"/>
                    </a:lnTo>
                    <a:lnTo>
                      <a:pt x="729" y="850"/>
                    </a:lnTo>
                    <a:lnTo>
                      <a:pt x="742" y="829"/>
                    </a:lnTo>
                    <a:lnTo>
                      <a:pt x="748" y="804"/>
                    </a:lnTo>
                    <a:lnTo>
                      <a:pt x="750" y="791"/>
                    </a:lnTo>
                    <a:lnTo>
                      <a:pt x="752" y="779"/>
                    </a:lnTo>
                    <a:lnTo>
                      <a:pt x="752" y="314"/>
                    </a:lnTo>
                    <a:lnTo>
                      <a:pt x="752" y="314"/>
                    </a:lnTo>
                    <a:lnTo>
                      <a:pt x="750" y="302"/>
                    </a:lnTo>
                    <a:lnTo>
                      <a:pt x="744" y="293"/>
                    </a:lnTo>
                    <a:lnTo>
                      <a:pt x="744" y="293"/>
                    </a:lnTo>
                    <a:close/>
                    <a:moveTo>
                      <a:pt x="525" y="287"/>
                    </a:moveTo>
                    <a:lnTo>
                      <a:pt x="525" y="287"/>
                    </a:lnTo>
                    <a:lnTo>
                      <a:pt x="510" y="287"/>
                    </a:lnTo>
                    <a:lnTo>
                      <a:pt x="498" y="283"/>
                    </a:lnTo>
                    <a:lnTo>
                      <a:pt x="487" y="277"/>
                    </a:lnTo>
                    <a:lnTo>
                      <a:pt x="477" y="268"/>
                    </a:lnTo>
                    <a:lnTo>
                      <a:pt x="469" y="258"/>
                    </a:lnTo>
                    <a:lnTo>
                      <a:pt x="462" y="245"/>
                    </a:lnTo>
                    <a:lnTo>
                      <a:pt x="458" y="233"/>
                    </a:lnTo>
                    <a:lnTo>
                      <a:pt x="456" y="218"/>
                    </a:lnTo>
                    <a:lnTo>
                      <a:pt x="456" y="89"/>
                    </a:lnTo>
                    <a:lnTo>
                      <a:pt x="656" y="287"/>
                    </a:lnTo>
                    <a:lnTo>
                      <a:pt x="525" y="287"/>
                    </a:lnTo>
                    <a:close/>
                    <a:moveTo>
                      <a:pt x="325" y="314"/>
                    </a:moveTo>
                    <a:lnTo>
                      <a:pt x="325" y="314"/>
                    </a:lnTo>
                    <a:lnTo>
                      <a:pt x="323" y="304"/>
                    </a:lnTo>
                    <a:lnTo>
                      <a:pt x="319" y="298"/>
                    </a:lnTo>
                    <a:lnTo>
                      <a:pt x="312" y="291"/>
                    </a:lnTo>
                    <a:lnTo>
                      <a:pt x="302" y="291"/>
                    </a:lnTo>
                    <a:lnTo>
                      <a:pt x="167" y="291"/>
                    </a:lnTo>
                    <a:lnTo>
                      <a:pt x="167" y="291"/>
                    </a:lnTo>
                    <a:lnTo>
                      <a:pt x="158" y="291"/>
                    </a:lnTo>
                    <a:lnTo>
                      <a:pt x="150" y="298"/>
                    </a:lnTo>
                    <a:lnTo>
                      <a:pt x="146" y="304"/>
                    </a:lnTo>
                    <a:lnTo>
                      <a:pt x="144" y="314"/>
                    </a:lnTo>
                    <a:lnTo>
                      <a:pt x="144" y="314"/>
                    </a:lnTo>
                    <a:lnTo>
                      <a:pt x="146" y="323"/>
                    </a:lnTo>
                    <a:lnTo>
                      <a:pt x="150" y="329"/>
                    </a:lnTo>
                    <a:lnTo>
                      <a:pt x="158" y="335"/>
                    </a:lnTo>
                    <a:lnTo>
                      <a:pt x="167" y="337"/>
                    </a:lnTo>
                    <a:lnTo>
                      <a:pt x="302" y="337"/>
                    </a:lnTo>
                    <a:lnTo>
                      <a:pt x="302" y="337"/>
                    </a:lnTo>
                    <a:lnTo>
                      <a:pt x="312" y="335"/>
                    </a:lnTo>
                    <a:lnTo>
                      <a:pt x="319" y="329"/>
                    </a:lnTo>
                    <a:lnTo>
                      <a:pt x="323" y="323"/>
                    </a:lnTo>
                    <a:lnTo>
                      <a:pt x="325" y="314"/>
                    </a:lnTo>
                    <a:lnTo>
                      <a:pt x="325" y="314"/>
                    </a:lnTo>
                    <a:close/>
                    <a:moveTo>
                      <a:pt x="167" y="241"/>
                    </a:moveTo>
                    <a:lnTo>
                      <a:pt x="302" y="241"/>
                    </a:lnTo>
                    <a:lnTo>
                      <a:pt x="302" y="241"/>
                    </a:lnTo>
                    <a:lnTo>
                      <a:pt x="312" y="239"/>
                    </a:lnTo>
                    <a:lnTo>
                      <a:pt x="319" y="235"/>
                    </a:lnTo>
                    <a:lnTo>
                      <a:pt x="323" y="227"/>
                    </a:lnTo>
                    <a:lnTo>
                      <a:pt x="325" y="218"/>
                    </a:lnTo>
                    <a:lnTo>
                      <a:pt x="325" y="218"/>
                    </a:lnTo>
                    <a:lnTo>
                      <a:pt x="323" y="208"/>
                    </a:lnTo>
                    <a:lnTo>
                      <a:pt x="319" y="202"/>
                    </a:lnTo>
                    <a:lnTo>
                      <a:pt x="312" y="198"/>
                    </a:lnTo>
                    <a:lnTo>
                      <a:pt x="302" y="195"/>
                    </a:lnTo>
                    <a:lnTo>
                      <a:pt x="167" y="195"/>
                    </a:lnTo>
                    <a:lnTo>
                      <a:pt x="167" y="195"/>
                    </a:lnTo>
                    <a:lnTo>
                      <a:pt x="158" y="198"/>
                    </a:lnTo>
                    <a:lnTo>
                      <a:pt x="150" y="202"/>
                    </a:lnTo>
                    <a:lnTo>
                      <a:pt x="146" y="208"/>
                    </a:lnTo>
                    <a:lnTo>
                      <a:pt x="144" y="218"/>
                    </a:lnTo>
                    <a:lnTo>
                      <a:pt x="144" y="218"/>
                    </a:lnTo>
                    <a:lnTo>
                      <a:pt x="146" y="227"/>
                    </a:lnTo>
                    <a:lnTo>
                      <a:pt x="150" y="235"/>
                    </a:lnTo>
                    <a:lnTo>
                      <a:pt x="158" y="239"/>
                    </a:lnTo>
                    <a:lnTo>
                      <a:pt x="167" y="241"/>
                    </a:lnTo>
                    <a:lnTo>
                      <a:pt x="167" y="241"/>
                    </a:lnTo>
                    <a:close/>
                    <a:moveTo>
                      <a:pt x="583" y="706"/>
                    </a:moveTo>
                    <a:lnTo>
                      <a:pt x="385" y="706"/>
                    </a:lnTo>
                    <a:lnTo>
                      <a:pt x="385" y="706"/>
                    </a:lnTo>
                    <a:lnTo>
                      <a:pt x="377" y="708"/>
                    </a:lnTo>
                    <a:lnTo>
                      <a:pt x="371" y="712"/>
                    </a:lnTo>
                    <a:lnTo>
                      <a:pt x="365" y="721"/>
                    </a:lnTo>
                    <a:lnTo>
                      <a:pt x="362" y="729"/>
                    </a:lnTo>
                    <a:lnTo>
                      <a:pt x="362" y="729"/>
                    </a:lnTo>
                    <a:lnTo>
                      <a:pt x="365" y="739"/>
                    </a:lnTo>
                    <a:lnTo>
                      <a:pt x="371" y="746"/>
                    </a:lnTo>
                    <a:lnTo>
                      <a:pt x="377" y="750"/>
                    </a:lnTo>
                    <a:lnTo>
                      <a:pt x="385" y="752"/>
                    </a:lnTo>
                    <a:lnTo>
                      <a:pt x="583" y="752"/>
                    </a:lnTo>
                    <a:lnTo>
                      <a:pt x="583" y="752"/>
                    </a:lnTo>
                    <a:lnTo>
                      <a:pt x="594" y="750"/>
                    </a:lnTo>
                    <a:lnTo>
                      <a:pt x="600" y="746"/>
                    </a:lnTo>
                    <a:lnTo>
                      <a:pt x="606" y="739"/>
                    </a:lnTo>
                    <a:lnTo>
                      <a:pt x="606" y="729"/>
                    </a:lnTo>
                    <a:lnTo>
                      <a:pt x="606" y="729"/>
                    </a:lnTo>
                    <a:lnTo>
                      <a:pt x="606" y="721"/>
                    </a:lnTo>
                    <a:lnTo>
                      <a:pt x="600" y="712"/>
                    </a:lnTo>
                    <a:lnTo>
                      <a:pt x="594" y="708"/>
                    </a:lnTo>
                    <a:lnTo>
                      <a:pt x="583" y="706"/>
                    </a:lnTo>
                    <a:lnTo>
                      <a:pt x="583" y="706"/>
                    </a:lnTo>
                    <a:close/>
                    <a:moveTo>
                      <a:pt x="385" y="560"/>
                    </a:moveTo>
                    <a:lnTo>
                      <a:pt x="583" y="560"/>
                    </a:lnTo>
                    <a:lnTo>
                      <a:pt x="583" y="560"/>
                    </a:lnTo>
                    <a:lnTo>
                      <a:pt x="594" y="560"/>
                    </a:lnTo>
                    <a:lnTo>
                      <a:pt x="600" y="554"/>
                    </a:lnTo>
                    <a:lnTo>
                      <a:pt x="606" y="548"/>
                    </a:lnTo>
                    <a:lnTo>
                      <a:pt x="606" y="537"/>
                    </a:lnTo>
                    <a:lnTo>
                      <a:pt x="606" y="537"/>
                    </a:lnTo>
                    <a:lnTo>
                      <a:pt x="606" y="529"/>
                    </a:lnTo>
                    <a:lnTo>
                      <a:pt x="600" y="523"/>
                    </a:lnTo>
                    <a:lnTo>
                      <a:pt x="594" y="516"/>
                    </a:lnTo>
                    <a:lnTo>
                      <a:pt x="583" y="514"/>
                    </a:lnTo>
                    <a:lnTo>
                      <a:pt x="385" y="514"/>
                    </a:lnTo>
                    <a:lnTo>
                      <a:pt x="385" y="514"/>
                    </a:lnTo>
                    <a:lnTo>
                      <a:pt x="375" y="516"/>
                    </a:lnTo>
                    <a:lnTo>
                      <a:pt x="369" y="523"/>
                    </a:lnTo>
                    <a:lnTo>
                      <a:pt x="362" y="529"/>
                    </a:lnTo>
                    <a:lnTo>
                      <a:pt x="362" y="537"/>
                    </a:lnTo>
                    <a:lnTo>
                      <a:pt x="362" y="537"/>
                    </a:lnTo>
                    <a:lnTo>
                      <a:pt x="362" y="548"/>
                    </a:lnTo>
                    <a:lnTo>
                      <a:pt x="369" y="554"/>
                    </a:lnTo>
                    <a:lnTo>
                      <a:pt x="375" y="560"/>
                    </a:lnTo>
                    <a:lnTo>
                      <a:pt x="385" y="560"/>
                    </a:lnTo>
                    <a:lnTo>
                      <a:pt x="385" y="56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3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6956425" y="4876800"/>
                <a:ext cx="803275" cy="750888"/>
              </a:xfrm>
              <a:custGeom>
                <a:avLst/>
                <a:gdLst>
                  <a:gd name="T0" fmla="*/ 0 w 506"/>
                  <a:gd name="T1" fmla="*/ 240 h 473"/>
                  <a:gd name="T2" fmla="*/ 0 w 506"/>
                  <a:gd name="T3" fmla="*/ 240 h 473"/>
                  <a:gd name="T4" fmla="*/ 2 w 506"/>
                  <a:gd name="T5" fmla="*/ 248 h 473"/>
                  <a:gd name="T6" fmla="*/ 8 w 506"/>
                  <a:gd name="T7" fmla="*/ 254 h 473"/>
                  <a:gd name="T8" fmla="*/ 16 w 506"/>
                  <a:gd name="T9" fmla="*/ 260 h 473"/>
                  <a:gd name="T10" fmla="*/ 27 w 506"/>
                  <a:gd name="T11" fmla="*/ 262 h 473"/>
                  <a:gd name="T12" fmla="*/ 106 w 506"/>
                  <a:gd name="T13" fmla="*/ 262 h 473"/>
                  <a:gd name="T14" fmla="*/ 106 w 506"/>
                  <a:gd name="T15" fmla="*/ 452 h 473"/>
                  <a:gd name="T16" fmla="*/ 106 w 506"/>
                  <a:gd name="T17" fmla="*/ 452 h 473"/>
                  <a:gd name="T18" fmla="*/ 108 w 506"/>
                  <a:gd name="T19" fmla="*/ 460 h 473"/>
                  <a:gd name="T20" fmla="*/ 114 w 506"/>
                  <a:gd name="T21" fmla="*/ 467 h 473"/>
                  <a:gd name="T22" fmla="*/ 123 w 506"/>
                  <a:gd name="T23" fmla="*/ 471 h 473"/>
                  <a:gd name="T24" fmla="*/ 131 w 506"/>
                  <a:gd name="T25" fmla="*/ 473 h 473"/>
                  <a:gd name="T26" fmla="*/ 373 w 506"/>
                  <a:gd name="T27" fmla="*/ 473 h 473"/>
                  <a:gd name="T28" fmla="*/ 373 w 506"/>
                  <a:gd name="T29" fmla="*/ 473 h 473"/>
                  <a:gd name="T30" fmla="*/ 383 w 506"/>
                  <a:gd name="T31" fmla="*/ 471 h 473"/>
                  <a:gd name="T32" fmla="*/ 391 w 506"/>
                  <a:gd name="T33" fmla="*/ 467 h 473"/>
                  <a:gd name="T34" fmla="*/ 396 w 506"/>
                  <a:gd name="T35" fmla="*/ 460 h 473"/>
                  <a:gd name="T36" fmla="*/ 398 w 506"/>
                  <a:gd name="T37" fmla="*/ 452 h 473"/>
                  <a:gd name="T38" fmla="*/ 398 w 506"/>
                  <a:gd name="T39" fmla="*/ 262 h 473"/>
                  <a:gd name="T40" fmla="*/ 479 w 506"/>
                  <a:gd name="T41" fmla="*/ 262 h 473"/>
                  <a:gd name="T42" fmla="*/ 479 w 506"/>
                  <a:gd name="T43" fmla="*/ 262 h 473"/>
                  <a:gd name="T44" fmla="*/ 489 w 506"/>
                  <a:gd name="T45" fmla="*/ 260 h 473"/>
                  <a:gd name="T46" fmla="*/ 498 w 506"/>
                  <a:gd name="T47" fmla="*/ 254 h 473"/>
                  <a:gd name="T48" fmla="*/ 504 w 506"/>
                  <a:gd name="T49" fmla="*/ 248 h 473"/>
                  <a:gd name="T50" fmla="*/ 506 w 506"/>
                  <a:gd name="T51" fmla="*/ 240 h 473"/>
                  <a:gd name="T52" fmla="*/ 506 w 506"/>
                  <a:gd name="T53" fmla="*/ 240 h 473"/>
                  <a:gd name="T54" fmla="*/ 504 w 506"/>
                  <a:gd name="T55" fmla="*/ 231 h 473"/>
                  <a:gd name="T56" fmla="*/ 498 w 506"/>
                  <a:gd name="T57" fmla="*/ 225 h 473"/>
                  <a:gd name="T58" fmla="*/ 498 w 506"/>
                  <a:gd name="T59" fmla="*/ 225 h 473"/>
                  <a:gd name="T60" fmla="*/ 273 w 506"/>
                  <a:gd name="T61" fmla="*/ 8 h 473"/>
                  <a:gd name="T62" fmla="*/ 273 w 506"/>
                  <a:gd name="T63" fmla="*/ 8 h 473"/>
                  <a:gd name="T64" fmla="*/ 264 w 506"/>
                  <a:gd name="T65" fmla="*/ 2 h 473"/>
                  <a:gd name="T66" fmla="*/ 252 w 506"/>
                  <a:gd name="T67" fmla="*/ 0 h 473"/>
                  <a:gd name="T68" fmla="*/ 252 w 506"/>
                  <a:gd name="T69" fmla="*/ 0 h 473"/>
                  <a:gd name="T70" fmla="*/ 241 w 506"/>
                  <a:gd name="T71" fmla="*/ 2 h 473"/>
                  <a:gd name="T72" fmla="*/ 233 w 506"/>
                  <a:gd name="T73" fmla="*/ 6 h 473"/>
                  <a:gd name="T74" fmla="*/ 233 w 506"/>
                  <a:gd name="T75" fmla="*/ 6 h 473"/>
                  <a:gd name="T76" fmla="*/ 8 w 506"/>
                  <a:gd name="T77" fmla="*/ 223 h 473"/>
                  <a:gd name="T78" fmla="*/ 8 w 506"/>
                  <a:gd name="T79" fmla="*/ 223 h 473"/>
                  <a:gd name="T80" fmla="*/ 6 w 506"/>
                  <a:gd name="T81" fmla="*/ 225 h 473"/>
                  <a:gd name="T82" fmla="*/ 6 w 506"/>
                  <a:gd name="T83" fmla="*/ 225 h 473"/>
                  <a:gd name="T84" fmla="*/ 6 w 506"/>
                  <a:gd name="T85" fmla="*/ 225 h 473"/>
                  <a:gd name="T86" fmla="*/ 6 w 506"/>
                  <a:gd name="T87" fmla="*/ 225 h 473"/>
                  <a:gd name="T88" fmla="*/ 2 w 506"/>
                  <a:gd name="T89" fmla="*/ 231 h 473"/>
                  <a:gd name="T90" fmla="*/ 0 w 506"/>
                  <a:gd name="T91" fmla="*/ 240 h 473"/>
                  <a:gd name="T92" fmla="*/ 0 w 506"/>
                  <a:gd name="T93" fmla="*/ 24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06" h="473">
                    <a:moveTo>
                      <a:pt x="0" y="240"/>
                    </a:moveTo>
                    <a:lnTo>
                      <a:pt x="0" y="240"/>
                    </a:lnTo>
                    <a:lnTo>
                      <a:pt x="2" y="248"/>
                    </a:lnTo>
                    <a:lnTo>
                      <a:pt x="8" y="254"/>
                    </a:lnTo>
                    <a:lnTo>
                      <a:pt x="16" y="260"/>
                    </a:lnTo>
                    <a:lnTo>
                      <a:pt x="27" y="262"/>
                    </a:lnTo>
                    <a:lnTo>
                      <a:pt x="106" y="262"/>
                    </a:lnTo>
                    <a:lnTo>
                      <a:pt x="106" y="452"/>
                    </a:lnTo>
                    <a:lnTo>
                      <a:pt x="106" y="452"/>
                    </a:lnTo>
                    <a:lnTo>
                      <a:pt x="108" y="460"/>
                    </a:lnTo>
                    <a:lnTo>
                      <a:pt x="114" y="467"/>
                    </a:lnTo>
                    <a:lnTo>
                      <a:pt x="123" y="471"/>
                    </a:lnTo>
                    <a:lnTo>
                      <a:pt x="131" y="473"/>
                    </a:lnTo>
                    <a:lnTo>
                      <a:pt x="373" y="473"/>
                    </a:lnTo>
                    <a:lnTo>
                      <a:pt x="373" y="473"/>
                    </a:lnTo>
                    <a:lnTo>
                      <a:pt x="383" y="471"/>
                    </a:lnTo>
                    <a:lnTo>
                      <a:pt x="391" y="467"/>
                    </a:lnTo>
                    <a:lnTo>
                      <a:pt x="396" y="460"/>
                    </a:lnTo>
                    <a:lnTo>
                      <a:pt x="398" y="452"/>
                    </a:lnTo>
                    <a:lnTo>
                      <a:pt x="398" y="262"/>
                    </a:lnTo>
                    <a:lnTo>
                      <a:pt x="479" y="262"/>
                    </a:lnTo>
                    <a:lnTo>
                      <a:pt x="479" y="262"/>
                    </a:lnTo>
                    <a:lnTo>
                      <a:pt x="489" y="260"/>
                    </a:lnTo>
                    <a:lnTo>
                      <a:pt x="498" y="254"/>
                    </a:lnTo>
                    <a:lnTo>
                      <a:pt x="504" y="248"/>
                    </a:lnTo>
                    <a:lnTo>
                      <a:pt x="506" y="240"/>
                    </a:lnTo>
                    <a:lnTo>
                      <a:pt x="506" y="240"/>
                    </a:lnTo>
                    <a:lnTo>
                      <a:pt x="504" y="231"/>
                    </a:lnTo>
                    <a:lnTo>
                      <a:pt x="498" y="225"/>
                    </a:lnTo>
                    <a:lnTo>
                      <a:pt x="498" y="225"/>
                    </a:lnTo>
                    <a:lnTo>
                      <a:pt x="273" y="8"/>
                    </a:lnTo>
                    <a:lnTo>
                      <a:pt x="273" y="8"/>
                    </a:lnTo>
                    <a:lnTo>
                      <a:pt x="264" y="2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41" y="2"/>
                    </a:lnTo>
                    <a:lnTo>
                      <a:pt x="233" y="6"/>
                    </a:lnTo>
                    <a:lnTo>
                      <a:pt x="233" y="6"/>
                    </a:lnTo>
                    <a:lnTo>
                      <a:pt x="8" y="223"/>
                    </a:lnTo>
                    <a:lnTo>
                      <a:pt x="8" y="223"/>
                    </a:lnTo>
                    <a:lnTo>
                      <a:pt x="6" y="225"/>
                    </a:lnTo>
                    <a:lnTo>
                      <a:pt x="6" y="225"/>
                    </a:lnTo>
                    <a:lnTo>
                      <a:pt x="6" y="225"/>
                    </a:lnTo>
                    <a:lnTo>
                      <a:pt x="6" y="225"/>
                    </a:lnTo>
                    <a:lnTo>
                      <a:pt x="2" y="231"/>
                    </a:lnTo>
                    <a:lnTo>
                      <a:pt x="0" y="240"/>
                    </a:lnTo>
                    <a:lnTo>
                      <a:pt x="0" y="24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15" name="矩形 114"/>
          <p:cNvSpPr/>
          <p:nvPr/>
        </p:nvSpPr>
        <p:spPr>
          <a:xfrm>
            <a:off x="2289667" y="4008745"/>
            <a:ext cx="755561" cy="4763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患者基本信息</a:t>
            </a:r>
          </a:p>
        </p:txBody>
      </p:sp>
      <p:sp>
        <p:nvSpPr>
          <p:cNvPr id="3" name="矩形 2"/>
          <p:cNvSpPr/>
          <p:nvPr/>
        </p:nvSpPr>
        <p:spPr>
          <a:xfrm>
            <a:off x="3128343" y="4008745"/>
            <a:ext cx="755561" cy="4763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结算</a:t>
            </a:r>
            <a:endParaRPr lang="en-US" altLang="zh-CN" sz="1100" dirty="0"/>
          </a:p>
          <a:p>
            <a:pPr algn="ctr"/>
            <a:r>
              <a:rPr lang="zh-CN" altLang="en-US" sz="1100" dirty="0"/>
              <a:t>明细</a:t>
            </a:r>
          </a:p>
        </p:txBody>
      </p:sp>
      <p:sp>
        <p:nvSpPr>
          <p:cNvPr id="4" name="矩形 3"/>
          <p:cNvSpPr/>
          <p:nvPr/>
        </p:nvSpPr>
        <p:spPr>
          <a:xfrm>
            <a:off x="2289667" y="4525359"/>
            <a:ext cx="755561" cy="4763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病案</a:t>
            </a:r>
            <a:endParaRPr lang="en-US" altLang="zh-CN" sz="1100" dirty="0"/>
          </a:p>
          <a:p>
            <a:pPr algn="ctr"/>
            <a:r>
              <a:rPr lang="zh-CN" altLang="en-US" sz="1100" dirty="0"/>
              <a:t>诊断</a:t>
            </a:r>
            <a:endParaRPr lang="en-US" altLang="zh-CN" sz="1100" dirty="0"/>
          </a:p>
        </p:txBody>
      </p:sp>
      <p:sp>
        <p:nvSpPr>
          <p:cNvPr id="6" name="矩形 5"/>
          <p:cNvSpPr/>
          <p:nvPr/>
        </p:nvSpPr>
        <p:spPr>
          <a:xfrm>
            <a:off x="3128343" y="4519386"/>
            <a:ext cx="755561" cy="4763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住院</a:t>
            </a:r>
            <a:endParaRPr lang="en-US" altLang="zh-CN" sz="1100" dirty="0"/>
          </a:p>
          <a:p>
            <a:pPr algn="ctr"/>
            <a:r>
              <a:rPr lang="zh-CN" altLang="en-US" sz="1100" dirty="0"/>
              <a:t>信息</a:t>
            </a:r>
            <a:endParaRPr lang="en-US" altLang="zh-CN" sz="1100" dirty="0"/>
          </a:p>
        </p:txBody>
      </p:sp>
      <p:sp>
        <p:nvSpPr>
          <p:cNvPr id="7" name="矩形 6"/>
          <p:cNvSpPr/>
          <p:nvPr/>
        </p:nvSpPr>
        <p:spPr>
          <a:xfrm>
            <a:off x="2289666" y="5017662"/>
            <a:ext cx="755561" cy="4763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门诊</a:t>
            </a:r>
            <a:endParaRPr lang="en-US" altLang="zh-CN" sz="1100" dirty="0"/>
          </a:p>
          <a:p>
            <a:pPr algn="ctr"/>
            <a:r>
              <a:rPr lang="zh-CN" altLang="en-US" sz="1100" dirty="0"/>
              <a:t>信息</a:t>
            </a:r>
            <a:endParaRPr lang="en-US" altLang="zh-CN" sz="1100" dirty="0"/>
          </a:p>
        </p:txBody>
      </p:sp>
      <p:sp>
        <p:nvSpPr>
          <p:cNvPr id="19" name="矩形 18"/>
          <p:cNvSpPr/>
          <p:nvPr/>
        </p:nvSpPr>
        <p:spPr>
          <a:xfrm>
            <a:off x="3128343" y="5017662"/>
            <a:ext cx="755561" cy="4763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临床辅助业务</a:t>
            </a:r>
            <a:endParaRPr lang="en-US" altLang="zh-CN" sz="1100" dirty="0"/>
          </a:p>
        </p:txBody>
      </p:sp>
      <p:sp>
        <p:nvSpPr>
          <p:cNvPr id="20" name="矩形 19"/>
          <p:cNvSpPr/>
          <p:nvPr/>
        </p:nvSpPr>
        <p:spPr>
          <a:xfrm>
            <a:off x="2289666" y="5509965"/>
            <a:ext cx="755561" cy="4763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医院进销存</a:t>
            </a:r>
            <a:endParaRPr lang="en-US" altLang="zh-CN" sz="1100" dirty="0"/>
          </a:p>
        </p:txBody>
      </p:sp>
      <p:sp>
        <p:nvSpPr>
          <p:cNvPr id="21" name="矩形 20"/>
          <p:cNvSpPr/>
          <p:nvPr/>
        </p:nvSpPr>
        <p:spPr>
          <a:xfrm>
            <a:off x="3128342" y="5511647"/>
            <a:ext cx="755561" cy="4763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/>
              <a:t>…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73951" y="3445946"/>
            <a:ext cx="1727646" cy="28457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1100" kern="1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1100" kern="1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）国家、国际标准，如</a:t>
            </a:r>
            <a:r>
              <a:rPr lang="zh-CN" altLang="en-US" sz="1100" kern="1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手术</a:t>
            </a:r>
            <a:r>
              <a:rPr lang="en-US" altLang="zh-CN" sz="1100" kern="1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ICD-9</a:t>
            </a:r>
            <a:r>
              <a:rPr lang="zh-CN" altLang="zh-CN" sz="1100" kern="1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、疾病诊断编码</a:t>
            </a:r>
            <a:r>
              <a:rPr lang="en-US" altLang="zh-CN" sz="1100" kern="1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ICD-10</a:t>
            </a:r>
            <a:r>
              <a:rPr lang="zh-CN" altLang="zh-CN" sz="1100" kern="1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、药品</a:t>
            </a:r>
            <a:r>
              <a:rPr lang="zh-CN" altLang="en-US" sz="1100" kern="1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编码</a:t>
            </a:r>
            <a:r>
              <a:rPr lang="zh-CN" altLang="zh-CN" sz="1100" kern="1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100" kern="1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GB/T 25514:2010</a:t>
            </a:r>
            <a:r>
              <a:rPr lang="zh-CN" altLang="zh-CN" sz="1100" kern="1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医学术语集等。</a:t>
            </a:r>
          </a:p>
          <a:p>
            <a:pPr indent="304800">
              <a:lnSpc>
                <a:spcPct val="150000"/>
              </a:lnSpc>
            </a:pPr>
            <a:r>
              <a:rPr lang="en-US" altLang="zh-CN" sz="1100" kern="1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1100" kern="1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）自定义编码的医疗名实体标准编码。</a:t>
            </a:r>
          </a:p>
          <a:p>
            <a:pPr indent="304800">
              <a:lnSpc>
                <a:spcPct val="150000"/>
              </a:lnSpc>
            </a:pPr>
            <a:r>
              <a:rPr lang="en-US" altLang="zh-CN" sz="1100" kern="1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1100" kern="1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）国际标准临床术语</a:t>
            </a:r>
            <a:r>
              <a:rPr lang="en-US" altLang="zh-CN" sz="1100" kern="1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SNOMED-CT</a:t>
            </a:r>
            <a:r>
              <a:rPr lang="zh-CN" altLang="zh-CN" sz="1100" kern="1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、检验名称</a:t>
            </a:r>
            <a:r>
              <a:rPr lang="en-US" altLang="zh-CN" sz="1100" kern="1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LOINC</a:t>
            </a:r>
            <a:r>
              <a:rPr lang="zh-CN" altLang="zh-CN" sz="1100" kern="1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、医学用语</a:t>
            </a:r>
            <a:r>
              <a:rPr lang="en-US" altLang="zh-CN" sz="1100" kern="1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MedDRA</a:t>
            </a:r>
            <a:r>
              <a:rPr lang="zh-CN" altLang="zh-CN" sz="1100" kern="1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100" kern="1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ICD</a:t>
            </a:r>
            <a:r>
              <a:rPr lang="zh-CN" altLang="zh-CN" sz="1100" kern="1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编码（国标版）；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0131394" y="2776637"/>
            <a:ext cx="1993873" cy="341696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4110234" y="3217093"/>
            <a:ext cx="5973580" cy="3060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7A60C8-9C1B-44C3-8490-B690485AB76F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394750" y="250680"/>
            <a:ext cx="2542932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数据分词和标注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295912" y="103551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/>
              <a:t>完整标签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00" y="1399058"/>
            <a:ext cx="4457700" cy="468630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869" y="1189398"/>
            <a:ext cx="7045326" cy="510562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870" y="156926"/>
            <a:ext cx="7045326" cy="1020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6437" y="1193744"/>
            <a:ext cx="1648841" cy="535577"/>
          </a:xfrm>
          <a:prstGeom prst="rect">
            <a:avLst/>
          </a:prstGeom>
          <a:gradFill flip="none" rotWithShape="1">
            <a:gsLst>
              <a:gs pos="35000">
                <a:schemeClr val="bg2">
                  <a:alpha val="0"/>
                  <a:lumMod val="60000"/>
                  <a:lumOff val="40000"/>
                </a:schemeClr>
              </a:gs>
              <a:gs pos="95000">
                <a:schemeClr val="bg2">
                  <a:alpha val="32000"/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gradFill flip="none" rotWithShape="1">
              <a:gsLst>
                <a:gs pos="0">
                  <a:srgbClr val="C00000"/>
                </a:gs>
                <a:gs pos="50000">
                  <a:schemeClr val="bg1">
                    <a:alpha val="10000"/>
                  </a:schemeClr>
                </a:gs>
                <a:gs pos="100000">
                  <a:srgbClr val="C000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目标客户</a:t>
            </a:r>
          </a:p>
        </p:txBody>
      </p:sp>
      <p:sp>
        <p:nvSpPr>
          <p:cNvPr id="5" name="矩形 4"/>
          <p:cNvSpPr/>
          <p:nvPr/>
        </p:nvSpPr>
        <p:spPr>
          <a:xfrm>
            <a:off x="2362716" y="1193744"/>
            <a:ext cx="9426010" cy="53557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临床单位、科研院所</a:t>
            </a:r>
          </a:p>
        </p:txBody>
      </p:sp>
      <p:sp>
        <p:nvSpPr>
          <p:cNvPr id="6" name="矩形 5"/>
          <p:cNvSpPr/>
          <p:nvPr/>
        </p:nvSpPr>
        <p:spPr>
          <a:xfrm>
            <a:off x="506437" y="1868994"/>
            <a:ext cx="1648841" cy="535577"/>
          </a:xfrm>
          <a:prstGeom prst="rect">
            <a:avLst/>
          </a:prstGeom>
          <a:gradFill flip="none" rotWithShape="1">
            <a:gsLst>
              <a:gs pos="35000">
                <a:schemeClr val="bg2">
                  <a:alpha val="0"/>
                  <a:lumMod val="60000"/>
                  <a:lumOff val="40000"/>
                </a:schemeClr>
              </a:gs>
              <a:gs pos="95000">
                <a:schemeClr val="bg2">
                  <a:alpha val="32000"/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gradFill flip="none" rotWithShape="1">
              <a:gsLst>
                <a:gs pos="0">
                  <a:srgbClr val="C00000"/>
                </a:gs>
                <a:gs pos="50000">
                  <a:schemeClr val="bg1">
                    <a:alpha val="10000"/>
                  </a:schemeClr>
                </a:gs>
                <a:gs pos="100000">
                  <a:srgbClr val="C000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场景描述</a:t>
            </a:r>
          </a:p>
        </p:txBody>
      </p:sp>
      <p:sp>
        <p:nvSpPr>
          <p:cNvPr id="7" name="矩形 6"/>
          <p:cNvSpPr/>
          <p:nvPr/>
        </p:nvSpPr>
        <p:spPr>
          <a:xfrm>
            <a:off x="2362716" y="1868994"/>
            <a:ext cx="9426010" cy="53557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每年承担国自然、省自然、重大专项、企业横向联合等课题研究的专家、科研院所，有</a:t>
            </a:r>
            <a:r>
              <a:rPr lang="en-US" altLang="zh-CN" sz="1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50</a:t>
            </a:r>
            <a:r>
              <a:rPr lang="zh-CN" altLang="en-US" sz="1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</a:t>
            </a:r>
            <a:r>
              <a:rPr lang="en-US" altLang="zh-CN" sz="1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-5000</a:t>
            </a:r>
            <a:r>
              <a:rPr lang="zh-CN" altLang="en-US" sz="1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万不等研究经费，需大量循证证据，需解决研究样本覆盖率、真实性问题。</a:t>
            </a:r>
          </a:p>
        </p:txBody>
      </p:sp>
      <p:sp>
        <p:nvSpPr>
          <p:cNvPr id="8" name="矩形 7"/>
          <p:cNvSpPr/>
          <p:nvPr/>
        </p:nvSpPr>
        <p:spPr>
          <a:xfrm>
            <a:off x="506437" y="2698988"/>
            <a:ext cx="1648841" cy="2703006"/>
          </a:xfrm>
          <a:prstGeom prst="rect">
            <a:avLst/>
          </a:prstGeom>
          <a:gradFill flip="none" rotWithShape="1">
            <a:gsLst>
              <a:gs pos="35000">
                <a:schemeClr val="bg2">
                  <a:alpha val="0"/>
                  <a:lumMod val="60000"/>
                  <a:lumOff val="40000"/>
                </a:schemeClr>
              </a:gs>
              <a:gs pos="95000">
                <a:schemeClr val="bg2">
                  <a:alpha val="32000"/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gradFill flip="none" rotWithShape="1">
              <a:gsLst>
                <a:gs pos="0">
                  <a:srgbClr val="C00000"/>
                </a:gs>
                <a:gs pos="50000">
                  <a:schemeClr val="bg1">
                    <a:alpha val="10000"/>
                  </a:schemeClr>
                </a:gs>
                <a:gs pos="100000">
                  <a:srgbClr val="C000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现状</a:t>
            </a:r>
          </a:p>
        </p:txBody>
      </p:sp>
      <p:sp>
        <p:nvSpPr>
          <p:cNvPr id="9" name="矩形 8"/>
          <p:cNvSpPr/>
          <p:nvPr/>
        </p:nvSpPr>
        <p:spPr>
          <a:xfrm>
            <a:off x="2362716" y="2698988"/>
            <a:ext cx="9426010" cy="270300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常见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科学研究场景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</a:p>
          <a:p>
            <a:pPr marL="285750" indent="-28575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n"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疾病机制研究：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借助临床数据、影像和基因组信息，揭示疾病发生发展机制。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n"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精准医疗研究：利用大规模个体化数据，开发个性化治疗方案。</a:t>
            </a:r>
          </a:p>
          <a:p>
            <a:pPr marL="285750" indent="-28575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n"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药物研发与真实世界研究（RWS）：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尤其在新药上市后的安全性、有效性验证上，医疗数据极具价值。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n"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人工智能与数据建模：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医疗数据是训练AI模型的关键资源，如辅助诊断、预后评估等。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科研人员（尤其是非临床机构的研究者）常需跨机构获取医疗数据以满足样本量要求，但面临多重限制：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）权限壁垒，医院、医保等数据持有方通常仅向内部或合作单位开放；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）审批复杂，跨机构数据申请需经过冗长的伦理审查和行政流程；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）隐私约束，即使获得数据，脱敏后的信息可能无法满足研究深度需求；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）成本高昂，商业数据采购费用超出学术预算。这些障碍导致研究周期延长甚至被迫缩小样本规模，影响科研成果的可靠性与泛化性。</a:t>
            </a:r>
            <a:endParaRPr lang="en-US" altLang="zh-CN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6437" y="5696411"/>
            <a:ext cx="1648841" cy="535577"/>
          </a:xfrm>
          <a:prstGeom prst="rect">
            <a:avLst/>
          </a:prstGeom>
          <a:gradFill flip="none" rotWithShape="1">
            <a:gsLst>
              <a:gs pos="35000">
                <a:schemeClr val="bg2">
                  <a:alpha val="0"/>
                  <a:lumMod val="60000"/>
                  <a:lumOff val="40000"/>
                </a:schemeClr>
              </a:gs>
              <a:gs pos="95000">
                <a:schemeClr val="bg2">
                  <a:alpha val="32000"/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gradFill flip="none" rotWithShape="1">
              <a:gsLst>
                <a:gs pos="0">
                  <a:srgbClr val="C00000"/>
                </a:gs>
                <a:gs pos="50000">
                  <a:schemeClr val="bg1">
                    <a:alpha val="10000"/>
                  </a:schemeClr>
                </a:gs>
                <a:gs pos="100000">
                  <a:srgbClr val="C000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痛点</a:t>
            </a:r>
          </a:p>
        </p:txBody>
      </p:sp>
      <p:sp>
        <p:nvSpPr>
          <p:cNvPr id="11" name="矩形 10"/>
          <p:cNvSpPr/>
          <p:nvPr/>
        </p:nvSpPr>
        <p:spPr>
          <a:xfrm>
            <a:off x="2362716" y="5696411"/>
            <a:ext cx="9426010" cy="53557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20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数据广泛分布的临床机构、检验机构中，以多模态形式出现，对于科研人员及其专业能力，手工统计以及运算大规模多模态数据，超出其专业范围。最核心问题，研究需要的样本量跨出研究人员权限或机构，无法有效获得，研究成果、质量会直接受影响。</a:t>
            </a:r>
            <a:endParaRPr lang="en-US" altLang="zh-CN" sz="120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6730" y="354330"/>
            <a:ext cx="112814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科学研究场景：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科学研究中的医疗数据场景主要涉及对患者健康信息的收集、处理、分析和应用。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7A60C8-9C1B-44C3-8490-B690485AB76F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3" name="文本框 63"/>
          <p:cNvSpPr txBox="1">
            <a:spLocks noChangeArrowheads="1"/>
          </p:cNvSpPr>
          <p:nvPr/>
        </p:nvSpPr>
        <p:spPr bwMode="auto">
          <a:xfrm>
            <a:off x="416242" y="254266"/>
            <a:ext cx="8875713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500" b="1">
                <a:solidFill>
                  <a:schemeClr val="accent1">
                    <a:lumMod val="75000"/>
                  </a:schemeClr>
                </a:solidFill>
                <a:latin typeface="+mn-ea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自然语言处理+深度学习+自动映射</a:t>
            </a:r>
          </a:p>
        </p:txBody>
      </p:sp>
      <p:sp>
        <p:nvSpPr>
          <p:cNvPr id="4" name="矩形 65"/>
          <p:cNvSpPr>
            <a:spLocks noChangeArrowheads="1"/>
          </p:cNvSpPr>
          <p:nvPr/>
        </p:nvSpPr>
        <p:spPr bwMode="auto">
          <a:xfrm>
            <a:off x="504825" y="4851400"/>
            <a:ext cx="11396663" cy="1060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电子病历作为临床数据的核心，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80%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为自由文本数据，需利用自然语言处理技术进行后结构化，加以深度学习和自动映射，以挖掘其中的重要信息并用于前台实践。通过对电子病历结构规则的研究，可以从中提炼出独有的算法和模型，通过对其中的文本信息进行处理，输出为多层次、结构化数据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5" name="组合 35"/>
          <p:cNvGrpSpPr/>
          <p:nvPr/>
        </p:nvGrpSpPr>
        <p:grpSpPr>
          <a:xfrm>
            <a:off x="557213" y="1036638"/>
            <a:ext cx="11291887" cy="3475037"/>
            <a:chOff x="556815" y="1036865"/>
            <a:chExt cx="11292681" cy="3475037"/>
          </a:xfrm>
        </p:grpSpPr>
        <p:sp>
          <p:nvSpPr>
            <p:cNvPr id="6" name="文本框 129"/>
            <p:cNvSpPr txBox="1">
              <a:spLocks noChangeArrowheads="1"/>
            </p:cNvSpPr>
            <p:nvPr/>
          </p:nvSpPr>
          <p:spPr bwMode="auto">
            <a:xfrm>
              <a:off x="715576" y="2311627"/>
              <a:ext cx="11133920" cy="17541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患者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入院前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10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年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无明显诱因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后于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胸骨下段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出现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闷痛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  ，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无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濒死感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  ，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疼痛感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无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放射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，被迫停止运动，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呈持续性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，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持续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10min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，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休息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30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分钟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后  缓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解  ，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伴大汗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  ，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头晕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  ，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无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心悸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、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呼吸困难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  、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黑朦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  、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晕厥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  、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上腹不适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、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恶心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  、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呕吐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  。未曾就诊。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之后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 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间断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  出现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上述症状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，部位、性质、伴随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症状、缓解方式  同前  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 bwMode="auto">
            <a:xfrm>
              <a:off x="1291879" y="1963965"/>
              <a:ext cx="706488" cy="21113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时间</a:t>
              </a:r>
            </a:p>
          </p:txBody>
        </p:sp>
        <p:sp>
          <p:nvSpPr>
            <p:cNvPr id="8" name="圆角矩形 7"/>
            <p:cNvSpPr/>
            <p:nvPr/>
          </p:nvSpPr>
          <p:spPr bwMode="auto">
            <a:xfrm>
              <a:off x="9291854" y="1963965"/>
              <a:ext cx="706487" cy="21113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时间</a:t>
              </a:r>
            </a:p>
          </p:txBody>
        </p:sp>
        <p:sp>
          <p:nvSpPr>
            <p:cNvPr id="9" name="圆角矩形 8"/>
            <p:cNvSpPr/>
            <p:nvPr/>
          </p:nvSpPr>
          <p:spPr bwMode="auto">
            <a:xfrm>
              <a:off x="10425409" y="1963965"/>
              <a:ext cx="706487" cy="21113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时间</a:t>
              </a:r>
            </a:p>
          </p:txBody>
        </p:sp>
        <p:sp>
          <p:nvSpPr>
            <p:cNvPr id="10" name="圆角矩形 9"/>
            <p:cNvSpPr/>
            <p:nvPr/>
          </p:nvSpPr>
          <p:spPr bwMode="auto">
            <a:xfrm>
              <a:off x="8244030" y="3278415"/>
              <a:ext cx="706487" cy="21113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时间</a:t>
              </a:r>
            </a:p>
          </p:txBody>
        </p:sp>
        <p:sp>
          <p:nvSpPr>
            <p:cNvPr id="11" name="圆角矩形 10"/>
            <p:cNvSpPr/>
            <p:nvPr/>
          </p:nvSpPr>
          <p:spPr bwMode="auto">
            <a:xfrm>
              <a:off x="2071396" y="1963965"/>
              <a:ext cx="708075" cy="21113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诱因</a:t>
              </a:r>
            </a:p>
          </p:txBody>
        </p:sp>
        <p:sp>
          <p:nvSpPr>
            <p:cNvPr id="12" name="圆角矩形 11"/>
            <p:cNvSpPr/>
            <p:nvPr/>
          </p:nvSpPr>
          <p:spPr bwMode="auto">
            <a:xfrm>
              <a:off x="3301795" y="1963965"/>
              <a:ext cx="708075" cy="21113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身体部位</a:t>
              </a:r>
            </a:p>
          </p:txBody>
        </p:sp>
        <p:sp>
          <p:nvSpPr>
            <p:cNvPr id="13" name="圆角矩形 12"/>
            <p:cNvSpPr/>
            <p:nvPr/>
          </p:nvSpPr>
          <p:spPr bwMode="auto">
            <a:xfrm>
              <a:off x="4322630" y="1963965"/>
              <a:ext cx="466758" cy="209550"/>
            </a:xfrm>
            <a:prstGeom prst="roundRect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症状</a:t>
              </a:r>
            </a:p>
          </p:txBody>
        </p:sp>
        <p:sp>
          <p:nvSpPr>
            <p:cNvPr id="14" name="圆角矩形 13"/>
            <p:cNvSpPr/>
            <p:nvPr/>
          </p:nvSpPr>
          <p:spPr bwMode="auto">
            <a:xfrm>
              <a:off x="6072178" y="1963965"/>
              <a:ext cx="708075" cy="20955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性质</a:t>
              </a:r>
            </a:p>
          </p:txBody>
        </p:sp>
        <p:sp>
          <p:nvSpPr>
            <p:cNvPr id="15" name="圆角矩形 14"/>
            <p:cNvSpPr/>
            <p:nvPr/>
          </p:nvSpPr>
          <p:spPr bwMode="auto">
            <a:xfrm>
              <a:off x="8244030" y="1963965"/>
              <a:ext cx="706487" cy="20955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性质</a:t>
              </a:r>
            </a:p>
          </p:txBody>
        </p:sp>
        <p:sp>
          <p:nvSpPr>
            <p:cNvPr id="16" name="圆角矩形 15"/>
            <p:cNvSpPr/>
            <p:nvPr/>
          </p:nvSpPr>
          <p:spPr bwMode="auto">
            <a:xfrm>
              <a:off x="1274415" y="3278415"/>
              <a:ext cx="468345" cy="211137"/>
            </a:xfrm>
            <a:prstGeom prst="roundRect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症状</a:t>
              </a:r>
            </a:p>
          </p:txBody>
        </p:sp>
        <p:sp>
          <p:nvSpPr>
            <p:cNvPr id="17" name="圆角矩形 16"/>
            <p:cNvSpPr/>
            <p:nvPr/>
          </p:nvSpPr>
          <p:spPr bwMode="auto">
            <a:xfrm>
              <a:off x="2047582" y="3278415"/>
              <a:ext cx="468346" cy="211137"/>
            </a:xfrm>
            <a:prstGeom prst="roundRect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症状</a:t>
              </a:r>
            </a:p>
          </p:txBody>
        </p:sp>
        <p:sp>
          <p:nvSpPr>
            <p:cNvPr id="18" name="圆角矩形 17"/>
            <p:cNvSpPr/>
            <p:nvPr/>
          </p:nvSpPr>
          <p:spPr bwMode="auto">
            <a:xfrm>
              <a:off x="2779471" y="3278415"/>
              <a:ext cx="466758" cy="211137"/>
            </a:xfrm>
            <a:prstGeom prst="roundRect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症状</a:t>
              </a:r>
            </a:p>
          </p:txBody>
        </p:sp>
        <p:sp>
          <p:nvSpPr>
            <p:cNvPr id="19" name="圆角矩形 18"/>
            <p:cNvSpPr/>
            <p:nvPr/>
          </p:nvSpPr>
          <p:spPr bwMode="auto">
            <a:xfrm>
              <a:off x="3551051" y="3278415"/>
              <a:ext cx="468345" cy="211137"/>
            </a:xfrm>
            <a:prstGeom prst="roundRect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症状</a:t>
              </a:r>
            </a:p>
          </p:txBody>
        </p:sp>
        <p:sp>
          <p:nvSpPr>
            <p:cNvPr id="20" name="圆角矩形 19"/>
            <p:cNvSpPr/>
            <p:nvPr/>
          </p:nvSpPr>
          <p:spPr bwMode="auto">
            <a:xfrm>
              <a:off x="4376609" y="3278415"/>
              <a:ext cx="466758" cy="211137"/>
            </a:xfrm>
            <a:prstGeom prst="roundRect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症状</a:t>
              </a:r>
            </a:p>
          </p:txBody>
        </p:sp>
        <p:sp>
          <p:nvSpPr>
            <p:cNvPr id="21" name="圆角矩形 20"/>
            <p:cNvSpPr/>
            <p:nvPr/>
          </p:nvSpPr>
          <p:spPr bwMode="auto">
            <a:xfrm>
              <a:off x="5033880" y="3278415"/>
              <a:ext cx="468345" cy="211137"/>
            </a:xfrm>
            <a:prstGeom prst="roundRect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症状</a:t>
              </a:r>
            </a:p>
          </p:txBody>
        </p:sp>
        <p:sp>
          <p:nvSpPr>
            <p:cNvPr id="22" name="圆角矩形 21"/>
            <p:cNvSpPr/>
            <p:nvPr/>
          </p:nvSpPr>
          <p:spPr bwMode="auto">
            <a:xfrm>
              <a:off x="5814985" y="3278415"/>
              <a:ext cx="468345" cy="211137"/>
            </a:xfrm>
            <a:prstGeom prst="roundRect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症状</a:t>
              </a:r>
            </a:p>
          </p:txBody>
        </p:sp>
        <p:sp>
          <p:nvSpPr>
            <p:cNvPr id="23" name="圆角矩形 22"/>
            <p:cNvSpPr/>
            <p:nvPr/>
          </p:nvSpPr>
          <p:spPr bwMode="auto">
            <a:xfrm>
              <a:off x="6572275" y="3278415"/>
              <a:ext cx="468346" cy="211137"/>
            </a:xfrm>
            <a:prstGeom prst="roundRect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症状</a:t>
              </a:r>
            </a:p>
          </p:txBody>
        </p:sp>
        <p:sp>
          <p:nvSpPr>
            <p:cNvPr id="24" name="圆角矩形 23"/>
            <p:cNvSpPr/>
            <p:nvPr/>
          </p:nvSpPr>
          <p:spPr bwMode="auto">
            <a:xfrm>
              <a:off x="7242247" y="3278415"/>
              <a:ext cx="468346" cy="211137"/>
            </a:xfrm>
            <a:prstGeom prst="roundRect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症状</a:t>
              </a:r>
            </a:p>
          </p:txBody>
        </p:sp>
        <p:sp>
          <p:nvSpPr>
            <p:cNvPr id="25" name="圆角矩形 24"/>
            <p:cNvSpPr/>
            <p:nvPr/>
          </p:nvSpPr>
          <p:spPr bwMode="auto">
            <a:xfrm>
              <a:off x="9018785" y="3278415"/>
              <a:ext cx="708075" cy="21113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性质</a:t>
              </a:r>
            </a:p>
          </p:txBody>
        </p:sp>
        <p:sp>
          <p:nvSpPr>
            <p:cNvPr id="26" name="圆角矩形 25"/>
            <p:cNvSpPr/>
            <p:nvPr/>
          </p:nvSpPr>
          <p:spPr bwMode="auto">
            <a:xfrm>
              <a:off x="9793539" y="3278415"/>
              <a:ext cx="468345" cy="211137"/>
            </a:xfrm>
            <a:prstGeom prst="roundRect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症状</a:t>
              </a:r>
            </a:p>
          </p:txBody>
        </p:sp>
        <p:sp>
          <p:nvSpPr>
            <p:cNvPr id="27" name="左大括号 26"/>
            <p:cNvSpPr/>
            <p:nvPr/>
          </p:nvSpPr>
          <p:spPr bwMode="auto">
            <a:xfrm rot="5400000">
              <a:off x="1603847" y="2061580"/>
              <a:ext cx="71438" cy="457232"/>
            </a:xfrm>
            <a:prstGeom prst="leftBrac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左大括号 27"/>
            <p:cNvSpPr/>
            <p:nvPr/>
          </p:nvSpPr>
          <p:spPr bwMode="auto">
            <a:xfrm rot="5400000">
              <a:off x="2389714" y="2061580"/>
              <a:ext cx="71438" cy="457232"/>
            </a:xfrm>
            <a:prstGeom prst="leftBrac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左大括号 28"/>
            <p:cNvSpPr/>
            <p:nvPr/>
          </p:nvSpPr>
          <p:spPr bwMode="auto">
            <a:xfrm rot="5400000">
              <a:off x="3620114" y="2061580"/>
              <a:ext cx="71438" cy="457232"/>
            </a:xfrm>
            <a:prstGeom prst="leftBrac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左大括号 29"/>
            <p:cNvSpPr/>
            <p:nvPr/>
          </p:nvSpPr>
          <p:spPr bwMode="auto">
            <a:xfrm rot="5400000">
              <a:off x="4529815" y="2061580"/>
              <a:ext cx="71438" cy="457232"/>
            </a:xfrm>
            <a:prstGeom prst="leftBrace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左大括号 30"/>
            <p:cNvSpPr/>
            <p:nvPr/>
          </p:nvSpPr>
          <p:spPr bwMode="auto">
            <a:xfrm rot="5400000">
              <a:off x="5439517" y="2061580"/>
              <a:ext cx="71438" cy="457232"/>
            </a:xfrm>
            <a:prstGeom prst="leftBrac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左大括号 31"/>
            <p:cNvSpPr/>
            <p:nvPr/>
          </p:nvSpPr>
          <p:spPr bwMode="auto">
            <a:xfrm rot="5400000">
              <a:off x="6390496" y="2061580"/>
              <a:ext cx="71438" cy="457232"/>
            </a:xfrm>
            <a:prstGeom prst="leftBrac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左大括号 32"/>
            <p:cNvSpPr/>
            <p:nvPr/>
          </p:nvSpPr>
          <p:spPr bwMode="auto">
            <a:xfrm rot="5400000">
              <a:off x="8584575" y="2061580"/>
              <a:ext cx="71438" cy="457232"/>
            </a:xfrm>
            <a:prstGeom prst="leftBrac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左大括号 33"/>
            <p:cNvSpPr/>
            <p:nvPr/>
          </p:nvSpPr>
          <p:spPr bwMode="auto">
            <a:xfrm rot="5400000">
              <a:off x="9610172" y="2061580"/>
              <a:ext cx="71438" cy="457232"/>
            </a:xfrm>
            <a:prstGeom prst="leftBrac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左大括号 34"/>
            <p:cNvSpPr/>
            <p:nvPr/>
          </p:nvSpPr>
          <p:spPr bwMode="auto">
            <a:xfrm rot="5400000">
              <a:off x="10737376" y="2061580"/>
              <a:ext cx="71438" cy="457232"/>
            </a:xfrm>
            <a:prstGeom prst="leftBrac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左大括号 35"/>
            <p:cNvSpPr/>
            <p:nvPr/>
          </p:nvSpPr>
          <p:spPr bwMode="auto">
            <a:xfrm rot="16200000" flipV="1">
              <a:off x="2975545" y="2961693"/>
              <a:ext cx="71437" cy="457232"/>
            </a:xfrm>
            <a:prstGeom prst="leftBrace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左大括号 36"/>
            <p:cNvSpPr/>
            <p:nvPr/>
          </p:nvSpPr>
          <p:spPr bwMode="auto">
            <a:xfrm rot="16200000" flipV="1">
              <a:off x="3739185" y="2961693"/>
              <a:ext cx="71437" cy="457232"/>
            </a:xfrm>
            <a:prstGeom prst="leftBrace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左大括号 37"/>
            <p:cNvSpPr/>
            <p:nvPr/>
          </p:nvSpPr>
          <p:spPr bwMode="auto">
            <a:xfrm rot="16200000" flipV="1">
              <a:off x="4579032" y="2961693"/>
              <a:ext cx="71437" cy="457232"/>
            </a:xfrm>
            <a:prstGeom prst="leftBrace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" name="左大括号 38"/>
            <p:cNvSpPr/>
            <p:nvPr/>
          </p:nvSpPr>
          <p:spPr bwMode="auto">
            <a:xfrm rot="16200000" flipV="1">
              <a:off x="5239479" y="2961693"/>
              <a:ext cx="71437" cy="457232"/>
            </a:xfrm>
            <a:prstGeom prst="leftBrace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0" name="左大括号 39"/>
            <p:cNvSpPr/>
            <p:nvPr/>
          </p:nvSpPr>
          <p:spPr bwMode="auto">
            <a:xfrm rot="16200000" flipV="1">
              <a:off x="6022171" y="2961693"/>
              <a:ext cx="71437" cy="457232"/>
            </a:xfrm>
            <a:prstGeom prst="leftBrace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左大括号 40"/>
            <p:cNvSpPr/>
            <p:nvPr/>
          </p:nvSpPr>
          <p:spPr bwMode="auto">
            <a:xfrm rot="16200000" flipV="1">
              <a:off x="6785812" y="2961693"/>
              <a:ext cx="71437" cy="457232"/>
            </a:xfrm>
            <a:prstGeom prst="leftBrace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左大括号 41"/>
            <p:cNvSpPr/>
            <p:nvPr/>
          </p:nvSpPr>
          <p:spPr bwMode="auto">
            <a:xfrm rot="16200000" flipV="1">
              <a:off x="7444671" y="2961693"/>
              <a:ext cx="71437" cy="457232"/>
            </a:xfrm>
            <a:prstGeom prst="leftBrace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左大括号 42"/>
            <p:cNvSpPr/>
            <p:nvPr/>
          </p:nvSpPr>
          <p:spPr bwMode="auto">
            <a:xfrm rot="16200000" flipV="1">
              <a:off x="8686183" y="2961693"/>
              <a:ext cx="71437" cy="457232"/>
            </a:xfrm>
            <a:prstGeom prst="leftBrac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4" name="左大括号 43"/>
            <p:cNvSpPr/>
            <p:nvPr/>
          </p:nvSpPr>
          <p:spPr bwMode="auto">
            <a:xfrm rot="16200000" flipV="1">
              <a:off x="9245022" y="2961693"/>
              <a:ext cx="71437" cy="457232"/>
            </a:xfrm>
            <a:prstGeom prst="leftBrac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" name="左大括号 44"/>
            <p:cNvSpPr/>
            <p:nvPr/>
          </p:nvSpPr>
          <p:spPr bwMode="auto">
            <a:xfrm rot="16200000" flipV="1">
              <a:off x="10008664" y="2961693"/>
              <a:ext cx="71437" cy="457232"/>
            </a:xfrm>
            <a:prstGeom prst="leftBrace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" name="左大括号 45"/>
            <p:cNvSpPr/>
            <p:nvPr/>
          </p:nvSpPr>
          <p:spPr bwMode="auto">
            <a:xfrm rot="16200000" flipV="1">
              <a:off x="1473664" y="2961693"/>
              <a:ext cx="71437" cy="457232"/>
            </a:xfrm>
            <a:prstGeom prst="leftBrace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" name="左大括号 46"/>
            <p:cNvSpPr/>
            <p:nvPr/>
          </p:nvSpPr>
          <p:spPr bwMode="auto">
            <a:xfrm rot="16200000" flipV="1">
              <a:off x="2237305" y="2961693"/>
              <a:ext cx="71437" cy="457232"/>
            </a:xfrm>
            <a:prstGeom prst="leftBrace">
              <a:avLst/>
            </a:prstGeom>
            <a:solidFill>
              <a:srgbClr val="FFD9D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圆角矩形 47"/>
            <p:cNvSpPr/>
            <p:nvPr/>
          </p:nvSpPr>
          <p:spPr bwMode="auto">
            <a:xfrm>
              <a:off x="5267258" y="1706790"/>
              <a:ext cx="468346" cy="20955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否定</a:t>
              </a:r>
            </a:p>
          </p:txBody>
        </p:sp>
        <p:sp>
          <p:nvSpPr>
            <p:cNvPr id="49" name="圆角矩形 48"/>
            <p:cNvSpPr/>
            <p:nvPr/>
          </p:nvSpPr>
          <p:spPr bwMode="auto">
            <a:xfrm>
              <a:off x="6203949" y="1700440"/>
              <a:ext cx="468346" cy="21113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否定</a:t>
              </a:r>
            </a:p>
          </p:txBody>
        </p:sp>
        <p:sp>
          <p:nvSpPr>
            <p:cNvPr id="50" name="圆角矩形 49"/>
            <p:cNvSpPr/>
            <p:nvPr/>
          </p:nvSpPr>
          <p:spPr bwMode="auto">
            <a:xfrm>
              <a:off x="2771533" y="3540352"/>
              <a:ext cx="468346" cy="21113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否定</a:t>
              </a:r>
            </a:p>
          </p:txBody>
        </p:sp>
        <p:sp>
          <p:nvSpPr>
            <p:cNvPr id="51" name="圆角矩形 50"/>
            <p:cNvSpPr/>
            <p:nvPr/>
          </p:nvSpPr>
          <p:spPr bwMode="auto">
            <a:xfrm>
              <a:off x="3551051" y="3540352"/>
              <a:ext cx="468345" cy="21113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否定</a:t>
              </a:r>
            </a:p>
          </p:txBody>
        </p:sp>
        <p:sp>
          <p:nvSpPr>
            <p:cNvPr id="52" name="圆角矩形 51"/>
            <p:cNvSpPr/>
            <p:nvPr/>
          </p:nvSpPr>
          <p:spPr bwMode="auto">
            <a:xfrm>
              <a:off x="4376609" y="3540352"/>
              <a:ext cx="466758" cy="21113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否定</a:t>
              </a:r>
            </a:p>
          </p:txBody>
        </p:sp>
        <p:sp>
          <p:nvSpPr>
            <p:cNvPr id="53" name="圆角矩形 52"/>
            <p:cNvSpPr/>
            <p:nvPr/>
          </p:nvSpPr>
          <p:spPr bwMode="auto">
            <a:xfrm>
              <a:off x="5033880" y="3540352"/>
              <a:ext cx="468345" cy="21113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否定</a:t>
              </a:r>
            </a:p>
          </p:txBody>
        </p:sp>
        <p:sp>
          <p:nvSpPr>
            <p:cNvPr id="54" name="圆角矩形 53"/>
            <p:cNvSpPr/>
            <p:nvPr/>
          </p:nvSpPr>
          <p:spPr bwMode="auto">
            <a:xfrm>
              <a:off x="5819747" y="3540352"/>
              <a:ext cx="468346" cy="21113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否定</a:t>
              </a:r>
            </a:p>
          </p:txBody>
        </p:sp>
        <p:sp>
          <p:nvSpPr>
            <p:cNvPr id="55" name="圆角矩形 54"/>
            <p:cNvSpPr/>
            <p:nvPr/>
          </p:nvSpPr>
          <p:spPr bwMode="auto">
            <a:xfrm>
              <a:off x="6572275" y="3540352"/>
              <a:ext cx="468346" cy="21113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否定</a:t>
              </a:r>
            </a:p>
          </p:txBody>
        </p:sp>
        <p:sp>
          <p:nvSpPr>
            <p:cNvPr id="56" name="圆角矩形 55"/>
            <p:cNvSpPr/>
            <p:nvPr/>
          </p:nvSpPr>
          <p:spPr bwMode="auto">
            <a:xfrm>
              <a:off x="7242247" y="3540352"/>
              <a:ext cx="466758" cy="21113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否定</a:t>
              </a:r>
            </a:p>
          </p:txBody>
        </p:sp>
        <p:cxnSp>
          <p:nvCxnSpPr>
            <p:cNvPr id="57" name="肘形连接符 56"/>
            <p:cNvCxnSpPr>
              <a:stCxn id="50" idx="2"/>
              <a:endCxn id="7" idx="1"/>
            </p:cNvCxnSpPr>
            <p:nvPr/>
          </p:nvCxnSpPr>
          <p:spPr bwMode="auto">
            <a:xfrm rot="5400000" flipH="1">
              <a:off x="1307021" y="2053599"/>
              <a:ext cx="1682750" cy="1713033"/>
            </a:xfrm>
            <a:prstGeom prst="bentConnector4">
              <a:avLst>
                <a:gd name="adj1" fmla="val -37287"/>
                <a:gd name="adj2" fmla="val 14626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肘形连接符 57"/>
            <p:cNvCxnSpPr>
              <a:stCxn id="51" idx="2"/>
              <a:endCxn id="7" idx="1"/>
            </p:cNvCxnSpPr>
            <p:nvPr/>
          </p:nvCxnSpPr>
          <p:spPr bwMode="auto">
            <a:xfrm rot="5400000" flipH="1">
              <a:off x="1697573" y="1663045"/>
              <a:ext cx="1682750" cy="2494138"/>
            </a:xfrm>
            <a:prstGeom prst="bentConnector4">
              <a:avLst>
                <a:gd name="adj1" fmla="val -37287"/>
                <a:gd name="adj2" fmla="val 13218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肘形连接符 58"/>
            <p:cNvCxnSpPr>
              <a:stCxn id="52" idx="2"/>
              <a:endCxn id="7" idx="1"/>
            </p:cNvCxnSpPr>
            <p:nvPr/>
          </p:nvCxnSpPr>
          <p:spPr bwMode="auto">
            <a:xfrm rot="5400000" flipH="1">
              <a:off x="2109558" y="1251060"/>
              <a:ext cx="1682750" cy="3318108"/>
            </a:xfrm>
            <a:prstGeom prst="bentConnector4">
              <a:avLst>
                <a:gd name="adj1" fmla="val -37865"/>
                <a:gd name="adj2" fmla="val 12389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肘形连接符 59"/>
            <p:cNvCxnSpPr>
              <a:stCxn id="53" idx="2"/>
              <a:endCxn id="7" idx="1"/>
            </p:cNvCxnSpPr>
            <p:nvPr/>
          </p:nvCxnSpPr>
          <p:spPr bwMode="auto">
            <a:xfrm rot="5400000" flipH="1">
              <a:off x="2438193" y="922425"/>
              <a:ext cx="1682750" cy="3975380"/>
            </a:xfrm>
            <a:prstGeom prst="bentConnector4">
              <a:avLst>
                <a:gd name="adj1" fmla="val -37865"/>
                <a:gd name="adj2" fmla="val 11994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肘形连接符 60"/>
            <p:cNvCxnSpPr>
              <a:stCxn id="54" idx="2"/>
              <a:endCxn id="7" idx="1"/>
            </p:cNvCxnSpPr>
            <p:nvPr/>
          </p:nvCxnSpPr>
          <p:spPr bwMode="auto">
            <a:xfrm rot="5400000" flipH="1">
              <a:off x="2831921" y="528699"/>
              <a:ext cx="1682750" cy="4762835"/>
            </a:xfrm>
            <a:prstGeom prst="bentConnector4">
              <a:avLst>
                <a:gd name="adj1" fmla="val -37865"/>
                <a:gd name="adj2" fmla="val 11665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肘形连接符 61"/>
            <p:cNvCxnSpPr>
              <a:stCxn id="55" idx="2"/>
              <a:endCxn id="7" idx="1"/>
            </p:cNvCxnSpPr>
            <p:nvPr/>
          </p:nvCxnSpPr>
          <p:spPr bwMode="auto">
            <a:xfrm rot="5400000" flipH="1">
              <a:off x="3208186" y="152434"/>
              <a:ext cx="1682750" cy="5515363"/>
            </a:xfrm>
            <a:prstGeom prst="bentConnector4">
              <a:avLst>
                <a:gd name="adj1" fmla="val -36709"/>
                <a:gd name="adj2" fmla="val 11437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肘形连接符 62"/>
            <p:cNvCxnSpPr>
              <a:stCxn id="56" idx="2"/>
              <a:endCxn id="7" idx="1"/>
            </p:cNvCxnSpPr>
            <p:nvPr/>
          </p:nvCxnSpPr>
          <p:spPr bwMode="auto">
            <a:xfrm rot="5400000" flipH="1">
              <a:off x="3542378" y="-181759"/>
              <a:ext cx="1682750" cy="6183748"/>
            </a:xfrm>
            <a:prstGeom prst="bentConnector4">
              <a:avLst>
                <a:gd name="adj1" fmla="val -37287"/>
                <a:gd name="adj2" fmla="val 11282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肘形连接符 63"/>
            <p:cNvCxnSpPr>
              <a:stCxn id="16" idx="2"/>
              <a:endCxn id="13" idx="0"/>
            </p:cNvCxnSpPr>
            <p:nvPr/>
          </p:nvCxnSpPr>
          <p:spPr bwMode="auto">
            <a:xfrm rot="5400000" flipH="1" flipV="1">
              <a:off x="2269902" y="1203446"/>
              <a:ext cx="1525587" cy="3046626"/>
            </a:xfrm>
            <a:prstGeom prst="bentConnector5">
              <a:avLst>
                <a:gd name="adj1" fmla="val -14983"/>
                <a:gd name="adj2" fmla="val -27906"/>
                <a:gd name="adj3" fmla="val 11498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肘形连接符 64"/>
            <p:cNvCxnSpPr>
              <a:stCxn id="17" idx="2"/>
              <a:endCxn id="13" idx="0"/>
            </p:cNvCxnSpPr>
            <p:nvPr/>
          </p:nvCxnSpPr>
          <p:spPr bwMode="auto">
            <a:xfrm rot="5400000" flipH="1" flipV="1">
              <a:off x="2655691" y="1589235"/>
              <a:ext cx="1525587" cy="2275047"/>
            </a:xfrm>
            <a:prstGeom prst="bentConnector5">
              <a:avLst>
                <a:gd name="adj1" fmla="val -14983"/>
                <a:gd name="adj2" fmla="val -71470"/>
                <a:gd name="adj3" fmla="val 11498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圆角矩形 65"/>
            <p:cNvSpPr/>
            <p:nvPr/>
          </p:nvSpPr>
          <p:spPr bwMode="auto">
            <a:xfrm>
              <a:off x="5148188" y="1967140"/>
              <a:ext cx="706487" cy="21113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性质</a:t>
              </a:r>
            </a:p>
          </p:txBody>
        </p:sp>
        <p:cxnSp>
          <p:nvCxnSpPr>
            <p:cNvPr id="67" name="肘形连接符 66"/>
            <p:cNvCxnSpPr>
              <a:stCxn id="48" idx="0"/>
              <a:endCxn id="13" idx="0"/>
            </p:cNvCxnSpPr>
            <p:nvPr/>
          </p:nvCxnSpPr>
          <p:spPr bwMode="auto">
            <a:xfrm rot="16200000" flipH="1" flipV="1">
              <a:off x="4900528" y="1362270"/>
              <a:ext cx="257175" cy="946217"/>
            </a:xfrm>
            <a:prstGeom prst="bentConnector3">
              <a:avLst>
                <a:gd name="adj1" fmla="val -88874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肘形连接符 67"/>
            <p:cNvCxnSpPr>
              <a:stCxn id="49" idx="0"/>
              <a:endCxn id="13" idx="0"/>
            </p:cNvCxnSpPr>
            <p:nvPr/>
          </p:nvCxnSpPr>
          <p:spPr bwMode="auto">
            <a:xfrm rot="16200000" flipH="1" flipV="1">
              <a:off x="5365699" y="890749"/>
              <a:ext cx="263525" cy="1882907"/>
            </a:xfrm>
            <a:prstGeom prst="bentConnector3">
              <a:avLst>
                <a:gd name="adj1" fmla="val -8687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肘形连接符 68"/>
            <p:cNvCxnSpPr>
              <a:stCxn id="15" idx="0"/>
              <a:endCxn id="13" idx="0"/>
            </p:cNvCxnSpPr>
            <p:nvPr/>
          </p:nvCxnSpPr>
          <p:spPr bwMode="auto">
            <a:xfrm rot="16200000" flipV="1">
              <a:off x="6577039" y="-57064"/>
              <a:ext cx="12700" cy="4042059"/>
            </a:xfrm>
            <a:prstGeom prst="bentConnector3">
              <a:avLst>
                <a:gd name="adj1" fmla="val 394466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文本框 129"/>
            <p:cNvSpPr txBox="1"/>
            <p:nvPr/>
          </p:nvSpPr>
          <p:spPr>
            <a:xfrm>
              <a:off x="4555776" y="4250373"/>
              <a:ext cx="748949" cy="261529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阴性症状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文本框 129"/>
            <p:cNvSpPr txBox="1"/>
            <p:nvPr/>
          </p:nvSpPr>
          <p:spPr>
            <a:xfrm>
              <a:off x="556815" y="4250372"/>
              <a:ext cx="748949" cy="261529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时间节点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文本框 129"/>
            <p:cNvSpPr txBox="1"/>
            <p:nvPr/>
          </p:nvSpPr>
          <p:spPr>
            <a:xfrm>
              <a:off x="753672" y="1596487"/>
              <a:ext cx="748949" cy="261529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伴随症状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文本框 129"/>
            <p:cNvSpPr txBox="1"/>
            <p:nvPr/>
          </p:nvSpPr>
          <p:spPr>
            <a:xfrm>
              <a:off x="4671736" y="1372226"/>
              <a:ext cx="748949" cy="261529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主诉性质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74" name="肘形连接符 73"/>
            <p:cNvCxnSpPr>
              <a:stCxn id="11" idx="0"/>
              <a:endCxn id="13" idx="0"/>
            </p:cNvCxnSpPr>
            <p:nvPr/>
          </p:nvCxnSpPr>
          <p:spPr>
            <a:xfrm rot="5400000" flipH="1" flipV="1">
              <a:off x="3490722" y="898678"/>
              <a:ext cx="12700" cy="2130575"/>
            </a:xfrm>
            <a:prstGeom prst="bentConnector3">
              <a:avLst>
                <a:gd name="adj1" fmla="val 474857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肘形连接符 74"/>
            <p:cNvCxnSpPr>
              <a:stCxn id="12" idx="0"/>
              <a:endCxn id="13" idx="0"/>
            </p:cNvCxnSpPr>
            <p:nvPr/>
          </p:nvCxnSpPr>
          <p:spPr>
            <a:xfrm rot="5400000" flipH="1" flipV="1">
              <a:off x="4105921" y="1513878"/>
              <a:ext cx="12700" cy="900175"/>
            </a:xfrm>
            <a:prstGeom prst="bentConnector3">
              <a:avLst>
                <a:gd name="adj1" fmla="val 324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肘形连接符 75"/>
            <p:cNvCxnSpPr>
              <a:stCxn id="8" idx="0"/>
              <a:endCxn id="13" idx="0"/>
            </p:cNvCxnSpPr>
            <p:nvPr/>
          </p:nvCxnSpPr>
          <p:spPr>
            <a:xfrm rot="16200000" flipV="1">
              <a:off x="7100157" y="-580183"/>
              <a:ext cx="12700" cy="5088296"/>
            </a:xfrm>
            <a:prstGeom prst="bentConnector3">
              <a:avLst>
                <a:gd name="adj1" fmla="val 646285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肘形连接符 76"/>
            <p:cNvCxnSpPr>
              <a:stCxn id="9" idx="0"/>
              <a:endCxn id="13" idx="0"/>
            </p:cNvCxnSpPr>
            <p:nvPr/>
          </p:nvCxnSpPr>
          <p:spPr>
            <a:xfrm rot="16200000" flipV="1">
              <a:off x="7666934" y="-1146961"/>
              <a:ext cx="12700" cy="6221850"/>
            </a:xfrm>
            <a:prstGeom prst="bentConnector3">
              <a:avLst>
                <a:gd name="adj1" fmla="val 639429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文本框 129"/>
            <p:cNvSpPr txBox="1"/>
            <p:nvPr/>
          </p:nvSpPr>
          <p:spPr>
            <a:xfrm>
              <a:off x="4671736" y="1036865"/>
              <a:ext cx="748949" cy="261529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主诉时间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文本框 129"/>
            <p:cNvSpPr txBox="1"/>
            <p:nvPr/>
          </p:nvSpPr>
          <p:spPr>
            <a:xfrm>
              <a:off x="3721637" y="1425115"/>
              <a:ext cx="748949" cy="261529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主诉部位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文本框 129"/>
            <p:cNvSpPr txBox="1"/>
            <p:nvPr/>
          </p:nvSpPr>
          <p:spPr>
            <a:xfrm>
              <a:off x="2512031" y="1233651"/>
              <a:ext cx="748949" cy="261529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主诉诱因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248395" y="6134379"/>
            <a:ext cx="2844800" cy="365125"/>
          </a:xfrm>
        </p:spPr>
        <p:txBody>
          <a:bodyPr/>
          <a:lstStyle/>
          <a:p>
            <a:pPr>
              <a:defRPr/>
            </a:pPr>
            <a:fld id="{387A60C8-9C1B-44C3-8490-B690485AB7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089684" y="2234453"/>
          <a:ext cx="3938290" cy="4106496"/>
        </p:xfrm>
        <a:graphic>
          <a:graphicData uri="http://schemas.openxmlformats.org/drawingml/2006/table">
            <a:tbl>
              <a:tblPr/>
              <a:tblGrid>
                <a:gridCol w="181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4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15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分类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示例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空值校验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字段值非空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某字段为特定值时，另外</a:t>
                      </a:r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个或多个字段不为空或为特定值。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同多字段条件校验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值域校验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取值来源自数据集。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如：性别代码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2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取值在特定范围内。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如：数值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长度校验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字符串长度校验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“</a:t>
                      </a:r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软通智慧科技有限公司</a:t>
                      </a:r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”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2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数值校验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字符串是否为数值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“</a:t>
                      </a:r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1842</a:t>
                      </a:r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”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62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精度校验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数值字段的精度是否符合要求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194.02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62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格式校验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校验数据格式是否正确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如：身份证号、</a:t>
                      </a:r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IP</a:t>
                      </a:r>
                      <a:endParaRPr lang="zh-CN" alt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62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多字段条件校验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另一字段值为特定格式；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1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其他字段值比较相等、大小。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1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对多个相关字段进行互相校验，字段间出现矛盾的数据，进入问题库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如：身份证号码和出生日期的互相校验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1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外键约束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某字段值 在 其他表中存在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1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当某字段为特定值时，另一字段值 在 其他表中存在。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1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复杂业务</a:t>
                      </a:r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校验（多表关联）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双表关联后，某字段值比较相等、大小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1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双表关联，比较某字段值相等、大小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81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表字段</a:t>
                      </a:r>
                      <a:r>
                        <a:rPr lang="en-US" altLang="zh-CN" sz="7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a1</a:t>
                      </a:r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，在</a:t>
                      </a:r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B</a:t>
                      </a:r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</a:t>
                      </a:r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、等表中同时存在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81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表字段</a:t>
                      </a:r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a1</a:t>
                      </a:r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，在</a:t>
                      </a:r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B</a:t>
                      </a:r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</a:t>
                      </a:r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、等表中有一个存在，即通过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左大括号 3"/>
          <p:cNvSpPr/>
          <p:nvPr/>
        </p:nvSpPr>
        <p:spPr>
          <a:xfrm>
            <a:off x="3990358" y="2518350"/>
            <a:ext cx="62979" cy="2018007"/>
          </a:xfrm>
          <a:prstGeom prst="leftBrace">
            <a:avLst/>
          </a:prstGeom>
          <a:ln w="19050">
            <a:solidFill>
              <a:srgbClr val="0173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05099" y="2807855"/>
            <a:ext cx="580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字段级</a:t>
            </a:r>
            <a:endParaRPr lang="en-US" altLang="zh-CN" sz="1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规则</a:t>
            </a:r>
          </a:p>
        </p:txBody>
      </p:sp>
      <p:sp>
        <p:nvSpPr>
          <p:cNvPr id="6" name="左大括号 5"/>
          <p:cNvSpPr/>
          <p:nvPr/>
        </p:nvSpPr>
        <p:spPr>
          <a:xfrm>
            <a:off x="3990358" y="4716806"/>
            <a:ext cx="62979" cy="1529264"/>
          </a:xfrm>
          <a:prstGeom prst="leftBrace">
            <a:avLst/>
          </a:prstGeom>
          <a:ln w="19050">
            <a:solidFill>
              <a:srgbClr val="0173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92732" y="5022609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表级</a:t>
            </a:r>
            <a:endParaRPr lang="en-US" altLang="zh-CN" sz="1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规则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27124" y="1113860"/>
            <a:ext cx="3744130" cy="276999"/>
          </a:xfrm>
          <a:prstGeom prst="rect">
            <a:avLst/>
          </a:prstGeom>
          <a:noFill/>
          <a:ln w="31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技术规则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业务规则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形成 全覆盖质量稽核规则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084052" y="1506986"/>
            <a:ext cx="3757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buClrTx/>
              <a:buSzTx/>
              <a:buFontTx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围绕企业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组织分工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+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业务特点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进行数据安全分类分级，实现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“数定级、人定级”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，做到“进不来、看不见、拿不走、能追溯”，为数据共享开放保驾护航。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141615" y="1131122"/>
            <a:ext cx="3744129" cy="276999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行业分类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内容分类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的立体化安全等级判定模型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324654" y="717809"/>
            <a:ext cx="12822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数据安全管理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189717" y="721383"/>
            <a:ext cx="18180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数据质量管理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127124" y="1477592"/>
            <a:ext cx="3660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考虑企业业务实际，如产品校验标准、过程验收条件等，自定义质量稽核规则，满足实际诉求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89717" y="1922530"/>
            <a:ext cx="1568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b="1">
                <a:solidFill>
                  <a:srgbClr val="0070C0"/>
                </a:solidFill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稽核规则梳理示意表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8263717" y="2408372"/>
            <a:ext cx="3744129" cy="3779152"/>
            <a:chOff x="6775390" y="2226964"/>
            <a:chExt cx="5247871" cy="4193104"/>
          </a:xfrm>
        </p:grpSpPr>
        <p:sp>
          <p:nvSpPr>
            <p:cNvPr id="16" name="弧形 49" descr="e7d195523061f1c0d3ba7f298e59d031c9c3f97027ed136f882110EF8F17BAD1F2C348D17C7856EF46CB4678CC9E44EE1ABA681E3133328A7B4D22AAF822B2429426B2355AA8CC44631ADF5DCF3CCC2E7F7011FEB57D3705389DC1EABC93140AEF1A27E8ECC5559CB2D3FB4FB15EFF6BC60C5C5DBD07403ABC35E61B72E3E8B961B5194A36EE24BD"/>
            <p:cNvSpPr/>
            <p:nvPr>
              <p:custDataLst>
                <p:tags r:id="rId1"/>
              </p:custDataLst>
            </p:nvPr>
          </p:nvSpPr>
          <p:spPr>
            <a:xfrm rot="5400000">
              <a:off x="8827213" y="2841997"/>
              <a:ext cx="551085" cy="2127243"/>
            </a:xfrm>
            <a:custGeom>
              <a:avLst/>
              <a:gdLst>
                <a:gd name="connsiteX0" fmla="*/ 6472302 w 7105650"/>
                <a:gd name="connsiteY0" fmla="*/ 1528172 h 7105650"/>
                <a:gd name="connsiteX1" fmla="*/ 6485574 w 7105650"/>
                <a:gd name="connsiteY1" fmla="*/ 5558205 h 7105650"/>
                <a:gd name="connsiteX2" fmla="*/ 3552825 w 7105650"/>
                <a:gd name="connsiteY2" fmla="*/ 3552825 h 7105650"/>
                <a:gd name="connsiteX3" fmla="*/ 6472302 w 7105650"/>
                <a:gd name="connsiteY3" fmla="*/ 1528172 h 7105650"/>
                <a:gd name="connsiteX0-1" fmla="*/ 6472302 w 7105650"/>
                <a:gd name="connsiteY0-2" fmla="*/ 1528172 h 7105650"/>
                <a:gd name="connsiteX1-3" fmla="*/ 6485574 w 7105650"/>
                <a:gd name="connsiteY1-4" fmla="*/ 5558205 h 7105650"/>
                <a:gd name="connsiteX0-5" fmla="*/ 0 w 633347"/>
                <a:gd name="connsiteY0-6" fmla="*/ 0 h 4030033"/>
                <a:gd name="connsiteX1-7" fmla="*/ 13272 w 633347"/>
                <a:gd name="connsiteY1-8" fmla="*/ 4030033 h 4030033"/>
                <a:gd name="connsiteX2-9" fmla="*/ 0 w 633347"/>
                <a:gd name="connsiteY2-10" fmla="*/ 0 h 4030033"/>
                <a:gd name="connsiteX0-11" fmla="*/ 0 w 633347"/>
                <a:gd name="connsiteY0-12" fmla="*/ 0 h 4030033"/>
                <a:gd name="connsiteX1-13" fmla="*/ 13272 w 633347"/>
                <a:gd name="connsiteY1-14" fmla="*/ 4030033 h 40300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633347" h="4030033" stroke="0" extrusionOk="0">
                  <a:moveTo>
                    <a:pt x="0" y="0"/>
                  </a:moveTo>
                  <a:cubicBezTo>
                    <a:pt x="839586" y="1210653"/>
                    <a:pt x="844866" y="2813876"/>
                    <a:pt x="13272" y="4030033"/>
                  </a:cubicBezTo>
                  <a:lnTo>
                    <a:pt x="0" y="0"/>
                  </a:lnTo>
                  <a:close/>
                </a:path>
                <a:path w="633347" h="4030033" fill="none">
                  <a:moveTo>
                    <a:pt x="0" y="0"/>
                  </a:moveTo>
                  <a:cubicBezTo>
                    <a:pt x="839586" y="1210653"/>
                    <a:pt x="844866" y="2813876"/>
                    <a:pt x="13272" y="4030033"/>
                  </a:cubicBezTo>
                </a:path>
              </a:pathLst>
            </a:custGeom>
            <a:ln w="25400">
              <a:gradFill flip="none" rotWithShape="1">
                <a:gsLst>
                  <a:gs pos="74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弧形 49" descr="e7d195523061f1c0d3ba7f298e59d031c9c3f97027ed136f882110EF8F17BAD1F2C348D17C7856EF46CB4678CC9E44EE1ABA681E3133328A7B4D22AAF822B2429426B2355AA8CC44631ADF5DCF3CCC2E7F7011FEB57D3705389DC1EABC93140AEF1A27E8ECC5559CB2D3FB4FB15EFF6BC60C5C5DBD07403ABC35E61B72E3E8B961B5194A36EE24BD"/>
            <p:cNvSpPr/>
            <p:nvPr>
              <p:custDataLst>
                <p:tags r:id="rId2"/>
              </p:custDataLst>
            </p:nvPr>
          </p:nvSpPr>
          <p:spPr>
            <a:xfrm rot="16200000" flipV="1">
              <a:off x="8827213" y="3724960"/>
              <a:ext cx="551085" cy="2127243"/>
            </a:xfrm>
            <a:custGeom>
              <a:avLst/>
              <a:gdLst>
                <a:gd name="connsiteX0" fmla="*/ 6472302 w 7105650"/>
                <a:gd name="connsiteY0" fmla="*/ 1528172 h 7105650"/>
                <a:gd name="connsiteX1" fmla="*/ 6485574 w 7105650"/>
                <a:gd name="connsiteY1" fmla="*/ 5558205 h 7105650"/>
                <a:gd name="connsiteX2" fmla="*/ 3552825 w 7105650"/>
                <a:gd name="connsiteY2" fmla="*/ 3552825 h 7105650"/>
                <a:gd name="connsiteX3" fmla="*/ 6472302 w 7105650"/>
                <a:gd name="connsiteY3" fmla="*/ 1528172 h 7105650"/>
                <a:gd name="connsiteX0-1" fmla="*/ 6472302 w 7105650"/>
                <a:gd name="connsiteY0-2" fmla="*/ 1528172 h 7105650"/>
                <a:gd name="connsiteX1-3" fmla="*/ 6485574 w 7105650"/>
                <a:gd name="connsiteY1-4" fmla="*/ 5558205 h 7105650"/>
                <a:gd name="connsiteX0-5" fmla="*/ 0 w 633347"/>
                <a:gd name="connsiteY0-6" fmla="*/ 0 h 4030033"/>
                <a:gd name="connsiteX1-7" fmla="*/ 13272 w 633347"/>
                <a:gd name="connsiteY1-8" fmla="*/ 4030033 h 4030033"/>
                <a:gd name="connsiteX2-9" fmla="*/ 0 w 633347"/>
                <a:gd name="connsiteY2-10" fmla="*/ 0 h 4030033"/>
                <a:gd name="connsiteX0-11" fmla="*/ 0 w 633347"/>
                <a:gd name="connsiteY0-12" fmla="*/ 0 h 4030033"/>
                <a:gd name="connsiteX1-13" fmla="*/ 13272 w 633347"/>
                <a:gd name="connsiteY1-14" fmla="*/ 4030033 h 40300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633347" h="4030033" stroke="0" extrusionOk="0">
                  <a:moveTo>
                    <a:pt x="0" y="0"/>
                  </a:moveTo>
                  <a:cubicBezTo>
                    <a:pt x="839586" y="1210653"/>
                    <a:pt x="844866" y="2813876"/>
                    <a:pt x="13272" y="4030033"/>
                  </a:cubicBezTo>
                  <a:lnTo>
                    <a:pt x="0" y="0"/>
                  </a:lnTo>
                  <a:close/>
                </a:path>
                <a:path w="633347" h="4030033" fill="none">
                  <a:moveTo>
                    <a:pt x="0" y="0"/>
                  </a:moveTo>
                  <a:cubicBezTo>
                    <a:pt x="839586" y="1210653"/>
                    <a:pt x="844866" y="2813876"/>
                    <a:pt x="13272" y="4030033"/>
                  </a:cubicBezTo>
                </a:path>
              </a:pathLst>
            </a:custGeom>
            <a:ln w="25400">
              <a:gradFill flip="none" rotWithShape="1">
                <a:gsLst>
                  <a:gs pos="74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" name="图形 3" descr="e7d195523061f1c0d3ba7f298e59d031c9c3f97027ed136f882110EF8F17BAD1F2C348D17C7856EF46CB4678CC9E44EE1ABA681E3133328A7B4D22AAF822B2429426B2355AA8CC44631ADF5DCF3CCC2E7F7011FEB57D3705389DC1EABC93140AEF1A27E8ECC5559CB2D3FB4FB15EFF6BC60C5C5DBD07403ABC35E61B72E3E8B961B5194A36EE24BD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35">
              <a:alphaModFix amt="3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8172559" y="3405584"/>
              <a:ext cx="2029441" cy="1814051"/>
            </a:xfrm>
            <a:prstGeom prst="rect">
              <a:avLst/>
            </a:prstGeom>
          </p:spPr>
        </p:pic>
        <p:sp>
          <p:nvSpPr>
            <p:cNvPr id="19" name="任意多边形: 形状 25"/>
            <p:cNvSpPr/>
            <p:nvPr>
              <p:custDataLst>
                <p:tags r:id="rId4"/>
              </p:custDataLst>
            </p:nvPr>
          </p:nvSpPr>
          <p:spPr>
            <a:xfrm rot="5400000">
              <a:off x="7319304" y="2487272"/>
              <a:ext cx="500706" cy="1456590"/>
            </a:xfrm>
            <a:prstGeom prst="roundRect">
              <a:avLst/>
            </a:prstGeom>
            <a:solidFill>
              <a:srgbClr val="4472C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任意多边形: 形状 32"/>
            <p:cNvSpPr/>
            <p:nvPr>
              <p:custDataLst>
                <p:tags r:id="rId5"/>
              </p:custDataLst>
            </p:nvPr>
          </p:nvSpPr>
          <p:spPr>
            <a:xfrm rot="5400000">
              <a:off x="10742636" y="2479817"/>
              <a:ext cx="500707" cy="1471498"/>
            </a:xfrm>
            <a:prstGeom prst="roundRect">
              <a:avLst/>
            </a:prstGeom>
            <a:solidFill>
              <a:srgbClr val="4472C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任意多边形: 形状 40"/>
            <p:cNvSpPr/>
            <p:nvPr>
              <p:custDataLst>
                <p:tags r:id="rId6"/>
              </p:custDataLst>
            </p:nvPr>
          </p:nvSpPr>
          <p:spPr>
            <a:xfrm rot="5400000">
              <a:off x="7275854" y="4339967"/>
              <a:ext cx="551086" cy="1455159"/>
            </a:xfrm>
            <a:prstGeom prst="roundRect">
              <a:avLst/>
            </a:prstGeom>
            <a:solidFill>
              <a:srgbClr val="4472C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任意多边形: 形状 47"/>
            <p:cNvSpPr/>
            <p:nvPr>
              <p:custDataLst>
                <p:tags r:id="rId7"/>
              </p:custDataLst>
            </p:nvPr>
          </p:nvSpPr>
          <p:spPr>
            <a:xfrm rot="5400000">
              <a:off x="10725618" y="4306045"/>
              <a:ext cx="551085" cy="1455158"/>
            </a:xfrm>
            <a:prstGeom prst="roundRect">
              <a:avLst/>
            </a:prstGeom>
            <a:solidFill>
              <a:srgbClr val="4472C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 descr="e7d195523061f1c0d3ba7f298e59d031c9c3f97027ed136f882110EF8F17BAD1F2C348D17C7856EF46CB4678CC9E44EE1ABA681E3133328A7B4D22AAF822B2429426B2355AA8CC44631ADF5DCF3CCC2E7F7011FEB57D3705389DC1EABC93140AEF1A27E8ECC5559CB2D3FB4FB15EFF6BC60C5C5DBD07403ABC35E61B72E3E8B961B5194A36EE24BD"/>
            <p:cNvSpPr/>
            <p:nvPr>
              <p:custDataLst>
                <p:tags r:id="rId8"/>
              </p:custDataLst>
            </p:nvPr>
          </p:nvSpPr>
          <p:spPr>
            <a:xfrm>
              <a:off x="10362205" y="3031111"/>
              <a:ext cx="306225" cy="369249"/>
            </a:xfrm>
            <a:prstGeom prst="ellipse">
              <a:avLst/>
            </a:prstGeom>
            <a:gradFill flip="none" rotWithShape="1">
              <a:gsLst>
                <a:gs pos="0">
                  <a:srgbClr val="35EBFF"/>
                </a:gs>
                <a:gs pos="100000">
                  <a:srgbClr val="009E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 descr="e7d195523061f1c0d3ba7f298e59d031c9c3f97027ed136f882110EF8F17BAD1F2C348D17C7856EF46CB4678CC9E44EE1ABA681E3133328A7B4D22AAF822B2429426B2355AA8CC44631ADF5DCF3CCC2E7F7011FEB57D3705389DC1EABC93140AEF1A27E8ECC5559CB2D3FB4FB15EFF6BC60C5C5DBD07403ABC35E61B72E3E8B961B5194A36EE24BD"/>
            <p:cNvSpPr/>
            <p:nvPr>
              <p:custDataLst>
                <p:tags r:id="rId9"/>
              </p:custDataLst>
            </p:nvPr>
          </p:nvSpPr>
          <p:spPr>
            <a:xfrm>
              <a:off x="10374484" y="4843255"/>
              <a:ext cx="306225" cy="369249"/>
            </a:xfrm>
            <a:prstGeom prst="ellipse">
              <a:avLst/>
            </a:prstGeom>
            <a:gradFill flip="none" rotWithShape="1">
              <a:gsLst>
                <a:gs pos="0">
                  <a:srgbClr val="35EBFF"/>
                </a:gs>
                <a:gs pos="100000">
                  <a:srgbClr val="009E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椭圆 24" descr="e7d195523061f1c0d3ba7f298e59d031c9c3f97027ed136f882110EF8F17BAD1F2C348D17C7856EF46CB4678CC9E44EE1ABA681E3133328A7B4D22AAF822B2429426B2355AA8CC44631ADF5DCF3CCC2E7F7011FEB57D3705389DC1EABC93140AEF1A27E8ECC5559CB2D3FB4FB15EFF6BC60C5C5DBD07403ABC35E61B72E3E8B961B5194A36EE24BD"/>
            <p:cNvSpPr/>
            <p:nvPr>
              <p:custDataLst>
                <p:tags r:id="rId10"/>
              </p:custDataLst>
            </p:nvPr>
          </p:nvSpPr>
          <p:spPr>
            <a:xfrm>
              <a:off x="6947598" y="3047286"/>
              <a:ext cx="306225" cy="369249"/>
            </a:xfrm>
            <a:prstGeom prst="ellipse">
              <a:avLst/>
            </a:prstGeom>
            <a:gradFill flip="none" rotWithShape="1">
              <a:gsLst>
                <a:gs pos="0">
                  <a:srgbClr val="35EBFF"/>
                </a:gs>
                <a:gs pos="100000">
                  <a:srgbClr val="009E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椭圆 25" descr="e7d195523061f1c0d3ba7f298e59d031c9c3f97027ed136f882110EF8F17BAD1F2C348D17C7856EF46CB4678CC9E44EE1ABA681E3133328A7B4D22AAF822B2429426B2355AA8CC44631ADF5DCF3CCC2E7F7011FEB57D3705389DC1EABC93140AEF1A27E8ECC5559CB2D3FB4FB15EFF6BC60C5C5DBD07403ABC35E61B72E3E8B961B5194A36EE24BD"/>
            <p:cNvSpPr/>
            <p:nvPr>
              <p:custDataLst>
                <p:tags r:id="rId11"/>
              </p:custDataLst>
            </p:nvPr>
          </p:nvSpPr>
          <p:spPr>
            <a:xfrm>
              <a:off x="6930753" y="4865576"/>
              <a:ext cx="306225" cy="369249"/>
            </a:xfrm>
            <a:prstGeom prst="ellipse">
              <a:avLst/>
            </a:prstGeom>
            <a:gradFill flip="none" rotWithShape="1">
              <a:gsLst>
                <a:gs pos="0">
                  <a:srgbClr val="35EBFF"/>
                </a:gs>
                <a:gs pos="100000">
                  <a:srgbClr val="009E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5" descr="e7d195523061f1c0d3ba7f298e59d031c9c3f97027ed136f882110EF8F17BAD1F2C348D17C7856EF46CB4678CC9E44EE1ABA681E3133328A7B4D22AAF822B2429426B2355AA8CC44631ADF5DCF3CCC2E7F7011FEB57D3705389DC1EABC93140AEF1A27E8ECC5559CB2D3FB4FB15EFF6BC60C5C5DBD07403ABC35E61B72E3E8B961B5194A36EE24BD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10445100" y="3098540"/>
              <a:ext cx="123597" cy="198026"/>
            </a:xfrm>
            <a:custGeom>
              <a:avLst/>
              <a:gdLst>
                <a:gd name="T0" fmla="*/ 231 w 321"/>
                <a:gd name="T1" fmla="*/ 312 h 312"/>
                <a:gd name="T2" fmla="*/ 0 w 321"/>
                <a:gd name="T3" fmla="*/ 312 h 312"/>
                <a:gd name="T4" fmla="*/ 0 w 321"/>
                <a:gd name="T5" fmla="*/ 92 h 312"/>
                <a:gd name="T6" fmla="*/ 1 w 321"/>
                <a:gd name="T7" fmla="*/ 92 h 312"/>
                <a:gd name="T8" fmla="*/ 161 w 321"/>
                <a:gd name="T9" fmla="*/ 0 h 312"/>
                <a:gd name="T10" fmla="*/ 321 w 321"/>
                <a:gd name="T11" fmla="*/ 92 h 312"/>
                <a:gd name="T12" fmla="*/ 321 w 321"/>
                <a:gd name="T13" fmla="*/ 92 h 312"/>
                <a:gd name="T14" fmla="*/ 321 w 321"/>
                <a:gd name="T15" fmla="*/ 312 h 312"/>
                <a:gd name="T16" fmla="*/ 290 w 321"/>
                <a:gd name="T17" fmla="*/ 312 h 312"/>
                <a:gd name="T18" fmla="*/ 290 w 321"/>
                <a:gd name="T19" fmla="*/ 111 h 312"/>
                <a:gd name="T20" fmla="*/ 32 w 321"/>
                <a:gd name="T21" fmla="*/ 111 h 312"/>
                <a:gd name="T22" fmla="*/ 32 w 321"/>
                <a:gd name="T23" fmla="*/ 281 h 312"/>
                <a:gd name="T24" fmla="*/ 231 w 321"/>
                <a:gd name="T25" fmla="*/ 281 h 312"/>
                <a:gd name="T26" fmla="*/ 231 w 321"/>
                <a:gd name="T27" fmla="*/ 312 h 312"/>
                <a:gd name="T28" fmla="*/ 231 w 321"/>
                <a:gd name="T29" fmla="*/ 312 h 312"/>
                <a:gd name="T30" fmla="*/ 161 w 321"/>
                <a:gd name="T31" fmla="*/ 37 h 312"/>
                <a:gd name="T32" fmla="*/ 32 w 321"/>
                <a:gd name="T33" fmla="*/ 111 h 312"/>
                <a:gd name="T34" fmla="*/ 290 w 321"/>
                <a:gd name="T35" fmla="*/ 111 h 312"/>
                <a:gd name="T36" fmla="*/ 161 w 321"/>
                <a:gd name="T37" fmla="*/ 37 h 312"/>
                <a:gd name="T38" fmla="*/ 204 w 321"/>
                <a:gd name="T39" fmla="*/ 179 h 312"/>
                <a:gd name="T40" fmla="*/ 235 w 321"/>
                <a:gd name="T41" fmla="*/ 179 h 312"/>
                <a:gd name="T42" fmla="*/ 235 w 321"/>
                <a:gd name="T43" fmla="*/ 312 h 312"/>
                <a:gd name="T44" fmla="*/ 204 w 321"/>
                <a:gd name="T45" fmla="*/ 312 h 312"/>
                <a:gd name="T46" fmla="*/ 204 w 321"/>
                <a:gd name="T47" fmla="*/ 17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1" h="312">
                  <a:moveTo>
                    <a:pt x="231" y="312"/>
                  </a:moveTo>
                  <a:lnTo>
                    <a:pt x="0" y="312"/>
                  </a:lnTo>
                  <a:lnTo>
                    <a:pt x="0" y="92"/>
                  </a:lnTo>
                  <a:lnTo>
                    <a:pt x="1" y="92"/>
                  </a:lnTo>
                  <a:lnTo>
                    <a:pt x="161" y="0"/>
                  </a:lnTo>
                  <a:lnTo>
                    <a:pt x="321" y="92"/>
                  </a:lnTo>
                  <a:lnTo>
                    <a:pt x="321" y="92"/>
                  </a:lnTo>
                  <a:lnTo>
                    <a:pt x="321" y="312"/>
                  </a:lnTo>
                  <a:lnTo>
                    <a:pt x="290" y="312"/>
                  </a:lnTo>
                  <a:lnTo>
                    <a:pt x="290" y="111"/>
                  </a:lnTo>
                  <a:lnTo>
                    <a:pt x="32" y="111"/>
                  </a:lnTo>
                  <a:lnTo>
                    <a:pt x="32" y="281"/>
                  </a:lnTo>
                  <a:lnTo>
                    <a:pt x="231" y="281"/>
                  </a:lnTo>
                  <a:lnTo>
                    <a:pt x="231" y="312"/>
                  </a:lnTo>
                  <a:lnTo>
                    <a:pt x="231" y="312"/>
                  </a:lnTo>
                  <a:close/>
                  <a:moveTo>
                    <a:pt x="161" y="37"/>
                  </a:moveTo>
                  <a:lnTo>
                    <a:pt x="32" y="111"/>
                  </a:lnTo>
                  <a:lnTo>
                    <a:pt x="290" y="111"/>
                  </a:lnTo>
                  <a:lnTo>
                    <a:pt x="161" y="37"/>
                  </a:lnTo>
                  <a:close/>
                  <a:moveTo>
                    <a:pt x="204" y="179"/>
                  </a:moveTo>
                  <a:lnTo>
                    <a:pt x="235" y="179"/>
                  </a:lnTo>
                  <a:lnTo>
                    <a:pt x="235" y="312"/>
                  </a:lnTo>
                  <a:lnTo>
                    <a:pt x="204" y="312"/>
                  </a:lnTo>
                  <a:lnTo>
                    <a:pt x="204" y="1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69" descr="e7d195523061f1c0d3ba7f298e59d031c9c3f97027ed136f882110EF8F17BAD1F2C348D17C7856EF46CB4678CC9E44EE1ABA681E3133328A7B4D22AAF822B2429426B2355AA8CC44631ADF5DCF3CCC2E7F7011FEB57D3705389DC1EABC93140AEF1A27E8ECC5559CB2D3FB4FB15EFF6BC60C5C5DBD07403ABC35E61B72E3E8B961B5194A36EE24BD"/>
            <p:cNvGrpSpPr/>
            <p:nvPr/>
          </p:nvGrpSpPr>
          <p:grpSpPr>
            <a:xfrm>
              <a:off x="7031416" y="3103610"/>
              <a:ext cx="140201" cy="272174"/>
              <a:chOff x="5542573" y="1959229"/>
              <a:chExt cx="346755" cy="408370"/>
            </a:xfrm>
            <a:solidFill>
              <a:schemeClr val="bg1"/>
            </a:solidFill>
          </p:grpSpPr>
          <p:sp>
            <p:nvSpPr>
              <p:cNvPr id="50" name="Freeform 5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5542573" y="1959229"/>
                <a:ext cx="346755" cy="408370"/>
              </a:xfrm>
              <a:custGeom>
                <a:avLst/>
                <a:gdLst>
                  <a:gd name="T0" fmla="*/ 376 w 650"/>
                  <a:gd name="T1" fmla="*/ 724 h 766"/>
                  <a:gd name="T2" fmla="*/ 321 w 650"/>
                  <a:gd name="T3" fmla="*/ 676 h 766"/>
                  <a:gd name="T4" fmla="*/ 292 w 650"/>
                  <a:gd name="T5" fmla="*/ 651 h 766"/>
                  <a:gd name="T6" fmla="*/ 291 w 650"/>
                  <a:gd name="T7" fmla="*/ 649 h 766"/>
                  <a:gd name="T8" fmla="*/ 67 w 650"/>
                  <a:gd name="T9" fmla="*/ 324 h 766"/>
                  <a:gd name="T10" fmla="*/ 325 w 650"/>
                  <a:gd name="T11" fmla="*/ 66 h 766"/>
                  <a:gd name="T12" fmla="*/ 584 w 650"/>
                  <a:gd name="T13" fmla="*/ 324 h 766"/>
                  <a:gd name="T14" fmla="*/ 406 w 650"/>
                  <a:gd name="T15" fmla="*/ 607 h 766"/>
                  <a:gd name="T16" fmla="*/ 457 w 650"/>
                  <a:gd name="T17" fmla="*/ 651 h 766"/>
                  <a:gd name="T18" fmla="*/ 650 w 650"/>
                  <a:gd name="T19" fmla="*/ 324 h 766"/>
                  <a:gd name="T20" fmla="*/ 325 w 650"/>
                  <a:gd name="T21" fmla="*/ 0 h 766"/>
                  <a:gd name="T22" fmla="*/ 0 w 650"/>
                  <a:gd name="T23" fmla="*/ 324 h 766"/>
                  <a:gd name="T24" fmla="*/ 325 w 650"/>
                  <a:gd name="T25" fmla="*/ 766 h 766"/>
                  <a:gd name="T26" fmla="*/ 376 w 650"/>
                  <a:gd name="T27" fmla="*/ 724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0" h="766">
                    <a:moveTo>
                      <a:pt x="376" y="724"/>
                    </a:moveTo>
                    <a:cubicBezTo>
                      <a:pt x="321" y="676"/>
                      <a:pt x="321" y="676"/>
                      <a:pt x="321" y="676"/>
                    </a:cubicBezTo>
                    <a:cubicBezTo>
                      <a:pt x="311" y="667"/>
                      <a:pt x="302" y="659"/>
                      <a:pt x="292" y="651"/>
                    </a:cubicBezTo>
                    <a:cubicBezTo>
                      <a:pt x="291" y="649"/>
                      <a:pt x="291" y="649"/>
                      <a:pt x="291" y="649"/>
                    </a:cubicBezTo>
                    <a:cubicBezTo>
                      <a:pt x="108" y="487"/>
                      <a:pt x="67" y="384"/>
                      <a:pt x="67" y="324"/>
                    </a:cubicBezTo>
                    <a:cubicBezTo>
                      <a:pt x="67" y="182"/>
                      <a:pt x="183" y="66"/>
                      <a:pt x="325" y="66"/>
                    </a:cubicBezTo>
                    <a:cubicBezTo>
                      <a:pt x="468" y="66"/>
                      <a:pt x="584" y="182"/>
                      <a:pt x="584" y="324"/>
                    </a:cubicBezTo>
                    <a:cubicBezTo>
                      <a:pt x="584" y="378"/>
                      <a:pt x="550" y="468"/>
                      <a:pt x="406" y="607"/>
                    </a:cubicBezTo>
                    <a:cubicBezTo>
                      <a:pt x="457" y="651"/>
                      <a:pt x="457" y="651"/>
                      <a:pt x="457" y="651"/>
                    </a:cubicBezTo>
                    <a:cubicBezTo>
                      <a:pt x="586" y="525"/>
                      <a:pt x="650" y="416"/>
                      <a:pt x="650" y="324"/>
                    </a:cubicBezTo>
                    <a:cubicBezTo>
                      <a:pt x="650" y="145"/>
                      <a:pt x="505" y="0"/>
                      <a:pt x="325" y="0"/>
                    </a:cubicBezTo>
                    <a:cubicBezTo>
                      <a:pt x="146" y="0"/>
                      <a:pt x="0" y="145"/>
                      <a:pt x="0" y="324"/>
                    </a:cubicBezTo>
                    <a:cubicBezTo>
                      <a:pt x="0" y="443"/>
                      <a:pt x="109" y="591"/>
                      <a:pt x="325" y="766"/>
                    </a:cubicBezTo>
                    <a:cubicBezTo>
                      <a:pt x="342" y="752"/>
                      <a:pt x="359" y="738"/>
                      <a:pt x="376" y="7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Freeform 17"/>
              <p:cNvSpPr>
                <a:spLocks noEditPoint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5629810" y="2045747"/>
                <a:ext cx="172283" cy="172282"/>
              </a:xfrm>
              <a:custGeom>
                <a:avLst/>
                <a:gdLst>
                  <a:gd name="T0" fmla="*/ 141 w 283"/>
                  <a:gd name="T1" fmla="*/ 217 h 283"/>
                  <a:gd name="T2" fmla="*/ 216 w 283"/>
                  <a:gd name="T3" fmla="*/ 142 h 283"/>
                  <a:gd name="T4" fmla="*/ 141 w 283"/>
                  <a:gd name="T5" fmla="*/ 67 h 283"/>
                  <a:gd name="T6" fmla="*/ 66 w 283"/>
                  <a:gd name="T7" fmla="*/ 142 h 283"/>
                  <a:gd name="T8" fmla="*/ 141 w 283"/>
                  <a:gd name="T9" fmla="*/ 217 h 283"/>
                  <a:gd name="T10" fmla="*/ 141 w 283"/>
                  <a:gd name="T11" fmla="*/ 283 h 283"/>
                  <a:gd name="T12" fmla="*/ 0 w 283"/>
                  <a:gd name="T13" fmla="*/ 142 h 283"/>
                  <a:gd name="T14" fmla="*/ 141 w 283"/>
                  <a:gd name="T15" fmla="*/ 0 h 283"/>
                  <a:gd name="T16" fmla="*/ 283 w 283"/>
                  <a:gd name="T17" fmla="*/ 142 h 283"/>
                  <a:gd name="T18" fmla="*/ 141 w 283"/>
                  <a:gd name="T19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3" h="283">
                    <a:moveTo>
                      <a:pt x="141" y="217"/>
                    </a:moveTo>
                    <a:cubicBezTo>
                      <a:pt x="183" y="217"/>
                      <a:pt x="216" y="183"/>
                      <a:pt x="216" y="142"/>
                    </a:cubicBezTo>
                    <a:cubicBezTo>
                      <a:pt x="216" y="100"/>
                      <a:pt x="183" y="67"/>
                      <a:pt x="141" y="67"/>
                    </a:cubicBezTo>
                    <a:cubicBezTo>
                      <a:pt x="100" y="67"/>
                      <a:pt x="66" y="100"/>
                      <a:pt x="66" y="142"/>
                    </a:cubicBezTo>
                    <a:cubicBezTo>
                      <a:pt x="66" y="183"/>
                      <a:pt x="100" y="217"/>
                      <a:pt x="141" y="217"/>
                    </a:cubicBezTo>
                    <a:close/>
                    <a:moveTo>
                      <a:pt x="141" y="283"/>
                    </a:moveTo>
                    <a:cubicBezTo>
                      <a:pt x="63" y="283"/>
                      <a:pt x="0" y="220"/>
                      <a:pt x="0" y="142"/>
                    </a:cubicBezTo>
                    <a:cubicBezTo>
                      <a:pt x="0" y="63"/>
                      <a:pt x="63" y="0"/>
                      <a:pt x="141" y="0"/>
                    </a:cubicBezTo>
                    <a:cubicBezTo>
                      <a:pt x="220" y="0"/>
                      <a:pt x="283" y="63"/>
                      <a:pt x="283" y="142"/>
                    </a:cubicBezTo>
                    <a:cubicBezTo>
                      <a:pt x="283" y="220"/>
                      <a:pt x="220" y="283"/>
                      <a:pt x="141" y="2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9" name="Freeform 13" descr="e7d195523061f1c0d3ba7f298e59d031c9c3f97027ed136f882110EF8F17BAD1F2C348D17C7856EF46CB4678CC9E44EE1ABA681E3133328A7B4D22AAF822B2429426B2355AA8CC44631ADF5DCF3CCC2E7F7011FEB57D3705389DC1EABC93140AEF1A27E8ECC5559CB2D3FB4FB15EFF6BC60C5C5DBD07403ABC35E61B72E3E8B961B5194A36EE24BD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10460307" y="4894750"/>
              <a:ext cx="136191" cy="246139"/>
            </a:xfrm>
            <a:custGeom>
              <a:avLst/>
              <a:gdLst>
                <a:gd name="T0" fmla="*/ 67 w 700"/>
                <a:gd name="T1" fmla="*/ 416 h 767"/>
                <a:gd name="T2" fmla="*/ 350 w 700"/>
                <a:gd name="T3" fmla="*/ 701 h 767"/>
                <a:gd name="T4" fmla="*/ 633 w 700"/>
                <a:gd name="T5" fmla="*/ 414 h 767"/>
                <a:gd name="T6" fmla="*/ 532 w 700"/>
                <a:gd name="T7" fmla="*/ 207 h 767"/>
                <a:gd name="T8" fmla="*/ 500 w 700"/>
                <a:gd name="T9" fmla="*/ 279 h 767"/>
                <a:gd name="T10" fmla="*/ 452 w 700"/>
                <a:gd name="T11" fmla="*/ 330 h 767"/>
                <a:gd name="T12" fmla="*/ 399 w 700"/>
                <a:gd name="T13" fmla="*/ 378 h 767"/>
                <a:gd name="T14" fmla="*/ 397 w 700"/>
                <a:gd name="T15" fmla="*/ 307 h 767"/>
                <a:gd name="T16" fmla="*/ 396 w 700"/>
                <a:gd name="T17" fmla="*/ 271 h 767"/>
                <a:gd name="T18" fmla="*/ 219 w 700"/>
                <a:gd name="T19" fmla="*/ 70 h 767"/>
                <a:gd name="T20" fmla="*/ 207 w 700"/>
                <a:gd name="T21" fmla="*/ 69 h 767"/>
                <a:gd name="T22" fmla="*/ 199 w 700"/>
                <a:gd name="T23" fmla="*/ 118 h 767"/>
                <a:gd name="T24" fmla="*/ 120 w 700"/>
                <a:gd name="T25" fmla="*/ 254 h 767"/>
                <a:gd name="T26" fmla="*/ 116 w 700"/>
                <a:gd name="T27" fmla="*/ 257 h 767"/>
                <a:gd name="T28" fmla="*/ 67 w 700"/>
                <a:gd name="T29" fmla="*/ 416 h 767"/>
                <a:gd name="T30" fmla="*/ 469 w 700"/>
                <a:gd name="T31" fmla="*/ 183 h 767"/>
                <a:gd name="T32" fmla="*/ 477 w 700"/>
                <a:gd name="T33" fmla="*/ 147 h 767"/>
                <a:gd name="T34" fmla="*/ 486 w 700"/>
                <a:gd name="T35" fmla="*/ 105 h 767"/>
                <a:gd name="T36" fmla="*/ 525 w 700"/>
                <a:gd name="T37" fmla="*/ 125 h 767"/>
                <a:gd name="T38" fmla="*/ 567 w 700"/>
                <a:gd name="T39" fmla="*/ 150 h 767"/>
                <a:gd name="T40" fmla="*/ 700 w 700"/>
                <a:gd name="T41" fmla="*/ 414 h 767"/>
                <a:gd name="T42" fmla="*/ 350 w 700"/>
                <a:gd name="T43" fmla="*/ 767 h 767"/>
                <a:gd name="T44" fmla="*/ 0 w 700"/>
                <a:gd name="T45" fmla="*/ 416 h 767"/>
                <a:gd name="T46" fmla="*/ 64 w 700"/>
                <a:gd name="T47" fmla="*/ 216 h 767"/>
                <a:gd name="T48" fmla="*/ 66 w 700"/>
                <a:gd name="T49" fmla="*/ 214 h 767"/>
                <a:gd name="T50" fmla="*/ 70 w 700"/>
                <a:gd name="T51" fmla="*/ 209 h 767"/>
                <a:gd name="T52" fmla="*/ 135 w 700"/>
                <a:gd name="T53" fmla="*/ 101 h 767"/>
                <a:gd name="T54" fmla="*/ 143 w 700"/>
                <a:gd name="T55" fmla="*/ 31 h 767"/>
                <a:gd name="T56" fmla="*/ 146 w 700"/>
                <a:gd name="T57" fmla="*/ 0 h 767"/>
                <a:gd name="T58" fmla="*/ 177 w 700"/>
                <a:gd name="T59" fmla="*/ 1 h 767"/>
                <a:gd name="T60" fmla="*/ 231 w 700"/>
                <a:gd name="T61" fmla="*/ 5 h 767"/>
                <a:gd name="T62" fmla="*/ 457 w 700"/>
                <a:gd name="T63" fmla="*/ 219 h 767"/>
                <a:gd name="T64" fmla="*/ 469 w 700"/>
                <a:gd name="T65" fmla="*/ 183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0" h="767">
                  <a:moveTo>
                    <a:pt x="67" y="416"/>
                  </a:moveTo>
                  <a:cubicBezTo>
                    <a:pt x="67" y="573"/>
                    <a:pt x="194" y="701"/>
                    <a:pt x="350" y="701"/>
                  </a:cubicBezTo>
                  <a:cubicBezTo>
                    <a:pt x="507" y="701"/>
                    <a:pt x="633" y="573"/>
                    <a:pt x="633" y="414"/>
                  </a:cubicBezTo>
                  <a:cubicBezTo>
                    <a:pt x="633" y="333"/>
                    <a:pt x="596" y="258"/>
                    <a:pt x="532" y="207"/>
                  </a:cubicBezTo>
                  <a:cubicBezTo>
                    <a:pt x="525" y="232"/>
                    <a:pt x="514" y="256"/>
                    <a:pt x="500" y="279"/>
                  </a:cubicBezTo>
                  <a:cubicBezTo>
                    <a:pt x="492" y="293"/>
                    <a:pt x="476" y="309"/>
                    <a:pt x="452" y="330"/>
                  </a:cubicBezTo>
                  <a:cubicBezTo>
                    <a:pt x="399" y="378"/>
                    <a:pt x="399" y="378"/>
                    <a:pt x="399" y="378"/>
                  </a:cubicBezTo>
                  <a:cubicBezTo>
                    <a:pt x="397" y="307"/>
                    <a:pt x="397" y="307"/>
                    <a:pt x="397" y="307"/>
                  </a:cubicBezTo>
                  <a:cubicBezTo>
                    <a:pt x="396" y="295"/>
                    <a:pt x="396" y="283"/>
                    <a:pt x="396" y="271"/>
                  </a:cubicBezTo>
                  <a:cubicBezTo>
                    <a:pt x="396" y="172"/>
                    <a:pt x="321" y="87"/>
                    <a:pt x="219" y="70"/>
                  </a:cubicBezTo>
                  <a:cubicBezTo>
                    <a:pt x="215" y="70"/>
                    <a:pt x="211" y="69"/>
                    <a:pt x="207" y="69"/>
                  </a:cubicBezTo>
                  <a:cubicBezTo>
                    <a:pt x="204" y="92"/>
                    <a:pt x="202" y="108"/>
                    <a:pt x="199" y="118"/>
                  </a:cubicBezTo>
                  <a:cubicBezTo>
                    <a:pt x="188" y="163"/>
                    <a:pt x="161" y="206"/>
                    <a:pt x="120" y="254"/>
                  </a:cubicBezTo>
                  <a:cubicBezTo>
                    <a:pt x="116" y="257"/>
                    <a:pt x="116" y="257"/>
                    <a:pt x="116" y="257"/>
                  </a:cubicBezTo>
                  <a:cubicBezTo>
                    <a:pt x="84" y="301"/>
                    <a:pt x="67" y="357"/>
                    <a:pt x="67" y="416"/>
                  </a:cubicBezTo>
                  <a:close/>
                  <a:moveTo>
                    <a:pt x="469" y="183"/>
                  </a:moveTo>
                  <a:cubicBezTo>
                    <a:pt x="471" y="176"/>
                    <a:pt x="474" y="164"/>
                    <a:pt x="477" y="147"/>
                  </a:cubicBezTo>
                  <a:cubicBezTo>
                    <a:pt x="486" y="105"/>
                    <a:pt x="486" y="105"/>
                    <a:pt x="486" y="105"/>
                  </a:cubicBezTo>
                  <a:cubicBezTo>
                    <a:pt x="525" y="125"/>
                    <a:pt x="525" y="125"/>
                    <a:pt x="525" y="125"/>
                  </a:cubicBezTo>
                  <a:cubicBezTo>
                    <a:pt x="545" y="135"/>
                    <a:pt x="559" y="143"/>
                    <a:pt x="567" y="150"/>
                  </a:cubicBezTo>
                  <a:cubicBezTo>
                    <a:pt x="650" y="213"/>
                    <a:pt x="700" y="309"/>
                    <a:pt x="700" y="414"/>
                  </a:cubicBezTo>
                  <a:cubicBezTo>
                    <a:pt x="700" y="610"/>
                    <a:pt x="544" y="767"/>
                    <a:pt x="350" y="767"/>
                  </a:cubicBezTo>
                  <a:cubicBezTo>
                    <a:pt x="157" y="767"/>
                    <a:pt x="0" y="610"/>
                    <a:pt x="0" y="416"/>
                  </a:cubicBezTo>
                  <a:cubicBezTo>
                    <a:pt x="0" y="342"/>
                    <a:pt x="22" y="272"/>
                    <a:pt x="64" y="216"/>
                  </a:cubicBezTo>
                  <a:cubicBezTo>
                    <a:pt x="66" y="214"/>
                    <a:pt x="66" y="214"/>
                    <a:pt x="66" y="214"/>
                  </a:cubicBezTo>
                  <a:cubicBezTo>
                    <a:pt x="70" y="209"/>
                    <a:pt x="70" y="209"/>
                    <a:pt x="70" y="209"/>
                  </a:cubicBezTo>
                  <a:cubicBezTo>
                    <a:pt x="105" y="169"/>
                    <a:pt x="126" y="135"/>
                    <a:pt x="135" y="101"/>
                  </a:cubicBezTo>
                  <a:cubicBezTo>
                    <a:pt x="137" y="93"/>
                    <a:pt x="140" y="69"/>
                    <a:pt x="143" y="31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77" y="1"/>
                    <a:pt x="177" y="1"/>
                    <a:pt x="177" y="1"/>
                  </a:cubicBezTo>
                  <a:cubicBezTo>
                    <a:pt x="202" y="1"/>
                    <a:pt x="219" y="3"/>
                    <a:pt x="231" y="5"/>
                  </a:cubicBezTo>
                  <a:cubicBezTo>
                    <a:pt x="346" y="24"/>
                    <a:pt x="435" y="110"/>
                    <a:pt x="457" y="219"/>
                  </a:cubicBezTo>
                  <a:cubicBezTo>
                    <a:pt x="462" y="207"/>
                    <a:pt x="466" y="195"/>
                    <a:pt x="469" y="1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/>
            <p:nvPr>
              <p:custDataLst>
                <p:tags r:id="rId14"/>
              </p:custDataLst>
            </p:nvPr>
          </p:nvSpPr>
          <p:spPr>
            <a:xfrm>
              <a:off x="8536986" y="3739772"/>
              <a:ext cx="1325114" cy="1144750"/>
            </a:xfrm>
            <a:prstGeom prst="ellipse">
              <a:avLst/>
            </a:prstGeom>
            <a:gradFill>
              <a:gsLst>
                <a:gs pos="51000">
                  <a:srgbClr val="002060"/>
                </a:gs>
                <a:gs pos="100000">
                  <a:srgbClr val="033E8B"/>
                </a:gs>
              </a:gsLst>
            </a:gradFill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>
              <p:custDataLst>
                <p:tags r:id="rId15"/>
              </p:custDataLst>
            </p:nvPr>
          </p:nvSpPr>
          <p:spPr>
            <a:xfrm>
              <a:off x="7792490" y="5427965"/>
              <a:ext cx="1179384" cy="32709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457200">
                <a:defRPr/>
              </a:pPr>
              <a:r>
                <a:rPr lang="zh-CN" altLang="en-US" sz="11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安全策略</a:t>
              </a:r>
            </a:p>
          </p:txBody>
        </p:sp>
        <p:sp>
          <p:nvSpPr>
            <p:cNvPr id="32" name="矩形 31"/>
            <p:cNvSpPr/>
            <p:nvPr>
              <p:custDataLst>
                <p:tags r:id="rId16"/>
              </p:custDataLst>
            </p:nvPr>
          </p:nvSpPr>
          <p:spPr>
            <a:xfrm>
              <a:off x="6775390" y="5446691"/>
              <a:ext cx="1179384" cy="32709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457200">
                <a:defRPr/>
              </a:pPr>
              <a:r>
                <a:rPr lang="zh-CN" altLang="en-US" sz="11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权限管控</a:t>
              </a:r>
            </a:p>
          </p:txBody>
        </p:sp>
        <p:sp>
          <p:nvSpPr>
            <p:cNvPr id="33" name="矩形 32"/>
            <p:cNvSpPr/>
            <p:nvPr>
              <p:custDataLst>
                <p:tags r:id="rId17"/>
              </p:custDataLst>
            </p:nvPr>
          </p:nvSpPr>
          <p:spPr>
            <a:xfrm>
              <a:off x="6863452" y="3466797"/>
              <a:ext cx="1325114" cy="3822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457200">
                <a:defRPr/>
              </a:pPr>
              <a:r>
                <a:rPr lang="zh-CN" altLang="en-US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敏感数据定义</a:t>
              </a:r>
            </a:p>
          </p:txBody>
        </p:sp>
        <p:sp>
          <p:nvSpPr>
            <p:cNvPr id="34" name="矩形 33"/>
            <p:cNvSpPr/>
            <p:nvPr>
              <p:custDataLst>
                <p:tags r:id="rId18"/>
              </p:custDataLst>
            </p:nvPr>
          </p:nvSpPr>
          <p:spPr>
            <a:xfrm>
              <a:off x="6833039" y="3769994"/>
              <a:ext cx="1325114" cy="37650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457200">
                <a:defRPr/>
              </a:pPr>
              <a:r>
                <a:rPr lang="zh-CN" altLang="en-US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数据分类分级</a:t>
              </a:r>
            </a:p>
          </p:txBody>
        </p:sp>
        <p:sp>
          <p:nvSpPr>
            <p:cNvPr id="35" name="矩形 34"/>
            <p:cNvSpPr/>
            <p:nvPr>
              <p:custDataLst>
                <p:tags r:id="rId19"/>
              </p:custDataLst>
            </p:nvPr>
          </p:nvSpPr>
          <p:spPr>
            <a:xfrm>
              <a:off x="6841360" y="4049100"/>
              <a:ext cx="1360255" cy="45282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457200">
                <a:defRPr/>
              </a:pPr>
              <a:r>
                <a:rPr lang="zh-CN" altLang="en-US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敏感数据分布</a:t>
              </a:r>
            </a:p>
          </p:txBody>
        </p:sp>
        <p:sp>
          <p:nvSpPr>
            <p:cNvPr id="36" name="矩形 35"/>
            <p:cNvSpPr/>
            <p:nvPr>
              <p:custDataLst>
                <p:tags r:id="rId20"/>
              </p:custDataLst>
            </p:nvPr>
          </p:nvSpPr>
          <p:spPr>
            <a:xfrm>
              <a:off x="10164696" y="3566764"/>
              <a:ext cx="1004483" cy="24489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457200">
                <a:defRPr/>
              </a:pPr>
              <a:r>
                <a:rPr lang="zh-CN" altLang="en-US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数据加密</a:t>
              </a:r>
            </a:p>
          </p:txBody>
        </p:sp>
        <p:sp>
          <p:nvSpPr>
            <p:cNvPr id="37" name="矩形 36"/>
            <p:cNvSpPr/>
            <p:nvPr>
              <p:custDataLst>
                <p:tags r:id="rId21"/>
              </p:custDataLst>
            </p:nvPr>
          </p:nvSpPr>
          <p:spPr>
            <a:xfrm>
              <a:off x="10167651" y="3772116"/>
              <a:ext cx="1024606" cy="43021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457200">
                <a:defRPr/>
              </a:pPr>
              <a:r>
                <a:rPr lang="zh-CN" altLang="en-US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数据脱敏</a:t>
              </a:r>
            </a:p>
          </p:txBody>
        </p:sp>
        <p:sp>
          <p:nvSpPr>
            <p:cNvPr id="38" name="矩形 37"/>
            <p:cNvSpPr/>
            <p:nvPr>
              <p:custDataLst>
                <p:tags r:id="rId22"/>
              </p:custDataLst>
            </p:nvPr>
          </p:nvSpPr>
          <p:spPr>
            <a:xfrm>
              <a:off x="11018778" y="3490367"/>
              <a:ext cx="1004483" cy="32165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457200">
                <a:lnSpc>
                  <a:spcPct val="150000"/>
                </a:lnSpc>
                <a:defRPr/>
              </a:pPr>
              <a:r>
                <a:rPr lang="zh-CN" altLang="en-US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数据指纹</a:t>
              </a:r>
            </a:p>
          </p:txBody>
        </p:sp>
        <p:sp>
          <p:nvSpPr>
            <p:cNvPr id="39" name="矩形 38"/>
            <p:cNvSpPr/>
            <p:nvPr>
              <p:custDataLst>
                <p:tags r:id="rId23"/>
              </p:custDataLst>
            </p:nvPr>
          </p:nvSpPr>
          <p:spPr>
            <a:xfrm>
              <a:off x="9862103" y="5346788"/>
              <a:ext cx="1071849" cy="47029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zh-CN" altLang="en-US" sz="11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日志监控</a:t>
              </a:r>
            </a:p>
          </p:txBody>
        </p:sp>
        <p:sp>
          <p:nvSpPr>
            <p:cNvPr id="40" name="Text Box 11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gray">
            <a:xfrm>
              <a:off x="7239633" y="3082918"/>
              <a:ext cx="1113564" cy="290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>
                <a:defRPr/>
              </a:pPr>
              <a:r>
                <a:rPr lang="zh-CN" altLang="en-US" sz="11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数据识别</a:t>
              </a:r>
            </a:p>
          </p:txBody>
        </p:sp>
        <p:sp>
          <p:nvSpPr>
            <p:cNvPr id="41" name="Text Box 12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gray">
            <a:xfrm>
              <a:off x="10613184" y="3082739"/>
              <a:ext cx="1170796" cy="290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>
                <a:defRPr/>
              </a:pPr>
              <a:r>
                <a:rPr lang="zh-CN" altLang="en-US" sz="11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数据保护</a:t>
              </a:r>
            </a:p>
          </p:txBody>
        </p:sp>
        <p:sp>
          <p:nvSpPr>
            <p:cNvPr id="42" name="Text Box 13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gray">
            <a:xfrm>
              <a:off x="10627702" y="4904611"/>
              <a:ext cx="1048970" cy="290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>
                <a:defRPr/>
              </a:pPr>
              <a:r>
                <a:rPr lang="zh-CN" altLang="en-US" sz="11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监控审计</a:t>
              </a:r>
            </a:p>
          </p:txBody>
        </p:sp>
        <p:sp>
          <p:nvSpPr>
            <p:cNvPr id="43" name="Text Box 14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gray">
            <a:xfrm>
              <a:off x="7120260" y="4932418"/>
              <a:ext cx="1054670" cy="290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>
                <a:defRPr/>
              </a:pPr>
              <a:r>
                <a:rPr lang="zh-CN" altLang="en-US" sz="11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安全加固</a:t>
              </a:r>
            </a:p>
          </p:txBody>
        </p:sp>
        <p:sp>
          <p:nvSpPr>
            <p:cNvPr id="44" name="矩形 43"/>
            <p:cNvSpPr/>
            <p:nvPr>
              <p:custDataLst>
                <p:tags r:id="rId28"/>
              </p:custDataLst>
            </p:nvPr>
          </p:nvSpPr>
          <p:spPr>
            <a:xfrm>
              <a:off x="8860554" y="4134003"/>
              <a:ext cx="623805" cy="357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>
                <a:defRPr/>
              </a:pPr>
              <a:r>
                <a:rPr lang="zh-CN" altLang="en-US" sz="14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数据安全</a:t>
              </a:r>
            </a:p>
          </p:txBody>
        </p:sp>
        <p:sp>
          <p:nvSpPr>
            <p:cNvPr id="45" name="矩形 44"/>
            <p:cNvSpPr/>
            <p:nvPr>
              <p:custDataLst>
                <p:tags r:id="rId29"/>
              </p:custDataLst>
            </p:nvPr>
          </p:nvSpPr>
          <p:spPr>
            <a:xfrm>
              <a:off x="10995701" y="3794416"/>
              <a:ext cx="883343" cy="3216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>
                <a:lnSpc>
                  <a:spcPct val="150000"/>
                </a:lnSpc>
                <a:defRPr/>
              </a:pPr>
              <a:r>
                <a:rPr lang="zh-CN" altLang="en-US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敏感词库</a:t>
              </a:r>
            </a:p>
          </p:txBody>
        </p:sp>
        <p:sp>
          <p:nvSpPr>
            <p:cNvPr id="46" name="任意形状 95"/>
            <p:cNvSpPr/>
            <p:nvPr>
              <p:custDataLst>
                <p:tags r:id="rId30"/>
              </p:custDataLst>
            </p:nvPr>
          </p:nvSpPr>
          <p:spPr>
            <a:xfrm>
              <a:off x="7007733" y="4903338"/>
              <a:ext cx="150541" cy="274275"/>
            </a:xfrm>
            <a:custGeom>
              <a:avLst/>
              <a:gdLst>
                <a:gd name="connsiteX0" fmla="*/ 109688 w 213750"/>
                <a:gd name="connsiteY0" fmla="*/ 230264 h 236250"/>
                <a:gd name="connsiteX1" fmla="*/ 98438 w 213750"/>
                <a:gd name="connsiteY1" fmla="*/ 227452 h 236250"/>
                <a:gd name="connsiteX2" fmla="*/ 95063 w 213750"/>
                <a:gd name="connsiteY2" fmla="*/ 225539 h 236250"/>
                <a:gd name="connsiteX3" fmla="*/ 8438 w 213750"/>
                <a:gd name="connsiteY3" fmla="*/ 77039 h 236250"/>
                <a:gd name="connsiteX4" fmla="*/ 8438 w 213750"/>
                <a:gd name="connsiteY4" fmla="*/ 75464 h 236250"/>
                <a:gd name="connsiteX5" fmla="*/ 19688 w 213750"/>
                <a:gd name="connsiteY5" fmla="*/ 55777 h 236250"/>
                <a:gd name="connsiteX6" fmla="*/ 98438 w 213750"/>
                <a:gd name="connsiteY6" fmla="*/ 11452 h 236250"/>
                <a:gd name="connsiteX7" fmla="*/ 120938 w 213750"/>
                <a:gd name="connsiteY7" fmla="*/ 11452 h 236250"/>
                <a:gd name="connsiteX8" fmla="*/ 199688 w 213750"/>
                <a:gd name="connsiteY8" fmla="*/ 55777 h 236250"/>
                <a:gd name="connsiteX9" fmla="*/ 210938 w 213750"/>
                <a:gd name="connsiteY9" fmla="*/ 75464 h 236250"/>
                <a:gd name="connsiteX10" fmla="*/ 210938 w 213750"/>
                <a:gd name="connsiteY10" fmla="*/ 77039 h 236250"/>
                <a:gd name="connsiteX11" fmla="*/ 124088 w 213750"/>
                <a:gd name="connsiteY11" fmla="*/ 225539 h 236250"/>
                <a:gd name="connsiteX12" fmla="*/ 120713 w 213750"/>
                <a:gd name="connsiteY12" fmla="*/ 227452 h 236250"/>
                <a:gd name="connsiteX13" fmla="*/ 109688 w 213750"/>
                <a:gd name="connsiteY13" fmla="*/ 230264 h 236250"/>
                <a:gd name="connsiteX14" fmla="*/ 109688 w 213750"/>
                <a:gd name="connsiteY14" fmla="*/ 31139 h 236250"/>
                <a:gd name="connsiteX15" fmla="*/ 30938 w 213750"/>
                <a:gd name="connsiteY15" fmla="*/ 75464 h 236250"/>
                <a:gd name="connsiteX16" fmla="*/ 30938 w 213750"/>
                <a:gd name="connsiteY16" fmla="*/ 77039 h 236250"/>
                <a:gd name="connsiteX17" fmla="*/ 106313 w 213750"/>
                <a:gd name="connsiteY17" fmla="*/ 205852 h 236250"/>
                <a:gd name="connsiteX18" fmla="*/ 109688 w 213750"/>
                <a:gd name="connsiteY18" fmla="*/ 207764 h 236250"/>
                <a:gd name="connsiteX19" fmla="*/ 113063 w 213750"/>
                <a:gd name="connsiteY19" fmla="*/ 205852 h 236250"/>
                <a:gd name="connsiteX20" fmla="*/ 188438 w 213750"/>
                <a:gd name="connsiteY20" fmla="*/ 77039 h 236250"/>
                <a:gd name="connsiteX21" fmla="*/ 188438 w 213750"/>
                <a:gd name="connsiteY21" fmla="*/ 75464 h 23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3750" h="236250">
                  <a:moveTo>
                    <a:pt x="109688" y="230264"/>
                  </a:moveTo>
                  <a:cubicBezTo>
                    <a:pt x="105757" y="230326"/>
                    <a:pt x="101878" y="229356"/>
                    <a:pt x="98438" y="227452"/>
                  </a:cubicBezTo>
                  <a:lnTo>
                    <a:pt x="95063" y="225539"/>
                  </a:lnTo>
                  <a:cubicBezTo>
                    <a:pt x="41544" y="195260"/>
                    <a:pt x="8452" y="138531"/>
                    <a:pt x="8438" y="77039"/>
                  </a:cubicBezTo>
                  <a:lnTo>
                    <a:pt x="8438" y="75464"/>
                  </a:lnTo>
                  <a:cubicBezTo>
                    <a:pt x="8366" y="67354"/>
                    <a:pt x="12664" y="59832"/>
                    <a:pt x="19688" y="55777"/>
                  </a:cubicBezTo>
                  <a:lnTo>
                    <a:pt x="98438" y="11452"/>
                  </a:lnTo>
                  <a:cubicBezTo>
                    <a:pt x="105400" y="7433"/>
                    <a:pt x="113977" y="7433"/>
                    <a:pt x="120938" y="11452"/>
                  </a:cubicBezTo>
                  <a:lnTo>
                    <a:pt x="199688" y="55777"/>
                  </a:lnTo>
                  <a:cubicBezTo>
                    <a:pt x="206713" y="59832"/>
                    <a:pt x="211011" y="67354"/>
                    <a:pt x="210938" y="75464"/>
                  </a:cubicBezTo>
                  <a:lnTo>
                    <a:pt x="210938" y="77039"/>
                  </a:lnTo>
                  <a:cubicBezTo>
                    <a:pt x="210879" y="138578"/>
                    <a:pt x="177694" y="195318"/>
                    <a:pt x="124088" y="225539"/>
                  </a:cubicBezTo>
                  <a:lnTo>
                    <a:pt x="120713" y="227452"/>
                  </a:lnTo>
                  <a:cubicBezTo>
                    <a:pt x="117340" y="229319"/>
                    <a:pt x="113544" y="230287"/>
                    <a:pt x="109688" y="230264"/>
                  </a:cubicBezTo>
                  <a:close/>
                  <a:moveTo>
                    <a:pt x="109688" y="31139"/>
                  </a:moveTo>
                  <a:lnTo>
                    <a:pt x="30938" y="75464"/>
                  </a:lnTo>
                  <a:lnTo>
                    <a:pt x="30938" y="77039"/>
                  </a:lnTo>
                  <a:cubicBezTo>
                    <a:pt x="30977" y="130433"/>
                    <a:pt x="59784" y="179663"/>
                    <a:pt x="106313" y="205852"/>
                  </a:cubicBezTo>
                  <a:lnTo>
                    <a:pt x="109688" y="207764"/>
                  </a:lnTo>
                  <a:lnTo>
                    <a:pt x="113063" y="205852"/>
                  </a:lnTo>
                  <a:cubicBezTo>
                    <a:pt x="159593" y="179663"/>
                    <a:pt x="188400" y="130433"/>
                    <a:pt x="188438" y="77039"/>
                  </a:cubicBezTo>
                  <a:lnTo>
                    <a:pt x="188438" y="7546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矩形 46"/>
            <p:cNvSpPr/>
            <p:nvPr>
              <p:custDataLst>
                <p:tags r:id="rId31"/>
              </p:custDataLst>
            </p:nvPr>
          </p:nvSpPr>
          <p:spPr>
            <a:xfrm>
              <a:off x="10933952" y="5385720"/>
              <a:ext cx="1048968" cy="34414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zh-CN" altLang="en-US" sz="11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行为监控</a:t>
              </a:r>
            </a:p>
          </p:txBody>
        </p:sp>
        <p:sp>
          <p:nvSpPr>
            <p:cNvPr id="48" name="矩形: 剪去左右顶角 47"/>
            <p:cNvSpPr/>
            <p:nvPr/>
          </p:nvSpPr>
          <p:spPr>
            <a:xfrm>
              <a:off x="6823818" y="5972590"/>
              <a:ext cx="5028302" cy="447478"/>
            </a:xfrm>
            <a:prstGeom prst="snip2Same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以企业</a:t>
              </a:r>
              <a:r>
                <a:rPr lang="zh-CN" altLang="en-US" sz="11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组织分工 </a:t>
              </a:r>
              <a:r>
                <a:rPr lang="en-US" altLang="zh-CN" sz="11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+ </a:t>
              </a:r>
              <a:r>
                <a:rPr lang="zh-CN" altLang="en-US" sz="11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业务内容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特点为基础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158154" y="2226964"/>
              <a:ext cx="2216331" cy="307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数据安全管理体系</a:t>
              </a: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964712" y="717809"/>
            <a:ext cx="18334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数据标准管理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263142" y="2756740"/>
            <a:ext cx="3159045" cy="3546050"/>
            <a:chOff x="705269" y="3118168"/>
            <a:chExt cx="3216503" cy="2273421"/>
          </a:xfrm>
        </p:grpSpPr>
        <p:sp>
          <p:nvSpPr>
            <p:cNvPr id="54" name="文本框 53"/>
            <p:cNvSpPr txBox="1"/>
            <p:nvPr/>
          </p:nvSpPr>
          <p:spPr>
            <a:xfrm>
              <a:off x="1708501" y="3118168"/>
              <a:ext cx="1498600" cy="21735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defRPr sz="1600"/>
              </a:lvl1pPr>
            </a:lstStyle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数据标准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113994" y="3870981"/>
              <a:ext cx="1071422" cy="27624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defRPr sz="1600"/>
              </a:lvl1pPr>
            </a:lstStyle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基础类数据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标准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868340" y="3870980"/>
              <a:ext cx="1017162" cy="27624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defRPr sz="1600"/>
              </a:lvl1pPr>
            </a:lstStyle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指标类数据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标准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7" name="连接符: 肘形 56"/>
            <p:cNvCxnSpPr>
              <a:stCxn id="54" idx="2"/>
              <a:endCxn id="55" idx="0"/>
            </p:cNvCxnSpPr>
            <p:nvPr/>
          </p:nvCxnSpPr>
          <p:spPr>
            <a:xfrm rot="5400000">
              <a:off x="1786027" y="3199206"/>
              <a:ext cx="535454" cy="808095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连接符: 肘形 57"/>
            <p:cNvCxnSpPr>
              <a:stCxn id="54" idx="2"/>
              <a:endCxn id="56" idx="0"/>
            </p:cNvCxnSpPr>
            <p:nvPr/>
          </p:nvCxnSpPr>
          <p:spPr>
            <a:xfrm rot="16200000" flipH="1">
              <a:off x="2649634" y="3143693"/>
              <a:ext cx="535453" cy="91912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矩形 58"/>
            <p:cNvSpPr/>
            <p:nvPr/>
          </p:nvSpPr>
          <p:spPr>
            <a:xfrm>
              <a:off x="705269" y="4459289"/>
              <a:ext cx="304800" cy="92057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数据维度标准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1172826" y="4471011"/>
              <a:ext cx="326371" cy="77993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主数据标准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1643662" y="4471011"/>
              <a:ext cx="304800" cy="77993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元数据标准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2074861" y="4471011"/>
              <a:ext cx="304800" cy="92057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数据编码标准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2495333" y="4471011"/>
              <a:ext cx="304800" cy="92057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数据模型标准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3099664" y="4471011"/>
              <a:ext cx="304800" cy="92057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基础指标标准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3616972" y="4471011"/>
              <a:ext cx="304800" cy="92057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计算指标标准</a:t>
              </a:r>
            </a:p>
          </p:txBody>
        </p:sp>
        <p:cxnSp>
          <p:nvCxnSpPr>
            <p:cNvPr id="66" name="连接符: 肘形 65"/>
            <p:cNvCxnSpPr>
              <a:stCxn id="55" idx="2"/>
              <a:endCxn id="59" idx="0"/>
            </p:cNvCxnSpPr>
            <p:nvPr/>
          </p:nvCxnSpPr>
          <p:spPr>
            <a:xfrm rot="5400000">
              <a:off x="1097658" y="3907241"/>
              <a:ext cx="312060" cy="792037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连接符: 肘形 66"/>
            <p:cNvCxnSpPr>
              <a:stCxn id="55" idx="2"/>
              <a:endCxn id="60" idx="0"/>
            </p:cNvCxnSpPr>
            <p:nvPr/>
          </p:nvCxnSpPr>
          <p:spPr>
            <a:xfrm rot="5400000">
              <a:off x="1330968" y="4152273"/>
              <a:ext cx="323782" cy="313694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连接符: 肘形 67"/>
            <p:cNvCxnSpPr>
              <a:stCxn id="55" idx="2"/>
              <a:endCxn id="62" idx="0"/>
            </p:cNvCxnSpPr>
            <p:nvPr/>
          </p:nvCxnSpPr>
          <p:spPr>
            <a:xfrm rot="16200000" flipH="1">
              <a:off x="1776593" y="4020342"/>
              <a:ext cx="323782" cy="577555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连接符: 肘形 68"/>
            <p:cNvCxnSpPr>
              <a:stCxn id="55" idx="2"/>
              <a:endCxn id="63" idx="0"/>
            </p:cNvCxnSpPr>
            <p:nvPr/>
          </p:nvCxnSpPr>
          <p:spPr>
            <a:xfrm rot="16200000" flipH="1">
              <a:off x="1986828" y="3810106"/>
              <a:ext cx="323782" cy="998027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连接符: 肘形 69"/>
            <p:cNvCxnSpPr>
              <a:stCxn id="55" idx="2"/>
              <a:endCxn id="61" idx="0"/>
            </p:cNvCxnSpPr>
            <p:nvPr/>
          </p:nvCxnSpPr>
          <p:spPr>
            <a:xfrm rot="16200000" flipH="1">
              <a:off x="1560993" y="4235942"/>
              <a:ext cx="323782" cy="146356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连接符: 肘形 70"/>
            <p:cNvCxnSpPr>
              <a:stCxn id="56" idx="2"/>
              <a:endCxn id="64" idx="0"/>
            </p:cNvCxnSpPr>
            <p:nvPr/>
          </p:nvCxnSpPr>
          <p:spPr>
            <a:xfrm rot="5400000">
              <a:off x="3152602" y="4246691"/>
              <a:ext cx="323782" cy="124856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连接符: 肘形 71"/>
            <p:cNvCxnSpPr>
              <a:stCxn id="56" idx="2"/>
              <a:endCxn id="65" idx="0"/>
            </p:cNvCxnSpPr>
            <p:nvPr/>
          </p:nvCxnSpPr>
          <p:spPr>
            <a:xfrm rot="16200000" flipH="1">
              <a:off x="3411256" y="4112893"/>
              <a:ext cx="323782" cy="39245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文本框 72"/>
          <p:cNvSpPr txBox="1"/>
          <p:nvPr/>
        </p:nvSpPr>
        <p:spPr>
          <a:xfrm>
            <a:off x="104405" y="1439389"/>
            <a:ext cx="37577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统一标准定义和实施统一的准则、规范，以确保数据的格式、命名约定、数据类型和数据字典的一致性。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104405" y="2275279"/>
            <a:ext cx="3711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b="1">
                <a:solidFill>
                  <a:srgbClr val="0070C0"/>
                </a:solidFill>
              </a:defRPr>
            </a:lvl1pPr>
          </a:lstStyle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标准规划→标准制定→标准发布→标准执行→标准维护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166360" y="1113859"/>
            <a:ext cx="3534171" cy="276999"/>
          </a:xfrm>
          <a:prstGeom prst="rect">
            <a:avLst/>
          </a:prstGeom>
          <a:noFill/>
          <a:ln w="31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技术规范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行业标准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综合考虑，服务一站式落地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1196105" y="1930459"/>
            <a:ext cx="1568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b="1">
                <a:solidFill>
                  <a:srgbClr val="0070C0"/>
                </a:solidFill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制定数据标准体系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343950" y="241155"/>
            <a:ext cx="2542932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数据治理服务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/>
    </mc:Choice>
    <mc:Fallback xmlns="">
      <p:transition spd="slow" advClick="0" advTm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167115" y="6640460"/>
            <a:ext cx="2844800" cy="365125"/>
          </a:xfrm>
        </p:spPr>
        <p:txBody>
          <a:bodyPr/>
          <a:lstStyle/>
          <a:p>
            <a:pPr>
              <a:defRPr/>
            </a:pPr>
            <a:fld id="{387A60C8-9C1B-44C3-8490-B690485AB76F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67" name="圆角矩形 66"/>
          <p:cNvSpPr/>
          <p:nvPr/>
        </p:nvSpPr>
        <p:spPr>
          <a:xfrm>
            <a:off x="2601595" y="595630"/>
            <a:ext cx="2647950" cy="6155055"/>
          </a:xfrm>
          <a:prstGeom prst="roundRect">
            <a:avLst>
              <a:gd name="adj" fmla="val 541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圆角矩形 65"/>
          <p:cNvSpPr/>
          <p:nvPr/>
        </p:nvSpPr>
        <p:spPr>
          <a:xfrm>
            <a:off x="5389245" y="595630"/>
            <a:ext cx="6520815" cy="6141085"/>
          </a:xfrm>
          <a:prstGeom prst="roundRect">
            <a:avLst>
              <a:gd name="adj" fmla="val 541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流程图: 磁盘 60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006725" y="2889885"/>
            <a:ext cx="1983740" cy="3769995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fontAlgn="auto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rect"/>
          <p:cNvSpPr/>
          <p:nvPr/>
        </p:nvSpPr>
        <p:spPr>
          <a:xfrm>
            <a:off x="266065" y="953135"/>
            <a:ext cx="1786255" cy="1463040"/>
          </a:xfrm>
          <a:prstGeom prst="rect">
            <a:avLst/>
          </a:prstGeom>
          <a:solidFill>
            <a:srgbClr val="004583">
              <a:alpha val="9647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" name="textbox 2670"/>
          <p:cNvSpPr/>
          <p:nvPr/>
        </p:nvSpPr>
        <p:spPr>
          <a:xfrm>
            <a:off x="788670" y="1825625"/>
            <a:ext cx="888365" cy="2794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lang="zh-CN" altLang="en-US" sz="1700" dirty="0">
                <a:solidFill>
                  <a:schemeClr val="bg1"/>
                </a:solidFill>
              </a:rPr>
              <a:t>需求方</a:t>
            </a:r>
          </a:p>
        </p:txBody>
      </p:sp>
      <p:grpSp>
        <p:nvGrpSpPr>
          <p:cNvPr id="43" name="group 212"/>
          <p:cNvGrpSpPr/>
          <p:nvPr/>
        </p:nvGrpSpPr>
        <p:grpSpPr>
          <a:xfrm rot="21600000">
            <a:off x="967613" y="1223899"/>
            <a:ext cx="383031" cy="389127"/>
            <a:chOff x="0" y="0"/>
            <a:chExt cx="383031" cy="389127"/>
          </a:xfrm>
        </p:grpSpPr>
        <p:sp>
          <p:nvSpPr>
            <p:cNvPr id="44" name="path"/>
            <p:cNvSpPr/>
            <p:nvPr/>
          </p:nvSpPr>
          <p:spPr>
            <a:xfrm>
              <a:off x="6350" y="6350"/>
              <a:ext cx="370331" cy="377189"/>
            </a:xfrm>
            <a:custGeom>
              <a:avLst/>
              <a:gdLst/>
              <a:ahLst/>
              <a:cxnLst/>
              <a:rect l="0" t="0" r="0" b="0"/>
              <a:pathLst>
                <a:path w="583" h="593">
                  <a:moveTo>
                    <a:pt x="477" y="426"/>
                  </a:moveTo>
                  <a:lnTo>
                    <a:pt x="559" y="426"/>
                  </a:lnTo>
                  <a:cubicBezTo>
                    <a:pt x="572" y="426"/>
                    <a:pt x="583" y="436"/>
                    <a:pt x="583" y="448"/>
                  </a:cubicBezTo>
                  <a:lnTo>
                    <a:pt x="583" y="525"/>
                  </a:lnTo>
                  <a:cubicBezTo>
                    <a:pt x="583" y="538"/>
                    <a:pt x="572" y="548"/>
                    <a:pt x="559" y="548"/>
                  </a:cubicBezTo>
                  <a:lnTo>
                    <a:pt x="557" y="548"/>
                  </a:lnTo>
                  <a:cubicBezTo>
                    <a:pt x="544" y="548"/>
                    <a:pt x="533" y="538"/>
                    <a:pt x="533" y="525"/>
                  </a:cubicBezTo>
                  <a:lnTo>
                    <a:pt x="533" y="506"/>
                  </a:lnTo>
                  <a:lnTo>
                    <a:pt x="450" y="584"/>
                  </a:lnTo>
                  <a:cubicBezTo>
                    <a:pt x="440" y="593"/>
                    <a:pt x="424" y="593"/>
                    <a:pt x="414" y="584"/>
                  </a:cubicBezTo>
                  <a:lnTo>
                    <a:pt x="340" y="515"/>
                  </a:lnTo>
                  <a:lnTo>
                    <a:pt x="266" y="584"/>
                  </a:lnTo>
                  <a:cubicBezTo>
                    <a:pt x="257" y="593"/>
                    <a:pt x="241" y="593"/>
                    <a:pt x="231" y="584"/>
                  </a:cubicBezTo>
                  <a:cubicBezTo>
                    <a:pt x="221" y="575"/>
                    <a:pt x="221" y="560"/>
                    <a:pt x="231" y="551"/>
                  </a:cubicBezTo>
                  <a:lnTo>
                    <a:pt x="323" y="465"/>
                  </a:lnTo>
                  <a:cubicBezTo>
                    <a:pt x="332" y="456"/>
                    <a:pt x="348" y="456"/>
                    <a:pt x="358" y="465"/>
                  </a:cubicBezTo>
                  <a:lnTo>
                    <a:pt x="432" y="534"/>
                  </a:lnTo>
                  <a:lnTo>
                    <a:pt x="498" y="473"/>
                  </a:lnTo>
                  <a:lnTo>
                    <a:pt x="477" y="473"/>
                  </a:lnTo>
                  <a:cubicBezTo>
                    <a:pt x="464" y="473"/>
                    <a:pt x="453" y="463"/>
                    <a:pt x="453" y="450"/>
                  </a:cubicBezTo>
                  <a:lnTo>
                    <a:pt x="453" y="448"/>
                  </a:lnTo>
                  <a:cubicBezTo>
                    <a:pt x="453" y="436"/>
                    <a:pt x="464" y="426"/>
                    <a:pt x="477" y="426"/>
                  </a:cubicBezTo>
                  <a:moveTo>
                    <a:pt x="212" y="281"/>
                  </a:moveTo>
                  <a:lnTo>
                    <a:pt x="248" y="304"/>
                  </a:lnTo>
                  <a:cubicBezTo>
                    <a:pt x="268" y="312"/>
                    <a:pt x="290" y="316"/>
                    <a:pt x="313" y="316"/>
                  </a:cubicBezTo>
                  <a:cubicBezTo>
                    <a:pt x="337" y="316"/>
                    <a:pt x="359" y="312"/>
                    <a:pt x="379" y="304"/>
                  </a:cubicBezTo>
                  <a:lnTo>
                    <a:pt x="414" y="281"/>
                  </a:lnTo>
                  <a:lnTo>
                    <a:pt x="467" y="302"/>
                  </a:lnTo>
                  <a:cubicBezTo>
                    <a:pt x="468" y="302"/>
                    <a:pt x="469" y="303"/>
                    <a:pt x="470" y="303"/>
                  </a:cubicBezTo>
                  <a:cubicBezTo>
                    <a:pt x="483" y="310"/>
                    <a:pt x="488" y="327"/>
                    <a:pt x="480" y="339"/>
                  </a:cubicBezTo>
                  <a:cubicBezTo>
                    <a:pt x="472" y="352"/>
                    <a:pt x="455" y="356"/>
                    <a:pt x="442" y="349"/>
                  </a:cubicBezTo>
                  <a:lnTo>
                    <a:pt x="440" y="348"/>
                  </a:lnTo>
                  <a:cubicBezTo>
                    <a:pt x="401" y="327"/>
                    <a:pt x="358" y="317"/>
                    <a:pt x="313" y="317"/>
                  </a:cubicBezTo>
                  <a:cubicBezTo>
                    <a:pt x="171" y="317"/>
                    <a:pt x="56" y="425"/>
                    <a:pt x="56" y="560"/>
                  </a:cubicBezTo>
                  <a:lnTo>
                    <a:pt x="56" y="563"/>
                  </a:lnTo>
                  <a:cubicBezTo>
                    <a:pt x="56" y="564"/>
                    <a:pt x="56" y="564"/>
                    <a:pt x="56" y="565"/>
                  </a:cubicBezTo>
                  <a:lnTo>
                    <a:pt x="56" y="565"/>
                  </a:lnTo>
                  <a:cubicBezTo>
                    <a:pt x="56" y="580"/>
                    <a:pt x="44" y="592"/>
                    <a:pt x="29" y="592"/>
                  </a:cubicBezTo>
                  <a:cubicBezTo>
                    <a:pt x="13" y="593"/>
                    <a:pt x="0" y="581"/>
                    <a:pt x="0" y="567"/>
                  </a:cubicBezTo>
                  <a:cubicBezTo>
                    <a:pt x="0" y="566"/>
                    <a:pt x="0" y="565"/>
                    <a:pt x="0" y="565"/>
                  </a:cubicBezTo>
                  <a:lnTo>
                    <a:pt x="0" y="560"/>
                  </a:lnTo>
                  <a:cubicBezTo>
                    <a:pt x="0" y="437"/>
                    <a:pt x="78" y="332"/>
                    <a:pt x="191" y="287"/>
                  </a:cubicBezTo>
                  <a:lnTo>
                    <a:pt x="212" y="281"/>
                  </a:lnTo>
                  <a:close/>
                  <a:moveTo>
                    <a:pt x="213" y="163"/>
                  </a:moveTo>
                  <a:lnTo>
                    <a:pt x="213" y="166"/>
                  </a:lnTo>
                  <a:cubicBezTo>
                    <a:pt x="212" y="166"/>
                    <a:pt x="212" y="165"/>
                    <a:pt x="212" y="165"/>
                  </a:cubicBezTo>
                  <a:cubicBezTo>
                    <a:pt x="212" y="164"/>
                    <a:pt x="213" y="163"/>
                    <a:pt x="213" y="163"/>
                  </a:cubicBezTo>
                  <a:moveTo>
                    <a:pt x="324" y="53"/>
                  </a:moveTo>
                  <a:cubicBezTo>
                    <a:pt x="291" y="50"/>
                    <a:pt x="258" y="61"/>
                    <a:pt x="234" y="83"/>
                  </a:cubicBezTo>
                  <a:cubicBezTo>
                    <a:pt x="202" y="113"/>
                    <a:pt x="192" y="159"/>
                    <a:pt x="210" y="198"/>
                  </a:cubicBezTo>
                  <a:cubicBezTo>
                    <a:pt x="227" y="238"/>
                    <a:pt x="268" y="264"/>
                    <a:pt x="313" y="264"/>
                  </a:cubicBezTo>
                  <a:cubicBezTo>
                    <a:pt x="375" y="264"/>
                    <a:pt x="426" y="216"/>
                    <a:pt x="426" y="158"/>
                  </a:cubicBezTo>
                  <a:cubicBezTo>
                    <a:pt x="426" y="115"/>
                    <a:pt x="398" y="77"/>
                    <a:pt x="356" y="60"/>
                  </a:cubicBezTo>
                  <a:cubicBezTo>
                    <a:pt x="346" y="56"/>
                    <a:pt x="335" y="54"/>
                    <a:pt x="324" y="53"/>
                  </a:cubicBezTo>
                  <a:moveTo>
                    <a:pt x="313" y="0"/>
                  </a:moveTo>
                  <a:cubicBezTo>
                    <a:pt x="406" y="0"/>
                    <a:pt x="482" y="70"/>
                    <a:pt x="482" y="158"/>
                  </a:cubicBezTo>
                  <a:cubicBezTo>
                    <a:pt x="482" y="202"/>
                    <a:pt x="463" y="241"/>
                    <a:pt x="432" y="270"/>
                  </a:cubicBezTo>
                  <a:lnTo>
                    <a:pt x="414" y="281"/>
                  </a:lnTo>
                  <a:lnTo>
                    <a:pt x="393" y="273"/>
                  </a:lnTo>
                  <a:cubicBezTo>
                    <a:pt x="367" y="267"/>
                    <a:pt x="340" y="264"/>
                    <a:pt x="313" y="264"/>
                  </a:cubicBezTo>
                  <a:cubicBezTo>
                    <a:pt x="292" y="264"/>
                    <a:pt x="271" y="266"/>
                    <a:pt x="250" y="270"/>
                  </a:cubicBezTo>
                  <a:lnTo>
                    <a:pt x="212" y="281"/>
                  </a:lnTo>
                  <a:lnTo>
                    <a:pt x="194" y="270"/>
                  </a:lnTo>
                  <a:cubicBezTo>
                    <a:pt x="164" y="241"/>
                    <a:pt x="145" y="202"/>
                    <a:pt x="145" y="158"/>
                  </a:cubicBezTo>
                  <a:cubicBezTo>
                    <a:pt x="145" y="70"/>
                    <a:pt x="221" y="0"/>
                    <a:pt x="313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383031" cy="389127"/>
            </a:xfrm>
            <a:custGeom>
              <a:avLst/>
              <a:gdLst/>
              <a:ahLst/>
              <a:cxnLst/>
              <a:rect l="0" t="0" r="0" b="0"/>
              <a:pathLst>
                <a:path w="603" h="612">
                  <a:moveTo>
                    <a:pt x="487" y="436"/>
                  </a:moveTo>
                  <a:lnTo>
                    <a:pt x="569" y="436"/>
                  </a:lnTo>
                  <a:cubicBezTo>
                    <a:pt x="582" y="436"/>
                    <a:pt x="593" y="446"/>
                    <a:pt x="593" y="458"/>
                  </a:cubicBezTo>
                  <a:lnTo>
                    <a:pt x="593" y="535"/>
                  </a:lnTo>
                  <a:cubicBezTo>
                    <a:pt x="593" y="548"/>
                    <a:pt x="582" y="558"/>
                    <a:pt x="569" y="558"/>
                  </a:cubicBezTo>
                  <a:lnTo>
                    <a:pt x="567" y="558"/>
                  </a:lnTo>
                  <a:cubicBezTo>
                    <a:pt x="554" y="558"/>
                    <a:pt x="543" y="548"/>
                    <a:pt x="543" y="535"/>
                  </a:cubicBezTo>
                  <a:lnTo>
                    <a:pt x="543" y="516"/>
                  </a:lnTo>
                  <a:lnTo>
                    <a:pt x="460" y="594"/>
                  </a:lnTo>
                  <a:cubicBezTo>
                    <a:pt x="450" y="603"/>
                    <a:pt x="434" y="603"/>
                    <a:pt x="424" y="594"/>
                  </a:cubicBezTo>
                  <a:lnTo>
                    <a:pt x="350" y="525"/>
                  </a:lnTo>
                  <a:lnTo>
                    <a:pt x="276" y="594"/>
                  </a:lnTo>
                  <a:cubicBezTo>
                    <a:pt x="267" y="603"/>
                    <a:pt x="251" y="603"/>
                    <a:pt x="241" y="594"/>
                  </a:cubicBezTo>
                  <a:cubicBezTo>
                    <a:pt x="231" y="585"/>
                    <a:pt x="231" y="570"/>
                    <a:pt x="241" y="561"/>
                  </a:cubicBezTo>
                  <a:lnTo>
                    <a:pt x="333" y="475"/>
                  </a:lnTo>
                  <a:cubicBezTo>
                    <a:pt x="342" y="466"/>
                    <a:pt x="358" y="466"/>
                    <a:pt x="368" y="475"/>
                  </a:cubicBezTo>
                  <a:lnTo>
                    <a:pt x="442" y="544"/>
                  </a:lnTo>
                  <a:lnTo>
                    <a:pt x="508" y="483"/>
                  </a:lnTo>
                  <a:lnTo>
                    <a:pt x="487" y="483"/>
                  </a:lnTo>
                  <a:cubicBezTo>
                    <a:pt x="474" y="483"/>
                    <a:pt x="463" y="473"/>
                    <a:pt x="463" y="460"/>
                  </a:cubicBezTo>
                  <a:lnTo>
                    <a:pt x="463" y="458"/>
                  </a:lnTo>
                  <a:cubicBezTo>
                    <a:pt x="463" y="446"/>
                    <a:pt x="474" y="436"/>
                    <a:pt x="487" y="436"/>
                  </a:cubicBezTo>
                  <a:moveTo>
                    <a:pt x="222" y="291"/>
                  </a:moveTo>
                  <a:lnTo>
                    <a:pt x="258" y="314"/>
                  </a:lnTo>
                  <a:cubicBezTo>
                    <a:pt x="278" y="322"/>
                    <a:pt x="300" y="326"/>
                    <a:pt x="323" y="326"/>
                  </a:cubicBezTo>
                  <a:cubicBezTo>
                    <a:pt x="347" y="326"/>
                    <a:pt x="369" y="322"/>
                    <a:pt x="389" y="314"/>
                  </a:cubicBezTo>
                  <a:lnTo>
                    <a:pt x="424" y="291"/>
                  </a:lnTo>
                  <a:lnTo>
                    <a:pt x="477" y="312"/>
                  </a:lnTo>
                  <a:cubicBezTo>
                    <a:pt x="478" y="312"/>
                    <a:pt x="479" y="313"/>
                    <a:pt x="480" y="313"/>
                  </a:cubicBezTo>
                  <a:cubicBezTo>
                    <a:pt x="493" y="320"/>
                    <a:pt x="498" y="337"/>
                    <a:pt x="490" y="349"/>
                  </a:cubicBezTo>
                  <a:cubicBezTo>
                    <a:pt x="482" y="362"/>
                    <a:pt x="465" y="366"/>
                    <a:pt x="452" y="359"/>
                  </a:cubicBezTo>
                  <a:lnTo>
                    <a:pt x="450" y="358"/>
                  </a:lnTo>
                  <a:cubicBezTo>
                    <a:pt x="411" y="337"/>
                    <a:pt x="368" y="327"/>
                    <a:pt x="323" y="327"/>
                  </a:cubicBezTo>
                  <a:cubicBezTo>
                    <a:pt x="181" y="327"/>
                    <a:pt x="66" y="435"/>
                    <a:pt x="66" y="570"/>
                  </a:cubicBezTo>
                  <a:lnTo>
                    <a:pt x="66" y="573"/>
                  </a:lnTo>
                  <a:cubicBezTo>
                    <a:pt x="66" y="574"/>
                    <a:pt x="66" y="574"/>
                    <a:pt x="66" y="575"/>
                  </a:cubicBezTo>
                  <a:lnTo>
                    <a:pt x="66" y="575"/>
                  </a:lnTo>
                  <a:cubicBezTo>
                    <a:pt x="66" y="590"/>
                    <a:pt x="54" y="602"/>
                    <a:pt x="39" y="602"/>
                  </a:cubicBezTo>
                  <a:cubicBezTo>
                    <a:pt x="23" y="603"/>
                    <a:pt x="10" y="591"/>
                    <a:pt x="10" y="577"/>
                  </a:cubicBezTo>
                  <a:cubicBezTo>
                    <a:pt x="10" y="576"/>
                    <a:pt x="10" y="575"/>
                    <a:pt x="10" y="575"/>
                  </a:cubicBezTo>
                  <a:lnTo>
                    <a:pt x="10" y="570"/>
                  </a:lnTo>
                  <a:cubicBezTo>
                    <a:pt x="10" y="447"/>
                    <a:pt x="88" y="342"/>
                    <a:pt x="201" y="297"/>
                  </a:cubicBezTo>
                  <a:lnTo>
                    <a:pt x="222" y="291"/>
                  </a:lnTo>
                  <a:close/>
                  <a:moveTo>
                    <a:pt x="223" y="173"/>
                  </a:moveTo>
                  <a:lnTo>
                    <a:pt x="223" y="176"/>
                  </a:lnTo>
                  <a:cubicBezTo>
                    <a:pt x="222" y="176"/>
                    <a:pt x="222" y="175"/>
                    <a:pt x="222" y="175"/>
                  </a:cubicBezTo>
                  <a:cubicBezTo>
                    <a:pt x="222" y="174"/>
                    <a:pt x="223" y="173"/>
                    <a:pt x="223" y="173"/>
                  </a:cubicBezTo>
                  <a:moveTo>
                    <a:pt x="334" y="63"/>
                  </a:moveTo>
                  <a:cubicBezTo>
                    <a:pt x="301" y="60"/>
                    <a:pt x="268" y="71"/>
                    <a:pt x="244" y="93"/>
                  </a:cubicBezTo>
                  <a:cubicBezTo>
                    <a:pt x="212" y="123"/>
                    <a:pt x="202" y="169"/>
                    <a:pt x="220" y="208"/>
                  </a:cubicBezTo>
                  <a:cubicBezTo>
                    <a:pt x="237" y="248"/>
                    <a:pt x="278" y="274"/>
                    <a:pt x="323" y="274"/>
                  </a:cubicBezTo>
                  <a:cubicBezTo>
                    <a:pt x="385" y="274"/>
                    <a:pt x="436" y="226"/>
                    <a:pt x="436" y="168"/>
                  </a:cubicBezTo>
                  <a:cubicBezTo>
                    <a:pt x="436" y="125"/>
                    <a:pt x="408" y="87"/>
                    <a:pt x="366" y="70"/>
                  </a:cubicBezTo>
                  <a:cubicBezTo>
                    <a:pt x="356" y="66"/>
                    <a:pt x="345" y="64"/>
                    <a:pt x="334" y="63"/>
                  </a:cubicBezTo>
                  <a:moveTo>
                    <a:pt x="323" y="10"/>
                  </a:moveTo>
                  <a:cubicBezTo>
                    <a:pt x="416" y="10"/>
                    <a:pt x="492" y="80"/>
                    <a:pt x="492" y="168"/>
                  </a:cubicBezTo>
                  <a:cubicBezTo>
                    <a:pt x="492" y="212"/>
                    <a:pt x="473" y="251"/>
                    <a:pt x="442" y="280"/>
                  </a:cubicBezTo>
                  <a:lnTo>
                    <a:pt x="424" y="291"/>
                  </a:lnTo>
                  <a:lnTo>
                    <a:pt x="403" y="283"/>
                  </a:lnTo>
                  <a:cubicBezTo>
                    <a:pt x="377" y="277"/>
                    <a:pt x="350" y="274"/>
                    <a:pt x="323" y="274"/>
                  </a:cubicBezTo>
                  <a:cubicBezTo>
                    <a:pt x="302" y="274"/>
                    <a:pt x="281" y="276"/>
                    <a:pt x="260" y="280"/>
                  </a:cubicBezTo>
                  <a:lnTo>
                    <a:pt x="222" y="291"/>
                  </a:lnTo>
                  <a:lnTo>
                    <a:pt x="204" y="280"/>
                  </a:lnTo>
                  <a:cubicBezTo>
                    <a:pt x="174" y="251"/>
                    <a:pt x="155" y="212"/>
                    <a:pt x="155" y="168"/>
                  </a:cubicBezTo>
                  <a:cubicBezTo>
                    <a:pt x="155" y="80"/>
                    <a:pt x="231" y="10"/>
                    <a:pt x="323" y="10"/>
                  </a:cubicBezTo>
                </a:path>
              </a:pathLst>
            </a:custGeom>
            <a:noFill/>
            <a:ln w="12700" cap="flat">
              <a:solidFill>
                <a:srgbClr val="FFFFFF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04665" y="830580"/>
            <a:ext cx="1785620" cy="1274445"/>
            <a:chOff x="10862" y="621"/>
            <a:chExt cx="2812" cy="2304"/>
          </a:xfrm>
        </p:grpSpPr>
        <p:sp>
          <p:nvSpPr>
            <p:cNvPr id="10" name="textbox 2660"/>
            <p:cNvSpPr/>
            <p:nvPr/>
          </p:nvSpPr>
          <p:spPr>
            <a:xfrm>
              <a:off x="10862" y="621"/>
              <a:ext cx="2813" cy="2305"/>
            </a:xfrm>
            <a:prstGeom prst="rect">
              <a:avLst/>
            </a:prstGeom>
            <a:solidFill>
              <a:srgbClr val="0B457D"/>
            </a:solidFill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ctr" rtl="0" eaLnBrk="0">
                <a:lnSpc>
                  <a:spcPct val="104000"/>
                </a:lnSpc>
              </a:pPr>
              <a:r>
                <a:rPr lang="zh-CN" altLang="en-US" sz="1700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数据开发商</a:t>
              </a:r>
            </a:p>
          </p:txBody>
        </p:sp>
        <p:sp>
          <p:nvSpPr>
            <p:cNvPr id="46" name="path"/>
            <p:cNvSpPr/>
            <p:nvPr/>
          </p:nvSpPr>
          <p:spPr>
            <a:xfrm rot="43200000">
              <a:off x="11967" y="800"/>
              <a:ext cx="603" cy="646"/>
            </a:xfrm>
            <a:custGeom>
              <a:avLst/>
              <a:gdLst/>
              <a:ahLst/>
              <a:cxnLst/>
              <a:rect l="0" t="0" r="0" b="0"/>
              <a:pathLst>
                <a:path w="603" h="646">
                  <a:moveTo>
                    <a:pt x="301" y="166"/>
                  </a:moveTo>
                  <a:cubicBezTo>
                    <a:pt x="301" y="124"/>
                    <a:pt x="286" y="85"/>
                    <a:pt x="260" y="56"/>
                  </a:cubicBezTo>
                  <a:cubicBezTo>
                    <a:pt x="231" y="25"/>
                    <a:pt x="197" y="10"/>
                    <a:pt x="155" y="10"/>
                  </a:cubicBezTo>
                  <a:cubicBezTo>
                    <a:pt x="116" y="10"/>
                    <a:pt x="80" y="25"/>
                    <a:pt x="53" y="56"/>
                  </a:cubicBezTo>
                  <a:cubicBezTo>
                    <a:pt x="24" y="85"/>
                    <a:pt x="10" y="124"/>
                    <a:pt x="10" y="166"/>
                  </a:cubicBezTo>
                  <a:cubicBezTo>
                    <a:pt x="10" y="210"/>
                    <a:pt x="24" y="247"/>
                    <a:pt x="53" y="278"/>
                  </a:cubicBezTo>
                  <a:cubicBezTo>
                    <a:pt x="75" y="302"/>
                    <a:pt x="102" y="317"/>
                    <a:pt x="131" y="323"/>
                  </a:cubicBezTo>
                  <a:lnTo>
                    <a:pt x="131" y="409"/>
                  </a:lnTo>
                  <a:cubicBezTo>
                    <a:pt x="116" y="414"/>
                    <a:pt x="102" y="422"/>
                    <a:pt x="90" y="435"/>
                  </a:cubicBezTo>
                  <a:cubicBezTo>
                    <a:pt x="70" y="458"/>
                    <a:pt x="58" y="487"/>
                    <a:pt x="58" y="518"/>
                  </a:cubicBezTo>
                  <a:cubicBezTo>
                    <a:pt x="58" y="552"/>
                    <a:pt x="70" y="578"/>
                    <a:pt x="90" y="602"/>
                  </a:cubicBezTo>
                  <a:cubicBezTo>
                    <a:pt x="112" y="625"/>
                    <a:pt x="138" y="636"/>
                    <a:pt x="167" y="636"/>
                  </a:cubicBezTo>
                  <a:cubicBezTo>
                    <a:pt x="199" y="636"/>
                    <a:pt x="223" y="625"/>
                    <a:pt x="245" y="602"/>
                  </a:cubicBezTo>
                  <a:cubicBezTo>
                    <a:pt x="267" y="578"/>
                    <a:pt x="277" y="552"/>
                    <a:pt x="277" y="518"/>
                  </a:cubicBezTo>
                  <a:cubicBezTo>
                    <a:pt x="277" y="511"/>
                    <a:pt x="277" y="500"/>
                    <a:pt x="274" y="492"/>
                  </a:cubicBezTo>
                  <a:lnTo>
                    <a:pt x="452" y="377"/>
                  </a:lnTo>
                  <a:cubicBezTo>
                    <a:pt x="466" y="393"/>
                    <a:pt x="486" y="401"/>
                    <a:pt x="508" y="401"/>
                  </a:cubicBezTo>
                  <a:cubicBezTo>
                    <a:pt x="532" y="401"/>
                    <a:pt x="551" y="393"/>
                    <a:pt x="568" y="375"/>
                  </a:cubicBezTo>
                  <a:cubicBezTo>
                    <a:pt x="585" y="357"/>
                    <a:pt x="593" y="336"/>
                    <a:pt x="593" y="310"/>
                  </a:cubicBezTo>
                  <a:cubicBezTo>
                    <a:pt x="593" y="286"/>
                    <a:pt x="585" y="263"/>
                    <a:pt x="568" y="244"/>
                  </a:cubicBezTo>
                  <a:cubicBezTo>
                    <a:pt x="551" y="229"/>
                    <a:pt x="532" y="218"/>
                    <a:pt x="508" y="218"/>
                  </a:cubicBezTo>
                  <a:cubicBezTo>
                    <a:pt x="486" y="218"/>
                    <a:pt x="464" y="229"/>
                    <a:pt x="447" y="244"/>
                  </a:cubicBezTo>
                  <a:cubicBezTo>
                    <a:pt x="447" y="247"/>
                    <a:pt x="444" y="250"/>
                    <a:pt x="442" y="252"/>
                  </a:cubicBezTo>
                  <a:lnTo>
                    <a:pt x="301" y="190"/>
                  </a:lnTo>
                  <a:lnTo>
                    <a:pt x="301" y="166"/>
                  </a:lnTo>
                  <a:close/>
                  <a:moveTo>
                    <a:pt x="284" y="242"/>
                  </a:moveTo>
                  <a:lnTo>
                    <a:pt x="425" y="299"/>
                  </a:lnTo>
                  <a:cubicBezTo>
                    <a:pt x="423" y="304"/>
                    <a:pt x="423" y="307"/>
                    <a:pt x="423" y="310"/>
                  </a:cubicBezTo>
                  <a:cubicBezTo>
                    <a:pt x="423" y="320"/>
                    <a:pt x="425" y="328"/>
                    <a:pt x="427" y="336"/>
                  </a:cubicBezTo>
                  <a:lnTo>
                    <a:pt x="250" y="443"/>
                  </a:lnTo>
                  <a:cubicBezTo>
                    <a:pt x="248" y="440"/>
                    <a:pt x="245" y="438"/>
                    <a:pt x="245" y="435"/>
                  </a:cubicBezTo>
                  <a:cubicBezTo>
                    <a:pt x="226" y="417"/>
                    <a:pt x="206" y="406"/>
                    <a:pt x="180" y="404"/>
                  </a:cubicBezTo>
                  <a:lnTo>
                    <a:pt x="180" y="323"/>
                  </a:lnTo>
                  <a:cubicBezTo>
                    <a:pt x="211" y="317"/>
                    <a:pt x="235" y="302"/>
                    <a:pt x="260" y="278"/>
                  </a:cubicBezTo>
                  <a:cubicBezTo>
                    <a:pt x="270" y="265"/>
                    <a:pt x="279" y="255"/>
                    <a:pt x="284" y="242"/>
                  </a:cubicBezTo>
                </a:path>
              </a:pathLst>
            </a:custGeom>
            <a:noFill/>
            <a:ln w="12700" cap="flat">
              <a:solidFill>
                <a:srgbClr val="FFFFFF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流程图: 磁盘 46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3006725" y="2890520"/>
            <a:ext cx="1983740" cy="1304925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fontAlgn="auto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慢阻肺病专题库</a:t>
            </a:r>
          </a:p>
        </p:txBody>
      </p:sp>
      <p:sp>
        <p:nvSpPr>
          <p:cNvPr id="50" name="圆角矩形 49"/>
          <p:cNvSpPr/>
          <p:nvPr/>
        </p:nvSpPr>
        <p:spPr>
          <a:xfrm>
            <a:off x="3006725" y="2239645"/>
            <a:ext cx="2006600" cy="50228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开发后</a:t>
            </a:r>
          </a:p>
        </p:txBody>
      </p:sp>
      <p:sp>
        <p:nvSpPr>
          <p:cNvPr id="51" name="圆角矩形 50"/>
          <p:cNvSpPr/>
          <p:nvPr/>
        </p:nvSpPr>
        <p:spPr>
          <a:xfrm>
            <a:off x="5473065" y="2239645"/>
            <a:ext cx="1143000" cy="50228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开发前</a:t>
            </a:r>
          </a:p>
        </p:txBody>
      </p:sp>
      <p:pic>
        <p:nvPicPr>
          <p:cNvPr id="100" name="图片 99"/>
          <p:cNvPicPr/>
          <p:nvPr/>
        </p:nvPicPr>
        <p:blipFill>
          <a:blip r:embed="rId4"/>
          <a:stretch>
            <a:fillRect/>
          </a:stretch>
        </p:blipFill>
        <p:spPr>
          <a:xfrm>
            <a:off x="8653145" y="1029970"/>
            <a:ext cx="2677160" cy="161798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52" name="文本框 51"/>
          <p:cNvSpPr txBox="1"/>
          <p:nvPr/>
        </p:nvSpPr>
        <p:spPr>
          <a:xfrm>
            <a:off x="8653145" y="667385"/>
            <a:ext cx="15608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胸片表</a:t>
            </a:r>
          </a:p>
        </p:txBody>
      </p:sp>
      <p:cxnSp>
        <p:nvCxnSpPr>
          <p:cNvPr id="53" name="肘形连接符 52"/>
          <p:cNvCxnSpPr>
            <a:stCxn id="100" idx="1"/>
            <a:endCxn id="47" idx="4"/>
          </p:cNvCxnSpPr>
          <p:nvPr/>
        </p:nvCxnSpPr>
        <p:spPr>
          <a:xfrm rot="10800000" flipV="1">
            <a:off x="4990465" y="1838960"/>
            <a:ext cx="3662680" cy="1704340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7259955" y="1200150"/>
            <a:ext cx="13011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/>
              <a:t>胸片所见</a:t>
            </a:r>
          </a:p>
          <a:p>
            <a:r>
              <a:rPr lang="zh-CN" altLang="en-US" sz="1600"/>
              <a:t>医师结论</a:t>
            </a:r>
          </a:p>
        </p:txBody>
      </p:sp>
      <p:pic>
        <p:nvPicPr>
          <p:cNvPr id="101" name="图片 100"/>
          <p:cNvPicPr/>
          <p:nvPr/>
        </p:nvPicPr>
        <p:blipFill>
          <a:blip r:embed="rId5"/>
          <a:stretch>
            <a:fillRect/>
          </a:stretch>
        </p:blipFill>
        <p:spPr>
          <a:xfrm>
            <a:off x="8653145" y="3186430"/>
            <a:ext cx="2726690" cy="145732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55" name="文本框 54"/>
          <p:cNvSpPr txBox="1"/>
          <p:nvPr/>
        </p:nvSpPr>
        <p:spPr>
          <a:xfrm>
            <a:off x="8653145" y="2818130"/>
            <a:ext cx="15608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主诊断表</a:t>
            </a:r>
          </a:p>
        </p:txBody>
      </p:sp>
      <p:pic>
        <p:nvPicPr>
          <p:cNvPr id="102" name="图片 101"/>
          <p:cNvPicPr/>
          <p:nvPr/>
        </p:nvPicPr>
        <p:blipFill>
          <a:blip r:embed="rId6"/>
          <a:stretch>
            <a:fillRect/>
          </a:stretch>
        </p:blipFill>
        <p:spPr>
          <a:xfrm>
            <a:off x="8653145" y="5182235"/>
            <a:ext cx="2722245" cy="143002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56" name="文本框 55"/>
          <p:cNvSpPr txBox="1"/>
          <p:nvPr/>
        </p:nvSpPr>
        <p:spPr>
          <a:xfrm>
            <a:off x="8653145" y="4806950"/>
            <a:ext cx="15608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血液化验表</a:t>
            </a:r>
          </a:p>
        </p:txBody>
      </p:sp>
      <p:cxnSp>
        <p:nvCxnSpPr>
          <p:cNvPr id="57" name="肘形连接符 56"/>
          <p:cNvCxnSpPr>
            <a:stCxn id="101" idx="1"/>
            <a:endCxn id="47" idx="4"/>
          </p:cNvCxnSpPr>
          <p:nvPr/>
        </p:nvCxnSpPr>
        <p:spPr>
          <a:xfrm rot="10800000">
            <a:off x="4990465" y="3543300"/>
            <a:ext cx="3662680" cy="372110"/>
          </a:xfrm>
          <a:prstGeom prst="bentConnector3">
            <a:avLst>
              <a:gd name="adj1" fmla="val 50000"/>
            </a:avLst>
          </a:prstGeom>
          <a:ln w="285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8" name="肘形连接符 57"/>
          <p:cNvCxnSpPr>
            <a:stCxn id="102" idx="1"/>
            <a:endCxn id="47" idx="4"/>
          </p:cNvCxnSpPr>
          <p:nvPr/>
        </p:nvCxnSpPr>
        <p:spPr>
          <a:xfrm rot="10800000">
            <a:off x="4990465" y="3543300"/>
            <a:ext cx="3662680" cy="2353945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6842760" y="3074670"/>
            <a:ext cx="1905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/>
              <a:t>索引号、性别、年龄、症状、病史、医嘱、诊断结论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6842125" y="5262245"/>
            <a:ext cx="181102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/>
              <a:t>血清球蛋白、红细胞、血小板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3056255" y="4294505"/>
            <a:ext cx="1854200" cy="1168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sym typeface="+mn-ea"/>
              </a:rPr>
              <a:t>索引号、性别、年龄、症状、病史、医嘱、诊断结论、胸片所见、医师结论、血清球蛋白、红细胞、血小板</a:t>
            </a:r>
          </a:p>
        </p:txBody>
      </p:sp>
      <p:sp>
        <p:nvSpPr>
          <p:cNvPr id="63" name="矩形 62"/>
          <p:cNvSpPr/>
          <p:nvPr/>
        </p:nvSpPr>
        <p:spPr>
          <a:xfrm>
            <a:off x="3120390" y="5579110"/>
            <a:ext cx="752475" cy="26987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归一</a:t>
            </a:r>
          </a:p>
        </p:txBody>
      </p:sp>
      <p:sp>
        <p:nvSpPr>
          <p:cNvPr id="64" name="矩形 63"/>
          <p:cNvSpPr/>
          <p:nvPr/>
        </p:nvSpPr>
        <p:spPr>
          <a:xfrm>
            <a:off x="3964305" y="5579110"/>
            <a:ext cx="900430" cy="26987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结构化</a:t>
            </a:r>
          </a:p>
        </p:txBody>
      </p:sp>
      <p:sp>
        <p:nvSpPr>
          <p:cNvPr id="65" name="矩形 64"/>
          <p:cNvSpPr/>
          <p:nvPr/>
        </p:nvSpPr>
        <p:spPr>
          <a:xfrm>
            <a:off x="3120390" y="5902960"/>
            <a:ext cx="1743710" cy="26987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ICD-10 </a:t>
            </a:r>
            <a:r>
              <a:rPr lang="zh-CN" altLang="en-US" sz="1400"/>
              <a:t>编码规范</a:t>
            </a:r>
          </a:p>
        </p:txBody>
      </p:sp>
      <p:sp>
        <p:nvSpPr>
          <p:cNvPr id="68" name="textbox 2670"/>
          <p:cNvSpPr/>
          <p:nvPr/>
        </p:nvSpPr>
        <p:spPr>
          <a:xfrm>
            <a:off x="266065" y="2733675"/>
            <a:ext cx="1786255" cy="12376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0" rIns="0" bIns="0" anchor="ctr" anchorCtr="0"/>
          <a:lstStyle/>
          <a:p>
            <a:pPr indent="0" algn="ctr" rtl="0" eaLnBrk="0" fontAlgn="auto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需求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</a:p>
          <a:p>
            <a:pPr marL="12700" indent="0" algn="ctr" rtl="0" eaLnBrk="0" fontAlgn="auto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性别男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70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岁上胸片钙化患者的症状</a:t>
            </a:r>
          </a:p>
        </p:txBody>
      </p:sp>
      <p:sp>
        <p:nvSpPr>
          <p:cNvPr id="69" name="textbox 2670"/>
          <p:cNvSpPr/>
          <p:nvPr/>
        </p:nvSpPr>
        <p:spPr>
          <a:xfrm>
            <a:off x="266065" y="4116705"/>
            <a:ext cx="1786255" cy="12376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0" rIns="0" bIns="0" anchor="ctr" anchorCtr="0">
            <a:noAutofit/>
          </a:bodyPr>
          <a:lstStyle/>
          <a:p>
            <a:pPr lvl="0" indent="0" algn="ctr" eaLnBrk="0" fontAlgn="auto">
              <a:lnSpc>
                <a:spcPct val="150000"/>
              </a:lnSpc>
              <a:buClrTx/>
              <a:buSzTx/>
              <a:buFontTx/>
            </a:pPr>
            <a:r>
              <a:rPr lang="en-US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需求B：</a:t>
            </a:r>
          </a:p>
          <a:p>
            <a:pPr lvl="0" indent="0" algn="ctr" eaLnBrk="0" fontAlgn="auto">
              <a:lnSpc>
                <a:spcPct val="150000"/>
              </a:lnSpc>
              <a:buClrTx/>
              <a:buSzTx/>
              <a:buFontTx/>
            </a:pPr>
            <a:r>
              <a:rPr lang="en-US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病史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为糖尿病血清球蛋白增高患者</a:t>
            </a:r>
          </a:p>
        </p:txBody>
      </p:sp>
      <p:sp>
        <p:nvSpPr>
          <p:cNvPr id="70" name="textbox 2670"/>
          <p:cNvSpPr/>
          <p:nvPr/>
        </p:nvSpPr>
        <p:spPr>
          <a:xfrm>
            <a:off x="266065" y="5499735"/>
            <a:ext cx="1786255" cy="12376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0" rIns="0" bIns="0" anchor="ctr" anchorCtr="0">
            <a:noAutofit/>
          </a:bodyPr>
          <a:lstStyle/>
          <a:p>
            <a:pPr lvl="0" indent="0" algn="ctr" eaLnBrk="0" fontAlgn="auto">
              <a:lnSpc>
                <a:spcPct val="150000"/>
              </a:lnSpc>
              <a:buClrTx/>
              <a:buSzTx/>
              <a:buFontTx/>
            </a:pPr>
            <a:r>
              <a:rPr lang="en-US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需求X：</a:t>
            </a:r>
          </a:p>
          <a:p>
            <a:pPr lvl="0" indent="0" algn="ctr" eaLnBrk="0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胸片所见无阴影病史新冠的患者</a:t>
            </a:r>
          </a:p>
        </p:txBody>
      </p:sp>
      <p:sp>
        <p:nvSpPr>
          <p:cNvPr id="71" name="左箭头 70"/>
          <p:cNvSpPr/>
          <p:nvPr/>
        </p:nvSpPr>
        <p:spPr>
          <a:xfrm>
            <a:off x="2078355" y="3429000"/>
            <a:ext cx="861060" cy="506730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API-A</a:t>
            </a:r>
          </a:p>
        </p:txBody>
      </p:sp>
      <p:sp>
        <p:nvSpPr>
          <p:cNvPr id="72" name="左箭头 71"/>
          <p:cNvSpPr/>
          <p:nvPr/>
        </p:nvSpPr>
        <p:spPr>
          <a:xfrm>
            <a:off x="2098675" y="4716780"/>
            <a:ext cx="861060" cy="506730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ym typeface="+mn-ea"/>
              </a:rPr>
              <a:t>API-B</a:t>
            </a:r>
          </a:p>
        </p:txBody>
      </p:sp>
      <p:sp>
        <p:nvSpPr>
          <p:cNvPr id="73" name="左箭头 72"/>
          <p:cNvSpPr/>
          <p:nvPr/>
        </p:nvSpPr>
        <p:spPr>
          <a:xfrm>
            <a:off x="2098675" y="5964555"/>
            <a:ext cx="861060" cy="506730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ym typeface="+mn-ea"/>
              </a:rPr>
              <a:t>API-X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66065" y="165735"/>
            <a:ext cx="484378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科研专病</a:t>
            </a:r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专题库开发前后对比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699125" y="6254115"/>
            <a:ext cx="1560830" cy="383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表</a:t>
            </a:r>
            <a:r>
              <a:rPr lang="en-US" altLang="zh-CN"/>
              <a:t>N......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/>
    </mc:Choice>
    <mc:Fallback xmlns="">
      <p:transition spd="slow" advClick="0" advTm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  <a:noFill/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704" y="482664"/>
            <a:ext cx="2767794" cy="3841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988" y="5029200"/>
            <a:ext cx="1409928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2083472" y="5067981"/>
            <a:ext cx="5606842" cy="1214967"/>
          </a:xfrm>
          <a:prstGeom prst="rect">
            <a:avLst/>
          </a:prstGeom>
        </p:spPr>
        <p:txBody>
          <a:bodyPr wrap="square" lIns="138257" tIns="69129" rIns="138257" bIns="69129" anchor="ctr">
            <a:spAutoFit/>
          </a:bodyPr>
          <a:lstStyle/>
          <a:p>
            <a:pPr defTabSz="1382395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深圳地址：深圳市罗湖区布吉路</a:t>
            </a:r>
            <a:r>
              <a:rPr lang="en-US" altLang="zh-CN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1028</a:t>
            </a:r>
            <a:r>
              <a:rPr lang="zh-CN" altLang="en-US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号中设广场</a:t>
            </a:r>
            <a:r>
              <a:rPr lang="en-US" altLang="zh-CN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</a:t>
            </a:r>
            <a:r>
              <a:rPr lang="zh-CN" altLang="en-US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座</a:t>
            </a:r>
            <a:r>
              <a:rPr lang="en-US" altLang="zh-CN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24</a:t>
            </a:r>
            <a:r>
              <a:rPr lang="zh-CN" altLang="en-US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层</a:t>
            </a:r>
          </a:p>
          <a:p>
            <a:pPr defTabSz="1382395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北京地址：北京市海淀区西北旺东路</a:t>
            </a:r>
            <a:r>
              <a:rPr lang="en-US" altLang="zh-CN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</a:t>
            </a:r>
            <a:r>
              <a:rPr lang="zh-CN" altLang="en-US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号院东区</a:t>
            </a:r>
            <a:r>
              <a:rPr lang="en-US" altLang="zh-CN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号楼</a:t>
            </a:r>
            <a:r>
              <a:rPr lang="en-US" altLang="zh-CN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</a:t>
            </a:r>
            <a:r>
              <a:rPr lang="zh-CN" altLang="en-US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栋、</a:t>
            </a:r>
            <a:r>
              <a:rPr lang="en-US" altLang="zh-CN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</a:t>
            </a:r>
            <a:r>
              <a:rPr lang="zh-CN" altLang="en-US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栋</a:t>
            </a:r>
          </a:p>
          <a:p>
            <a:pPr defTabSz="1382395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电话：</a:t>
            </a:r>
            <a:r>
              <a:rPr lang="en-US" altLang="zh-CN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400 180 6665</a:t>
            </a:r>
          </a:p>
          <a:p>
            <a:pPr defTabSz="1382395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网址：</a:t>
            </a:r>
            <a:r>
              <a:rPr lang="en-US" altLang="zh-CN" sz="12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www.isstech.com</a:t>
            </a:r>
            <a:endParaRPr lang="zh-CN" altLang="en-US" sz="12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1388" y="2871921"/>
            <a:ext cx="7438572" cy="647889"/>
          </a:xfrm>
          <a:prstGeom prst="rect">
            <a:avLst/>
          </a:prstGeom>
        </p:spPr>
        <p:txBody>
          <a:bodyPr wrap="square" lIns="138257" tIns="69129" rIns="138257" bIns="69129" anchor="ctr">
            <a:spAutoFit/>
          </a:bodyPr>
          <a:lstStyle/>
          <a:p>
            <a:pPr defTabSz="1382395">
              <a:lnSpc>
                <a:spcPts val="3025"/>
              </a:lnSpc>
              <a:defRPr/>
            </a:pPr>
            <a:r>
              <a:rPr lang="en-US" altLang="zh-CN" sz="7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 YOU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7BB2EA-290C-4BE3-BE08-676B828CC243}" type="slidenum">
              <a:rPr lang="zh-CN" altLang="en-US" smtClean="0"/>
              <a:t>23</a:t>
            </a:fld>
            <a:endParaRPr lang="zh-CN" alt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506437" y="347579"/>
            <a:ext cx="1190327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数据流转及各方利益分配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：医疗科研数据流转依赖合规的多方协作机制，而各方利益分配则需在数据权属、加工服务、使用价值与社会公益之间取得平衡，以实现可持续的数据要素生态。</a:t>
            </a:r>
          </a:p>
        </p:txBody>
      </p:sp>
      <p:sp>
        <p:nvSpPr>
          <p:cNvPr id="2" name="矩形 1"/>
          <p:cNvSpPr/>
          <p:nvPr/>
        </p:nvSpPr>
        <p:spPr>
          <a:xfrm>
            <a:off x="928914" y="1204688"/>
            <a:ext cx="2256708" cy="391886"/>
          </a:xfrm>
          <a:prstGeom prst="rect">
            <a:avLst/>
          </a:prstGeom>
          <a:solidFill>
            <a:schemeClr val="accent5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数据提供方</a:t>
            </a:r>
          </a:p>
        </p:txBody>
      </p:sp>
      <p:sp>
        <p:nvSpPr>
          <p:cNvPr id="3" name="矩形 2"/>
          <p:cNvSpPr/>
          <p:nvPr/>
        </p:nvSpPr>
        <p:spPr>
          <a:xfrm>
            <a:off x="928914" y="1625602"/>
            <a:ext cx="2256708" cy="329474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63306" y="1204688"/>
            <a:ext cx="2256708" cy="391886"/>
          </a:xfrm>
          <a:prstGeom prst="rect">
            <a:avLst/>
          </a:prstGeom>
          <a:solidFill>
            <a:schemeClr val="accent5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数据服务商</a:t>
            </a:r>
          </a:p>
        </p:txBody>
      </p:sp>
      <p:sp>
        <p:nvSpPr>
          <p:cNvPr id="18" name="矩形 17"/>
          <p:cNvSpPr/>
          <p:nvPr/>
        </p:nvSpPr>
        <p:spPr>
          <a:xfrm>
            <a:off x="3863306" y="1625602"/>
            <a:ext cx="2256708" cy="329474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797699" y="1204688"/>
            <a:ext cx="2256708" cy="391886"/>
          </a:xfrm>
          <a:prstGeom prst="rect">
            <a:avLst/>
          </a:prstGeom>
          <a:solidFill>
            <a:schemeClr val="accent5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平台运营方</a:t>
            </a:r>
          </a:p>
        </p:txBody>
      </p:sp>
      <p:sp>
        <p:nvSpPr>
          <p:cNvPr id="20" name="矩形 19"/>
          <p:cNvSpPr/>
          <p:nvPr/>
        </p:nvSpPr>
        <p:spPr>
          <a:xfrm>
            <a:off x="6797699" y="1625602"/>
            <a:ext cx="2256708" cy="329474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732091" y="1204688"/>
            <a:ext cx="2256708" cy="391886"/>
          </a:xfrm>
          <a:prstGeom prst="rect">
            <a:avLst/>
          </a:prstGeom>
          <a:solidFill>
            <a:schemeClr val="accent5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数据需求方</a:t>
            </a:r>
          </a:p>
        </p:txBody>
      </p:sp>
      <p:sp>
        <p:nvSpPr>
          <p:cNvPr id="22" name="矩形 21"/>
          <p:cNvSpPr/>
          <p:nvPr/>
        </p:nvSpPr>
        <p:spPr>
          <a:xfrm>
            <a:off x="9732091" y="1625602"/>
            <a:ext cx="2256708" cy="329474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596797" y="1596574"/>
            <a:ext cx="920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数据汇聚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368330" y="1625602"/>
            <a:ext cx="1287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数据治理加工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282441" y="1596574"/>
            <a:ext cx="1287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数据流通交易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0399974" y="1625602"/>
            <a:ext cx="920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数据消费</a:t>
            </a:r>
          </a:p>
        </p:txBody>
      </p:sp>
      <p:cxnSp>
        <p:nvCxnSpPr>
          <p:cNvPr id="29" name="直接箭头连接符 28"/>
          <p:cNvCxnSpPr/>
          <p:nvPr/>
        </p:nvCxnSpPr>
        <p:spPr>
          <a:xfrm>
            <a:off x="3185622" y="2136575"/>
            <a:ext cx="67768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3121221" y="1815158"/>
            <a:ext cx="816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/>
              <a:t>原始数据</a:t>
            </a:r>
          </a:p>
        </p:txBody>
      </p:sp>
      <p:cxnSp>
        <p:nvCxnSpPr>
          <p:cNvPr id="31" name="直接箭头连接符 30"/>
          <p:cNvCxnSpPr/>
          <p:nvPr/>
        </p:nvCxnSpPr>
        <p:spPr>
          <a:xfrm>
            <a:off x="6116918" y="2136575"/>
            <a:ext cx="67768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6052518" y="1815158"/>
            <a:ext cx="816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/>
              <a:t>数据产品</a:t>
            </a:r>
          </a:p>
        </p:txBody>
      </p:sp>
      <p:cxnSp>
        <p:nvCxnSpPr>
          <p:cNvPr id="33" name="直接箭头连接符 32"/>
          <p:cNvCxnSpPr/>
          <p:nvPr/>
        </p:nvCxnSpPr>
        <p:spPr>
          <a:xfrm>
            <a:off x="9044607" y="2136575"/>
            <a:ext cx="67768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8980206" y="1815158"/>
            <a:ext cx="816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/>
              <a:t>数据接口</a:t>
            </a:r>
          </a:p>
        </p:txBody>
      </p:sp>
      <p:cxnSp>
        <p:nvCxnSpPr>
          <p:cNvPr id="35" name="直接箭头连接符 34"/>
          <p:cNvCxnSpPr/>
          <p:nvPr/>
        </p:nvCxnSpPr>
        <p:spPr>
          <a:xfrm flipH="1">
            <a:off x="9054407" y="3707097"/>
            <a:ext cx="67803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9044607" y="3247795"/>
            <a:ext cx="659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/>
              <a:t>数据商</a:t>
            </a:r>
            <a:endParaRPr lang="en-US" altLang="zh-CN" sz="1200"/>
          </a:p>
          <a:p>
            <a:r>
              <a:rPr lang="zh-CN" altLang="en-US" sz="1200"/>
              <a:t>品交易</a:t>
            </a:r>
          </a:p>
        </p:txBody>
      </p:sp>
      <p:cxnSp>
        <p:nvCxnSpPr>
          <p:cNvPr id="39" name="直接箭头连接符 38"/>
          <p:cNvCxnSpPr/>
          <p:nvPr/>
        </p:nvCxnSpPr>
        <p:spPr>
          <a:xfrm flipH="1">
            <a:off x="6120014" y="3707097"/>
            <a:ext cx="67803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6065798" y="3247795"/>
            <a:ext cx="816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/>
              <a:t>数据产品</a:t>
            </a:r>
            <a:endParaRPr lang="en-US" altLang="zh-CN" sz="1200"/>
          </a:p>
          <a:p>
            <a:r>
              <a:rPr lang="zh-CN" altLang="en-US" sz="1200"/>
              <a:t>加工分成</a:t>
            </a:r>
            <a:endParaRPr lang="en-US" altLang="zh-CN" sz="1200"/>
          </a:p>
        </p:txBody>
      </p:sp>
      <p:cxnSp>
        <p:nvCxnSpPr>
          <p:cNvPr id="41" name="直接箭头连接符 40"/>
          <p:cNvCxnSpPr/>
          <p:nvPr/>
        </p:nvCxnSpPr>
        <p:spPr>
          <a:xfrm flipH="1">
            <a:off x="3190523" y="3707097"/>
            <a:ext cx="67803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3121501" y="3247795"/>
            <a:ext cx="816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/>
              <a:t>原始数据</a:t>
            </a:r>
            <a:endParaRPr lang="en-US" altLang="zh-CN" sz="1200"/>
          </a:p>
          <a:p>
            <a:r>
              <a:rPr lang="zh-CN" altLang="en-US" sz="1200"/>
              <a:t>供应分成</a:t>
            </a:r>
            <a:endParaRPr lang="en-US" altLang="zh-CN" sz="1200"/>
          </a:p>
        </p:txBody>
      </p:sp>
      <p:cxnSp>
        <p:nvCxnSpPr>
          <p:cNvPr id="45" name="直接连接符 44"/>
          <p:cNvCxnSpPr/>
          <p:nvPr/>
        </p:nvCxnSpPr>
        <p:spPr>
          <a:xfrm flipV="1">
            <a:off x="928914" y="3889830"/>
            <a:ext cx="11059885" cy="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9840035" y="4116899"/>
            <a:ext cx="2032649" cy="4789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科研院所支付订单金额</a:t>
            </a:r>
          </a:p>
        </p:txBody>
      </p:sp>
      <p:sp>
        <p:nvSpPr>
          <p:cNvPr id="49" name="矩形 48"/>
          <p:cNvSpPr/>
          <p:nvPr/>
        </p:nvSpPr>
        <p:spPr>
          <a:xfrm>
            <a:off x="6838545" y="4097709"/>
            <a:ext cx="1042714" cy="4789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平台运营成本</a:t>
            </a:r>
          </a:p>
        </p:txBody>
      </p:sp>
      <p:sp>
        <p:nvSpPr>
          <p:cNvPr id="50" name="矩形 49"/>
          <p:cNvSpPr/>
          <p:nvPr/>
        </p:nvSpPr>
        <p:spPr>
          <a:xfrm>
            <a:off x="7924705" y="4097709"/>
            <a:ext cx="1042714" cy="4789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平台运营固定利润</a:t>
            </a:r>
          </a:p>
        </p:txBody>
      </p:sp>
      <p:sp>
        <p:nvSpPr>
          <p:cNvPr id="51" name="矩形 50"/>
          <p:cNvSpPr/>
          <p:nvPr/>
        </p:nvSpPr>
        <p:spPr>
          <a:xfrm>
            <a:off x="3850425" y="4077636"/>
            <a:ext cx="1108026" cy="4789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数据治理加工成本</a:t>
            </a:r>
          </a:p>
        </p:txBody>
      </p:sp>
      <p:sp>
        <p:nvSpPr>
          <p:cNvPr id="52" name="矩形 51"/>
          <p:cNvSpPr/>
          <p:nvPr/>
        </p:nvSpPr>
        <p:spPr>
          <a:xfrm>
            <a:off x="4924857" y="4077636"/>
            <a:ext cx="1108026" cy="4789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数据开发服务利润</a:t>
            </a:r>
          </a:p>
        </p:txBody>
      </p:sp>
      <p:sp>
        <p:nvSpPr>
          <p:cNvPr id="53" name="矩形 52"/>
          <p:cNvSpPr/>
          <p:nvPr/>
        </p:nvSpPr>
        <p:spPr>
          <a:xfrm>
            <a:off x="959681" y="4097709"/>
            <a:ext cx="1108026" cy="4789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医疗数据资产</a:t>
            </a:r>
          </a:p>
        </p:txBody>
      </p:sp>
      <p:sp>
        <p:nvSpPr>
          <p:cNvPr id="54" name="矩形 53"/>
          <p:cNvSpPr/>
          <p:nvPr/>
        </p:nvSpPr>
        <p:spPr>
          <a:xfrm>
            <a:off x="2034113" y="4097709"/>
            <a:ext cx="1108026" cy="4789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数据开发服务利润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1596896" y="4620895"/>
            <a:ext cx="81534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tx1"/>
                </a:solidFill>
              </a:rPr>
              <a:t>（</a:t>
            </a:r>
            <a:r>
              <a:rPr lang="en-US" altLang="zh-CN" sz="1400">
                <a:solidFill>
                  <a:schemeClr val="tx1"/>
                </a:solidFill>
              </a:rPr>
              <a:t>60%</a:t>
            </a:r>
            <a:r>
              <a:rPr lang="zh-CN" altLang="en-US" sz="1400">
                <a:solidFill>
                  <a:schemeClr val="tx1"/>
                </a:solidFill>
              </a:rPr>
              <a:t>）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4604393" y="4620895"/>
            <a:ext cx="81534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olidFill>
                  <a:schemeClr val="tx1"/>
                </a:solidFill>
                <a:sym typeface="+mn-ea"/>
              </a:rPr>
              <a:t>（</a:t>
            </a:r>
            <a:r>
              <a:rPr lang="en-US" altLang="zh-CN" sz="1400">
                <a:solidFill>
                  <a:schemeClr val="tx1"/>
                </a:solidFill>
                <a:sym typeface="+mn-ea"/>
              </a:rPr>
              <a:t>20%</a:t>
            </a:r>
            <a:r>
              <a:rPr lang="zh-CN" altLang="en-US" sz="1400">
                <a:solidFill>
                  <a:schemeClr val="tx1"/>
                </a:solidFill>
                <a:sym typeface="+mn-ea"/>
              </a:rPr>
              <a:t>）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7518623" y="4620895"/>
            <a:ext cx="81534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olidFill>
                  <a:schemeClr val="tx1"/>
                </a:solidFill>
                <a:sym typeface="+mn-ea"/>
              </a:rPr>
              <a:t>（</a:t>
            </a:r>
            <a:r>
              <a:rPr lang="en-US" altLang="zh-CN" sz="1400">
                <a:solidFill>
                  <a:schemeClr val="tx1"/>
                </a:solidFill>
                <a:sym typeface="+mn-ea"/>
              </a:rPr>
              <a:t>20%</a:t>
            </a:r>
            <a:r>
              <a:rPr lang="zh-CN" altLang="en-US" sz="1400">
                <a:solidFill>
                  <a:schemeClr val="tx1"/>
                </a:solidFill>
                <a:sym typeface="+mn-ea"/>
              </a:rPr>
              <a:t>）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9902190" y="4620895"/>
            <a:ext cx="1970405" cy="3162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1400"/>
              <a:t>（</a:t>
            </a:r>
            <a:r>
              <a:rPr lang="en-US" altLang="zh-CN" sz="1400"/>
              <a:t>100%</a:t>
            </a:r>
            <a:r>
              <a:rPr lang="zh-CN" altLang="en-US" sz="1400"/>
              <a:t>）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20277" y="1628579"/>
            <a:ext cx="96073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rgbClr val="C00000"/>
                </a:solidFill>
              </a:rPr>
              <a:t>医疗科研数据价值创造流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32016" y="3075445"/>
            <a:ext cx="96073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rgbClr val="C00000"/>
                </a:solidFill>
              </a:rPr>
              <a:t>医疗科研数据利益分配流</a:t>
            </a:r>
          </a:p>
        </p:txBody>
      </p:sp>
      <p:sp>
        <p:nvSpPr>
          <p:cNvPr id="61" name="矩形 60"/>
          <p:cNvSpPr/>
          <p:nvPr/>
        </p:nvSpPr>
        <p:spPr>
          <a:xfrm>
            <a:off x="638629" y="5529943"/>
            <a:ext cx="11364685" cy="406400"/>
          </a:xfrm>
          <a:prstGeom prst="rect">
            <a:avLst/>
          </a:prstGeom>
          <a:gradFill flip="none" rotWithShape="1">
            <a:gsLst>
              <a:gs pos="33000">
                <a:schemeClr val="bg2">
                  <a:lumMod val="90000"/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梯形 61"/>
          <p:cNvSpPr/>
          <p:nvPr/>
        </p:nvSpPr>
        <p:spPr>
          <a:xfrm>
            <a:off x="624114" y="5267321"/>
            <a:ext cx="11364685" cy="252868"/>
          </a:xfrm>
          <a:prstGeom prst="trapezoid">
            <a:avLst>
              <a:gd name="adj" fmla="val 160604"/>
            </a:avLst>
          </a:prstGeom>
          <a:gradFill flip="none" rotWithShape="1">
            <a:gsLst>
              <a:gs pos="33000">
                <a:schemeClr val="bg2">
                  <a:lumMod val="90000"/>
                  <a:alpha val="20000"/>
                </a:schemeClr>
              </a:gs>
              <a:gs pos="77000">
                <a:schemeClr val="bg1"/>
              </a:gs>
            </a:gsLst>
            <a:lin ang="16200000" scaled="1"/>
            <a:tileRect/>
          </a:gradFill>
          <a:ln>
            <a:gradFill>
              <a:gsLst>
                <a:gs pos="78000">
                  <a:schemeClr val="bg2">
                    <a:lumMod val="90000"/>
                  </a:schemeClr>
                </a:gs>
                <a:gs pos="32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/>
          <p:cNvSpPr txBox="1"/>
          <p:nvPr/>
        </p:nvSpPr>
        <p:spPr>
          <a:xfrm>
            <a:off x="5686606" y="5564765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解决方案</a:t>
            </a:r>
          </a:p>
        </p:txBody>
      </p:sp>
      <p:sp>
        <p:nvSpPr>
          <p:cNvPr id="64" name="矩形 63"/>
          <p:cNvSpPr/>
          <p:nvPr/>
        </p:nvSpPr>
        <p:spPr>
          <a:xfrm>
            <a:off x="1209692" y="5126163"/>
            <a:ext cx="1648841" cy="329202"/>
          </a:xfrm>
          <a:prstGeom prst="rect">
            <a:avLst/>
          </a:prstGeom>
          <a:gradFill flip="none" rotWithShape="1">
            <a:gsLst>
              <a:gs pos="35000">
                <a:schemeClr val="bg2">
                  <a:alpha val="0"/>
                  <a:lumMod val="60000"/>
                  <a:lumOff val="40000"/>
                </a:schemeClr>
              </a:gs>
              <a:gs pos="95000">
                <a:schemeClr val="bg2">
                  <a:alpha val="32000"/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gradFill flip="none" rotWithShape="1">
              <a:gsLst>
                <a:gs pos="0">
                  <a:srgbClr val="C00000"/>
                </a:gs>
                <a:gs pos="50000">
                  <a:schemeClr val="bg1">
                    <a:alpha val="10000"/>
                  </a:schemeClr>
                </a:gs>
                <a:gs pos="100000">
                  <a:srgbClr val="C000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数据汇聚</a:t>
            </a:r>
          </a:p>
        </p:txBody>
      </p:sp>
      <p:sp>
        <p:nvSpPr>
          <p:cNvPr id="65" name="矩形 64"/>
          <p:cNvSpPr/>
          <p:nvPr/>
        </p:nvSpPr>
        <p:spPr>
          <a:xfrm>
            <a:off x="4368330" y="5126163"/>
            <a:ext cx="1648841" cy="329202"/>
          </a:xfrm>
          <a:prstGeom prst="rect">
            <a:avLst/>
          </a:prstGeom>
          <a:gradFill flip="none" rotWithShape="1">
            <a:gsLst>
              <a:gs pos="35000">
                <a:schemeClr val="bg2">
                  <a:alpha val="0"/>
                  <a:lumMod val="60000"/>
                  <a:lumOff val="40000"/>
                </a:schemeClr>
              </a:gs>
              <a:gs pos="95000">
                <a:schemeClr val="bg2">
                  <a:alpha val="32000"/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gradFill flip="none" rotWithShape="1">
              <a:gsLst>
                <a:gs pos="0">
                  <a:srgbClr val="C00000"/>
                </a:gs>
                <a:gs pos="50000">
                  <a:schemeClr val="bg1">
                    <a:alpha val="10000"/>
                  </a:schemeClr>
                </a:gs>
                <a:gs pos="100000">
                  <a:srgbClr val="C000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数据治理开发</a:t>
            </a:r>
          </a:p>
        </p:txBody>
      </p:sp>
      <p:sp>
        <p:nvSpPr>
          <p:cNvPr id="66" name="矩形 65"/>
          <p:cNvSpPr/>
          <p:nvPr/>
        </p:nvSpPr>
        <p:spPr>
          <a:xfrm>
            <a:off x="7074930" y="5120821"/>
            <a:ext cx="1648841" cy="329202"/>
          </a:xfrm>
          <a:prstGeom prst="rect">
            <a:avLst/>
          </a:prstGeom>
          <a:gradFill flip="none" rotWithShape="1">
            <a:gsLst>
              <a:gs pos="35000">
                <a:schemeClr val="bg2">
                  <a:alpha val="0"/>
                  <a:lumMod val="60000"/>
                  <a:lumOff val="40000"/>
                </a:schemeClr>
              </a:gs>
              <a:gs pos="95000">
                <a:schemeClr val="bg2">
                  <a:alpha val="32000"/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gradFill flip="none" rotWithShape="1">
              <a:gsLst>
                <a:gs pos="0">
                  <a:srgbClr val="C00000"/>
                </a:gs>
                <a:gs pos="50000">
                  <a:schemeClr val="bg1">
                    <a:alpha val="10000"/>
                  </a:schemeClr>
                </a:gs>
                <a:gs pos="100000">
                  <a:srgbClr val="C000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数据可信流通</a:t>
            </a:r>
          </a:p>
        </p:txBody>
      </p:sp>
      <p:sp>
        <p:nvSpPr>
          <p:cNvPr id="67" name="矩形 66"/>
          <p:cNvSpPr/>
          <p:nvPr/>
        </p:nvSpPr>
        <p:spPr>
          <a:xfrm>
            <a:off x="9902575" y="5126837"/>
            <a:ext cx="1648841" cy="329202"/>
          </a:xfrm>
          <a:prstGeom prst="rect">
            <a:avLst/>
          </a:prstGeom>
          <a:gradFill flip="none" rotWithShape="1">
            <a:gsLst>
              <a:gs pos="35000">
                <a:schemeClr val="bg2">
                  <a:alpha val="0"/>
                  <a:lumMod val="60000"/>
                  <a:lumOff val="40000"/>
                </a:schemeClr>
              </a:gs>
              <a:gs pos="95000">
                <a:schemeClr val="bg2">
                  <a:alpha val="32000"/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gradFill flip="none" rotWithShape="1">
              <a:gsLst>
                <a:gs pos="0">
                  <a:srgbClr val="C00000"/>
                </a:gs>
                <a:gs pos="50000">
                  <a:schemeClr val="bg1">
                    <a:alpha val="10000"/>
                  </a:schemeClr>
                </a:gs>
                <a:gs pos="100000">
                  <a:srgbClr val="C000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r>
              <a:rPr lang="en-US" altLang="zh-CN" sz="1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API</a:t>
            </a:r>
            <a:r>
              <a:rPr lang="zh-CN" altLang="en-US" sz="1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网关</a:t>
            </a:r>
          </a:p>
        </p:txBody>
      </p:sp>
      <p:sp>
        <p:nvSpPr>
          <p:cNvPr id="68" name="矩形 67"/>
          <p:cNvSpPr/>
          <p:nvPr/>
        </p:nvSpPr>
        <p:spPr>
          <a:xfrm>
            <a:off x="624114" y="6006960"/>
            <a:ext cx="11379200" cy="53557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文本框 68"/>
          <p:cNvSpPr txBox="1"/>
          <p:nvPr/>
        </p:nvSpPr>
        <p:spPr>
          <a:xfrm>
            <a:off x="0" y="6006960"/>
            <a:ext cx="729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rgbClr val="C00000"/>
                </a:solidFill>
              </a:rPr>
              <a:t>客户价值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929020" y="2136689"/>
            <a:ext cx="203073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1. 结构化临床数据</a:t>
            </a:r>
          </a:p>
          <a:p>
            <a:pPr algn="l">
              <a:buClrTx/>
              <a:buSzTx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2. 医学影像数据</a:t>
            </a:r>
          </a:p>
          <a:p>
            <a:pPr algn="l">
              <a:buClrTx/>
              <a:buSzTx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3. 检验与病理数据</a:t>
            </a:r>
          </a:p>
          <a:p>
            <a:pPr algn="l">
              <a:buClrTx/>
              <a:buSzTx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4. 基因组与多组学数据</a:t>
            </a:r>
          </a:p>
          <a:p>
            <a:pPr algn="l">
              <a:buClrTx/>
              <a:buSzTx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5. 医保与费用数据</a:t>
            </a:r>
          </a:p>
          <a:p>
            <a:pPr algn="l">
              <a:buClrTx/>
              <a:buSzTx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6. 随访与长期健康管理数据</a:t>
            </a:r>
          </a:p>
          <a:p>
            <a:pPr algn="l">
              <a:buClrTx/>
              <a:buSzTx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7. 患者行为与生活方式数据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3985564" y="2136467"/>
            <a:ext cx="20116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多源异构医疗数据进行清</a:t>
            </a:r>
          </a:p>
          <a:p>
            <a:pPr algn="l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洗、标准化、脱敏和结构</a:t>
            </a:r>
          </a:p>
          <a:p>
            <a:pPr algn="l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化处理，使其合规、安全、</a:t>
            </a:r>
          </a:p>
          <a:p>
            <a:pPr algn="l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可用于科研分析的一系列</a:t>
            </a:r>
          </a:p>
          <a:p>
            <a:pPr algn="l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流程。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6882020" y="2136600"/>
            <a:ext cx="2173605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疾病研究数据集</a:t>
            </a:r>
          </a:p>
          <a:p>
            <a:pPr algn="l"/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医学影像标注数据集</a:t>
            </a:r>
          </a:p>
          <a:p>
            <a:pPr algn="l"/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多组学数据集</a:t>
            </a:r>
          </a:p>
          <a:p>
            <a:pPr algn="l"/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医学自然语言处理（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NLP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 algn="l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语料库</a:t>
            </a:r>
          </a:p>
          <a:p>
            <a:pPr algn="l"/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临床知识图谱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特征标签集</a:t>
            </a:r>
          </a:p>
          <a:p>
            <a:pPr algn="l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9732491" y="2136743"/>
            <a:ext cx="23164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医疗数据产品为科学研究提供</a:t>
            </a:r>
          </a:p>
          <a:p>
            <a:pPr algn="l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高质量、合规可用的数据支撑，</a:t>
            </a:r>
          </a:p>
          <a:p>
            <a:pPr algn="l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助力疾病机制探索、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建模、药</a:t>
            </a:r>
          </a:p>
          <a:p>
            <a:pPr algn="l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效评估和临床优化等核心科研任</a:t>
            </a:r>
          </a:p>
          <a:p>
            <a:pPr algn="l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务。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643443" y="6006786"/>
            <a:ext cx="11384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通过大数据对电子病历信息、影像信息、组学信息、随访信息、转归信息进行专病收集，完成多中心数据汇集、完成循证证据收集，做出临床研</a:t>
            </a:r>
          </a:p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究结论指导临床行为，同时可对研究结果发表论文与论著。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5" y="2712085"/>
            <a:ext cx="12192000" cy="16325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4800">
                <a:latin typeface="微软雅黑" panose="020B0503020204020204" pitchFamily="34" charset="-122"/>
                <a:ea typeface="微软雅黑" panose="020B0503020204020204" pitchFamily="34" charset="-122"/>
              </a:rPr>
              <a:t>数据特征</a:t>
            </a:r>
            <a:r>
              <a:rPr lang="zh-CN" altLang="en-US" sz="4800">
                <a:latin typeface="微软雅黑" panose="020B0503020204020204" pitchFamily="34" charset="-122"/>
                <a:ea typeface="微软雅黑" panose="020B0503020204020204" pitchFamily="34" charset="-122"/>
              </a:rPr>
              <a:t>：海量数据</a:t>
            </a:r>
            <a:endParaRPr lang="en-US" altLang="zh-CN" sz="4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2100" y="262890"/>
            <a:ext cx="8888730" cy="440690"/>
          </a:xfrm>
          <a:prstGeom prst="rect">
            <a:avLst/>
          </a:prstGeom>
        </p:spPr>
        <p:txBody>
          <a:bodyPr vert="horz" wrap="square" lIns="91422" tIns="45718" rIns="91422" bIns="45718" rtlCol="0" anchor="ctr">
            <a:noAutofit/>
          </a:bodyPr>
          <a:lstStyle/>
          <a:p>
            <a:pPr lvl="0" algn="l" defTabSz="914400">
              <a:lnSpc>
                <a:spcPct val="9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解决的问题：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科研与循证医学研究的数据逻辑</a:t>
            </a:r>
          </a:p>
        </p:txBody>
      </p:sp>
      <p:sp>
        <p:nvSpPr>
          <p:cNvPr id="4" name="矩形: 圆角 20"/>
          <p:cNvSpPr/>
          <p:nvPr/>
        </p:nvSpPr>
        <p:spPr>
          <a:xfrm>
            <a:off x="2838733" y="2902638"/>
            <a:ext cx="9008001" cy="3206851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90" name="连接符: 曲线 89"/>
          <p:cNvCxnSpPr/>
          <p:nvPr/>
        </p:nvCxnSpPr>
        <p:spPr>
          <a:xfrm flipV="1">
            <a:off x="4707068" y="3977497"/>
            <a:ext cx="274858" cy="893527"/>
          </a:xfrm>
          <a:prstGeom prst="curvedConnector2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连接符: 曲线 107"/>
          <p:cNvCxnSpPr>
            <a:endCxn id="31" idx="4"/>
          </p:cNvCxnSpPr>
          <p:nvPr/>
        </p:nvCxnSpPr>
        <p:spPr>
          <a:xfrm flipV="1">
            <a:off x="9441596" y="4655869"/>
            <a:ext cx="1564705" cy="324367"/>
          </a:xfrm>
          <a:prstGeom prst="curvedConnector2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íṣľidè"/>
          <p:cNvSpPr/>
          <p:nvPr/>
        </p:nvSpPr>
        <p:spPr>
          <a:xfrm>
            <a:off x="3389077" y="5625160"/>
            <a:ext cx="1589461" cy="421486"/>
          </a:xfrm>
          <a:prstGeom prst="rect">
            <a:avLst/>
          </a:prstGeom>
          <a:solidFill>
            <a:srgbClr val="4472C4">
              <a:alpha val="70000"/>
            </a:srgbClr>
          </a:solidFill>
          <a:ln w="12700" cap="rnd">
            <a:solidFill>
              <a:srgbClr val="4472C4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55" tIns="34277" rIns="68555" bIns="34277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685800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提出研究构想</a:t>
            </a:r>
          </a:p>
        </p:txBody>
      </p:sp>
      <p:sp>
        <p:nvSpPr>
          <p:cNvPr id="12" name="íśḻïḑê"/>
          <p:cNvSpPr/>
          <p:nvPr/>
        </p:nvSpPr>
        <p:spPr>
          <a:xfrm>
            <a:off x="5643775" y="5625160"/>
            <a:ext cx="1963974" cy="421486"/>
          </a:xfrm>
          <a:prstGeom prst="rect">
            <a:avLst/>
          </a:prstGeom>
          <a:solidFill>
            <a:srgbClr val="4472C4">
              <a:alpha val="70000"/>
            </a:srgbClr>
          </a:solidFill>
          <a:ln w="12700" cap="rnd">
            <a:solidFill>
              <a:srgbClr val="4472C4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55" tIns="34277" rIns="68555" bIns="34277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685800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实验设计建立队列</a:t>
            </a:r>
          </a:p>
        </p:txBody>
      </p:sp>
      <p:sp>
        <p:nvSpPr>
          <p:cNvPr id="13" name="íṩļiḓê"/>
          <p:cNvSpPr/>
          <p:nvPr/>
        </p:nvSpPr>
        <p:spPr>
          <a:xfrm>
            <a:off x="8111121" y="5625160"/>
            <a:ext cx="1389508" cy="421486"/>
          </a:xfrm>
          <a:prstGeom prst="rect">
            <a:avLst/>
          </a:prstGeom>
          <a:solidFill>
            <a:srgbClr val="4472C4">
              <a:alpha val="70000"/>
            </a:srgbClr>
          </a:solidFill>
          <a:ln w="12700" cap="rnd">
            <a:solidFill>
              <a:srgbClr val="4472C4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55" tIns="34277" rIns="68555" bIns="34277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685800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数据处理</a:t>
            </a:r>
          </a:p>
        </p:txBody>
      </p:sp>
      <p:sp>
        <p:nvSpPr>
          <p:cNvPr id="6" name="iṣļïde"/>
          <p:cNvSpPr/>
          <p:nvPr/>
        </p:nvSpPr>
        <p:spPr>
          <a:xfrm>
            <a:off x="9656782" y="5625160"/>
            <a:ext cx="1975400" cy="421486"/>
          </a:xfrm>
          <a:prstGeom prst="rect">
            <a:avLst/>
          </a:prstGeom>
          <a:solidFill>
            <a:srgbClr val="4472C4">
              <a:alpha val="70000"/>
            </a:srgbClr>
          </a:solidFill>
          <a:ln w="12700" cap="rnd">
            <a:solidFill>
              <a:srgbClr val="4472C4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55" tIns="34277" rIns="68555" bIns="34277" numCol="1" spcCol="0" rtlCol="0" fromWordArt="0" anchor="ctr" anchorCtr="0" forceAA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685800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数据分析，输出成果</a:t>
            </a:r>
          </a:p>
        </p:txBody>
      </p:sp>
      <p:sp>
        <p:nvSpPr>
          <p:cNvPr id="7" name="íṥḷiďé"/>
          <p:cNvSpPr/>
          <p:nvPr/>
        </p:nvSpPr>
        <p:spPr>
          <a:xfrm>
            <a:off x="2970130" y="3290481"/>
            <a:ext cx="1094976" cy="1034038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06" tIns="45703" rIns="91406" bIns="45703" anchor="ctr"/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科研思路</a:t>
            </a: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数据探索</a:t>
            </a:r>
          </a:p>
        </p:txBody>
      </p:sp>
      <p:sp>
        <p:nvSpPr>
          <p:cNvPr id="8" name="ïṧḷiďê"/>
          <p:cNvSpPr/>
          <p:nvPr/>
        </p:nvSpPr>
        <p:spPr>
          <a:xfrm>
            <a:off x="4516426" y="3038478"/>
            <a:ext cx="1207965" cy="993413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06" tIns="45703" rIns="91406" bIns="45703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触发科研思路</a:t>
            </a:r>
          </a:p>
        </p:txBody>
      </p:sp>
      <p:sp>
        <p:nvSpPr>
          <p:cNvPr id="9" name="iṣlïďe"/>
          <p:cNvSpPr/>
          <p:nvPr/>
        </p:nvSpPr>
        <p:spPr>
          <a:xfrm>
            <a:off x="5643775" y="4239460"/>
            <a:ext cx="1152105" cy="966118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06" tIns="45703" rIns="91406" bIns="45703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实验设计</a:t>
            </a:r>
          </a:p>
        </p:txBody>
      </p:sp>
      <p:sp>
        <p:nvSpPr>
          <p:cNvPr id="35" name="ïṧḷïḑè"/>
          <p:cNvSpPr/>
          <p:nvPr/>
        </p:nvSpPr>
        <p:spPr>
          <a:xfrm>
            <a:off x="6230936" y="3087355"/>
            <a:ext cx="1227642" cy="9877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06" tIns="45703" rIns="91406" bIns="45703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队列构建</a:t>
            </a:r>
          </a:p>
        </p:txBody>
      </p:sp>
      <p:sp>
        <p:nvSpPr>
          <p:cNvPr id="10" name="iṣļïdé"/>
          <p:cNvSpPr/>
          <p:nvPr/>
        </p:nvSpPr>
        <p:spPr>
          <a:xfrm>
            <a:off x="8466591" y="3104494"/>
            <a:ext cx="1202252" cy="1134966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06" tIns="45703" rIns="91406" bIns="45703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数据分析</a:t>
            </a:r>
          </a:p>
        </p:txBody>
      </p:sp>
      <p:sp>
        <p:nvSpPr>
          <p:cNvPr id="11" name="ïṧḷïḑè"/>
          <p:cNvSpPr/>
          <p:nvPr/>
        </p:nvSpPr>
        <p:spPr>
          <a:xfrm>
            <a:off x="8073669" y="4344832"/>
            <a:ext cx="1166070" cy="1101323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06" tIns="45703" rIns="91406" bIns="45703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随访</a:t>
            </a:r>
          </a:p>
        </p:txBody>
      </p:sp>
      <p:sp>
        <p:nvSpPr>
          <p:cNvPr id="31" name="ïṧḷïḑè"/>
          <p:cNvSpPr/>
          <p:nvPr/>
        </p:nvSpPr>
        <p:spPr>
          <a:xfrm>
            <a:off x="10323924" y="3629448"/>
            <a:ext cx="1364752" cy="1026421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06" tIns="45703" rIns="91406" bIns="45703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成果产出</a:t>
            </a:r>
          </a:p>
        </p:txBody>
      </p:sp>
      <p:sp>
        <p:nvSpPr>
          <p:cNvPr id="23" name="左大括号 22"/>
          <p:cNvSpPr/>
          <p:nvPr/>
        </p:nvSpPr>
        <p:spPr>
          <a:xfrm rot="16200000">
            <a:off x="4074627" y="4520663"/>
            <a:ext cx="276759" cy="1932236"/>
          </a:xfrm>
          <a:prstGeom prst="leftBrace">
            <a:avLst>
              <a:gd name="adj1" fmla="val 8333"/>
              <a:gd name="adj2" fmla="val 53034"/>
            </a:avLst>
          </a:prstGeom>
          <a:ln>
            <a:solidFill>
              <a:srgbClr val="F2B8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左大括号 46"/>
          <p:cNvSpPr/>
          <p:nvPr/>
        </p:nvSpPr>
        <p:spPr>
          <a:xfrm rot="16200000">
            <a:off x="6508330" y="4413387"/>
            <a:ext cx="252638" cy="2172813"/>
          </a:xfrm>
          <a:prstGeom prst="leftBrace">
            <a:avLst>
              <a:gd name="adj1" fmla="val 8333"/>
              <a:gd name="adj2" fmla="val 53034"/>
            </a:avLst>
          </a:prstGeom>
          <a:ln>
            <a:solidFill>
              <a:srgbClr val="F2B8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左大括号 47"/>
          <p:cNvSpPr/>
          <p:nvPr/>
        </p:nvSpPr>
        <p:spPr>
          <a:xfrm rot="16200000">
            <a:off x="8847997" y="4598905"/>
            <a:ext cx="218352" cy="1767205"/>
          </a:xfrm>
          <a:prstGeom prst="leftBrace">
            <a:avLst>
              <a:gd name="adj1" fmla="val 8333"/>
              <a:gd name="adj2" fmla="val 53034"/>
            </a:avLst>
          </a:prstGeom>
          <a:ln>
            <a:solidFill>
              <a:srgbClr val="F2B8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左大括号 24"/>
          <p:cNvSpPr/>
          <p:nvPr/>
        </p:nvSpPr>
        <p:spPr>
          <a:xfrm rot="16200000">
            <a:off x="10706689" y="4678720"/>
            <a:ext cx="231056" cy="1619929"/>
          </a:xfrm>
          <a:prstGeom prst="leftBrace">
            <a:avLst>
              <a:gd name="adj1" fmla="val 8333"/>
              <a:gd name="adj2" fmla="val 53034"/>
            </a:avLst>
          </a:prstGeom>
          <a:ln>
            <a:solidFill>
              <a:srgbClr val="F2B8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ïṧḷïḑè"/>
          <p:cNvSpPr/>
          <p:nvPr/>
        </p:nvSpPr>
        <p:spPr>
          <a:xfrm>
            <a:off x="3788982" y="4411483"/>
            <a:ext cx="1058794" cy="99976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06" tIns="45703" rIns="91406" bIns="45703" anchor="ctr"/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多模态数据</a:t>
            </a:r>
          </a:p>
        </p:txBody>
      </p:sp>
      <p:cxnSp>
        <p:nvCxnSpPr>
          <p:cNvPr id="88" name="连接符: 曲线 87"/>
          <p:cNvCxnSpPr>
            <a:stCxn id="7" idx="4"/>
            <a:endCxn id="51" idx="2"/>
          </p:cNvCxnSpPr>
          <p:nvPr/>
        </p:nvCxnSpPr>
        <p:spPr>
          <a:xfrm rot="5400000" flipV="1">
            <a:off x="3359878" y="4481942"/>
            <a:ext cx="587161" cy="271046"/>
          </a:xfrm>
          <a:prstGeom prst="curvedConnector2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连接符: 曲线 94"/>
          <p:cNvCxnSpPr/>
          <p:nvPr/>
        </p:nvCxnSpPr>
        <p:spPr>
          <a:xfrm rot="16200000" flipH="1">
            <a:off x="5004520" y="4253990"/>
            <a:ext cx="1059971" cy="381552"/>
          </a:xfrm>
          <a:prstGeom prst="curvedConnector2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连接符: 曲线 100"/>
          <p:cNvCxnSpPr>
            <a:stCxn id="9" idx="6"/>
          </p:cNvCxnSpPr>
          <p:nvPr/>
        </p:nvCxnSpPr>
        <p:spPr>
          <a:xfrm flipV="1">
            <a:off x="6795880" y="4075055"/>
            <a:ext cx="170753" cy="647464"/>
          </a:xfrm>
          <a:prstGeom prst="curvedConnector2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连接符: 曲线 103"/>
          <p:cNvCxnSpPr>
            <a:endCxn id="11" idx="2"/>
          </p:cNvCxnSpPr>
          <p:nvPr/>
        </p:nvCxnSpPr>
        <p:spPr>
          <a:xfrm rot="5400000" flipV="1">
            <a:off x="7203402" y="4024909"/>
            <a:ext cx="919780" cy="821391"/>
          </a:xfrm>
          <a:prstGeom prst="curvedConnector2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连接符: 曲线 114"/>
          <p:cNvCxnSpPr>
            <a:stCxn id="7" idx="7"/>
            <a:endCxn id="8" idx="1"/>
          </p:cNvCxnSpPr>
          <p:nvPr/>
        </p:nvCxnSpPr>
        <p:spPr>
          <a:xfrm rot="16200000">
            <a:off x="4169208" y="2918507"/>
            <a:ext cx="258351" cy="789017"/>
          </a:xfrm>
          <a:prstGeom prst="curvedConnector3">
            <a:avLst>
              <a:gd name="adj1" fmla="val 140540"/>
            </a:avLst>
          </a:prstGeom>
          <a:ln w="127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连接符: 曲线 117"/>
          <p:cNvCxnSpPr>
            <a:stCxn id="35" idx="7"/>
            <a:endCxn id="10" idx="1"/>
          </p:cNvCxnSpPr>
          <p:nvPr/>
        </p:nvCxnSpPr>
        <p:spPr>
          <a:xfrm rot="16200000" flipH="1">
            <a:off x="7941003" y="2569384"/>
            <a:ext cx="38721" cy="1363483"/>
          </a:xfrm>
          <a:prstGeom prst="curvedConnector3">
            <a:avLst>
              <a:gd name="adj1" fmla="val -197540"/>
            </a:avLst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连接符: 曲线 120"/>
          <p:cNvCxnSpPr>
            <a:endCxn id="31" idx="0"/>
          </p:cNvCxnSpPr>
          <p:nvPr/>
        </p:nvCxnSpPr>
        <p:spPr>
          <a:xfrm>
            <a:off x="9606001" y="3566606"/>
            <a:ext cx="1400299" cy="62842"/>
          </a:xfrm>
          <a:prstGeom prst="curvedConnector2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768108" y="2987144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数据需求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21524" y="3461595"/>
            <a:ext cx="1918454" cy="8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43"/>
          <p:cNvSpPr/>
          <p:nvPr/>
        </p:nvSpPr>
        <p:spPr bwMode="auto">
          <a:xfrm>
            <a:off x="421487" y="3578579"/>
            <a:ext cx="1918271" cy="2292149"/>
          </a:xfrm>
          <a:prstGeom prst="rect">
            <a:avLst/>
          </a:prstGeom>
          <a:solidFill>
            <a:srgbClr val="FFFFFF">
              <a:lumMod val="75000"/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23" tIns="60912" rIns="121823" bIns="60912" numCol="1" rtlCol="0" anchor="t" anchorCtr="0" compatLnSpc="1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CC9900"/>
              </a:buClr>
              <a:buSzTx/>
              <a:buFont typeface="Wingdings" panose="05000000000000000000" pitchFamily="2" charset="2"/>
              <a:buChar char="n"/>
              <a:defRPr/>
            </a:pPr>
            <a:endParaRPr kumimoji="0" lang="en-US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五边形 43"/>
          <p:cNvSpPr/>
          <p:nvPr/>
        </p:nvSpPr>
        <p:spPr bwMode="auto">
          <a:xfrm>
            <a:off x="557963" y="4534541"/>
            <a:ext cx="1621834" cy="392287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46" tIns="45673" rIns="91346" bIns="45673" numCol="1" rtlCol="0" anchor="ctr" anchorCtr="0" compatLnSpc="1"/>
          <a:lstStyle/>
          <a:p>
            <a:pPr marL="0" marR="0" lvl="0" indent="0" algn="ctr" defTabSz="801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组学数据</a:t>
            </a:r>
          </a:p>
        </p:txBody>
      </p:sp>
      <p:sp>
        <p:nvSpPr>
          <p:cNvPr id="33" name="五边形 44"/>
          <p:cNvSpPr/>
          <p:nvPr/>
        </p:nvSpPr>
        <p:spPr bwMode="auto">
          <a:xfrm>
            <a:off x="557963" y="3682681"/>
            <a:ext cx="1621834" cy="392287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46" tIns="45673" rIns="91346" bIns="45673" numCol="1" rtlCol="0" anchor="ctr" anchorCtr="0" compatLnSpc="1"/>
          <a:lstStyle/>
          <a:p>
            <a:pPr marL="0" marR="0" lvl="0" indent="0" algn="ctr" defTabSz="801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电子病历数据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36" name="五边形 55"/>
          <p:cNvSpPr/>
          <p:nvPr/>
        </p:nvSpPr>
        <p:spPr bwMode="auto">
          <a:xfrm>
            <a:off x="557963" y="4108611"/>
            <a:ext cx="1621834" cy="392287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46" tIns="45673" rIns="91346" bIns="45673" numCol="1" rtlCol="0" anchor="ctr" anchorCtr="0" compatLnSpc="1"/>
          <a:lstStyle/>
          <a:p>
            <a:pPr marL="0" marR="0" lvl="0" indent="0" algn="ctr" defTabSz="801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影像数据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83" name="五边形 57"/>
          <p:cNvSpPr/>
          <p:nvPr/>
        </p:nvSpPr>
        <p:spPr bwMode="auto">
          <a:xfrm>
            <a:off x="549076" y="5386400"/>
            <a:ext cx="1621834" cy="392287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46" tIns="45673" rIns="91346" bIns="45673" numCol="1" rtlCol="0" anchor="ctr" anchorCtr="0" compatLnSpc="1"/>
          <a:lstStyle/>
          <a:p>
            <a:pPr marL="0" marR="0" lvl="0" indent="0" algn="ctr" defTabSz="801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转归数据</a:t>
            </a:r>
            <a:endParaRPr kumimoji="0" lang="zh-CN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五边形 57"/>
          <p:cNvSpPr/>
          <p:nvPr/>
        </p:nvSpPr>
        <p:spPr bwMode="auto">
          <a:xfrm>
            <a:off x="557963" y="4960470"/>
            <a:ext cx="1621834" cy="392287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46" tIns="45673" rIns="91346" bIns="45673" numCol="1" rtlCol="0" anchor="ctr" anchorCtr="0" compatLnSpc="1"/>
          <a:lstStyle/>
          <a:p>
            <a:pPr marL="0" marR="0" lvl="0" indent="0" algn="ctr" defTabSz="801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随访数据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21640" y="1253490"/>
            <a:ext cx="1530985" cy="14065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D79C5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sz="16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国自然</a:t>
            </a:r>
          </a:p>
          <a:p>
            <a:pPr algn="ctr"/>
            <a:r>
              <a:rPr lang="zh-CN" sz="16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省自然</a:t>
            </a:r>
          </a:p>
          <a:p>
            <a:pPr algn="ctr"/>
            <a:r>
              <a:rPr lang="zh-CN" sz="16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重大专项</a:t>
            </a:r>
          </a:p>
          <a:p>
            <a:pPr algn="ctr"/>
            <a:r>
              <a:rPr lang="zh-CN" sz="16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企业横向联合</a:t>
            </a:r>
            <a:endParaRPr lang="zh-CN" altLang="en-US" sz="16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44" name="直接箭头连接符 43"/>
          <p:cNvCxnSpPr/>
          <p:nvPr/>
        </p:nvCxnSpPr>
        <p:spPr>
          <a:xfrm flipV="1">
            <a:off x="2008505" y="1997710"/>
            <a:ext cx="650240" cy="76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2658745" y="1252220"/>
            <a:ext cx="1202055" cy="14065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D79C5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sz="16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承担项目</a:t>
            </a:r>
          </a:p>
          <a:p>
            <a:pPr algn="ctr"/>
            <a:endParaRPr lang="zh-CN" altLang="en-US" sz="160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sz="16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专家</a:t>
            </a:r>
            <a:r>
              <a:rPr lang="en-US" altLang="zh-CN" sz="16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6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组织</a:t>
            </a: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3893820" y="1997710"/>
            <a:ext cx="650240" cy="76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195" y="1071245"/>
            <a:ext cx="1257300" cy="84582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567555" y="1917065"/>
            <a:ext cx="2099945" cy="742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D79C5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sz="16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获取循证医学数据</a:t>
            </a:r>
            <a:endParaRPr lang="zh-CN" altLang="en-US" sz="160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en-US" altLang="zh-CN" sz="16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SPSS</a:t>
            </a:r>
            <a:r>
              <a:rPr lang="zh-CN" altLang="en-US" sz="16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科研数据分析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524240" y="1917065"/>
            <a:ext cx="1665605" cy="742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D79C5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sz="16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格式医疗数据</a:t>
            </a:r>
          </a:p>
          <a:p>
            <a:pPr algn="ctr"/>
            <a:r>
              <a:rPr lang="zh-CN" sz="16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专病指标库</a:t>
            </a:r>
          </a:p>
        </p:txBody>
      </p:sp>
      <p:cxnSp>
        <p:nvCxnSpPr>
          <p:cNvPr id="18" name="直接箭头连接符 17"/>
          <p:cNvCxnSpPr/>
          <p:nvPr/>
        </p:nvCxnSpPr>
        <p:spPr>
          <a:xfrm flipH="1" flipV="1">
            <a:off x="8637270" y="2668270"/>
            <a:ext cx="5080" cy="4057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 flipV="1">
            <a:off x="6738620" y="2291080"/>
            <a:ext cx="478155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7216775" y="1916430"/>
            <a:ext cx="1307465" cy="742315"/>
          </a:xfrm>
          <a:prstGeom prst="rect">
            <a:avLst/>
          </a:prstGeom>
          <a:solidFill>
            <a:srgbClr val="FF0000"/>
          </a:solidFill>
          <a:ln>
            <a:solidFill>
              <a:srgbClr val="0D79C5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16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数据采购</a:t>
            </a:r>
          </a:p>
          <a:p>
            <a:pPr algn="ctr"/>
            <a:r>
              <a:rPr lang="zh-CN" altLang="en-US" sz="16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交易</a:t>
            </a:r>
            <a:r>
              <a:rPr lang="en-US" altLang="zh-CN" sz="16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6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交换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065010" y="960120"/>
            <a:ext cx="3125470" cy="4451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D79C5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sz="16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基于证据的基础医学研究成果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065010" y="1405255"/>
            <a:ext cx="3125470" cy="4451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D79C5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sz="16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发表论文</a:t>
            </a:r>
            <a:r>
              <a:rPr lang="en-US" altLang="zh-CN" sz="16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6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论著</a:t>
            </a:r>
          </a:p>
        </p:txBody>
      </p:sp>
      <p:cxnSp>
        <p:nvCxnSpPr>
          <p:cNvPr id="24" name="直接箭头连接符 23"/>
          <p:cNvCxnSpPr/>
          <p:nvPr/>
        </p:nvCxnSpPr>
        <p:spPr>
          <a:xfrm flipV="1">
            <a:off x="6316345" y="1405255"/>
            <a:ext cx="650240" cy="76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10323830" y="1420495"/>
            <a:ext cx="414655" cy="6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10840085" y="959485"/>
            <a:ext cx="1006475" cy="170878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D79C5"/>
            </a:solidFill>
          </a:ln>
        </p:spPr>
        <p:txBody>
          <a:bodyPr wrap="square" rtlCol="0" anchor="ctr" anchorCtr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sz="16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结题</a:t>
            </a:r>
          </a:p>
          <a:p>
            <a:pPr lvl="0" algn="ctr">
              <a:buClrTx/>
              <a:buSzTx/>
              <a:buFontTx/>
            </a:pPr>
            <a:endParaRPr lang="zh-CN" sz="16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sz="16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结项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3804" y="224555"/>
            <a:ext cx="7950388" cy="440690"/>
          </a:xfrm>
          <a:prstGeom prst="rect">
            <a:avLst/>
          </a:prstGeom>
        </p:spPr>
        <p:txBody>
          <a:bodyPr vert="horz" wrap="square" lIns="91422" tIns="45718" rIns="91422" bIns="45718" rtlCol="0" anchor="ctr">
            <a:noAutofit/>
          </a:bodyPr>
          <a:lstStyle/>
          <a:p>
            <a:pPr lvl="0" algn="l" defTabSz="914400">
              <a:lnSpc>
                <a:spcPct val="9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科学研究价值链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45" y="882650"/>
            <a:ext cx="11301095" cy="5763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4025" y="236855"/>
            <a:ext cx="5765165" cy="440690"/>
          </a:xfrm>
          <a:prstGeom prst="rect">
            <a:avLst/>
          </a:prstGeom>
        </p:spPr>
        <p:txBody>
          <a:bodyPr vert="horz" wrap="square" lIns="91422" tIns="45718" rIns="91422" bIns="45718" rtlCol="0" anchor="ctr">
            <a:noAutofit/>
          </a:bodyPr>
          <a:lstStyle/>
          <a:p>
            <a:pPr lvl="0" algn="l" defTabSz="914400">
              <a:lnSpc>
                <a:spcPct val="9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科学研究产品开发：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客户需求与问题</a:t>
            </a:r>
          </a:p>
        </p:txBody>
      </p:sp>
      <p:sp>
        <p:nvSpPr>
          <p:cNvPr id="14" name="矩形 13"/>
          <p:cNvSpPr/>
          <p:nvPr/>
        </p:nvSpPr>
        <p:spPr>
          <a:xfrm>
            <a:off x="7401560" y="2765425"/>
            <a:ext cx="4606925" cy="38220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手动操作 9"/>
          <p:cNvSpPr/>
          <p:nvPr>
            <p:custDataLst>
              <p:tags r:id="rId2"/>
            </p:custDataLst>
          </p:nvPr>
        </p:nvSpPr>
        <p:spPr>
          <a:xfrm flipV="1">
            <a:off x="7473950" y="5744845"/>
            <a:ext cx="4491990" cy="605790"/>
          </a:xfrm>
          <a:prstGeom prst="flowChartManualOperation">
            <a:avLst/>
          </a:prstGeom>
          <a:gradFill flip="none" rotWithShape="1">
            <a:gsLst>
              <a:gs pos="91000">
                <a:schemeClr val="accent2">
                  <a:lumMod val="75000"/>
                </a:schemeClr>
              </a:gs>
              <a:gs pos="29000">
                <a:srgbClr val="F4B183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8468360" y="5825490"/>
            <a:ext cx="2552065" cy="3879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在共同数据汇集基础上</a:t>
            </a:r>
          </a:p>
        </p:txBody>
      </p:sp>
      <p:sp>
        <p:nvSpPr>
          <p:cNvPr id="6" name="矩形 5"/>
          <p:cNvSpPr/>
          <p:nvPr/>
        </p:nvSpPr>
        <p:spPr>
          <a:xfrm>
            <a:off x="7400925" y="959485"/>
            <a:ext cx="1306195" cy="8026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数据治理</a:t>
            </a:r>
          </a:p>
        </p:txBody>
      </p:sp>
      <p:sp>
        <p:nvSpPr>
          <p:cNvPr id="12" name="矩形 11"/>
          <p:cNvSpPr/>
          <p:nvPr/>
        </p:nvSpPr>
        <p:spPr>
          <a:xfrm>
            <a:off x="8707120" y="959485"/>
            <a:ext cx="3301365" cy="8026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已经成为基础能力，过去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年许多公司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机构在数据治理方面深耕，不再是阻碍。</a:t>
            </a:r>
          </a:p>
        </p:txBody>
      </p:sp>
      <p:sp>
        <p:nvSpPr>
          <p:cNvPr id="13" name="矩形 12"/>
          <p:cNvSpPr/>
          <p:nvPr/>
        </p:nvSpPr>
        <p:spPr>
          <a:xfrm>
            <a:off x="7400925" y="1962150"/>
            <a:ext cx="4608195" cy="80264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高质量数据集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8277860" y="4893310"/>
            <a:ext cx="2830195" cy="726440"/>
          </a:xfrm>
          <a:prstGeom prst="roundRect">
            <a:avLst/>
          </a:prstGeom>
          <a:gradFill flip="none" rotWithShape="1">
            <a:gsLst>
              <a:gs pos="56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800">
                <a:sym typeface="+mn-ea"/>
              </a:rPr>
              <a:t>匹配研究人员数据专区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8277860" y="4057015"/>
            <a:ext cx="2830195" cy="726440"/>
          </a:xfrm>
          <a:prstGeom prst="roundRect">
            <a:avLst/>
          </a:prstGeom>
          <a:gradFill flip="none" rotWithShape="1">
            <a:gsLst>
              <a:gs pos="56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800">
                <a:sym typeface="+mn-ea"/>
              </a:rPr>
              <a:t>匹配研究内容可调数据集</a:t>
            </a:r>
          </a:p>
        </p:txBody>
      </p:sp>
      <p:cxnSp>
        <p:nvCxnSpPr>
          <p:cNvPr id="151" name="直接箭头连接符 150"/>
          <p:cNvCxnSpPr/>
          <p:nvPr/>
        </p:nvCxnSpPr>
        <p:spPr>
          <a:xfrm flipV="1">
            <a:off x="6345555" y="3150870"/>
            <a:ext cx="1274445" cy="8255"/>
          </a:xfrm>
          <a:prstGeom prst="straightConnector1">
            <a:avLst/>
          </a:prstGeom>
          <a:noFill/>
          <a:ln w="60325" cmpd="sng">
            <a:solidFill>
              <a:srgbClr val="FF0000"/>
            </a:solidFill>
            <a:prstDash val="sysDash"/>
            <a:headEnd type="diamond"/>
            <a:tailEnd type="diamon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cxnSp>
      <p:sp>
        <p:nvSpPr>
          <p:cNvPr id="152" name="矩形 151"/>
          <p:cNvSpPr/>
          <p:nvPr/>
        </p:nvSpPr>
        <p:spPr>
          <a:xfrm>
            <a:off x="7518400" y="4090670"/>
            <a:ext cx="688340" cy="1528445"/>
          </a:xfrm>
          <a:prstGeom prst="rect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从数据识别肾内科不同临床与科研方向</a:t>
            </a:r>
          </a:p>
        </p:txBody>
      </p:sp>
      <p:sp>
        <p:nvSpPr>
          <p:cNvPr id="153" name="圆角矩形 152"/>
          <p:cNvSpPr/>
          <p:nvPr/>
        </p:nvSpPr>
        <p:spPr>
          <a:xfrm>
            <a:off x="7736205" y="2906395"/>
            <a:ext cx="4032250" cy="810260"/>
          </a:xfrm>
          <a:prstGeom prst="roundRect">
            <a:avLst/>
          </a:prstGeom>
          <a:gradFill flip="none" rotWithShape="1">
            <a:gsLst>
              <a:gs pos="56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比拼</a:t>
            </a:r>
          </a:p>
          <a:p>
            <a:pPr lvl="0" algn="ctr">
              <a:buClrTx/>
              <a:buSzTx/>
              <a:buFontTx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从共同数据基础到不同数据集的</a:t>
            </a:r>
            <a:r>
              <a:rPr lang="zh-CN" altLang="en-US" sz="160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规划能力</a:t>
            </a:r>
          </a:p>
        </p:txBody>
      </p:sp>
      <p:sp>
        <p:nvSpPr>
          <p:cNvPr id="154" name="矩形 153"/>
          <p:cNvSpPr/>
          <p:nvPr/>
        </p:nvSpPr>
        <p:spPr>
          <a:xfrm>
            <a:off x="11181080" y="4090670"/>
            <a:ext cx="688340" cy="152844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从数据识别医疗人员临床与科研意图</a:t>
            </a:r>
          </a:p>
        </p:txBody>
      </p:sp>
      <p:sp>
        <p:nvSpPr>
          <p:cNvPr id="155" name="上箭头 154"/>
          <p:cNvSpPr/>
          <p:nvPr/>
        </p:nvSpPr>
        <p:spPr>
          <a:xfrm>
            <a:off x="9533890" y="3747770"/>
            <a:ext cx="195580" cy="25717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32105" y="878205"/>
            <a:ext cx="5887085" cy="6572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marL="0" indent="279400" algn="ctr" defTabSz="266700">
              <a:lnSpc>
                <a:spcPts val="2400"/>
              </a:lnSpc>
              <a:spcAft>
                <a:spcPct val="0"/>
              </a:spcAft>
            </a:pP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需求：主任</a:t>
            </a:r>
            <a:r>
              <a:rPr lang="en-US" altLang="zh-CN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教授的专业决定了研究方向，通用数据集无法满足科研需求，比如肾内科，不会关注外科的数据。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 r="6781"/>
          <a:stretch>
            <a:fillRect/>
          </a:stretch>
        </p:blipFill>
        <p:spPr>
          <a:xfrm>
            <a:off x="214630" y="1962150"/>
            <a:ext cx="7078345" cy="3543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6890" y="220980"/>
            <a:ext cx="6421755" cy="440690"/>
          </a:xfrm>
          <a:prstGeom prst="rect">
            <a:avLst/>
          </a:prstGeom>
        </p:spPr>
        <p:txBody>
          <a:bodyPr vert="horz" wrap="square" lIns="91422" tIns="45718" rIns="91422" bIns="45718" rtlCol="0" anchor="ctr">
            <a:noAutofit/>
          </a:bodyPr>
          <a:lstStyle/>
          <a:p>
            <a:pPr lvl="0" algn="l" defTabSz="914400">
              <a:lnSpc>
                <a:spcPct val="9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科学研究产品开发：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软通数据规划大模型</a:t>
            </a:r>
          </a:p>
        </p:txBody>
      </p:sp>
      <p:sp>
        <p:nvSpPr>
          <p:cNvPr id="55" name="矩形 54"/>
          <p:cNvSpPr/>
          <p:nvPr/>
        </p:nvSpPr>
        <p:spPr>
          <a:xfrm>
            <a:off x="295910" y="819150"/>
            <a:ext cx="6235065" cy="55352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39604"/>
          <a:stretch>
            <a:fillRect/>
          </a:stretch>
        </p:blipFill>
        <p:spPr>
          <a:xfrm>
            <a:off x="7597775" y="3229610"/>
            <a:ext cx="4201160" cy="33089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矩形 3"/>
          <p:cNvSpPr/>
          <p:nvPr/>
        </p:nvSpPr>
        <p:spPr>
          <a:xfrm>
            <a:off x="7472680" y="5788025"/>
            <a:ext cx="1986280" cy="47307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878840" y="1291590"/>
            <a:ext cx="5463540" cy="64198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54605" y="1419225"/>
            <a:ext cx="607695" cy="390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年龄</a:t>
            </a:r>
          </a:p>
        </p:txBody>
      </p:sp>
      <p:sp>
        <p:nvSpPr>
          <p:cNvPr id="9" name="矩形 8"/>
          <p:cNvSpPr/>
          <p:nvPr/>
        </p:nvSpPr>
        <p:spPr>
          <a:xfrm>
            <a:off x="3275965" y="1419225"/>
            <a:ext cx="597535" cy="390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性别</a:t>
            </a:r>
          </a:p>
        </p:txBody>
      </p:sp>
      <p:sp>
        <p:nvSpPr>
          <p:cNvPr id="10" name="矩形 9"/>
          <p:cNvSpPr/>
          <p:nvPr/>
        </p:nvSpPr>
        <p:spPr>
          <a:xfrm>
            <a:off x="3987165" y="1419225"/>
            <a:ext cx="669925" cy="390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家族史</a:t>
            </a:r>
          </a:p>
        </p:txBody>
      </p:sp>
      <p:sp>
        <p:nvSpPr>
          <p:cNvPr id="11" name="矩形 10"/>
          <p:cNvSpPr/>
          <p:nvPr/>
        </p:nvSpPr>
        <p:spPr>
          <a:xfrm>
            <a:off x="4792345" y="1419225"/>
            <a:ext cx="711200" cy="390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既往史</a:t>
            </a:r>
          </a:p>
        </p:txBody>
      </p:sp>
      <p:sp>
        <p:nvSpPr>
          <p:cNvPr id="12" name="矩形 11"/>
          <p:cNvSpPr/>
          <p:nvPr/>
        </p:nvSpPr>
        <p:spPr>
          <a:xfrm>
            <a:off x="5636895" y="1419225"/>
            <a:ext cx="552450" cy="390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878840" y="1963420"/>
            <a:ext cx="5463540" cy="108331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52065" y="2082800"/>
            <a:ext cx="1297305" cy="390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治疗开始时间</a:t>
            </a:r>
          </a:p>
        </p:txBody>
      </p:sp>
      <p:sp>
        <p:nvSpPr>
          <p:cNvPr id="16" name="矩形 15"/>
          <p:cNvSpPr/>
          <p:nvPr/>
        </p:nvSpPr>
        <p:spPr>
          <a:xfrm>
            <a:off x="4142105" y="2082800"/>
            <a:ext cx="1079500" cy="390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用药时间</a:t>
            </a:r>
          </a:p>
        </p:txBody>
      </p:sp>
      <p:sp>
        <p:nvSpPr>
          <p:cNvPr id="19" name="矩形 18"/>
          <p:cNvSpPr/>
          <p:nvPr/>
        </p:nvSpPr>
        <p:spPr>
          <a:xfrm>
            <a:off x="2552065" y="2556510"/>
            <a:ext cx="1297940" cy="390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病情评估时间</a:t>
            </a:r>
          </a:p>
        </p:txBody>
      </p:sp>
      <p:sp>
        <p:nvSpPr>
          <p:cNvPr id="20" name="矩形 19"/>
          <p:cNvSpPr/>
          <p:nvPr/>
        </p:nvSpPr>
        <p:spPr>
          <a:xfrm>
            <a:off x="4142105" y="2556510"/>
            <a:ext cx="1079500" cy="390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检查时间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878840" y="3077845"/>
            <a:ext cx="5463540" cy="65532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526030" y="3230245"/>
            <a:ext cx="977265" cy="390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手术方式</a:t>
            </a:r>
          </a:p>
        </p:txBody>
      </p:sp>
      <p:sp>
        <p:nvSpPr>
          <p:cNvPr id="30" name="矩形 29"/>
          <p:cNvSpPr/>
          <p:nvPr/>
        </p:nvSpPr>
        <p:spPr>
          <a:xfrm>
            <a:off x="3616325" y="3230245"/>
            <a:ext cx="895985" cy="390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药物种类</a:t>
            </a:r>
          </a:p>
        </p:txBody>
      </p:sp>
      <p:sp>
        <p:nvSpPr>
          <p:cNvPr id="31" name="矩形 30"/>
          <p:cNvSpPr/>
          <p:nvPr/>
        </p:nvSpPr>
        <p:spPr>
          <a:xfrm>
            <a:off x="4625340" y="3230245"/>
            <a:ext cx="845820" cy="390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疗程数</a:t>
            </a:r>
          </a:p>
        </p:txBody>
      </p:sp>
      <p:sp>
        <p:nvSpPr>
          <p:cNvPr id="34" name="矩形 33"/>
          <p:cNvSpPr/>
          <p:nvPr/>
        </p:nvSpPr>
        <p:spPr>
          <a:xfrm>
            <a:off x="5636895" y="2310130"/>
            <a:ext cx="552450" cy="390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</a:t>
            </a:r>
          </a:p>
        </p:txBody>
      </p:sp>
      <p:sp>
        <p:nvSpPr>
          <p:cNvPr id="35" name="矩形 34"/>
          <p:cNvSpPr/>
          <p:nvPr/>
        </p:nvSpPr>
        <p:spPr>
          <a:xfrm>
            <a:off x="1226820" y="1430655"/>
            <a:ext cx="1001395" cy="3905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患者事实</a:t>
            </a:r>
          </a:p>
        </p:txBody>
      </p:sp>
      <p:sp>
        <p:nvSpPr>
          <p:cNvPr id="36" name="矩形 35"/>
          <p:cNvSpPr/>
          <p:nvPr/>
        </p:nvSpPr>
        <p:spPr>
          <a:xfrm>
            <a:off x="1226820" y="2283460"/>
            <a:ext cx="1001395" cy="3905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时间事实</a:t>
            </a:r>
          </a:p>
        </p:txBody>
      </p:sp>
      <p:sp>
        <p:nvSpPr>
          <p:cNvPr id="37" name="矩形 36"/>
          <p:cNvSpPr/>
          <p:nvPr/>
        </p:nvSpPr>
        <p:spPr>
          <a:xfrm>
            <a:off x="5636895" y="3228975"/>
            <a:ext cx="552450" cy="390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</a:t>
            </a:r>
          </a:p>
        </p:txBody>
      </p:sp>
      <p:sp>
        <p:nvSpPr>
          <p:cNvPr id="38" name="矩形 37"/>
          <p:cNvSpPr/>
          <p:nvPr/>
        </p:nvSpPr>
        <p:spPr>
          <a:xfrm>
            <a:off x="1017270" y="3248025"/>
            <a:ext cx="1390650" cy="3905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治疗方法事实</a:t>
            </a:r>
          </a:p>
        </p:txBody>
      </p:sp>
      <p:sp>
        <p:nvSpPr>
          <p:cNvPr id="40" name="圆角矩形 39"/>
          <p:cNvSpPr/>
          <p:nvPr/>
        </p:nvSpPr>
        <p:spPr>
          <a:xfrm>
            <a:off x="878840" y="3758565"/>
            <a:ext cx="5463540" cy="65214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526030" y="3900805"/>
            <a:ext cx="1209675" cy="390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生存期（月）</a:t>
            </a:r>
          </a:p>
        </p:txBody>
      </p:sp>
      <p:sp>
        <p:nvSpPr>
          <p:cNvPr id="42" name="矩形 41"/>
          <p:cNvSpPr/>
          <p:nvPr/>
        </p:nvSpPr>
        <p:spPr>
          <a:xfrm>
            <a:off x="3849370" y="3900805"/>
            <a:ext cx="662940" cy="390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转归</a:t>
            </a:r>
          </a:p>
        </p:txBody>
      </p:sp>
      <p:sp>
        <p:nvSpPr>
          <p:cNvPr id="43" name="矩形 42"/>
          <p:cNvSpPr/>
          <p:nvPr/>
        </p:nvSpPr>
        <p:spPr>
          <a:xfrm>
            <a:off x="4625340" y="3900805"/>
            <a:ext cx="845820" cy="390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复发次数</a:t>
            </a:r>
          </a:p>
        </p:txBody>
      </p:sp>
      <p:sp>
        <p:nvSpPr>
          <p:cNvPr id="44" name="矩形 43"/>
          <p:cNvSpPr/>
          <p:nvPr/>
        </p:nvSpPr>
        <p:spPr>
          <a:xfrm>
            <a:off x="5636895" y="3899535"/>
            <a:ext cx="552450" cy="390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</a:t>
            </a:r>
          </a:p>
        </p:txBody>
      </p:sp>
      <p:sp>
        <p:nvSpPr>
          <p:cNvPr id="45" name="矩形 44"/>
          <p:cNvSpPr/>
          <p:nvPr/>
        </p:nvSpPr>
        <p:spPr>
          <a:xfrm>
            <a:off x="1017270" y="3918585"/>
            <a:ext cx="1390650" cy="3905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治疗效果事实</a:t>
            </a:r>
          </a:p>
        </p:txBody>
      </p:sp>
      <p:sp>
        <p:nvSpPr>
          <p:cNvPr id="46" name="矩形 45"/>
          <p:cNvSpPr/>
          <p:nvPr/>
        </p:nvSpPr>
        <p:spPr>
          <a:xfrm>
            <a:off x="455930" y="1291590"/>
            <a:ext cx="360045" cy="311975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患者主索引</a:t>
            </a:r>
          </a:p>
        </p:txBody>
      </p:sp>
      <p:sp>
        <p:nvSpPr>
          <p:cNvPr id="47" name="矩形 46"/>
          <p:cNvSpPr/>
          <p:nvPr/>
        </p:nvSpPr>
        <p:spPr>
          <a:xfrm>
            <a:off x="2751455" y="864870"/>
            <a:ext cx="1390650" cy="390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事实表规划</a:t>
            </a:r>
          </a:p>
        </p:txBody>
      </p:sp>
      <p:sp>
        <p:nvSpPr>
          <p:cNvPr id="48" name="矩形 47"/>
          <p:cNvSpPr/>
          <p:nvPr/>
        </p:nvSpPr>
        <p:spPr>
          <a:xfrm>
            <a:off x="2751455" y="5208270"/>
            <a:ext cx="1761490" cy="390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数据筛选规划</a:t>
            </a:r>
          </a:p>
        </p:txBody>
      </p:sp>
      <p:sp>
        <p:nvSpPr>
          <p:cNvPr id="49" name="圆角矩形 48"/>
          <p:cNvSpPr/>
          <p:nvPr/>
        </p:nvSpPr>
        <p:spPr>
          <a:xfrm>
            <a:off x="456565" y="5598795"/>
            <a:ext cx="5885815" cy="65214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261870" y="5741035"/>
            <a:ext cx="1209675" cy="390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35&lt;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年龄</a:t>
            </a:r>
            <a:r>
              <a:rPr lang="en-US" altLang="zh-CN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&lt;70</a:t>
            </a:r>
            <a:endParaRPr lang="zh-CN" altLang="en-US" sz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575050" y="5741035"/>
            <a:ext cx="814705" cy="390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转归</a:t>
            </a:r>
            <a:r>
              <a:rPr lang="en-US" altLang="zh-CN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</a:t>
            </a:r>
          </a:p>
        </p:txBody>
      </p:sp>
      <p:sp>
        <p:nvSpPr>
          <p:cNvPr id="52" name="矩形 51"/>
          <p:cNvSpPr/>
          <p:nvPr/>
        </p:nvSpPr>
        <p:spPr>
          <a:xfrm>
            <a:off x="4460875" y="5741035"/>
            <a:ext cx="1010285" cy="390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并发症</a:t>
            </a:r>
            <a:r>
              <a:rPr lang="en-US" altLang="zh-CN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</a:t>
            </a:r>
          </a:p>
        </p:txBody>
      </p:sp>
      <p:sp>
        <p:nvSpPr>
          <p:cNvPr id="53" name="矩形 52"/>
          <p:cNvSpPr/>
          <p:nvPr/>
        </p:nvSpPr>
        <p:spPr>
          <a:xfrm>
            <a:off x="5636895" y="5739765"/>
            <a:ext cx="552450" cy="390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</a:t>
            </a:r>
          </a:p>
        </p:txBody>
      </p:sp>
      <p:sp>
        <p:nvSpPr>
          <p:cNvPr id="54" name="矩形 53"/>
          <p:cNvSpPr/>
          <p:nvPr/>
        </p:nvSpPr>
        <p:spPr>
          <a:xfrm>
            <a:off x="698500" y="5758815"/>
            <a:ext cx="1390650" cy="3905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纳排条件</a:t>
            </a:r>
          </a:p>
        </p:txBody>
      </p:sp>
      <p:sp>
        <p:nvSpPr>
          <p:cNvPr id="56" name="六边形 55"/>
          <p:cNvSpPr/>
          <p:nvPr/>
        </p:nvSpPr>
        <p:spPr>
          <a:xfrm>
            <a:off x="312420" y="4571365"/>
            <a:ext cx="6218555" cy="554990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模型保存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数据规划大模型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</a:t>
            </a:r>
            <a:r>
              <a:rPr lang="zh-CN" altLang="en-US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模型调整</a:t>
            </a:r>
          </a:p>
        </p:txBody>
      </p:sp>
      <p:cxnSp>
        <p:nvCxnSpPr>
          <p:cNvPr id="57" name="肘形连接符 56"/>
          <p:cNvCxnSpPr>
            <a:stCxn id="4" idx="1"/>
            <a:endCxn id="56" idx="0"/>
          </p:cNvCxnSpPr>
          <p:nvPr/>
        </p:nvCxnSpPr>
        <p:spPr>
          <a:xfrm rot="10800000">
            <a:off x="6530975" y="4848860"/>
            <a:ext cx="941705" cy="1176020"/>
          </a:xfrm>
          <a:prstGeom prst="bentConnector3">
            <a:avLst>
              <a:gd name="adj1" fmla="val 49966"/>
            </a:avLst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8" name="圆柱形 57"/>
          <p:cNvSpPr/>
          <p:nvPr/>
        </p:nvSpPr>
        <p:spPr>
          <a:xfrm>
            <a:off x="7971155" y="1220470"/>
            <a:ext cx="3282315" cy="874395"/>
          </a:xfrm>
          <a:prstGeom prst="can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数据专区</a:t>
            </a:r>
          </a:p>
        </p:txBody>
      </p:sp>
      <p:cxnSp>
        <p:nvCxnSpPr>
          <p:cNvPr id="59" name="肘形连接符 58"/>
          <p:cNvCxnSpPr>
            <a:stCxn id="55" idx="3"/>
            <a:endCxn id="58" idx="2"/>
          </p:cNvCxnSpPr>
          <p:nvPr/>
        </p:nvCxnSpPr>
        <p:spPr>
          <a:xfrm flipV="1">
            <a:off x="6530975" y="1657985"/>
            <a:ext cx="1440180" cy="1929130"/>
          </a:xfrm>
          <a:prstGeom prst="bentConnector3">
            <a:avLst>
              <a:gd name="adj1" fmla="val 50000"/>
            </a:avLst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0" name="下箭头 59"/>
          <p:cNvSpPr/>
          <p:nvPr/>
        </p:nvSpPr>
        <p:spPr>
          <a:xfrm>
            <a:off x="9380855" y="2157095"/>
            <a:ext cx="318770" cy="97726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6530975" y="4290060"/>
            <a:ext cx="1017270" cy="390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根据研究内容可调</a:t>
            </a:r>
          </a:p>
        </p:txBody>
      </p:sp>
      <p:sp>
        <p:nvSpPr>
          <p:cNvPr id="62" name="矩形 61"/>
          <p:cNvSpPr/>
          <p:nvPr/>
        </p:nvSpPr>
        <p:spPr>
          <a:xfrm>
            <a:off x="6864350" y="1118870"/>
            <a:ext cx="1017270" cy="390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套接底层数据专区</a:t>
            </a:r>
          </a:p>
        </p:txBody>
      </p:sp>
      <p:sp>
        <p:nvSpPr>
          <p:cNvPr id="63" name="矩形 62"/>
          <p:cNvSpPr/>
          <p:nvPr/>
        </p:nvSpPr>
        <p:spPr>
          <a:xfrm>
            <a:off x="8117205" y="2473325"/>
            <a:ext cx="1263650" cy="390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数据集生产</a:t>
            </a:r>
          </a:p>
        </p:txBody>
      </p:sp>
      <p:sp>
        <p:nvSpPr>
          <p:cNvPr id="64" name="矩形 63"/>
          <p:cNvSpPr/>
          <p:nvPr/>
        </p:nvSpPr>
        <p:spPr>
          <a:xfrm>
            <a:off x="9699625" y="2371725"/>
            <a:ext cx="2099945" cy="575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匹配研究内容</a:t>
            </a:r>
          </a:p>
          <a:p>
            <a:pPr algn="ctr"/>
            <a:r>
              <a:rPr lang="zh-CN" altLang="en-US" sz="1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指标</a:t>
            </a:r>
            <a:r>
              <a:rPr lang="en-US" altLang="zh-CN" sz="1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+</a:t>
            </a:r>
            <a:r>
              <a:rPr lang="zh-CN" altLang="en-US" sz="1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数据记录</a:t>
            </a:r>
            <a:r>
              <a:rPr lang="en-US" altLang="zh-CN" sz="1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=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质量</a:t>
            </a:r>
          </a:p>
        </p:txBody>
      </p:sp>
      <p:sp>
        <p:nvSpPr>
          <p:cNvPr id="65" name="矩形 64"/>
          <p:cNvSpPr/>
          <p:nvPr/>
        </p:nvSpPr>
        <p:spPr>
          <a:xfrm>
            <a:off x="8980805" y="752475"/>
            <a:ext cx="1263650" cy="390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3080" y="289560"/>
            <a:ext cx="8833485" cy="440690"/>
          </a:xfrm>
          <a:prstGeom prst="rect">
            <a:avLst/>
          </a:prstGeom>
        </p:spPr>
        <p:txBody>
          <a:bodyPr vert="horz" wrap="square" lIns="91422" tIns="45718" rIns="91422" bIns="45718" rtlCol="0" anchor="ctr">
            <a:noAutofit/>
          </a:bodyPr>
          <a:lstStyle/>
          <a:p>
            <a:pPr lvl="0" algn="l" defTabSz="914400">
              <a:lnSpc>
                <a:spcPct val="9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科学研究产品开发：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最终产品呈现为各研究专业的高质量数据集</a:t>
            </a:r>
          </a:p>
        </p:txBody>
      </p:sp>
      <p:sp>
        <p:nvSpPr>
          <p:cNvPr id="14" name="矩形 13"/>
          <p:cNvSpPr/>
          <p:nvPr/>
        </p:nvSpPr>
        <p:spPr>
          <a:xfrm>
            <a:off x="7401560" y="2765425"/>
            <a:ext cx="4606925" cy="38220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74015" y="959485"/>
            <a:ext cx="6708140" cy="563816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13080" y="1089660"/>
            <a:ext cx="1051560" cy="1359535"/>
            <a:chOff x="654979" y="1250446"/>
            <a:chExt cx="1152637" cy="1561320"/>
          </a:xfrm>
        </p:grpSpPr>
        <p:sp>
          <p:nvSpPr>
            <p:cNvPr id="146" name="矩形 145"/>
            <p:cNvSpPr/>
            <p:nvPr/>
          </p:nvSpPr>
          <p:spPr>
            <a:xfrm>
              <a:off x="654980" y="2082931"/>
              <a:ext cx="1123452" cy="4340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乳腺癌</a:t>
              </a:r>
            </a:p>
          </p:txBody>
        </p:sp>
        <p:sp>
          <p:nvSpPr>
            <p:cNvPr id="147" name="文本框 146"/>
            <p:cNvSpPr txBox="1"/>
            <p:nvPr/>
          </p:nvSpPr>
          <p:spPr>
            <a:xfrm>
              <a:off x="679063" y="2514857"/>
              <a:ext cx="1128553" cy="296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800"/>
                </a:spcBef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850+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数据元</a:t>
              </a:r>
            </a:p>
          </p:txBody>
        </p:sp>
        <p:grpSp>
          <p:nvGrpSpPr>
            <p:cNvPr id="148" name="组合 147"/>
            <p:cNvGrpSpPr/>
            <p:nvPr/>
          </p:nvGrpSpPr>
          <p:grpSpPr>
            <a:xfrm>
              <a:off x="654979" y="1250446"/>
              <a:ext cx="1123824" cy="840166"/>
              <a:chOff x="849659" y="1218736"/>
              <a:chExt cx="1475697" cy="1103225"/>
            </a:xfrm>
          </p:grpSpPr>
          <p:sp>
            <p:nvSpPr>
              <p:cNvPr id="149" name="矩形 148"/>
              <p:cNvSpPr/>
              <p:nvPr/>
            </p:nvSpPr>
            <p:spPr>
              <a:xfrm>
                <a:off x="849659" y="1218736"/>
                <a:ext cx="1475697" cy="11032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pic>
            <p:nvPicPr>
              <p:cNvPr id="150" name="图片 14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38333" y="1418161"/>
                <a:ext cx="702963" cy="725071"/>
              </a:xfrm>
              <a:prstGeom prst="rect">
                <a:avLst/>
              </a:prstGeom>
            </p:spPr>
          </p:pic>
        </p:grpSp>
      </p:grpSp>
      <p:grpSp>
        <p:nvGrpSpPr>
          <p:cNvPr id="18" name="组合 17"/>
          <p:cNvGrpSpPr/>
          <p:nvPr/>
        </p:nvGrpSpPr>
        <p:grpSpPr>
          <a:xfrm>
            <a:off x="1591310" y="1089660"/>
            <a:ext cx="1026160" cy="1365885"/>
            <a:chOff x="2052404" y="1243231"/>
            <a:chExt cx="1125176" cy="1568535"/>
          </a:xfrm>
        </p:grpSpPr>
        <p:sp>
          <p:nvSpPr>
            <p:cNvPr id="141" name="矩形 140"/>
            <p:cNvSpPr/>
            <p:nvPr/>
          </p:nvSpPr>
          <p:spPr>
            <a:xfrm>
              <a:off x="2053756" y="2082931"/>
              <a:ext cx="1123824" cy="4340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肺癌</a:t>
              </a:r>
            </a:p>
          </p:txBody>
        </p:sp>
        <p:sp>
          <p:nvSpPr>
            <p:cNvPr id="142" name="文本框 141"/>
            <p:cNvSpPr txBox="1"/>
            <p:nvPr/>
          </p:nvSpPr>
          <p:spPr>
            <a:xfrm>
              <a:off x="2138796" y="2514857"/>
              <a:ext cx="1003783" cy="296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800"/>
                </a:spcBef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129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数据元</a:t>
              </a:r>
            </a:p>
          </p:txBody>
        </p:sp>
        <p:grpSp>
          <p:nvGrpSpPr>
            <p:cNvPr id="143" name="组合 142"/>
            <p:cNvGrpSpPr/>
            <p:nvPr/>
          </p:nvGrpSpPr>
          <p:grpSpPr>
            <a:xfrm>
              <a:off x="2052404" y="1243231"/>
              <a:ext cx="1123824" cy="840166"/>
              <a:chOff x="849659" y="1218736"/>
              <a:chExt cx="1475697" cy="1103225"/>
            </a:xfrm>
          </p:grpSpPr>
          <p:sp>
            <p:nvSpPr>
              <p:cNvPr id="144" name="矩形 143"/>
              <p:cNvSpPr/>
              <p:nvPr/>
            </p:nvSpPr>
            <p:spPr>
              <a:xfrm>
                <a:off x="849659" y="1218736"/>
                <a:ext cx="1475697" cy="11032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pic>
            <p:nvPicPr>
              <p:cNvPr id="145" name="图片 14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38334" y="1456462"/>
                <a:ext cx="702963" cy="648470"/>
              </a:xfrm>
              <a:prstGeom prst="rect">
                <a:avLst/>
              </a:prstGeom>
            </p:spPr>
          </p:pic>
        </p:grpSp>
      </p:grpSp>
      <p:grpSp>
        <p:nvGrpSpPr>
          <p:cNvPr id="19" name="组合 18"/>
          <p:cNvGrpSpPr/>
          <p:nvPr/>
        </p:nvGrpSpPr>
        <p:grpSpPr>
          <a:xfrm>
            <a:off x="2669540" y="1089660"/>
            <a:ext cx="1028065" cy="1365250"/>
            <a:chOff x="3447698" y="1243567"/>
            <a:chExt cx="1127351" cy="1568200"/>
          </a:xfrm>
        </p:grpSpPr>
        <p:sp>
          <p:nvSpPr>
            <p:cNvPr id="136" name="矩形 135"/>
            <p:cNvSpPr/>
            <p:nvPr/>
          </p:nvSpPr>
          <p:spPr>
            <a:xfrm>
              <a:off x="3447698" y="2082931"/>
              <a:ext cx="1127351" cy="4340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甲状腺</a:t>
              </a:r>
            </a:p>
          </p:txBody>
        </p:sp>
        <p:sp>
          <p:nvSpPr>
            <p:cNvPr id="137" name="文本框 136"/>
            <p:cNvSpPr txBox="1"/>
            <p:nvPr/>
          </p:nvSpPr>
          <p:spPr>
            <a:xfrm>
              <a:off x="3539376" y="2514857"/>
              <a:ext cx="1003783" cy="296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800"/>
                </a:spcBef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259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数据元</a:t>
              </a:r>
            </a:p>
          </p:txBody>
        </p:sp>
        <p:grpSp>
          <p:nvGrpSpPr>
            <p:cNvPr id="138" name="组合 137"/>
            <p:cNvGrpSpPr/>
            <p:nvPr/>
          </p:nvGrpSpPr>
          <p:grpSpPr>
            <a:xfrm>
              <a:off x="3449829" y="1243567"/>
              <a:ext cx="1123824" cy="840166"/>
              <a:chOff x="849659" y="1218736"/>
              <a:chExt cx="1475697" cy="1103225"/>
            </a:xfrm>
          </p:grpSpPr>
          <p:sp>
            <p:nvSpPr>
              <p:cNvPr id="139" name="矩形 138"/>
              <p:cNvSpPr/>
              <p:nvPr/>
            </p:nvSpPr>
            <p:spPr>
              <a:xfrm>
                <a:off x="849659" y="1218736"/>
                <a:ext cx="1475697" cy="11032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pic>
            <p:nvPicPr>
              <p:cNvPr id="140" name="图片 13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65581" y="1456462"/>
                <a:ext cx="648469" cy="648470"/>
              </a:xfrm>
              <a:prstGeom prst="rect">
                <a:avLst/>
              </a:prstGeom>
            </p:spPr>
          </p:pic>
        </p:grpSp>
      </p:grpSp>
      <p:grpSp>
        <p:nvGrpSpPr>
          <p:cNvPr id="20" name="组合 19"/>
          <p:cNvGrpSpPr/>
          <p:nvPr/>
        </p:nvGrpSpPr>
        <p:grpSpPr>
          <a:xfrm>
            <a:off x="3747135" y="1089660"/>
            <a:ext cx="1035050" cy="1359535"/>
            <a:chOff x="4804433" y="1250446"/>
            <a:chExt cx="1134666" cy="1561320"/>
          </a:xfrm>
        </p:grpSpPr>
        <p:sp>
          <p:nvSpPr>
            <p:cNvPr id="131" name="矩形 130"/>
            <p:cNvSpPr/>
            <p:nvPr/>
          </p:nvSpPr>
          <p:spPr>
            <a:xfrm>
              <a:off x="4804433" y="2082931"/>
              <a:ext cx="1120305" cy="4340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房颤</a:t>
              </a:r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4836907" y="2514857"/>
              <a:ext cx="1102192" cy="296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800"/>
                </a:spcBef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1382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数据元</a:t>
              </a:r>
            </a:p>
          </p:txBody>
        </p:sp>
        <p:grpSp>
          <p:nvGrpSpPr>
            <p:cNvPr id="133" name="组合 132"/>
            <p:cNvGrpSpPr/>
            <p:nvPr/>
          </p:nvGrpSpPr>
          <p:grpSpPr>
            <a:xfrm>
              <a:off x="4804433" y="1250446"/>
              <a:ext cx="1123824" cy="840166"/>
              <a:chOff x="849659" y="1218736"/>
              <a:chExt cx="1475697" cy="1103225"/>
            </a:xfrm>
          </p:grpSpPr>
          <p:sp>
            <p:nvSpPr>
              <p:cNvPr id="134" name="矩形 133"/>
              <p:cNvSpPr/>
              <p:nvPr/>
            </p:nvSpPr>
            <p:spPr>
              <a:xfrm>
                <a:off x="849659" y="1218736"/>
                <a:ext cx="1475697" cy="11032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pic>
            <p:nvPicPr>
              <p:cNvPr id="135" name="图片 13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65581" y="1456462"/>
                <a:ext cx="648469" cy="648470"/>
              </a:xfrm>
              <a:prstGeom prst="rect">
                <a:avLst/>
              </a:prstGeom>
            </p:spPr>
          </p:pic>
        </p:grpSp>
      </p:grpSp>
      <p:grpSp>
        <p:nvGrpSpPr>
          <p:cNvPr id="21" name="组合 20"/>
          <p:cNvGrpSpPr/>
          <p:nvPr/>
        </p:nvGrpSpPr>
        <p:grpSpPr>
          <a:xfrm>
            <a:off x="4825365" y="1089660"/>
            <a:ext cx="1031240" cy="1358173"/>
            <a:chOff x="6169874" y="1250446"/>
            <a:chExt cx="1130674" cy="1559756"/>
          </a:xfrm>
        </p:grpSpPr>
        <p:sp>
          <p:nvSpPr>
            <p:cNvPr id="126" name="矩形 125"/>
            <p:cNvSpPr/>
            <p:nvPr/>
          </p:nvSpPr>
          <p:spPr>
            <a:xfrm>
              <a:off x="6169874" y="2082931"/>
              <a:ext cx="1130674" cy="4340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慢阻肺</a:t>
              </a:r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6264874" y="2514857"/>
              <a:ext cx="996302" cy="295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800"/>
                </a:spcBef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663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数据元</a:t>
              </a:r>
            </a:p>
          </p:txBody>
        </p:sp>
        <p:grpSp>
          <p:nvGrpSpPr>
            <p:cNvPr id="128" name="组合 127"/>
            <p:cNvGrpSpPr/>
            <p:nvPr/>
          </p:nvGrpSpPr>
          <p:grpSpPr>
            <a:xfrm>
              <a:off x="6175244" y="1250446"/>
              <a:ext cx="1123824" cy="840166"/>
              <a:chOff x="849659" y="1218736"/>
              <a:chExt cx="1475697" cy="1103225"/>
            </a:xfrm>
          </p:grpSpPr>
          <p:sp>
            <p:nvSpPr>
              <p:cNvPr id="129" name="矩形 128"/>
              <p:cNvSpPr/>
              <p:nvPr/>
            </p:nvSpPr>
            <p:spPr>
              <a:xfrm>
                <a:off x="849659" y="1218736"/>
                <a:ext cx="1475697" cy="11032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pic>
            <p:nvPicPr>
              <p:cNvPr id="130" name="图片 12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38334" y="1456462"/>
                <a:ext cx="702963" cy="648470"/>
              </a:xfrm>
              <a:prstGeom prst="rect">
                <a:avLst/>
              </a:prstGeom>
            </p:spPr>
          </p:pic>
        </p:grpSp>
      </p:grpSp>
      <p:grpSp>
        <p:nvGrpSpPr>
          <p:cNvPr id="22" name="组合 21"/>
          <p:cNvGrpSpPr/>
          <p:nvPr/>
        </p:nvGrpSpPr>
        <p:grpSpPr>
          <a:xfrm>
            <a:off x="5903595" y="1089660"/>
            <a:ext cx="1024890" cy="1352550"/>
            <a:chOff x="7518085" y="1258326"/>
            <a:chExt cx="1123824" cy="1553440"/>
          </a:xfrm>
        </p:grpSpPr>
        <p:sp>
          <p:nvSpPr>
            <p:cNvPr id="121" name="矩形 120"/>
            <p:cNvSpPr/>
            <p:nvPr/>
          </p:nvSpPr>
          <p:spPr>
            <a:xfrm>
              <a:off x="7518085" y="2082931"/>
              <a:ext cx="1123824" cy="4340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冠心病</a:t>
              </a:r>
            </a:p>
          </p:txBody>
        </p:sp>
        <p:sp>
          <p:nvSpPr>
            <p:cNvPr id="122" name="文本框 121"/>
            <p:cNvSpPr txBox="1"/>
            <p:nvPr/>
          </p:nvSpPr>
          <p:spPr>
            <a:xfrm>
              <a:off x="7602717" y="2514857"/>
              <a:ext cx="1003783" cy="296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800"/>
                </a:spcBef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215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数据元</a:t>
              </a:r>
            </a:p>
          </p:txBody>
        </p:sp>
        <p:grpSp>
          <p:nvGrpSpPr>
            <p:cNvPr id="123" name="组合 122"/>
            <p:cNvGrpSpPr/>
            <p:nvPr/>
          </p:nvGrpSpPr>
          <p:grpSpPr>
            <a:xfrm>
              <a:off x="7518085" y="1258326"/>
              <a:ext cx="1123824" cy="840166"/>
              <a:chOff x="849659" y="1218736"/>
              <a:chExt cx="1475697" cy="1103225"/>
            </a:xfrm>
          </p:grpSpPr>
          <p:sp>
            <p:nvSpPr>
              <p:cNvPr id="124" name="矩形 123"/>
              <p:cNvSpPr/>
              <p:nvPr/>
            </p:nvSpPr>
            <p:spPr>
              <a:xfrm>
                <a:off x="849659" y="1218736"/>
                <a:ext cx="1475697" cy="11032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pic>
            <p:nvPicPr>
              <p:cNvPr id="125" name="图片 12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65581" y="1456462"/>
                <a:ext cx="648469" cy="648470"/>
              </a:xfrm>
              <a:prstGeom prst="rect">
                <a:avLst/>
              </a:prstGeom>
            </p:spPr>
          </p:pic>
        </p:grpSp>
      </p:grpSp>
      <p:grpSp>
        <p:nvGrpSpPr>
          <p:cNvPr id="23" name="组合 22"/>
          <p:cNvGrpSpPr/>
          <p:nvPr/>
        </p:nvGrpSpPr>
        <p:grpSpPr>
          <a:xfrm>
            <a:off x="513080" y="2443480"/>
            <a:ext cx="1026795" cy="1352550"/>
            <a:chOff x="8971818" y="1258326"/>
            <a:chExt cx="1125389" cy="1553440"/>
          </a:xfrm>
        </p:grpSpPr>
        <p:sp>
          <p:nvSpPr>
            <p:cNvPr id="116" name="矩形 115"/>
            <p:cNvSpPr/>
            <p:nvPr/>
          </p:nvSpPr>
          <p:spPr>
            <a:xfrm>
              <a:off x="8971818" y="2082931"/>
              <a:ext cx="1125389" cy="4340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心力衰竭</a:t>
              </a:r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9061536" y="2514857"/>
              <a:ext cx="1003782" cy="296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800"/>
                </a:spcBef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449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数据元</a:t>
              </a:r>
            </a:p>
          </p:txBody>
        </p:sp>
        <p:grpSp>
          <p:nvGrpSpPr>
            <p:cNvPr id="118" name="组合 117"/>
            <p:cNvGrpSpPr/>
            <p:nvPr/>
          </p:nvGrpSpPr>
          <p:grpSpPr>
            <a:xfrm>
              <a:off x="8973383" y="1258326"/>
              <a:ext cx="1123824" cy="840166"/>
              <a:chOff x="849659" y="1218736"/>
              <a:chExt cx="1475697" cy="1103225"/>
            </a:xfrm>
          </p:grpSpPr>
          <p:sp>
            <p:nvSpPr>
              <p:cNvPr id="119" name="矩形 118"/>
              <p:cNvSpPr/>
              <p:nvPr/>
            </p:nvSpPr>
            <p:spPr>
              <a:xfrm>
                <a:off x="849659" y="1218736"/>
                <a:ext cx="1475697" cy="11032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pic>
            <p:nvPicPr>
              <p:cNvPr id="120" name="图片 11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65581" y="1456462"/>
                <a:ext cx="648469" cy="648470"/>
              </a:xfrm>
              <a:prstGeom prst="rect">
                <a:avLst/>
              </a:prstGeom>
            </p:spPr>
          </p:pic>
        </p:grpSp>
      </p:grpSp>
      <p:grpSp>
        <p:nvGrpSpPr>
          <p:cNvPr id="24" name="组合 23"/>
          <p:cNvGrpSpPr/>
          <p:nvPr/>
        </p:nvGrpSpPr>
        <p:grpSpPr>
          <a:xfrm>
            <a:off x="1591310" y="2443480"/>
            <a:ext cx="1028700" cy="1352550"/>
            <a:chOff x="8969590" y="1258326"/>
            <a:chExt cx="1127618" cy="1553440"/>
          </a:xfrm>
        </p:grpSpPr>
        <p:sp>
          <p:nvSpPr>
            <p:cNvPr id="111" name="矩形 110"/>
            <p:cNvSpPr/>
            <p:nvPr/>
          </p:nvSpPr>
          <p:spPr>
            <a:xfrm>
              <a:off x="8969590" y="2082931"/>
              <a:ext cx="1127618" cy="4340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慢性肾脏病</a:t>
              </a:r>
            </a:p>
          </p:txBody>
        </p:sp>
        <p:sp>
          <p:nvSpPr>
            <p:cNvPr id="112" name="文本框 111"/>
            <p:cNvSpPr txBox="1"/>
            <p:nvPr/>
          </p:nvSpPr>
          <p:spPr>
            <a:xfrm>
              <a:off x="9061535" y="2514857"/>
              <a:ext cx="1003782" cy="296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800"/>
                </a:spcBef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301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数据元</a:t>
              </a:r>
            </a:p>
          </p:txBody>
        </p:sp>
        <p:grpSp>
          <p:nvGrpSpPr>
            <p:cNvPr id="113" name="组合 112"/>
            <p:cNvGrpSpPr/>
            <p:nvPr/>
          </p:nvGrpSpPr>
          <p:grpSpPr>
            <a:xfrm>
              <a:off x="8973297" y="1258326"/>
              <a:ext cx="1123910" cy="840166"/>
              <a:chOff x="849546" y="1218736"/>
              <a:chExt cx="1475810" cy="1103225"/>
            </a:xfrm>
          </p:grpSpPr>
          <p:sp>
            <p:nvSpPr>
              <p:cNvPr id="114" name="矩形 113"/>
              <p:cNvSpPr/>
              <p:nvPr/>
            </p:nvSpPr>
            <p:spPr>
              <a:xfrm>
                <a:off x="849546" y="1218736"/>
                <a:ext cx="1475810" cy="11032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pic>
            <p:nvPicPr>
              <p:cNvPr id="115" name="图片 11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09613" y="1456462"/>
                <a:ext cx="560405" cy="648470"/>
              </a:xfrm>
              <a:prstGeom prst="rect">
                <a:avLst/>
              </a:prstGeom>
            </p:spPr>
          </p:pic>
        </p:grpSp>
      </p:grpSp>
      <p:grpSp>
        <p:nvGrpSpPr>
          <p:cNvPr id="25" name="组合 24"/>
          <p:cNvGrpSpPr/>
          <p:nvPr/>
        </p:nvGrpSpPr>
        <p:grpSpPr>
          <a:xfrm>
            <a:off x="2669540" y="2443480"/>
            <a:ext cx="1029970" cy="1354455"/>
            <a:chOff x="8967946" y="1258326"/>
            <a:chExt cx="1129261" cy="1555602"/>
          </a:xfrm>
        </p:grpSpPr>
        <p:sp>
          <p:nvSpPr>
            <p:cNvPr id="106" name="矩形 105"/>
            <p:cNvSpPr/>
            <p:nvPr/>
          </p:nvSpPr>
          <p:spPr>
            <a:xfrm>
              <a:off x="8967946" y="2082931"/>
              <a:ext cx="1129261" cy="4340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原发性肾小球</a:t>
              </a: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9027437" y="2517019"/>
              <a:ext cx="1003782" cy="296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800"/>
                </a:spcBef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240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数据元</a:t>
              </a:r>
            </a:p>
          </p:txBody>
        </p:sp>
        <p:grpSp>
          <p:nvGrpSpPr>
            <p:cNvPr id="108" name="组合 107"/>
            <p:cNvGrpSpPr/>
            <p:nvPr/>
          </p:nvGrpSpPr>
          <p:grpSpPr>
            <a:xfrm>
              <a:off x="8973383" y="1258326"/>
              <a:ext cx="1123824" cy="840166"/>
              <a:chOff x="849659" y="1218736"/>
              <a:chExt cx="1475697" cy="1103225"/>
            </a:xfrm>
          </p:grpSpPr>
          <p:sp>
            <p:nvSpPr>
              <p:cNvPr id="109" name="矩形 108"/>
              <p:cNvSpPr/>
              <p:nvPr/>
            </p:nvSpPr>
            <p:spPr>
              <a:xfrm>
                <a:off x="849659" y="1218736"/>
                <a:ext cx="1475697" cy="11032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pic>
            <p:nvPicPr>
              <p:cNvPr id="110" name="图片 10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09613" y="1456462"/>
                <a:ext cx="560405" cy="648470"/>
              </a:xfrm>
              <a:prstGeom prst="rect">
                <a:avLst/>
              </a:prstGeom>
            </p:spPr>
          </p:pic>
        </p:grpSp>
      </p:grpSp>
      <p:grpSp>
        <p:nvGrpSpPr>
          <p:cNvPr id="26" name="组合 25"/>
          <p:cNvGrpSpPr/>
          <p:nvPr/>
        </p:nvGrpSpPr>
        <p:grpSpPr>
          <a:xfrm>
            <a:off x="3747135" y="2443480"/>
            <a:ext cx="1024890" cy="1352550"/>
            <a:chOff x="8973383" y="1258326"/>
            <a:chExt cx="1123825" cy="1553440"/>
          </a:xfrm>
        </p:grpSpPr>
        <p:sp>
          <p:nvSpPr>
            <p:cNvPr id="101" name="矩形 100"/>
            <p:cNvSpPr/>
            <p:nvPr/>
          </p:nvSpPr>
          <p:spPr>
            <a:xfrm>
              <a:off x="8973384" y="2082931"/>
              <a:ext cx="1123824" cy="4340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继发性肾小球</a:t>
              </a: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9028421" y="2514857"/>
              <a:ext cx="1003782" cy="296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800"/>
                </a:spcBef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316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数据元</a:t>
              </a:r>
            </a:p>
          </p:txBody>
        </p:sp>
        <p:grpSp>
          <p:nvGrpSpPr>
            <p:cNvPr id="103" name="组合 102"/>
            <p:cNvGrpSpPr/>
            <p:nvPr/>
          </p:nvGrpSpPr>
          <p:grpSpPr>
            <a:xfrm>
              <a:off x="8973383" y="1258326"/>
              <a:ext cx="1123824" cy="840166"/>
              <a:chOff x="849659" y="1218736"/>
              <a:chExt cx="1475697" cy="1103225"/>
            </a:xfrm>
          </p:grpSpPr>
          <p:sp>
            <p:nvSpPr>
              <p:cNvPr id="104" name="矩形 103"/>
              <p:cNvSpPr/>
              <p:nvPr/>
            </p:nvSpPr>
            <p:spPr>
              <a:xfrm>
                <a:off x="849659" y="1218736"/>
                <a:ext cx="1475697" cy="11032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pic>
            <p:nvPicPr>
              <p:cNvPr id="105" name="图片 10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09613" y="1456462"/>
                <a:ext cx="560405" cy="648470"/>
              </a:xfrm>
              <a:prstGeom prst="rect">
                <a:avLst/>
              </a:prstGeom>
            </p:spPr>
          </p:pic>
        </p:grpSp>
      </p:grpSp>
      <p:grpSp>
        <p:nvGrpSpPr>
          <p:cNvPr id="27" name="组合 26"/>
          <p:cNvGrpSpPr/>
          <p:nvPr/>
        </p:nvGrpSpPr>
        <p:grpSpPr>
          <a:xfrm>
            <a:off x="4825365" y="2443480"/>
            <a:ext cx="1028700" cy="1354455"/>
            <a:chOff x="8969778" y="1258326"/>
            <a:chExt cx="1127430" cy="1555602"/>
          </a:xfrm>
        </p:grpSpPr>
        <p:sp>
          <p:nvSpPr>
            <p:cNvPr id="96" name="矩形 95"/>
            <p:cNvSpPr/>
            <p:nvPr/>
          </p:nvSpPr>
          <p:spPr>
            <a:xfrm>
              <a:off x="8969778" y="2082931"/>
              <a:ext cx="1127430" cy="4340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急性肾衰竭</a:t>
              </a: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9010868" y="2517019"/>
              <a:ext cx="1003783" cy="296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800"/>
                </a:spcBef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445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数据元</a:t>
              </a:r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8973383" y="1258326"/>
              <a:ext cx="1123824" cy="840166"/>
              <a:chOff x="849659" y="1218736"/>
              <a:chExt cx="1475697" cy="1103225"/>
            </a:xfrm>
          </p:grpSpPr>
          <p:sp>
            <p:nvSpPr>
              <p:cNvPr id="99" name="矩形 98"/>
              <p:cNvSpPr/>
              <p:nvPr/>
            </p:nvSpPr>
            <p:spPr>
              <a:xfrm>
                <a:off x="849659" y="1218736"/>
                <a:ext cx="1475697" cy="11032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pic>
            <p:nvPicPr>
              <p:cNvPr id="100" name="图片 9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09613" y="1456462"/>
                <a:ext cx="560405" cy="648470"/>
              </a:xfrm>
              <a:prstGeom prst="rect">
                <a:avLst/>
              </a:prstGeom>
            </p:spPr>
          </p:pic>
        </p:grpSp>
      </p:grpSp>
      <p:grpSp>
        <p:nvGrpSpPr>
          <p:cNvPr id="28" name="组合 27"/>
          <p:cNvGrpSpPr/>
          <p:nvPr/>
        </p:nvGrpSpPr>
        <p:grpSpPr>
          <a:xfrm>
            <a:off x="5903595" y="2443480"/>
            <a:ext cx="1038225" cy="1350010"/>
            <a:chOff x="8959007" y="1258326"/>
            <a:chExt cx="1138201" cy="1550375"/>
          </a:xfrm>
        </p:grpSpPr>
        <p:sp>
          <p:nvSpPr>
            <p:cNvPr id="91" name="矩形 90"/>
            <p:cNvSpPr/>
            <p:nvPr/>
          </p:nvSpPr>
          <p:spPr>
            <a:xfrm>
              <a:off x="8969858" y="2082931"/>
              <a:ext cx="1127350" cy="4340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多发性骨髓瘤</a:t>
              </a: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8959007" y="2511791"/>
              <a:ext cx="1128554" cy="296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800"/>
                </a:spcBef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700+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数据元</a:t>
              </a:r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8973383" y="1258326"/>
              <a:ext cx="1123824" cy="840166"/>
              <a:chOff x="849659" y="1218736"/>
              <a:chExt cx="1475697" cy="1103225"/>
            </a:xfrm>
          </p:grpSpPr>
          <p:sp>
            <p:nvSpPr>
              <p:cNvPr id="94" name="矩形 93"/>
              <p:cNvSpPr/>
              <p:nvPr/>
            </p:nvSpPr>
            <p:spPr>
              <a:xfrm>
                <a:off x="849659" y="1218736"/>
                <a:ext cx="1475697" cy="11032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pic>
            <p:nvPicPr>
              <p:cNvPr id="95" name="图片 9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09613" y="1500494"/>
                <a:ext cx="560405" cy="560405"/>
              </a:xfrm>
              <a:prstGeom prst="rect">
                <a:avLst/>
              </a:prstGeom>
            </p:spPr>
          </p:pic>
        </p:grpSp>
      </p:grpSp>
      <p:grpSp>
        <p:nvGrpSpPr>
          <p:cNvPr id="29" name="组合 28"/>
          <p:cNvGrpSpPr/>
          <p:nvPr/>
        </p:nvGrpSpPr>
        <p:grpSpPr>
          <a:xfrm>
            <a:off x="513080" y="3797300"/>
            <a:ext cx="1072409" cy="1353112"/>
            <a:chOff x="8969858" y="1258326"/>
            <a:chExt cx="1175976" cy="1554060"/>
          </a:xfrm>
        </p:grpSpPr>
        <p:sp>
          <p:nvSpPr>
            <p:cNvPr id="86" name="矩形 85"/>
            <p:cNvSpPr/>
            <p:nvPr/>
          </p:nvSpPr>
          <p:spPr>
            <a:xfrm>
              <a:off x="8969858" y="2082931"/>
              <a:ext cx="1127350" cy="4340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炎症性肠病</a:t>
              </a: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9149393" y="2517019"/>
              <a:ext cx="996441" cy="295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1800"/>
                </a:spcBef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187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数据元</a:t>
              </a:r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8973383" y="1258326"/>
              <a:ext cx="1123824" cy="840166"/>
              <a:chOff x="849659" y="1218736"/>
              <a:chExt cx="1475697" cy="1103225"/>
            </a:xfrm>
          </p:grpSpPr>
          <p:sp>
            <p:nvSpPr>
              <p:cNvPr id="89" name="矩形 88"/>
              <p:cNvSpPr/>
              <p:nvPr/>
            </p:nvSpPr>
            <p:spPr>
              <a:xfrm>
                <a:off x="849659" y="1218736"/>
                <a:ext cx="1475697" cy="11032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pic>
            <p:nvPicPr>
              <p:cNvPr id="90" name="图片 8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09613" y="1500494"/>
                <a:ext cx="560405" cy="560405"/>
              </a:xfrm>
              <a:prstGeom prst="rect">
                <a:avLst/>
              </a:prstGeom>
            </p:spPr>
          </p:pic>
        </p:grpSp>
      </p:grpSp>
      <p:grpSp>
        <p:nvGrpSpPr>
          <p:cNvPr id="30" name="组合 29"/>
          <p:cNvGrpSpPr/>
          <p:nvPr/>
        </p:nvGrpSpPr>
        <p:grpSpPr>
          <a:xfrm>
            <a:off x="1591310" y="3797300"/>
            <a:ext cx="1072409" cy="1353112"/>
            <a:chOff x="8969858" y="1258326"/>
            <a:chExt cx="1175976" cy="1554060"/>
          </a:xfrm>
        </p:grpSpPr>
        <p:sp>
          <p:nvSpPr>
            <p:cNvPr id="81" name="矩形 80"/>
            <p:cNvSpPr/>
            <p:nvPr/>
          </p:nvSpPr>
          <p:spPr>
            <a:xfrm>
              <a:off x="8969858" y="2082931"/>
              <a:ext cx="1127350" cy="4340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结直肠癌（内科）</a:t>
              </a: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9149393" y="2517019"/>
              <a:ext cx="996441" cy="295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1800"/>
                </a:spcBef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203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数据元</a:t>
              </a: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8973383" y="1258326"/>
              <a:ext cx="1123824" cy="840166"/>
              <a:chOff x="849659" y="1218736"/>
              <a:chExt cx="1475697" cy="1103225"/>
            </a:xfrm>
          </p:grpSpPr>
          <p:sp>
            <p:nvSpPr>
              <p:cNvPr id="84" name="矩形 83"/>
              <p:cNvSpPr/>
              <p:nvPr/>
            </p:nvSpPr>
            <p:spPr>
              <a:xfrm>
                <a:off x="849659" y="1218736"/>
                <a:ext cx="1475697" cy="11032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pic>
            <p:nvPicPr>
              <p:cNvPr id="85" name="图片 8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09613" y="1500494"/>
                <a:ext cx="560405" cy="560405"/>
              </a:xfrm>
              <a:prstGeom prst="rect">
                <a:avLst/>
              </a:prstGeom>
            </p:spPr>
          </p:pic>
        </p:grpSp>
      </p:grpSp>
      <p:grpSp>
        <p:nvGrpSpPr>
          <p:cNvPr id="31" name="组合 30"/>
          <p:cNvGrpSpPr/>
          <p:nvPr/>
        </p:nvGrpSpPr>
        <p:grpSpPr>
          <a:xfrm>
            <a:off x="2669540" y="3797300"/>
            <a:ext cx="1072409" cy="1353112"/>
            <a:chOff x="8969858" y="1258326"/>
            <a:chExt cx="1175976" cy="1554060"/>
          </a:xfrm>
        </p:grpSpPr>
        <p:sp>
          <p:nvSpPr>
            <p:cNvPr id="76" name="矩形 75"/>
            <p:cNvSpPr/>
            <p:nvPr/>
          </p:nvSpPr>
          <p:spPr>
            <a:xfrm>
              <a:off x="8969858" y="2082931"/>
              <a:ext cx="1127350" cy="4340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结直肠癌（外科）</a:t>
              </a: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9149393" y="2517019"/>
              <a:ext cx="996441" cy="295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1800"/>
                </a:spcBef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265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数据元</a:t>
              </a: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8973383" y="1258326"/>
              <a:ext cx="1123824" cy="840166"/>
              <a:chOff x="849659" y="1218736"/>
              <a:chExt cx="1475697" cy="1103225"/>
            </a:xfrm>
          </p:grpSpPr>
          <p:sp>
            <p:nvSpPr>
              <p:cNvPr id="79" name="矩形 78"/>
              <p:cNvSpPr/>
              <p:nvPr/>
            </p:nvSpPr>
            <p:spPr>
              <a:xfrm>
                <a:off x="849659" y="1218736"/>
                <a:ext cx="1475697" cy="11032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pic>
            <p:nvPicPr>
              <p:cNvPr id="80" name="图片 7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09613" y="1500494"/>
                <a:ext cx="560405" cy="560405"/>
              </a:xfrm>
              <a:prstGeom prst="rect">
                <a:avLst/>
              </a:prstGeom>
            </p:spPr>
          </p:pic>
        </p:grpSp>
      </p:grpSp>
      <p:grpSp>
        <p:nvGrpSpPr>
          <p:cNvPr id="32" name="组合 31"/>
          <p:cNvGrpSpPr/>
          <p:nvPr/>
        </p:nvGrpSpPr>
        <p:grpSpPr>
          <a:xfrm>
            <a:off x="3747135" y="3797300"/>
            <a:ext cx="1072409" cy="1353112"/>
            <a:chOff x="8969858" y="1258326"/>
            <a:chExt cx="1175976" cy="1554060"/>
          </a:xfrm>
        </p:grpSpPr>
        <p:sp>
          <p:nvSpPr>
            <p:cNvPr id="71" name="矩形 70"/>
            <p:cNvSpPr/>
            <p:nvPr/>
          </p:nvSpPr>
          <p:spPr>
            <a:xfrm>
              <a:off x="8969858" y="2082931"/>
              <a:ext cx="1127350" cy="4340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痔疮</a:t>
              </a: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9149393" y="2517019"/>
              <a:ext cx="996441" cy="295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1800"/>
                </a:spcBef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133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数据元</a:t>
              </a:r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8973383" y="1258326"/>
              <a:ext cx="1123824" cy="840166"/>
              <a:chOff x="849659" y="1218736"/>
              <a:chExt cx="1475697" cy="1103225"/>
            </a:xfrm>
          </p:grpSpPr>
          <p:sp>
            <p:nvSpPr>
              <p:cNvPr id="74" name="矩形 73"/>
              <p:cNvSpPr/>
              <p:nvPr/>
            </p:nvSpPr>
            <p:spPr>
              <a:xfrm>
                <a:off x="849659" y="1218736"/>
                <a:ext cx="1475697" cy="11032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pic>
            <p:nvPicPr>
              <p:cNvPr id="75" name="图片 74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33645" y="1419189"/>
                <a:ext cx="710791" cy="744619"/>
              </a:xfrm>
              <a:prstGeom prst="rect">
                <a:avLst/>
              </a:prstGeom>
            </p:spPr>
          </p:pic>
        </p:grpSp>
      </p:grpSp>
      <p:grpSp>
        <p:nvGrpSpPr>
          <p:cNvPr id="33" name="组合 32"/>
          <p:cNvGrpSpPr/>
          <p:nvPr/>
        </p:nvGrpSpPr>
        <p:grpSpPr>
          <a:xfrm>
            <a:off x="4825365" y="3797300"/>
            <a:ext cx="1072409" cy="1353112"/>
            <a:chOff x="8969858" y="1258326"/>
            <a:chExt cx="1175976" cy="1554060"/>
          </a:xfrm>
        </p:grpSpPr>
        <p:sp>
          <p:nvSpPr>
            <p:cNvPr id="4" name="矩形 3"/>
            <p:cNvSpPr/>
            <p:nvPr/>
          </p:nvSpPr>
          <p:spPr>
            <a:xfrm>
              <a:off x="8969858" y="2082931"/>
              <a:ext cx="1127350" cy="4340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自身免疫性肝病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9149393" y="2517019"/>
              <a:ext cx="996441" cy="295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1800"/>
                </a:spcBef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344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数据元</a:t>
              </a: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8973383" y="1258326"/>
              <a:ext cx="1123824" cy="840166"/>
              <a:chOff x="849659" y="1218736"/>
              <a:chExt cx="1475697" cy="1103225"/>
            </a:xfrm>
          </p:grpSpPr>
          <p:sp>
            <p:nvSpPr>
              <p:cNvPr id="69" name="矩形 68"/>
              <p:cNvSpPr/>
              <p:nvPr/>
            </p:nvSpPr>
            <p:spPr>
              <a:xfrm>
                <a:off x="849659" y="1218736"/>
                <a:ext cx="1475697" cy="11032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pic>
            <p:nvPicPr>
              <p:cNvPr id="70" name="图片 69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56281" y="1450149"/>
                <a:ext cx="667477" cy="699245"/>
              </a:xfrm>
              <a:prstGeom prst="rect">
                <a:avLst/>
              </a:prstGeom>
            </p:spPr>
          </p:pic>
        </p:grpSp>
      </p:grpSp>
      <p:grpSp>
        <p:nvGrpSpPr>
          <p:cNvPr id="34" name="组合 33"/>
          <p:cNvGrpSpPr/>
          <p:nvPr/>
        </p:nvGrpSpPr>
        <p:grpSpPr>
          <a:xfrm>
            <a:off x="513080" y="5150485"/>
            <a:ext cx="1072409" cy="1353112"/>
            <a:chOff x="8969858" y="1258326"/>
            <a:chExt cx="1175976" cy="1554060"/>
          </a:xfrm>
        </p:grpSpPr>
        <p:sp>
          <p:nvSpPr>
            <p:cNvPr id="61" name="矩形 60"/>
            <p:cNvSpPr/>
            <p:nvPr/>
          </p:nvSpPr>
          <p:spPr>
            <a:xfrm>
              <a:off x="8969858" y="2082931"/>
              <a:ext cx="1127350" cy="4340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再生障碍</a:t>
              </a:r>
              <a:endPara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贫血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9149393" y="2517019"/>
              <a:ext cx="996441" cy="295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1800"/>
                </a:spcBef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332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数据元</a:t>
              </a: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8973383" y="1258326"/>
              <a:ext cx="1123824" cy="840166"/>
              <a:chOff x="849659" y="1218736"/>
              <a:chExt cx="1475697" cy="1103225"/>
            </a:xfrm>
          </p:grpSpPr>
          <p:sp>
            <p:nvSpPr>
              <p:cNvPr id="64" name="矩形 63"/>
              <p:cNvSpPr/>
              <p:nvPr/>
            </p:nvSpPr>
            <p:spPr>
              <a:xfrm>
                <a:off x="849659" y="1218736"/>
                <a:ext cx="1475697" cy="11032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pic>
            <p:nvPicPr>
              <p:cNvPr id="65" name="图片 64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22342" y="1500493"/>
                <a:ext cx="534945" cy="560404"/>
              </a:xfrm>
              <a:prstGeom prst="rect">
                <a:avLst/>
              </a:prstGeom>
            </p:spPr>
          </p:pic>
        </p:grpSp>
      </p:grpSp>
      <p:grpSp>
        <p:nvGrpSpPr>
          <p:cNvPr id="35" name="组合 34"/>
          <p:cNvGrpSpPr/>
          <p:nvPr/>
        </p:nvGrpSpPr>
        <p:grpSpPr>
          <a:xfrm>
            <a:off x="2669540" y="5150485"/>
            <a:ext cx="1072409" cy="1353112"/>
            <a:chOff x="8969858" y="1258326"/>
            <a:chExt cx="1175976" cy="1554060"/>
          </a:xfrm>
        </p:grpSpPr>
        <p:sp>
          <p:nvSpPr>
            <p:cNvPr id="56" name="矩形 55"/>
            <p:cNvSpPr/>
            <p:nvPr/>
          </p:nvSpPr>
          <p:spPr>
            <a:xfrm>
              <a:off x="8969858" y="2082931"/>
              <a:ext cx="1127350" cy="4340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血液透析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9149393" y="2517019"/>
              <a:ext cx="996441" cy="295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1800"/>
                </a:spcBef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158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数据元</a:t>
              </a: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8973383" y="1258326"/>
              <a:ext cx="1123824" cy="840166"/>
              <a:chOff x="849659" y="1218736"/>
              <a:chExt cx="1475697" cy="1103225"/>
            </a:xfrm>
          </p:grpSpPr>
          <p:sp>
            <p:nvSpPr>
              <p:cNvPr id="59" name="矩形 58"/>
              <p:cNvSpPr/>
              <p:nvPr/>
            </p:nvSpPr>
            <p:spPr>
              <a:xfrm>
                <a:off x="849659" y="1218736"/>
                <a:ext cx="1475697" cy="11032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pic>
            <p:nvPicPr>
              <p:cNvPr id="60" name="图片 59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22342" y="1500493"/>
                <a:ext cx="534945" cy="560404"/>
              </a:xfrm>
              <a:prstGeom prst="rect">
                <a:avLst/>
              </a:prstGeom>
            </p:spPr>
          </p:pic>
        </p:grpSp>
      </p:grpSp>
      <p:grpSp>
        <p:nvGrpSpPr>
          <p:cNvPr id="36" name="组合 35"/>
          <p:cNvGrpSpPr/>
          <p:nvPr/>
        </p:nvGrpSpPr>
        <p:grpSpPr>
          <a:xfrm>
            <a:off x="3747135" y="5150485"/>
            <a:ext cx="1072409" cy="1353112"/>
            <a:chOff x="8969858" y="1258326"/>
            <a:chExt cx="1175976" cy="1554060"/>
          </a:xfrm>
        </p:grpSpPr>
        <p:sp>
          <p:nvSpPr>
            <p:cNvPr id="51" name="矩形 50"/>
            <p:cNvSpPr/>
            <p:nvPr/>
          </p:nvSpPr>
          <p:spPr>
            <a:xfrm>
              <a:off x="8969858" y="2082931"/>
              <a:ext cx="1127350" cy="4340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白血病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9149393" y="2517019"/>
              <a:ext cx="996441" cy="295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1800"/>
                </a:spcBef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465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数据元</a:t>
              </a: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8973383" y="1258326"/>
              <a:ext cx="1123824" cy="840166"/>
              <a:chOff x="849659" y="1218736"/>
              <a:chExt cx="1475697" cy="1103225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849659" y="1218736"/>
                <a:ext cx="1475697" cy="11032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pic>
            <p:nvPicPr>
              <p:cNvPr id="55" name="图片 54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22342" y="1500493"/>
                <a:ext cx="534945" cy="560404"/>
              </a:xfrm>
              <a:prstGeom prst="rect">
                <a:avLst/>
              </a:prstGeom>
            </p:spPr>
          </p:pic>
        </p:grpSp>
      </p:grpSp>
      <p:grpSp>
        <p:nvGrpSpPr>
          <p:cNvPr id="38" name="组合 37"/>
          <p:cNvGrpSpPr/>
          <p:nvPr/>
        </p:nvGrpSpPr>
        <p:grpSpPr>
          <a:xfrm>
            <a:off x="5903595" y="3797300"/>
            <a:ext cx="1072409" cy="1353112"/>
            <a:chOff x="5673546" y="3964039"/>
            <a:chExt cx="1097914" cy="1384985"/>
          </a:xfrm>
        </p:grpSpPr>
        <p:grpSp>
          <p:nvGrpSpPr>
            <p:cNvPr id="46" name="组合 45"/>
            <p:cNvGrpSpPr/>
            <p:nvPr/>
          </p:nvGrpSpPr>
          <p:grpSpPr>
            <a:xfrm>
              <a:off x="5673546" y="3964039"/>
              <a:ext cx="1097914" cy="1384985"/>
              <a:chOff x="8969858" y="1258326"/>
              <a:chExt cx="1175976" cy="1554060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8969858" y="2082931"/>
                <a:ext cx="1127350" cy="43408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终末期肝病</a:t>
                </a: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9149393" y="2517019"/>
                <a:ext cx="996441" cy="2953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1800"/>
                  </a:spcBef>
                </a:pP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287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数据元</a:t>
                </a: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8973383" y="1258326"/>
                <a:ext cx="1123824" cy="84016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72645" y="4133520"/>
              <a:ext cx="474578" cy="474578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1591310" y="5150485"/>
            <a:ext cx="1072409" cy="1353112"/>
            <a:chOff x="1259631" y="5349420"/>
            <a:chExt cx="1097914" cy="1384985"/>
          </a:xfrm>
        </p:grpSpPr>
        <p:grpSp>
          <p:nvGrpSpPr>
            <p:cNvPr id="41" name="组合 40"/>
            <p:cNvGrpSpPr/>
            <p:nvPr/>
          </p:nvGrpSpPr>
          <p:grpSpPr>
            <a:xfrm>
              <a:off x="1259631" y="5349420"/>
              <a:ext cx="1097914" cy="1384985"/>
              <a:chOff x="8969858" y="1258326"/>
              <a:chExt cx="1175976" cy="1554060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8969858" y="2082931"/>
                <a:ext cx="1127350" cy="43408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糖尿病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9149393" y="2517019"/>
                <a:ext cx="996441" cy="2953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1800"/>
                  </a:spcBef>
                </a:pP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345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数据元</a:t>
                </a: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8973383" y="1258326"/>
                <a:ext cx="1123824" cy="84016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89950" y="5503378"/>
              <a:ext cx="398449" cy="440117"/>
            </a:xfrm>
            <a:prstGeom prst="rect">
              <a:avLst/>
            </a:prstGeom>
          </p:spPr>
        </p:pic>
      </p:grpSp>
      <p:sp>
        <p:nvSpPr>
          <p:cNvPr id="40" name="文本框 39"/>
          <p:cNvSpPr txBox="1"/>
          <p:nvPr/>
        </p:nvSpPr>
        <p:spPr>
          <a:xfrm>
            <a:off x="4862195" y="5873750"/>
            <a:ext cx="8756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37860" y="5150485"/>
            <a:ext cx="1197610" cy="10883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静态数据集</a:t>
            </a:r>
          </a:p>
          <a:p>
            <a:pPr algn="ctr"/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指标扩展重做</a:t>
            </a:r>
          </a:p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前后研究覆盖</a:t>
            </a:r>
          </a:p>
        </p:txBody>
      </p:sp>
      <p:sp>
        <p:nvSpPr>
          <p:cNvPr id="10" name="流程图: 手动操作 9"/>
          <p:cNvSpPr/>
          <p:nvPr>
            <p:custDataLst>
              <p:tags r:id="rId2"/>
            </p:custDataLst>
          </p:nvPr>
        </p:nvSpPr>
        <p:spPr>
          <a:xfrm flipV="1">
            <a:off x="7473950" y="5744845"/>
            <a:ext cx="4491990" cy="605790"/>
          </a:xfrm>
          <a:prstGeom prst="flowChartManualOperation">
            <a:avLst/>
          </a:prstGeom>
          <a:gradFill flip="none" rotWithShape="1">
            <a:gsLst>
              <a:gs pos="91000">
                <a:schemeClr val="accent2">
                  <a:lumMod val="75000"/>
                </a:schemeClr>
              </a:gs>
              <a:gs pos="29000">
                <a:srgbClr val="F4B183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8468360" y="5825490"/>
            <a:ext cx="2552065" cy="3879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在共同数据汇集基础上</a:t>
            </a:r>
          </a:p>
        </p:txBody>
      </p:sp>
      <p:sp>
        <p:nvSpPr>
          <p:cNvPr id="6" name="矩形 5"/>
          <p:cNvSpPr/>
          <p:nvPr/>
        </p:nvSpPr>
        <p:spPr>
          <a:xfrm>
            <a:off x="7400925" y="959485"/>
            <a:ext cx="1306195" cy="8026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数据治理</a:t>
            </a:r>
          </a:p>
        </p:txBody>
      </p:sp>
      <p:sp>
        <p:nvSpPr>
          <p:cNvPr id="12" name="矩形 11"/>
          <p:cNvSpPr/>
          <p:nvPr/>
        </p:nvSpPr>
        <p:spPr>
          <a:xfrm>
            <a:off x="8707120" y="959485"/>
            <a:ext cx="3301365" cy="8026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已经成为基础能力，过去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年许多公司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机构在数据治理方面深耕，不再是阻碍。</a:t>
            </a:r>
          </a:p>
        </p:txBody>
      </p:sp>
      <p:sp>
        <p:nvSpPr>
          <p:cNvPr id="13" name="矩形 12"/>
          <p:cNvSpPr/>
          <p:nvPr/>
        </p:nvSpPr>
        <p:spPr>
          <a:xfrm>
            <a:off x="7400925" y="1962150"/>
            <a:ext cx="4608195" cy="80264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高质量数据集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8277860" y="4893310"/>
            <a:ext cx="2830195" cy="726440"/>
          </a:xfrm>
          <a:prstGeom prst="roundRect">
            <a:avLst/>
          </a:prstGeom>
          <a:gradFill flip="none" rotWithShape="1">
            <a:gsLst>
              <a:gs pos="56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800">
                <a:sym typeface="+mn-ea"/>
              </a:rPr>
              <a:t>匹配研究人员数据专区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8277860" y="4057015"/>
            <a:ext cx="2830195" cy="726440"/>
          </a:xfrm>
          <a:prstGeom prst="roundRect">
            <a:avLst/>
          </a:prstGeom>
          <a:gradFill flip="none" rotWithShape="1">
            <a:gsLst>
              <a:gs pos="56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800">
                <a:sym typeface="+mn-ea"/>
              </a:rPr>
              <a:t>匹配研究内容可调数据集</a:t>
            </a:r>
          </a:p>
        </p:txBody>
      </p:sp>
      <p:sp>
        <p:nvSpPr>
          <p:cNvPr id="37" name="矩形 36"/>
          <p:cNvSpPr/>
          <p:nvPr/>
        </p:nvSpPr>
        <p:spPr>
          <a:xfrm>
            <a:off x="1518920" y="2338070"/>
            <a:ext cx="4403090" cy="1455420"/>
          </a:xfrm>
          <a:prstGeom prst="rect">
            <a:avLst/>
          </a:prstGeom>
          <a:noFill/>
          <a:ln w="6032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1" name="直接箭头连接符 150"/>
          <p:cNvCxnSpPr/>
          <p:nvPr/>
        </p:nvCxnSpPr>
        <p:spPr>
          <a:xfrm flipV="1">
            <a:off x="6056630" y="3150870"/>
            <a:ext cx="1563370" cy="10795"/>
          </a:xfrm>
          <a:prstGeom prst="straightConnector1">
            <a:avLst/>
          </a:prstGeom>
          <a:noFill/>
          <a:ln w="60325" cmpd="sng">
            <a:solidFill>
              <a:srgbClr val="FF0000"/>
            </a:solidFill>
            <a:prstDash val="sysDash"/>
            <a:headEnd type="diamond"/>
            <a:tailEnd type="diamon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cxnSp>
      <p:sp>
        <p:nvSpPr>
          <p:cNvPr id="152" name="矩形 151"/>
          <p:cNvSpPr/>
          <p:nvPr/>
        </p:nvSpPr>
        <p:spPr>
          <a:xfrm>
            <a:off x="7518400" y="4090670"/>
            <a:ext cx="688340" cy="1528445"/>
          </a:xfrm>
          <a:prstGeom prst="rect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从数据识别肾内科不同临床与科研方向</a:t>
            </a:r>
          </a:p>
        </p:txBody>
      </p:sp>
      <p:sp>
        <p:nvSpPr>
          <p:cNvPr id="153" name="圆角矩形 152"/>
          <p:cNvSpPr/>
          <p:nvPr/>
        </p:nvSpPr>
        <p:spPr>
          <a:xfrm>
            <a:off x="7736205" y="2906395"/>
            <a:ext cx="4032250" cy="810260"/>
          </a:xfrm>
          <a:prstGeom prst="roundRect">
            <a:avLst/>
          </a:prstGeom>
          <a:gradFill flip="none" rotWithShape="1">
            <a:gsLst>
              <a:gs pos="56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比拼</a:t>
            </a:r>
          </a:p>
          <a:p>
            <a:pPr lvl="0" algn="ctr">
              <a:buClrTx/>
              <a:buSzTx/>
              <a:buFontTx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从共同数据基础到不同数据集的</a:t>
            </a:r>
            <a:r>
              <a:rPr lang="zh-CN" altLang="en-US" sz="160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规划能力</a:t>
            </a:r>
          </a:p>
        </p:txBody>
      </p:sp>
      <p:sp>
        <p:nvSpPr>
          <p:cNvPr id="154" name="矩形 153"/>
          <p:cNvSpPr/>
          <p:nvPr/>
        </p:nvSpPr>
        <p:spPr>
          <a:xfrm>
            <a:off x="11181080" y="4090670"/>
            <a:ext cx="688340" cy="152844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从数据识别医疗人员临床与科研意图</a:t>
            </a:r>
          </a:p>
        </p:txBody>
      </p:sp>
      <p:sp>
        <p:nvSpPr>
          <p:cNvPr id="155" name="上箭头 154"/>
          <p:cNvSpPr/>
          <p:nvPr/>
        </p:nvSpPr>
        <p:spPr>
          <a:xfrm>
            <a:off x="9533890" y="3747770"/>
            <a:ext cx="195580" cy="25717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881,&quot;width&quot;:4714}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881,&quot;width&quot;:4714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3.19251968503926,&quot;left&quot;:560.047874015748,&quot;top&quot;:278.42464566929135,&quot;width&quot;:353.6840944881891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3.19251968503926,&quot;left&quot;:560.047874015748,&quot;top&quot;:278.42464566929135,&quot;width&quot;:353.6840944881891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28058_5*l_h_i*1_1_3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228058_5*l_h_i*1_1_4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5"/>
  <p:tag name="KSO_WM_UNIT_ID" val="diagram20228058_5*l_h_i*1_1_5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90*9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28058_5*l_h_x*1_1_1"/>
  <p:tag name="KSO_WM_TEMPLATE_CATEGORY" val="diagram"/>
  <p:tag name="KSO_WM_TEMPLATE_INDEX" val="20228058"/>
  <p:tag name="KSO_WM_UNIT_LAYERLEVEL" val="1_1_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28058_5*l_h_i*1_2_3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228058_5*l_h_i*1_2_4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5"/>
  <p:tag name="KSO_WM_UNIT_ID" val="diagram20228058_5*l_h_i*1_2_5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80*8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228058_5*l_h_x*1_2_1"/>
  <p:tag name="KSO_WM_TEMPLATE_CATEGORY" val="diagram"/>
  <p:tag name="KSO_WM_TEMPLATE_INDEX" val="20228058"/>
  <p:tag name="KSO_WM_UNIT_LAYERLEVEL" val="1_1_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28058_5*l_h_i*1_3_3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20228058_5*l_h_i*1_3_4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5"/>
  <p:tag name="KSO_WM_UNIT_ID" val="diagram20228058_5*l_h_i*1_3_5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80*8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228058_5*l_h_x*1_3_1"/>
  <p:tag name="KSO_WM_TEMPLATE_CATEGORY" val="diagram"/>
  <p:tag name="KSO_WM_TEMPLATE_INDEX" val="20228058"/>
  <p:tag name="KSO_WM_UNIT_LAYERLEVEL" val="1_1_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28058_5*l_h_i*1_1_1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28058_5*l_h_i*1_2_1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28058_5*l_h_a*1_2_1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TEXT_FILL_FORE_SCHEMECOLOR_INDEX" val="6"/>
  <p:tag name="KSO_WM_UNIT_TEXT_FILL_TYPE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输入你的正文，文字是您思想的提炼，为了最终演示发布的良好效果，请尽量言简意赅的阐述观点；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28058_5*l_h_f*1_2_1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28058_5*l_h_i*1_3_1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28058_5*l_h_i*1_3_2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3.19251968503926,&quot;left&quot;:560.047874015748,&quot;top&quot;:278.42464566929135,&quot;width&quot;:353.6840944881891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28058_5*l_h_i*1_2_2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28058_5*l_h_i*1_1_2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28058_5*l_h_a*1_3_1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TEXT_FILL_FORE_SCHEMECOLOR_INDEX" val="7"/>
  <p:tag name="KSO_WM_UNIT_TEXT_FILL_TYPE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输入你的正文，文字是您思想的提炼，为了最终演示发布的良好效果，请尽量言简意赅的阐述观点；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28058_5*l_h_f*1_3_1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28058_5*l_h_a*1_1_1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TEXT_FILL_FORE_SCHEMECOLOR_INDEX" val="5"/>
  <p:tag name="KSO_WM_UNIT_TEXT_FILL_TYPE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输入你的正文，文字是您思想的提炼，为了最终演示发布的良好效果，请尽量言简意赅的阐述观点；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28058_5*l_h_f*1_1_1"/>
  <p:tag name="KSO_WM_TEMPLATE_CATEGORY" val="diagram"/>
  <p:tag name="KSO_WM_TEMPLATE_INDEX" val="20228058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3.19251968503926,&quot;left&quot;:560.047874015748,&quot;top&quot;:278.42464566929135,&quot;width&quot;:353.6840944881891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8.70637795275587,&quot;left&quot;:7.7414173228346455,&quot;top&quot;:68.50212598425198,&quot;width&quot;:933.9771653543306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2948</Words>
  <Application>Microsoft Office PowerPoint</Application>
  <PresentationFormat>宽屏</PresentationFormat>
  <Paragraphs>585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等线</vt:lpstr>
      <vt:lpstr>等线 Light</vt:lpstr>
      <vt:lpstr>黑体</vt:lpstr>
      <vt:lpstr>宋体</vt:lpstr>
      <vt:lpstr>微软雅黑</vt:lpstr>
      <vt:lpstr>微软雅黑 Light</vt:lpstr>
      <vt:lpstr>Arial</vt:lpstr>
      <vt:lpstr>Calibri</vt:lpstr>
      <vt:lpstr>Segoe UI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zff</dc:creator>
  <cp:lastModifiedBy>Steven Xie</cp:lastModifiedBy>
  <cp:revision>44</cp:revision>
  <dcterms:created xsi:type="dcterms:W3CDTF">2025-04-25T13:23:00Z</dcterms:created>
  <dcterms:modified xsi:type="dcterms:W3CDTF">2025-07-09T09:42:50Z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A63DF153C5C440BF9FDF4579BB590381_13</vt:lpwstr>
  </property>
  <property fmtid="{D5CDD505-2E9C-101B-9397-08002B2CF9AE}" pid="3" name="KSOProductBuildVer">
    <vt:lpwstr>2052-12.1.0.21541</vt:lpwstr>
  </property>
</Properties>
</file>