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3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_2025-09-22_162236_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26035"/>
            <a:ext cx="12190730" cy="6869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wechat_2025-09-22_162259_89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8735"/>
            <a:ext cx="12192000" cy="6819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wechat_2025-09-22_162537_11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740" y="-24130"/>
            <a:ext cx="12235815" cy="6882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二、关键场景操作</a:t>
            </a:r>
            <a:endParaRPr lang="zh-CN" altLang="en-US"/>
          </a:p>
          <a:p>
            <a:r>
              <a:rPr lang="en-US" altLang="zh-CN"/>
              <a:t>2.1 </a:t>
            </a:r>
            <a:r>
              <a:rPr lang="zh-CN" altLang="en-US"/>
              <a:t>抄表场景（在线</a:t>
            </a:r>
            <a:r>
              <a:rPr lang="en-US" altLang="zh-CN"/>
              <a:t> + </a:t>
            </a:r>
            <a:r>
              <a:rPr lang="zh-CN" altLang="en-US"/>
              <a:t>首次核查）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选户号（如</a:t>
            </a:r>
            <a:r>
              <a:rPr lang="en-US" altLang="zh-CN"/>
              <a:t> 930061579</a:t>
            </a:r>
            <a:r>
              <a:rPr lang="zh-CN" altLang="en-US"/>
              <a:t>），加载历史数据（如上次抄码</a:t>
            </a:r>
            <a:r>
              <a:rPr lang="en-US" altLang="zh-CN"/>
              <a:t> 748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核对水表与户号匹配，检查表盘状态（异常需备注）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拍照识别后确认识果，点击</a:t>
            </a:r>
            <a:r>
              <a:rPr lang="en-US" altLang="zh-CN"/>
              <a:t> “</a:t>
            </a:r>
            <a:r>
              <a:rPr lang="zh-CN" altLang="en-US"/>
              <a:t>抄码确认</a:t>
            </a:r>
            <a:r>
              <a:rPr lang="en-US" altLang="zh-CN"/>
              <a:t>”</a:t>
            </a:r>
            <a:r>
              <a:rPr lang="zh-CN" altLang="en-US"/>
              <a:t>，数据同步至抄表</a:t>
            </a:r>
            <a:r>
              <a:rPr lang="en-US" altLang="zh-CN"/>
              <a:t> / </a:t>
            </a:r>
            <a:r>
              <a:rPr lang="zh-CN" altLang="en-US"/>
              <a:t>表务系统。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9085" y="562934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3290" y="287710"/>
            <a:ext cx="10969200" cy="4759200"/>
          </a:xfrm>
        </p:spPr>
        <p:txBody>
          <a:bodyPr/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2.2 </a:t>
            </a:r>
            <a:r>
              <a:rPr lang="zh-CN" altLang="en-US">
                <a:sym typeface="+mn-ea"/>
              </a:rPr>
              <a:t>复核场景（批量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二次核查）按条件筛选需复核数据，加载照片及初识别结果；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点击</a:t>
            </a:r>
            <a:r>
              <a:rPr lang="en-US" altLang="zh-CN">
                <a:sym typeface="+mn-ea"/>
              </a:rPr>
              <a:t> “</a:t>
            </a:r>
            <a:r>
              <a:rPr lang="zh-CN" altLang="en-US">
                <a:sym typeface="+mn-ea"/>
              </a:rPr>
              <a:t>批量复核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，系统二次</a:t>
            </a:r>
            <a:r>
              <a:rPr lang="en-US" altLang="zh-CN">
                <a:sym typeface="+mn-ea"/>
              </a:rPr>
              <a:t> AI </a:t>
            </a:r>
            <a:r>
              <a:rPr lang="zh-CN" altLang="en-US">
                <a:sym typeface="+mn-ea"/>
              </a:rPr>
              <a:t>识别（交叉验证）；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结果一致点</a:t>
            </a:r>
            <a:r>
              <a:rPr lang="en-US" altLang="zh-CN">
                <a:sym typeface="+mn-ea"/>
              </a:rPr>
              <a:t> “</a:t>
            </a:r>
            <a:r>
              <a:rPr lang="zh-CN" altLang="en-US">
                <a:sym typeface="+mn-ea"/>
              </a:rPr>
              <a:t>确认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，不一致人工参照照片修正，最后</a:t>
            </a:r>
            <a:r>
              <a:rPr lang="en-US" altLang="zh-CN">
                <a:sym typeface="+mn-ea"/>
              </a:rPr>
              <a:t> “</a:t>
            </a:r>
            <a:r>
              <a:rPr lang="zh-CN" altLang="en-US">
                <a:sym typeface="+mn-ea"/>
              </a:rPr>
              <a:t>内复完成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，数据归档至存储</a:t>
            </a:r>
            <a:r>
              <a:rPr lang="en-US" altLang="zh-CN">
                <a:sym typeface="+mn-ea"/>
              </a:rPr>
              <a:t> / </a:t>
            </a:r>
            <a:r>
              <a:rPr lang="zh-CN" altLang="en-US">
                <a:sym typeface="+mn-ea"/>
              </a:rPr>
              <a:t>营收系统。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三、操作注意事项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拍摄；仅拍表盘，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字轮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指针</a:t>
            </a:r>
            <a:r>
              <a:rPr lang="en-US" altLang="zh-CN">
                <a:sym typeface="+mn-ea"/>
              </a:rPr>
              <a:t>” </a:t>
            </a:r>
            <a:r>
              <a:rPr lang="zh-CN" altLang="en-US">
                <a:sym typeface="+mn-ea"/>
              </a:rPr>
              <a:t>需清晰，黑白面对比明显；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异常：倒置标</a:t>
            </a:r>
            <a:r>
              <a:rPr lang="en-US" altLang="zh-CN">
                <a:sym typeface="+mn-ea"/>
              </a:rPr>
              <a:t> “</a:t>
            </a:r>
            <a:r>
              <a:rPr lang="zh-CN" altLang="en-US">
                <a:sym typeface="+mn-ea"/>
              </a:rPr>
              <a:t>倒置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，破损先拍照标注，</a:t>
            </a:r>
            <a:r>
              <a:rPr lang="en-US" altLang="zh-CN">
                <a:sym typeface="+mn-ea"/>
              </a:rPr>
              <a:t>2 </a:t>
            </a:r>
            <a:r>
              <a:rPr lang="zh-CN" altLang="en-US">
                <a:sym typeface="+mn-ea"/>
              </a:rPr>
              <a:t>次识别不一致人工校准；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流程：抄表一次性完成，复核</a:t>
            </a:r>
            <a:r>
              <a:rPr lang="en-US" altLang="zh-CN">
                <a:sym typeface="+mn-ea"/>
              </a:rPr>
              <a:t> 24 </a:t>
            </a:r>
            <a:r>
              <a:rPr lang="zh-CN" altLang="en-US">
                <a:sym typeface="+mn-ea"/>
              </a:rPr>
              <a:t>小时内启动。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23215" y="200025"/>
            <a:ext cx="4699000" cy="180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接口调用指南</a:t>
            </a:r>
            <a:endParaRPr lang="zh-CN" altLang="en-US"/>
          </a:p>
          <a:p>
            <a:r>
              <a:rPr lang="zh-CN" altLang="en-US"/>
              <a:t>接口地址：</a:t>
            </a:r>
            <a:r>
              <a:rPr lang="en-US" altLang="zh-CN"/>
              <a:t>https://domain/ocr/ocr/recognize</a:t>
            </a:r>
            <a:endParaRPr lang="en-US" altLang="zh-CN"/>
          </a:p>
          <a:p>
            <a:r>
              <a:rPr lang="zh-CN" altLang="en-US"/>
              <a:t>接口类型：</a:t>
            </a:r>
            <a:r>
              <a:rPr lang="en-US" altLang="zh-CN"/>
              <a:t>POST</a:t>
            </a:r>
            <a:endParaRPr lang="en-US" altLang="zh-CN"/>
          </a:p>
          <a:p>
            <a:r>
              <a:rPr lang="zh-CN" altLang="en-US"/>
              <a:t>数据格式：</a:t>
            </a:r>
            <a:r>
              <a:rPr lang="en-US" altLang="zh-CN"/>
              <a:t>form-data</a:t>
            </a:r>
            <a:r>
              <a:rPr lang="zh-CN" altLang="en-US"/>
              <a:t>格式</a:t>
            </a:r>
            <a:endParaRPr lang="zh-CN" altLang="en-US"/>
          </a:p>
          <a:p>
            <a:r>
              <a:rPr lang="zh-CN" altLang="en-US"/>
              <a:t>参数名</a:t>
            </a:r>
            <a:r>
              <a:rPr lang="en-US" altLang="zh-CN"/>
              <a:t> file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22215" y="299720"/>
            <a:ext cx="6823710" cy="6257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>
                <a:sym typeface="+mn-ea"/>
              </a:rPr>
              <a:t>请求</a:t>
            </a:r>
            <a:r>
              <a:rPr lang="en-US" altLang="zh-CN" sz="1600">
                <a:sym typeface="+mn-ea"/>
              </a:rPr>
              <a:t>curl</a:t>
            </a:r>
            <a:r>
              <a:rPr lang="zh-CN" altLang="en-US" sz="1600">
                <a:sym typeface="+mn-ea"/>
              </a:rPr>
              <a:t>示例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curl --location 'https://domain/ocr/ocr/totalRecognize' \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--form 'file=@"your file path"' \</a:t>
            </a:r>
            <a:endParaRPr lang="en-US" altLang="zh-CN" sz="1600"/>
          </a:p>
          <a:p>
            <a:endParaRPr lang="en-US" altLang="zh-CN" sz="1600"/>
          </a:p>
          <a:p>
            <a:r>
              <a:rPr lang="zh-CN" altLang="en-US" sz="1600">
                <a:sym typeface="+mn-ea"/>
              </a:rPr>
              <a:t>响应示例</a:t>
            </a:r>
            <a:r>
              <a:rPr lang="en-US" altLang="zh-CN" sz="1600">
                <a:sym typeface="+mn-ea"/>
              </a:rPr>
              <a:t> - </a:t>
            </a:r>
            <a:r>
              <a:rPr lang="zh-CN" altLang="en-US" sz="1600">
                <a:sym typeface="+mn-ea"/>
              </a:rPr>
              <a:t>成功响应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{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"success": true,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"message": {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"meterReading": "004501",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"meterBodyNumber": "239520600792"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}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}</a:t>
            </a:r>
            <a:endParaRPr lang="en-US" altLang="zh-CN" sz="1600"/>
          </a:p>
          <a:p>
            <a:r>
              <a:rPr lang="zh-CN" altLang="en-US" sz="1600">
                <a:sym typeface="+mn-ea"/>
              </a:rPr>
              <a:t>参数说明：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meterReading</a:t>
            </a:r>
            <a:r>
              <a:rPr lang="zh-CN" altLang="en-US" sz="1600">
                <a:sym typeface="+mn-ea"/>
              </a:rPr>
              <a:t>：水表读数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meterBodyNumber</a:t>
            </a:r>
            <a:r>
              <a:rPr lang="zh-CN" altLang="en-US" sz="1600">
                <a:sym typeface="+mn-ea"/>
              </a:rPr>
              <a:t>：表身号</a:t>
            </a:r>
            <a:endParaRPr lang="zh-CN" altLang="en-US" sz="1600"/>
          </a:p>
          <a:p>
            <a:endParaRPr lang="en-US" altLang="zh-CN" sz="1600"/>
          </a:p>
          <a:p>
            <a:endParaRPr lang="en-US" altLang="zh-CN" sz="1600"/>
          </a:p>
          <a:p>
            <a:r>
              <a:rPr lang="zh-CN" altLang="en-US" sz="1600">
                <a:sym typeface="+mn-ea"/>
              </a:rPr>
              <a:t>响应示例</a:t>
            </a:r>
            <a:r>
              <a:rPr lang="en-US" altLang="zh-CN" sz="1600">
                <a:sym typeface="+mn-ea"/>
              </a:rPr>
              <a:t> - </a:t>
            </a:r>
            <a:r>
              <a:rPr lang="zh-CN" altLang="en-US" sz="1600">
                <a:sym typeface="+mn-ea"/>
              </a:rPr>
              <a:t>失败响应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{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"success": false,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"message":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{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   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    "</a:t>
            </a:r>
            <a:r>
              <a:rPr lang="zh-CN" altLang="en-US" sz="1600">
                <a:sym typeface="+mn-ea"/>
              </a:rPr>
              <a:t>水表识别错误</a:t>
            </a:r>
            <a:r>
              <a:rPr lang="en-US" altLang="zh-CN" sz="1600">
                <a:sym typeface="+mn-ea"/>
              </a:rPr>
              <a:t>"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    }</a:t>
            </a:r>
            <a:endParaRPr lang="en-US" altLang="zh-CN" sz="1600"/>
          </a:p>
          <a:p>
            <a:r>
              <a:rPr lang="en-US" altLang="zh-CN" sz="1600">
                <a:sym typeface="+mn-ea"/>
              </a:rPr>
              <a:t>}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宽屏</PresentationFormat>
  <Paragraphs>52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Hate.</cp:lastModifiedBy>
  <cp:revision>158</cp:revision>
  <dcterms:created xsi:type="dcterms:W3CDTF">2019-06-19T02:08:00Z</dcterms:created>
  <dcterms:modified xsi:type="dcterms:W3CDTF">2025-09-22T09:51:27Z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852D5F2B0DA54E1885333ED5ED987755_11</vt:lpwstr>
  </property>
</Properties>
</file>