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7" r:id="rId3"/>
    <p:sldId id="354" r:id="rId4"/>
    <p:sldId id="356" r:id="rId5"/>
    <p:sldId id="361" r:id="rId6"/>
    <p:sldId id="268" r:id="rId8"/>
    <p:sldId id="269" r:id="rId9"/>
    <p:sldId id="286" r:id="rId10"/>
    <p:sldId id="285" r:id="rId11"/>
    <p:sldId id="355" r:id="rId12"/>
    <p:sldId id="353" r:id="rId13"/>
  </p:sldIdLst>
  <p:sldSz cx="10691495" cy="7559675"/>
  <p:notesSz cx="9144000" cy="6858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3" name="Author" initials="A" lastIdx="0" clrIdx="2"/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C00000"/>
    <a:srgbClr val="E7E6E6"/>
    <a:srgbClr val="A911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6905979" y="0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52950" y="642938"/>
            <a:ext cx="3086100" cy="1735931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1219200" y="2475309"/>
            <a:ext cx="9753600" cy="20252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4885432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6905979" y="4885432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医疗数据是否有行标？</a:t>
            </a:r>
            <a:endParaRPr lang="en-US" altLang="zh-CN" dirty="0"/>
          </a:p>
          <a:p>
            <a:r>
              <a:rPr lang="zh-CN" altLang="en-US" dirty="0"/>
              <a:t>数据质量是否有要求，要求的标准？</a:t>
            </a: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36576" y="1237309"/>
            <a:ext cx="8019458" cy="2632124"/>
          </a:xfrm>
        </p:spPr>
        <p:txBody>
          <a:bodyPr anchor="b"/>
          <a:lstStyle>
            <a:lvl1pPr algn="ctr">
              <a:defRPr sz="661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6576" y="3970938"/>
            <a:ext cx="8019458" cy="1825336"/>
          </a:xfrm>
        </p:spPr>
        <p:txBody>
          <a:bodyPr/>
          <a:lstStyle>
            <a:lvl1pPr marL="0" indent="0" algn="ctr">
              <a:buNone/>
              <a:defRPr sz="2645"/>
            </a:lvl1pPr>
            <a:lvl2pPr marL="503555" indent="0" algn="ctr">
              <a:buNone/>
              <a:defRPr sz="2205"/>
            </a:lvl2pPr>
            <a:lvl3pPr marL="1008380" indent="0" algn="ctr">
              <a:buNone/>
              <a:defRPr sz="1985"/>
            </a:lvl3pPr>
            <a:lvl4pPr marL="1511935" indent="0" algn="ctr">
              <a:buNone/>
              <a:defRPr sz="1765"/>
            </a:lvl4pPr>
            <a:lvl5pPr marL="2016125" indent="0" algn="ctr">
              <a:buNone/>
              <a:defRPr sz="1765"/>
            </a:lvl5pPr>
            <a:lvl6pPr marL="2519680" indent="0" algn="ctr">
              <a:buNone/>
              <a:defRPr sz="1765"/>
            </a:lvl6pPr>
            <a:lvl7pPr marL="3024505" indent="0" algn="ctr">
              <a:buNone/>
              <a:defRPr sz="1765"/>
            </a:lvl7pPr>
            <a:lvl8pPr marL="3528060" indent="0" algn="ctr">
              <a:buNone/>
              <a:defRPr sz="1765"/>
            </a:lvl8pPr>
            <a:lvl9pPr marL="4032250" indent="0" algn="ctr">
              <a:buNone/>
              <a:defRPr sz="176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651900" y="402519"/>
            <a:ext cx="2305594" cy="640705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35117" y="402519"/>
            <a:ext cx="6783125" cy="640705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9200" y="502803"/>
            <a:ext cx="9415325" cy="109504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2805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520700" indent="0" algn="ctr">
              <a:buNone/>
              <a:defRPr sz="2280"/>
            </a:lvl2pPr>
            <a:lvl3pPr marL="1041400" indent="0" algn="ctr">
              <a:buNone/>
              <a:defRPr sz="2050"/>
            </a:lvl3pPr>
            <a:lvl4pPr marL="1562100" indent="0" algn="ctr">
              <a:buNone/>
              <a:defRPr sz="1825"/>
            </a:lvl4pPr>
            <a:lvl5pPr marL="2082165" indent="0" algn="ctr">
              <a:buNone/>
              <a:defRPr sz="1825"/>
            </a:lvl5pPr>
            <a:lvl6pPr marL="2602865" indent="0" algn="ctr">
              <a:buNone/>
              <a:defRPr sz="1825"/>
            </a:lvl6pPr>
            <a:lvl7pPr marL="3124200" indent="0" algn="ctr">
              <a:buNone/>
              <a:defRPr sz="1825"/>
            </a:lvl7pPr>
            <a:lvl8pPr marL="3644265" indent="0" algn="ctr">
              <a:buNone/>
              <a:defRPr sz="1825"/>
            </a:lvl8pPr>
            <a:lvl9pPr marL="4164965" indent="0" algn="ctr">
              <a:buNone/>
              <a:defRPr sz="182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2" hasCustomPrompt="1"/>
          </p:nvPr>
        </p:nvSpPr>
        <p:spPr>
          <a:xfrm>
            <a:off x="636435" y="1667665"/>
            <a:ext cx="9409116" cy="5170362"/>
          </a:xfrm>
          <a:prstGeom prst="rect">
            <a:avLst/>
          </a:prstGeom>
        </p:spPr>
        <p:txBody>
          <a:bodyPr lIns="0" tIns="0" rIns="0" bIns="0"/>
          <a:lstStyle>
            <a:lvl1pPr marL="157480" marR="0" indent="-147320" algn="l" defTabSz="11880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770" algn="ctr"/>
              </a:tabLst>
              <a:defRPr sz="158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288290" marR="0" indent="-147320" algn="l" defTabSz="11880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770" algn="ctr"/>
              </a:tabLst>
              <a:defRPr sz="1405" baseline="0">
                <a:latin typeface="微软雅黑" panose="020B0503020204020204" charset="-122"/>
                <a:ea typeface="微软雅黑" panose="020B0503020204020204" charset="-122"/>
              </a:defRPr>
            </a:lvl2pPr>
            <a:lvl3pPr marL="963295" marR="0" indent="-147320" algn="l" defTabSz="11880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770" algn="ctr"/>
              </a:tabLst>
              <a:defRPr sz="1140" baseline="0">
                <a:latin typeface="微软雅黑" panose="020B0503020204020204" charset="-122"/>
                <a:ea typeface="微软雅黑" panose="020B0503020204020204" charset="-122"/>
              </a:defRPr>
            </a:lvl3pPr>
            <a:lvl4pPr marL="461010" indent="-150495">
              <a:buFont typeface="Arial" panose="020B0604020202020204" pitchFamily="34" charset="0"/>
              <a:buChar char="•"/>
              <a:tabLst>
                <a:tab pos="1208405" algn="ctr"/>
              </a:tabLst>
              <a:defRPr sz="1140" baseline="0"/>
            </a:lvl4pPr>
            <a:lvl5pPr marL="461010" indent="-150495">
              <a:buFont typeface="Arial" panose="020B0604020202020204" pitchFamily="34" charset="0"/>
              <a:buChar char="•"/>
              <a:tabLst>
                <a:tab pos="1208405" algn="ctr"/>
              </a:tabLst>
              <a:defRPr sz="1140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930" marR="0" lvl="1" indent="-168275" algn="l" defTabSz="11880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770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50" marR="0" lvl="2" indent="-168275" algn="l" defTabSz="11880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770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50" marR="0" lvl="2" indent="-168275" algn="l" defTabSz="11880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770" algn="ctr"/>
              </a:tabLst>
              <a:defRPr/>
            </a:pP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9548" y="1884840"/>
            <a:ext cx="9222377" cy="3144898"/>
          </a:xfrm>
        </p:spPr>
        <p:txBody>
          <a:bodyPr anchor="b"/>
          <a:lstStyle>
            <a:lvl1pPr>
              <a:defRPr sz="661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9548" y="5059489"/>
            <a:ext cx="9222377" cy="1653828"/>
          </a:xfrm>
        </p:spPr>
        <p:txBody>
          <a:bodyPr/>
          <a:lstStyle>
            <a:lvl1pPr marL="0" indent="0">
              <a:buNone/>
              <a:defRPr sz="2645">
                <a:solidFill>
                  <a:schemeClr val="tx1">
                    <a:tint val="75000"/>
                  </a:schemeClr>
                </a:solidFill>
              </a:defRPr>
            </a:lvl1pPr>
            <a:lvl2pPr marL="503555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8380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3pPr>
            <a:lvl4pPr marL="1511935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4pPr>
            <a:lvl5pPr marL="2016125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5pPr>
            <a:lvl6pPr marL="2519680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6pPr>
            <a:lvl7pPr marL="3024505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7pPr>
            <a:lvl8pPr marL="3528060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8pPr>
            <a:lvl9pPr marL="4032250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35117" y="2012595"/>
            <a:ext cx="4544360" cy="479697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13134" y="2012595"/>
            <a:ext cx="4544360" cy="479697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6510" y="402519"/>
            <a:ext cx="9222377" cy="146132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36510" y="1853338"/>
            <a:ext cx="4523475" cy="908292"/>
          </a:xfrm>
        </p:spPr>
        <p:txBody>
          <a:bodyPr anchor="b"/>
          <a:lstStyle>
            <a:lvl1pPr marL="0" indent="0">
              <a:buNone/>
              <a:defRPr sz="2645" b="1"/>
            </a:lvl1pPr>
            <a:lvl2pPr marL="503555" indent="0">
              <a:buNone/>
              <a:defRPr sz="2205" b="1"/>
            </a:lvl2pPr>
            <a:lvl3pPr marL="1008380" indent="0">
              <a:buNone/>
              <a:defRPr sz="1985" b="1"/>
            </a:lvl3pPr>
            <a:lvl4pPr marL="1511935" indent="0">
              <a:buNone/>
              <a:defRPr sz="1765" b="1"/>
            </a:lvl4pPr>
            <a:lvl5pPr marL="2016125" indent="0">
              <a:buNone/>
              <a:defRPr sz="1765" b="1"/>
            </a:lvl5pPr>
            <a:lvl6pPr marL="2519680" indent="0">
              <a:buNone/>
              <a:defRPr sz="1765" b="1"/>
            </a:lvl6pPr>
            <a:lvl7pPr marL="3024505" indent="0">
              <a:buNone/>
              <a:defRPr sz="1765" b="1"/>
            </a:lvl7pPr>
            <a:lvl8pPr marL="3528060" indent="0">
              <a:buNone/>
              <a:defRPr sz="1765" b="1"/>
            </a:lvl8pPr>
            <a:lvl9pPr marL="4032250" indent="0">
              <a:buNone/>
              <a:defRPr sz="176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6510" y="2761630"/>
            <a:ext cx="4523475" cy="40619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13134" y="1853338"/>
            <a:ext cx="4545752" cy="908292"/>
          </a:xfrm>
        </p:spPr>
        <p:txBody>
          <a:bodyPr anchor="b"/>
          <a:lstStyle>
            <a:lvl1pPr marL="0" indent="0">
              <a:buNone/>
              <a:defRPr sz="2645" b="1"/>
            </a:lvl1pPr>
            <a:lvl2pPr marL="503555" indent="0">
              <a:buNone/>
              <a:defRPr sz="2205" b="1"/>
            </a:lvl2pPr>
            <a:lvl3pPr marL="1008380" indent="0">
              <a:buNone/>
              <a:defRPr sz="1985" b="1"/>
            </a:lvl3pPr>
            <a:lvl4pPr marL="1511935" indent="0">
              <a:buNone/>
              <a:defRPr sz="1765" b="1"/>
            </a:lvl4pPr>
            <a:lvl5pPr marL="2016125" indent="0">
              <a:buNone/>
              <a:defRPr sz="1765" b="1"/>
            </a:lvl5pPr>
            <a:lvl6pPr marL="2519680" indent="0">
              <a:buNone/>
              <a:defRPr sz="1765" b="1"/>
            </a:lvl6pPr>
            <a:lvl7pPr marL="3024505" indent="0">
              <a:buNone/>
              <a:defRPr sz="1765" b="1"/>
            </a:lvl7pPr>
            <a:lvl8pPr marL="3528060" indent="0">
              <a:buNone/>
              <a:defRPr sz="1765" b="1"/>
            </a:lvl8pPr>
            <a:lvl9pPr marL="4032250" indent="0">
              <a:buNone/>
              <a:defRPr sz="176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13134" y="2761630"/>
            <a:ext cx="4545752" cy="40619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6510" y="504024"/>
            <a:ext cx="3448645" cy="1764083"/>
          </a:xfrm>
        </p:spPr>
        <p:txBody>
          <a:bodyPr anchor="b"/>
          <a:lstStyle>
            <a:lvl1pPr>
              <a:defRPr sz="352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45752" y="1088551"/>
            <a:ext cx="5413134" cy="5372754"/>
          </a:xfrm>
        </p:spPr>
        <p:txBody>
          <a:bodyPr/>
          <a:lstStyle>
            <a:lvl1pPr>
              <a:defRPr sz="3525"/>
            </a:lvl1pPr>
            <a:lvl2pPr>
              <a:defRPr sz="3085"/>
            </a:lvl2pPr>
            <a:lvl3pPr>
              <a:defRPr sz="2645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6510" y="2268107"/>
            <a:ext cx="3448645" cy="4201949"/>
          </a:xfrm>
        </p:spPr>
        <p:txBody>
          <a:bodyPr/>
          <a:lstStyle>
            <a:lvl1pPr marL="0" indent="0">
              <a:buNone/>
              <a:defRPr sz="1765"/>
            </a:lvl1pPr>
            <a:lvl2pPr marL="503555" indent="0">
              <a:buNone/>
              <a:defRPr sz="1540"/>
            </a:lvl2pPr>
            <a:lvl3pPr marL="1008380" indent="0">
              <a:buNone/>
              <a:defRPr sz="1320"/>
            </a:lvl3pPr>
            <a:lvl4pPr marL="1511935" indent="0">
              <a:buNone/>
              <a:defRPr sz="1100"/>
            </a:lvl4pPr>
            <a:lvl5pPr marL="2016125" indent="0">
              <a:buNone/>
              <a:defRPr sz="1100"/>
            </a:lvl5pPr>
            <a:lvl6pPr marL="2519680" indent="0">
              <a:buNone/>
              <a:defRPr sz="1100"/>
            </a:lvl6pPr>
            <a:lvl7pPr marL="3024505" indent="0">
              <a:buNone/>
              <a:defRPr sz="1100"/>
            </a:lvl7pPr>
            <a:lvl8pPr marL="3528060" indent="0">
              <a:buNone/>
              <a:defRPr sz="1100"/>
            </a:lvl8pPr>
            <a:lvl9pPr marL="403225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6510" y="504024"/>
            <a:ext cx="3448645" cy="1764083"/>
          </a:xfrm>
        </p:spPr>
        <p:txBody>
          <a:bodyPr anchor="b"/>
          <a:lstStyle>
            <a:lvl1pPr>
              <a:defRPr sz="352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45752" y="1088551"/>
            <a:ext cx="5413134" cy="5372754"/>
          </a:xfrm>
        </p:spPr>
        <p:txBody>
          <a:bodyPr/>
          <a:lstStyle>
            <a:lvl1pPr marL="0" indent="0">
              <a:buNone/>
              <a:defRPr sz="3525"/>
            </a:lvl1pPr>
            <a:lvl2pPr marL="503555" indent="0">
              <a:buNone/>
              <a:defRPr sz="3085"/>
            </a:lvl2pPr>
            <a:lvl3pPr marL="1008380" indent="0">
              <a:buNone/>
              <a:defRPr sz="2645"/>
            </a:lvl3pPr>
            <a:lvl4pPr marL="1511935" indent="0">
              <a:buNone/>
              <a:defRPr sz="2205"/>
            </a:lvl4pPr>
            <a:lvl5pPr marL="2016125" indent="0">
              <a:buNone/>
              <a:defRPr sz="2205"/>
            </a:lvl5pPr>
            <a:lvl6pPr marL="2519680" indent="0">
              <a:buNone/>
              <a:defRPr sz="2205"/>
            </a:lvl6pPr>
            <a:lvl7pPr marL="3024505" indent="0">
              <a:buNone/>
              <a:defRPr sz="2205"/>
            </a:lvl7pPr>
            <a:lvl8pPr marL="3528060" indent="0">
              <a:buNone/>
              <a:defRPr sz="2205"/>
            </a:lvl8pPr>
            <a:lvl9pPr marL="4032250" indent="0">
              <a:buNone/>
              <a:defRPr sz="220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6510" y="2268107"/>
            <a:ext cx="3448645" cy="4201949"/>
          </a:xfrm>
        </p:spPr>
        <p:txBody>
          <a:bodyPr/>
          <a:lstStyle>
            <a:lvl1pPr marL="0" indent="0">
              <a:buNone/>
              <a:defRPr sz="1765"/>
            </a:lvl1pPr>
            <a:lvl2pPr marL="503555" indent="0">
              <a:buNone/>
              <a:defRPr sz="1540"/>
            </a:lvl2pPr>
            <a:lvl3pPr marL="1008380" indent="0">
              <a:buNone/>
              <a:defRPr sz="1320"/>
            </a:lvl3pPr>
            <a:lvl4pPr marL="1511935" indent="0">
              <a:buNone/>
              <a:defRPr sz="1100"/>
            </a:lvl4pPr>
            <a:lvl5pPr marL="2016125" indent="0">
              <a:buNone/>
              <a:defRPr sz="1100"/>
            </a:lvl5pPr>
            <a:lvl6pPr marL="2519680" indent="0">
              <a:buNone/>
              <a:defRPr sz="1100"/>
            </a:lvl6pPr>
            <a:lvl7pPr marL="3024505" indent="0">
              <a:buNone/>
              <a:defRPr sz="1100"/>
            </a:lvl7pPr>
            <a:lvl8pPr marL="3528060" indent="0">
              <a:buNone/>
              <a:defRPr sz="1100"/>
            </a:lvl8pPr>
            <a:lvl9pPr marL="403225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35117" y="402519"/>
            <a:ext cx="9222377" cy="1461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35117" y="2012595"/>
            <a:ext cx="9222377" cy="4796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35117" y="7007331"/>
            <a:ext cx="2405837" cy="4025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541927" y="7007331"/>
            <a:ext cx="3608756" cy="4025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551656" y="7007331"/>
            <a:ext cx="2405837" cy="4025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1008380" rtl="0" eaLnBrk="1" latinLnBrk="0" hangingPunct="1">
        <a:lnSpc>
          <a:spcPct val="90000"/>
        </a:lnSpc>
        <a:spcBef>
          <a:spcPct val="0"/>
        </a:spcBef>
        <a:buNone/>
        <a:defRPr sz="48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095" indent="-252095" algn="l" defTabSz="1008380" rtl="0" eaLnBrk="1" latinLnBrk="0" hangingPunct="1">
        <a:lnSpc>
          <a:spcPct val="90000"/>
        </a:lnSpc>
        <a:spcBef>
          <a:spcPct val="221000"/>
        </a:spcBef>
        <a:buFont typeface="Arial" panose="020B0604020202020204" pitchFamily="34" charset="0"/>
        <a:buChar char="•"/>
        <a:defRPr sz="3085" kern="1200">
          <a:solidFill>
            <a:schemeClr val="tx1"/>
          </a:solidFill>
          <a:latin typeface="+mn-lt"/>
          <a:ea typeface="+mn-ea"/>
          <a:cs typeface="+mn-cs"/>
        </a:defRPr>
      </a:lvl1pPr>
      <a:lvl2pPr marL="756285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2pPr>
      <a:lvl3pPr marL="1259840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395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268220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772410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275965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780790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284345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1pPr>
      <a:lvl2pPr marL="503555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100838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3pPr>
      <a:lvl4pPr marL="1511935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016125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51968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024505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52806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03225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upload_post_object_v2_35007372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58" y="0"/>
            <a:ext cx="10677978" cy="7559675"/>
          </a:xfrm>
          <a:prstGeom prst="rect">
            <a:avLst/>
          </a:prstGeom>
        </p:spPr>
      </p:pic>
      <p:pic>
        <p:nvPicPr>
          <p:cNvPr id="2" name="图片 1" descr="upload_post_object_v2_21782578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" y="0"/>
            <a:ext cx="10687580" cy="7559675"/>
          </a:xfrm>
          <a:prstGeom prst="rect">
            <a:avLst/>
          </a:prstGeom>
        </p:spPr>
      </p:pic>
      <p:pic>
        <p:nvPicPr>
          <p:cNvPr id="3" name="图片 2" descr="upload_post_object_v2_10716064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7" y="0"/>
            <a:ext cx="10687580" cy="7559675"/>
          </a:xfrm>
          <a:prstGeom prst="rect">
            <a:avLst/>
          </a:prstGeom>
        </p:spPr>
      </p:pic>
      <p:pic>
        <p:nvPicPr>
          <p:cNvPr id="5" name="图片 4" descr="upload_post_object_v2_16015820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7" y="0"/>
            <a:ext cx="10687580" cy="7559675"/>
          </a:xfrm>
          <a:prstGeom prst="rect">
            <a:avLst/>
          </a:prstGeom>
        </p:spPr>
      </p:pic>
      <p:pic>
        <p:nvPicPr>
          <p:cNvPr id="6" name="图片 5" descr="upload_post_object_v2_259063489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7" y="0"/>
            <a:ext cx="10687580" cy="7559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pload_post_object_v2_33793463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551"/>
            <a:ext cx="10691495" cy="7546574"/>
          </a:xfrm>
          <a:prstGeom prst="rect">
            <a:avLst/>
          </a:prstGeom>
        </p:spPr>
      </p:pic>
      <p:pic>
        <p:nvPicPr>
          <p:cNvPr id="3" name="图片 2" descr="upload_post_object_v2_41547156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51"/>
            <a:ext cx="10691495" cy="7546574"/>
          </a:xfrm>
          <a:prstGeom prst="rect">
            <a:avLst/>
          </a:prstGeom>
        </p:spPr>
      </p:pic>
      <p:pic>
        <p:nvPicPr>
          <p:cNvPr id="4" name="图片 3" descr="upload_post_object_v2_355863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51"/>
            <a:ext cx="10691495" cy="75465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图片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" y="0"/>
            <a:ext cx="10671810" cy="75596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3865" y="959485"/>
            <a:ext cx="1445895" cy="1711960"/>
          </a:xfrm>
          <a:prstGeom prst="rect">
            <a:avLst/>
          </a:prstGeom>
          <a:gradFill flip="none" rotWithShape="1">
            <a:gsLst>
              <a:gs pos="35000">
                <a:schemeClr val="bg2">
                  <a:alpha val="0"/>
                  <a:lumMod val="60000"/>
                  <a:lumOff val="40000"/>
                </a:schemeClr>
              </a:gs>
              <a:gs pos="95000">
                <a:schemeClr val="bg2">
                  <a:alpha val="32000"/>
                  <a:lumMod val="80000"/>
                  <a:lumOff val="2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gradFill flip="none" rotWithShape="1">
              <a:gsLst>
                <a:gs pos="0">
                  <a:srgbClr val="C00000"/>
                </a:gs>
                <a:gs pos="50000">
                  <a:schemeClr val="bg1">
                    <a:alpha val="10000"/>
                  </a:schemeClr>
                </a:gs>
                <a:gs pos="100000">
                  <a:srgbClr val="C0000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8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目标客户</a:t>
            </a:r>
            <a:endParaRPr lang="zh-CN" altLang="en-US" sz="158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72005" y="959485"/>
            <a:ext cx="8265795" cy="171196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1580">
                <a:solidFill>
                  <a:schemeClr val="tx1"/>
                </a:solidFill>
              </a:rPr>
              <a:t>政府招商部门：包括各级地方政府的招商局、投资促进局等机构，以及经济开发区、高新区等特定区域的管理委员会。</a:t>
            </a:r>
            <a:endParaRPr lang="zh-CN" altLang="en-US" sz="1580">
              <a:solidFill>
                <a:schemeClr val="tx1"/>
              </a:solidFill>
            </a:endParaRPr>
          </a:p>
          <a:p>
            <a:pPr algn="l"/>
            <a:r>
              <a:rPr lang="zh-CN" altLang="en-US" sz="1580">
                <a:solidFill>
                  <a:schemeClr val="tx1"/>
                </a:solidFill>
              </a:rPr>
              <a:t>产业园区：各类产业园区如科技园区、工业园区、物流园区等，需要吸引相关产业的企业入驻，以形成产业集聚效应。</a:t>
            </a:r>
            <a:endParaRPr lang="zh-CN" altLang="en-US" sz="1580">
              <a:solidFill>
                <a:schemeClr val="tx1"/>
              </a:solidFill>
            </a:endParaRPr>
          </a:p>
          <a:p>
            <a:pPr algn="l"/>
            <a:r>
              <a:rPr lang="zh-CN" altLang="en-US" sz="1580">
                <a:solidFill>
                  <a:schemeClr val="tx1"/>
                </a:solidFill>
              </a:rPr>
              <a:t>行业协会与商会：行业协会和商会通常与众多企业有着密切的联系，它们希望通过推动会员企业的扩张和投资，促进整个行业的发展。</a:t>
            </a:r>
            <a:endParaRPr lang="zh-CN" altLang="en-US" sz="158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1650" y="2997200"/>
            <a:ext cx="1445895" cy="1219835"/>
          </a:xfrm>
          <a:prstGeom prst="rect">
            <a:avLst/>
          </a:prstGeom>
          <a:gradFill flip="none" rotWithShape="1">
            <a:gsLst>
              <a:gs pos="35000">
                <a:schemeClr val="bg2">
                  <a:alpha val="0"/>
                  <a:lumMod val="60000"/>
                  <a:lumOff val="40000"/>
                </a:schemeClr>
              </a:gs>
              <a:gs pos="95000">
                <a:schemeClr val="bg2">
                  <a:alpha val="32000"/>
                  <a:lumMod val="80000"/>
                  <a:lumOff val="2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gradFill flip="none" rotWithShape="1">
              <a:gsLst>
                <a:gs pos="0">
                  <a:srgbClr val="C00000"/>
                </a:gs>
                <a:gs pos="50000">
                  <a:schemeClr val="bg1">
                    <a:alpha val="10000"/>
                  </a:schemeClr>
                </a:gs>
                <a:gs pos="100000">
                  <a:srgbClr val="C0000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8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场景描述</a:t>
            </a:r>
            <a:endParaRPr lang="zh-CN" altLang="en-US" sz="158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72005" y="2997200"/>
            <a:ext cx="8265795" cy="1219835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1580">
                <a:solidFill>
                  <a:schemeClr val="tx1"/>
                </a:solidFill>
              </a:rPr>
              <a:t>1</a:t>
            </a:r>
            <a:r>
              <a:rPr lang="zh-CN" altLang="en-US" sz="1580">
                <a:solidFill>
                  <a:schemeClr val="tx1"/>
                </a:solidFill>
              </a:rPr>
              <a:t>、全景驾驶舱：招商竞争力体检，资本流动分析，本地产业资源展示</a:t>
            </a:r>
            <a:endParaRPr lang="zh-CN" altLang="en-US" sz="1580">
              <a:solidFill>
                <a:schemeClr val="tx1"/>
              </a:solidFill>
            </a:endParaRPr>
          </a:p>
          <a:p>
            <a:pPr algn="l"/>
            <a:r>
              <a:rPr lang="en-US" altLang="zh-CN" sz="1580">
                <a:solidFill>
                  <a:schemeClr val="tx1"/>
                </a:solidFill>
              </a:rPr>
              <a:t>2</a:t>
            </a:r>
            <a:r>
              <a:rPr lang="zh-CN" altLang="en-US" sz="1580">
                <a:solidFill>
                  <a:schemeClr val="tx1"/>
                </a:solidFill>
              </a:rPr>
              <a:t>、精准招商</a:t>
            </a:r>
            <a:r>
              <a:rPr lang="en-US" altLang="zh-CN" sz="1580">
                <a:solidFill>
                  <a:schemeClr val="tx1"/>
                </a:solidFill>
              </a:rPr>
              <a:t>N</a:t>
            </a:r>
            <a:r>
              <a:rPr lang="zh-CN" altLang="en-US" sz="1580">
                <a:solidFill>
                  <a:schemeClr val="tx1"/>
                </a:solidFill>
              </a:rPr>
              <a:t>工具：以商招商、优企挖掘，榜单招商，资本链招商、供应链招商</a:t>
            </a:r>
            <a:endParaRPr lang="zh-CN" altLang="en-US" sz="1580">
              <a:solidFill>
                <a:schemeClr val="tx1"/>
              </a:solidFill>
            </a:endParaRPr>
          </a:p>
          <a:p>
            <a:pPr algn="l"/>
            <a:r>
              <a:rPr lang="en-US" altLang="zh-CN" sz="1580">
                <a:solidFill>
                  <a:schemeClr val="tx1"/>
                </a:solidFill>
              </a:rPr>
              <a:t>3</a:t>
            </a:r>
            <a:r>
              <a:rPr lang="zh-CN" altLang="en-US" sz="1580">
                <a:solidFill>
                  <a:schemeClr val="tx1"/>
                </a:solidFill>
              </a:rPr>
              <a:t>、产业招商</a:t>
            </a:r>
            <a:r>
              <a:rPr lang="en-US" altLang="zh-CN" sz="1580">
                <a:solidFill>
                  <a:schemeClr val="tx1"/>
                </a:solidFill>
              </a:rPr>
              <a:t>3</a:t>
            </a:r>
            <a:r>
              <a:rPr lang="zh-CN" altLang="en-US" sz="1580">
                <a:solidFill>
                  <a:schemeClr val="tx1"/>
                </a:solidFill>
              </a:rPr>
              <a:t>张图：产业全景图看产业，产业现状图明产业，产业强链图壮产业</a:t>
            </a:r>
            <a:endParaRPr lang="zh-CN" altLang="en-US" sz="1580">
              <a:solidFill>
                <a:schemeClr val="tx1"/>
              </a:solidFill>
            </a:endParaRPr>
          </a:p>
          <a:p>
            <a:pPr algn="l"/>
            <a:r>
              <a:rPr lang="en-US" altLang="zh-CN" sz="1580">
                <a:solidFill>
                  <a:schemeClr val="tx1"/>
                </a:solidFill>
              </a:rPr>
              <a:t>4</a:t>
            </a:r>
            <a:r>
              <a:rPr lang="zh-CN" altLang="en-US" sz="1580">
                <a:solidFill>
                  <a:schemeClr val="tx1"/>
                </a:solidFill>
              </a:rPr>
              <a:t>、项目管理平台：招商项目全流程管理，招商进程全程监测预警，招商任务分配清晰明了</a:t>
            </a:r>
            <a:endParaRPr lang="zh-CN" altLang="en-US" sz="158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3865" y="4532630"/>
            <a:ext cx="1445895" cy="977265"/>
          </a:xfrm>
          <a:prstGeom prst="rect">
            <a:avLst/>
          </a:prstGeom>
          <a:gradFill flip="none" rotWithShape="1">
            <a:gsLst>
              <a:gs pos="35000">
                <a:schemeClr val="bg2">
                  <a:alpha val="0"/>
                  <a:lumMod val="60000"/>
                  <a:lumOff val="40000"/>
                </a:schemeClr>
              </a:gs>
              <a:gs pos="95000">
                <a:schemeClr val="bg2">
                  <a:alpha val="32000"/>
                  <a:lumMod val="80000"/>
                  <a:lumOff val="2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gradFill flip="none" rotWithShape="1">
              <a:gsLst>
                <a:gs pos="0">
                  <a:srgbClr val="C00000"/>
                </a:gs>
                <a:gs pos="50000">
                  <a:schemeClr val="bg1">
                    <a:alpha val="10000"/>
                  </a:schemeClr>
                </a:gs>
                <a:gs pos="100000">
                  <a:srgbClr val="C0000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8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现状</a:t>
            </a:r>
            <a:endParaRPr lang="zh-CN" altLang="en-US" sz="158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72005" y="4532630"/>
            <a:ext cx="8265795" cy="977265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80">
                <a:solidFill>
                  <a:schemeClr val="tx1"/>
                </a:solidFill>
                <a:sym typeface="+mn-ea"/>
              </a:rPr>
              <a:t>发展现状呈现出以下特点：</a:t>
            </a:r>
            <a:r>
              <a:rPr lang="zh-CN" altLang="en-US" sz="1580">
                <a:solidFill>
                  <a:schemeClr val="tx1"/>
                </a:solidFill>
              </a:rPr>
              <a:t>市场需求增长、技术不断进步、应用案例增多、区域发展不平衡</a:t>
            </a:r>
            <a:endParaRPr lang="zh-CN" altLang="en-US" sz="158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3865" y="5768340"/>
            <a:ext cx="1445895" cy="1191260"/>
          </a:xfrm>
          <a:prstGeom prst="rect">
            <a:avLst/>
          </a:prstGeom>
          <a:gradFill flip="none" rotWithShape="1">
            <a:gsLst>
              <a:gs pos="35000">
                <a:schemeClr val="bg2">
                  <a:alpha val="0"/>
                  <a:lumMod val="60000"/>
                  <a:lumOff val="40000"/>
                </a:schemeClr>
              </a:gs>
              <a:gs pos="95000">
                <a:schemeClr val="bg2">
                  <a:alpha val="32000"/>
                  <a:lumMod val="80000"/>
                  <a:lumOff val="2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gradFill flip="none" rotWithShape="1">
              <a:gsLst>
                <a:gs pos="0">
                  <a:srgbClr val="C00000"/>
                </a:gs>
                <a:gs pos="50000">
                  <a:schemeClr val="bg1">
                    <a:alpha val="10000"/>
                  </a:schemeClr>
                </a:gs>
                <a:gs pos="100000">
                  <a:srgbClr val="C0000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8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痛点</a:t>
            </a:r>
            <a:endParaRPr lang="zh-CN" altLang="en-US" sz="158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72005" y="5768340"/>
            <a:ext cx="8265795" cy="11811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1400">
                <a:solidFill>
                  <a:schemeClr val="tx1"/>
                </a:solidFill>
              </a:rPr>
              <a:t>缺乏数据支撑</a:t>
            </a:r>
            <a:endParaRPr lang="zh-CN" altLang="en-US" sz="1400">
              <a:solidFill>
                <a:schemeClr val="tx1"/>
              </a:solidFill>
            </a:endParaRPr>
          </a:p>
          <a:p>
            <a:pPr algn="l"/>
            <a:r>
              <a:rPr lang="zh-CN" altLang="en-US" sz="1400">
                <a:solidFill>
                  <a:schemeClr val="tx1"/>
                </a:solidFill>
              </a:rPr>
              <a:t>招商工具缺乏</a:t>
            </a:r>
            <a:endParaRPr lang="zh-CN" altLang="en-US" sz="1400">
              <a:solidFill>
                <a:schemeClr val="tx1"/>
              </a:solidFill>
            </a:endParaRPr>
          </a:p>
          <a:p>
            <a:pPr algn="l"/>
            <a:r>
              <a:rPr lang="zh-CN" altLang="en-US" sz="1400">
                <a:solidFill>
                  <a:schemeClr val="tx1"/>
                </a:solidFill>
              </a:rPr>
              <a:t>产业链不完备</a:t>
            </a:r>
            <a:endParaRPr lang="zh-CN" altLang="en-US" sz="1400">
              <a:solidFill>
                <a:schemeClr val="tx1"/>
              </a:solidFill>
            </a:endParaRPr>
          </a:p>
          <a:p>
            <a:pPr algn="l"/>
            <a:r>
              <a:rPr lang="zh-CN" altLang="en-US" sz="1400">
                <a:solidFill>
                  <a:schemeClr val="tx1"/>
                </a:solidFill>
              </a:rPr>
              <a:t>项目管理不畅</a:t>
            </a:r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4108" y="346720"/>
            <a:ext cx="6684645" cy="4152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105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大数据精准招商平台</a:t>
            </a:r>
            <a:r>
              <a:rPr lang="zh-CN" altLang="en-US" sz="1755" b="1" smtClean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1755" b="1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1755" b="1" smtClean="0">
                <a:latin typeface="微软雅黑" panose="020B0503020204020204" charset="-122"/>
                <a:ea typeface="微软雅黑" panose="020B0503020204020204" charset="-122"/>
              </a:rPr>
              <a:t>国家、省、市、区级由上至下政策指引</a:t>
            </a:r>
            <a:endParaRPr lang="zh-CN" altLang="en-US" sz="1755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中间展开 蓝.png" descr="中间展开 蓝.png"/>
          <p:cNvPicPr>
            <a:picLocks noChangeAspect="1"/>
          </p:cNvPicPr>
          <p:nvPr/>
        </p:nvPicPr>
        <p:blipFill>
          <a:blip r:embed="rId1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9672" y="4988640"/>
            <a:ext cx="9648858" cy="36669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126" name="组合 125"/>
          <p:cNvGrpSpPr/>
          <p:nvPr/>
        </p:nvGrpSpPr>
        <p:grpSpPr>
          <a:xfrm>
            <a:off x="774297" y="5130081"/>
            <a:ext cx="9621063" cy="616523"/>
            <a:chOff x="698417" y="4972234"/>
            <a:chExt cx="5269379" cy="703306"/>
          </a:xfrm>
        </p:grpSpPr>
        <p:sp>
          <p:nvSpPr>
            <p:cNvPr id="127" name="梯形 126"/>
            <p:cNvSpPr/>
            <p:nvPr/>
          </p:nvSpPr>
          <p:spPr>
            <a:xfrm>
              <a:off x="698417" y="4972234"/>
              <a:ext cx="5269379" cy="389796"/>
            </a:xfrm>
            <a:prstGeom prst="trapezoid">
              <a:avLst>
                <a:gd name="adj" fmla="val 212460"/>
              </a:avLst>
            </a:prstGeom>
            <a:gradFill>
              <a:gsLst>
                <a:gs pos="0">
                  <a:srgbClr val="666666">
                    <a:lumMod val="40000"/>
                    <a:lumOff val="60000"/>
                    <a:alpha val="27000"/>
                  </a:srgbClr>
                </a:gs>
                <a:gs pos="67000">
                  <a:srgbClr val="666666">
                    <a:lumMod val="40000"/>
                    <a:lumOff val="60000"/>
                    <a:alpha val="0"/>
                  </a:srgbClr>
                </a:gs>
              </a:gsLst>
              <a:lin ang="16200000" scaled="1"/>
            </a:gradFill>
            <a:ln w="12700" cap="flat" cmpd="sng" algn="ctr">
              <a:gradFill flip="none" rotWithShape="1">
                <a:gsLst>
                  <a:gs pos="0">
                    <a:srgbClr val="666666">
                      <a:lumMod val="40000"/>
                      <a:lumOff val="60000"/>
                    </a:srgbClr>
                  </a:gs>
                  <a:gs pos="71000">
                    <a:srgbClr val="666666">
                      <a:lumMod val="40000"/>
                      <a:lumOff val="60000"/>
                      <a:alpha val="0"/>
                    </a:srgbClr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>
              <a:outerShdw blurRad="50800" dist="38100" dir="5400000" sx="99000" sy="99000" algn="ctr" rotWithShape="0">
                <a:srgbClr val="000000">
                  <a:alpha val="10000"/>
                </a:srgbClr>
              </a:outerShdw>
            </a:effectLst>
          </p:spPr>
          <p:txBody>
            <a:bodyPr lIns="94680" tIns="40082" rIns="80163" bIns="40082" anchor="ctr">
              <a:noAutofit/>
            </a:bodyPr>
            <a:lstStyle/>
            <a:p>
              <a:pPr marL="0" marR="0" lvl="0" indent="0" defTabSz="1219835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65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698417" y="5362030"/>
              <a:ext cx="5269378" cy="313510"/>
            </a:xfrm>
            <a:prstGeom prst="rect">
              <a:avLst/>
            </a:prstGeom>
            <a:gradFill>
              <a:gsLst>
                <a:gs pos="100000">
                  <a:srgbClr val="666666">
                    <a:lumMod val="60000"/>
                    <a:lumOff val="40000"/>
                    <a:alpha val="0"/>
                  </a:srgbClr>
                </a:gs>
                <a:gs pos="33000">
                  <a:srgbClr val="666666">
                    <a:lumMod val="60000"/>
                    <a:lumOff val="40000"/>
                    <a:alpha val="15000"/>
                  </a:srgbClr>
                </a:gs>
              </a:gsLst>
              <a:lin ang="5400000" scaled="0"/>
            </a:gradFill>
            <a:ln w="12700" cap="flat" cmpd="sng" algn="ctr">
              <a:gradFill>
                <a:gsLst>
                  <a:gs pos="0">
                    <a:srgbClr val="666666">
                      <a:lumMod val="40000"/>
                      <a:lumOff val="60000"/>
                    </a:srgbClr>
                  </a:gs>
                  <a:gs pos="100000">
                    <a:srgbClr val="666666">
                      <a:lumMod val="40000"/>
                      <a:lumOff val="60000"/>
                      <a:alpha val="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80156" tIns="40078" rIns="80156" bIns="40078" numCol="1" spcCol="0" rtlCol="0" fromWordArt="0" anchor="ctr" anchorCtr="0" forceAA="0" compatLnSpc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7" name="Rectangle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3012" y="743811"/>
            <a:ext cx="10171397" cy="543485"/>
          </a:xfrm>
          <a:prstGeom prst="rect">
            <a:avLst/>
          </a:prstGeom>
        </p:spPr>
        <p:txBody>
          <a:bodyPr vert="horz" wrap="square" lIns="80141" tIns="40076" rIns="80141" bIns="40076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9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各方利益分配：</a:t>
            </a:r>
            <a:r>
              <a:rPr kumimoji="0" lang="zh-CN" altLang="en-US" sz="1755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基于</a:t>
            </a:r>
            <a:r>
              <a:rPr kumimoji="0" lang="zh-CN" altLang="en-US" sz="1755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数据流通交易平台</a:t>
            </a:r>
            <a:r>
              <a:rPr kumimoji="0" lang="zh-CN" altLang="en-US" sz="1755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，实现平台相关</a:t>
            </a:r>
            <a:r>
              <a:rPr kumimoji="0" lang="zh-CN" altLang="en-US" sz="1755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数据有效流通</a:t>
            </a:r>
            <a:r>
              <a:rPr kumimoji="0" lang="zh-CN" altLang="en-US" sz="1755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，支撑平台开展数据</a:t>
            </a:r>
            <a:r>
              <a:rPr kumimoji="0" lang="zh-CN" altLang="en-US" sz="1755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市场分析</a:t>
            </a:r>
            <a:r>
              <a:rPr kumimoji="0" lang="zh-CN" altLang="en-US" sz="1755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，实现各方</a:t>
            </a:r>
            <a:r>
              <a:rPr kumimoji="0" lang="zh-CN" altLang="en-US" sz="1755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利益价值分配</a:t>
            </a:r>
            <a:endParaRPr kumimoji="0" lang="zh-CN" altLang="en-US" sz="219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等号 2"/>
          <p:cNvSpPr/>
          <p:nvPr/>
        </p:nvSpPr>
        <p:spPr>
          <a:xfrm>
            <a:off x="8017485" y="4420203"/>
            <a:ext cx="498030" cy="377010"/>
          </a:xfrm>
          <a:prstGeom prst="mathEqual">
            <a:avLst>
              <a:gd name="adj1" fmla="val 7254"/>
              <a:gd name="adj2" fmla="val 14084"/>
            </a:avLst>
          </a:prstGeom>
          <a:solidFill>
            <a:srgbClr val="A91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56" tIns="40078" rIns="80156" bIns="40078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rgbClr val="1D1D1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4297" y="2348284"/>
            <a:ext cx="1908606" cy="2766933"/>
          </a:xfrm>
          <a:prstGeom prst="rect">
            <a:avLst/>
          </a:prstGeom>
          <a:noFill/>
          <a:ln>
            <a:solidFill>
              <a:srgbClr val="E7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56" tIns="40078" rIns="80156" bIns="40078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5" b="1" i="0" u="none" strike="noStrike" kern="120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6865" y="4421052"/>
            <a:ext cx="821948" cy="375312"/>
          </a:xfrm>
          <a:prstGeom prst="rect">
            <a:avLst/>
          </a:prstGeom>
          <a:solidFill>
            <a:srgbClr val="A91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56" tIns="40078" rIns="80156" bIns="40078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平台额定成本</a:t>
            </a:r>
            <a:endParaRPr kumimoji="0" lang="zh-CN" altLang="en-US" sz="9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6963" y="4421052"/>
            <a:ext cx="773180" cy="375312"/>
          </a:xfrm>
          <a:prstGeom prst="rect">
            <a:avLst/>
          </a:prstGeom>
          <a:solidFill>
            <a:srgbClr val="A91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56" tIns="40078" rIns="80156" bIns="40078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平台资产价值</a:t>
            </a:r>
            <a:endParaRPr kumimoji="0" lang="zh-CN" altLang="en-US" sz="9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1829" y="2588467"/>
            <a:ext cx="481305" cy="3778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25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价值</a:t>
            </a:r>
            <a:endParaRPr kumimoji="1" lang="en-US" altLang="zh-CN" sz="1225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25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创造流</a:t>
            </a:r>
            <a:endParaRPr kumimoji="1" lang="zh-CN" altLang="en-US" sz="1225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10336" y="2348283"/>
            <a:ext cx="1943853" cy="2740635"/>
          </a:xfrm>
          <a:prstGeom prst="rect">
            <a:avLst/>
          </a:prstGeom>
          <a:noFill/>
          <a:ln>
            <a:solidFill>
              <a:srgbClr val="E7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56" tIns="40078" rIns="80156" bIns="40078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5" b="1" i="0" u="none" strike="noStrike" kern="120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56906" y="4421052"/>
            <a:ext cx="724085" cy="375312"/>
          </a:xfrm>
          <a:prstGeom prst="rect">
            <a:avLst/>
          </a:prstGeom>
          <a:solidFill>
            <a:srgbClr val="A91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56" tIns="40078" rIns="80156" bIns="40078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平台开发</a:t>
            </a:r>
            <a:endParaRPr kumimoji="0" lang="en-US" altLang="zh-CN" sz="9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固定利润</a:t>
            </a:r>
            <a:endParaRPr kumimoji="0" lang="zh-CN" altLang="en-US" sz="9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455577" y="4421052"/>
            <a:ext cx="918748" cy="375312"/>
          </a:xfrm>
          <a:prstGeom prst="rect">
            <a:avLst/>
          </a:prstGeom>
          <a:solidFill>
            <a:srgbClr val="A91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56" tIns="40078" rIns="80156" bIns="40078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平台开发额定成本</a:t>
            </a:r>
            <a:endParaRPr kumimoji="0" lang="zh-CN" altLang="en-US" sz="9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22002" y="2369915"/>
            <a:ext cx="796946" cy="161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+mn-ea"/>
                <a:sym typeface="+mn-lt"/>
              </a:rPr>
              <a:t>数据加工</a:t>
            </a:r>
            <a:endParaRPr kumimoji="1" lang="zh-CN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937615" y="2338123"/>
            <a:ext cx="1947716" cy="2740635"/>
          </a:xfrm>
          <a:prstGeom prst="rect">
            <a:avLst/>
          </a:prstGeom>
          <a:noFill/>
          <a:ln>
            <a:solidFill>
              <a:srgbClr val="E7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56" tIns="40078" rIns="80156" bIns="40078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5" b="1" i="0" u="none" strike="noStrike" kern="120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042114" y="4421052"/>
            <a:ext cx="747226" cy="375312"/>
          </a:xfrm>
          <a:prstGeom prst="rect">
            <a:avLst/>
          </a:prstGeom>
          <a:solidFill>
            <a:srgbClr val="A91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56" tIns="40078" rIns="80156" bIns="40078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平台运营成本</a:t>
            </a:r>
            <a:endParaRPr kumimoji="0" lang="zh-CN" altLang="en-US" sz="9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519399" y="2369915"/>
            <a:ext cx="800100" cy="1612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+mn-ea"/>
                <a:sym typeface="+mn-lt"/>
              </a:rPr>
              <a:t>数据流通交易</a:t>
            </a:r>
            <a:endParaRPr kumimoji="1" lang="zh-CN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74848" y="2070271"/>
            <a:ext cx="1927347" cy="284021"/>
          </a:xfrm>
          <a:prstGeom prst="rect">
            <a:avLst/>
          </a:prstGeom>
          <a:solidFill>
            <a:srgbClr val="A9111B"/>
          </a:solidFill>
        </p:spPr>
        <p:txBody>
          <a:bodyPr wrap="none">
            <a:noAutofit/>
          </a:bodyPr>
          <a:lstStyle/>
          <a:p>
            <a:pPr algn="ctr"/>
            <a:r>
              <a:rPr lang="zh-CN" altLang="en-US" sz="1225" b="1" dirty="0">
                <a:solidFill>
                  <a:srgbClr val="FFFFFF"/>
                </a:solidFill>
                <a:cs typeface="+mn-ea"/>
                <a:sym typeface="+mn-lt"/>
              </a:rPr>
              <a:t>（平台</a:t>
            </a:r>
            <a:r>
              <a:rPr lang="zh-CN" altLang="en-US" sz="1225" b="1" i="1" dirty="0">
                <a:solidFill>
                  <a:srgbClr val="FFFFFF"/>
                </a:solidFill>
                <a:cs typeface="+mn-ea"/>
                <a:sym typeface="+mn-lt"/>
              </a:rPr>
              <a:t>提供方</a:t>
            </a:r>
            <a:r>
              <a:rPr lang="zh-CN" altLang="en-US" sz="1225" b="1" dirty="0">
                <a:solidFill>
                  <a:srgbClr val="FFFFFF"/>
                </a:solidFill>
                <a:cs typeface="+mn-ea"/>
                <a:sym typeface="+mn-lt"/>
              </a:rPr>
              <a:t>）</a:t>
            </a:r>
            <a:endParaRPr lang="zh-CN" altLang="en-US" sz="1225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898028" y="4421052"/>
            <a:ext cx="875939" cy="375312"/>
          </a:xfrm>
          <a:prstGeom prst="rect">
            <a:avLst/>
          </a:prstGeom>
          <a:solidFill>
            <a:srgbClr val="A91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56" tIns="40078" rIns="80156" bIns="40078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平台运营</a:t>
            </a:r>
            <a:endParaRPr kumimoji="0" lang="en-US" altLang="zh-CN" sz="9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固定利润</a:t>
            </a:r>
            <a:endParaRPr kumimoji="0" lang="zh-CN" altLang="en-US" sz="9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321335" y="2070271"/>
            <a:ext cx="1928464" cy="284021"/>
          </a:xfrm>
          <a:prstGeom prst="rect">
            <a:avLst/>
          </a:prstGeom>
          <a:solidFill>
            <a:srgbClr val="A9111B"/>
          </a:solidFill>
        </p:spPr>
        <p:txBody>
          <a:bodyPr wrap="none">
            <a:noAutofit/>
          </a:bodyPr>
          <a:lstStyle/>
          <a:p>
            <a:pPr algn="ctr"/>
            <a:r>
              <a:rPr lang="zh-CN" altLang="en-US" sz="1225" b="1" dirty="0">
                <a:solidFill>
                  <a:srgbClr val="FFFFFF"/>
                </a:solidFill>
                <a:cs typeface="+mn-ea"/>
                <a:sym typeface="+mn-lt"/>
              </a:rPr>
              <a:t>数据服务商</a:t>
            </a:r>
            <a:endParaRPr lang="zh-CN" altLang="en-US" sz="1225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944201" y="2070271"/>
            <a:ext cx="1941416" cy="284021"/>
          </a:xfrm>
          <a:prstGeom prst="rect">
            <a:avLst/>
          </a:prstGeom>
          <a:solidFill>
            <a:srgbClr val="A9111B"/>
          </a:solidFill>
        </p:spPr>
        <p:txBody>
          <a:bodyPr wrap="non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25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平台运营方</a:t>
            </a:r>
            <a:endParaRPr kumimoji="0" lang="zh-CN" altLang="en-US" sz="12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1" name="直接箭头连接符 50"/>
          <p:cNvCxnSpPr/>
          <p:nvPr/>
        </p:nvCxnSpPr>
        <p:spPr>
          <a:xfrm>
            <a:off x="2701645" y="2989289"/>
            <a:ext cx="627216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2766246" y="2753882"/>
            <a:ext cx="447040" cy="13525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875" b="0" i="0" u="none" strike="noStrike" kern="1200" cap="none" spc="0" normalizeH="0" baseline="0" noProof="0" dirty="0">
                <a:ln>
                  <a:noFill/>
                </a:ln>
                <a:solidFill>
                  <a:srgbClr val="DDDDDD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原始数据</a:t>
            </a:r>
            <a:endParaRPr kumimoji="1" lang="zh-CN" altLang="en-US" sz="875" b="0" i="0" u="none" strike="noStrike" kern="1200" cap="none" spc="0" normalizeH="0" baseline="0" noProof="0" dirty="0">
              <a:ln>
                <a:noFill/>
              </a:ln>
              <a:solidFill>
                <a:srgbClr val="DDDDDD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5" name="直接箭头连接符 54"/>
          <p:cNvCxnSpPr/>
          <p:nvPr/>
        </p:nvCxnSpPr>
        <p:spPr>
          <a:xfrm>
            <a:off x="5287409" y="3017594"/>
            <a:ext cx="627216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5401620" y="2710182"/>
            <a:ext cx="475363" cy="1352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875" b="0" i="0" u="none" strike="noStrike" kern="1200" cap="none" spc="0" normalizeH="0" baseline="0" noProof="0" dirty="0">
                <a:ln>
                  <a:noFill/>
                </a:ln>
                <a:solidFill>
                  <a:srgbClr val="DDDDDD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xx</a:t>
            </a:r>
            <a:r>
              <a:rPr kumimoji="1" lang="zh-CN" altLang="en-US" sz="875" b="0" i="0" u="none" strike="noStrike" kern="1200" cap="none" spc="0" normalizeH="0" baseline="0" noProof="0" dirty="0">
                <a:ln>
                  <a:noFill/>
                </a:ln>
                <a:solidFill>
                  <a:srgbClr val="DDDDDD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主题库</a:t>
            </a:r>
            <a:endParaRPr kumimoji="1" lang="zh-CN" altLang="en-US" sz="875" b="0" i="0" u="none" strike="noStrike" kern="1200" cap="none" spc="0" normalizeH="0" baseline="0" noProof="0" dirty="0">
              <a:ln>
                <a:noFill/>
              </a:ln>
              <a:solidFill>
                <a:srgbClr val="DDDDDD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590781" y="2070271"/>
            <a:ext cx="1832374" cy="280035"/>
          </a:xfrm>
          <a:prstGeom prst="rect">
            <a:avLst/>
          </a:prstGeom>
          <a:solidFill>
            <a:srgbClr val="A9111B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25" b="1" dirty="0">
                <a:solidFill>
                  <a:srgbClr val="FFFFFF"/>
                </a:solidFill>
                <a:cs typeface="+mn-ea"/>
                <a:sym typeface="+mn-lt"/>
              </a:rPr>
              <a:t>（</a:t>
            </a:r>
            <a:r>
              <a:rPr lang="zh-CN" altLang="en-US" sz="1225" b="1" dirty="0">
                <a:solidFill>
                  <a:srgbClr val="FFFFFF"/>
                </a:solidFill>
                <a:cs typeface="+mn-ea"/>
                <a:sym typeface="+mn-lt"/>
              </a:rPr>
              <a:t>平台需求方）</a:t>
            </a:r>
            <a:endParaRPr kumimoji="0" lang="zh-CN" altLang="en-US" sz="12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599084" y="2348283"/>
            <a:ext cx="1807640" cy="2740635"/>
          </a:xfrm>
          <a:prstGeom prst="rect">
            <a:avLst/>
          </a:prstGeom>
          <a:noFill/>
          <a:ln>
            <a:solidFill>
              <a:srgbClr val="E7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56" tIns="40078" rIns="80156" bIns="40078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5" b="1" i="0" u="none" strike="noStrike" kern="120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53602" y="4421052"/>
            <a:ext cx="1528775" cy="375312"/>
          </a:xfrm>
          <a:prstGeom prst="rect">
            <a:avLst/>
          </a:prstGeom>
          <a:solidFill>
            <a:srgbClr val="A91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56" tIns="40078" rIns="80156" bIns="40078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平台支付订单金额</a:t>
            </a:r>
            <a:endParaRPr kumimoji="0" lang="zh-CN" altLang="en-US" sz="9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097881" y="2369915"/>
            <a:ext cx="840216" cy="161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+mn-ea"/>
                <a:sym typeface="+mn-lt"/>
              </a:rPr>
              <a:t>数据消费</a:t>
            </a:r>
            <a:endParaRPr kumimoji="1" lang="zh-CN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 flipV="1">
            <a:off x="794937" y="4254880"/>
            <a:ext cx="9593592" cy="40078"/>
          </a:xfrm>
          <a:prstGeom prst="rect">
            <a:avLst/>
          </a:prstGeom>
          <a:solidFill>
            <a:srgbClr val="A3A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56" tIns="40078" rIns="80156" bIns="40078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70" name="直接箭头连接符 69"/>
          <p:cNvCxnSpPr/>
          <p:nvPr/>
        </p:nvCxnSpPr>
        <p:spPr>
          <a:xfrm>
            <a:off x="7904702" y="2989289"/>
            <a:ext cx="627216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7915461" y="2770931"/>
            <a:ext cx="561619" cy="1352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875" b="0" i="0" u="none" strike="noStrike" kern="1200" cap="none" spc="0" normalizeH="0" baseline="0" noProof="0" dirty="0">
                <a:ln>
                  <a:noFill/>
                </a:ln>
                <a:solidFill>
                  <a:srgbClr val="DDDDDD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数据</a:t>
            </a:r>
            <a:r>
              <a:rPr kumimoji="1" lang="en-US" altLang="zh-CN" sz="875" b="0" i="0" u="none" strike="noStrike" kern="1200" cap="none" spc="0" normalizeH="0" baseline="0" noProof="0" dirty="0">
                <a:ln>
                  <a:noFill/>
                </a:ln>
                <a:solidFill>
                  <a:srgbClr val="DDDDDD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API</a:t>
            </a:r>
            <a:endParaRPr kumimoji="1" lang="zh-CN" altLang="en-US" sz="875" b="0" i="0" u="none" strike="noStrike" kern="1200" cap="none" spc="0" normalizeH="0" baseline="0" noProof="0" dirty="0">
              <a:ln>
                <a:noFill/>
              </a:ln>
              <a:solidFill>
                <a:srgbClr val="DDDDDD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7" name="直接箭头连接符 56"/>
          <p:cNvCxnSpPr/>
          <p:nvPr/>
        </p:nvCxnSpPr>
        <p:spPr>
          <a:xfrm rot="10800000">
            <a:off x="5268884" y="3641741"/>
            <a:ext cx="62721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箭头连接符 61"/>
          <p:cNvCxnSpPr/>
          <p:nvPr/>
        </p:nvCxnSpPr>
        <p:spPr>
          <a:xfrm rot="10800000">
            <a:off x="2674463" y="3638822"/>
            <a:ext cx="62721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箭头连接符 67"/>
          <p:cNvCxnSpPr/>
          <p:nvPr/>
        </p:nvCxnSpPr>
        <p:spPr>
          <a:xfrm rot="10800000">
            <a:off x="7900542" y="3640602"/>
            <a:ext cx="62721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/>
          <p:cNvSpPr txBox="1"/>
          <p:nvPr/>
        </p:nvSpPr>
        <p:spPr>
          <a:xfrm>
            <a:off x="7983469" y="3330247"/>
            <a:ext cx="502872" cy="2705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875" b="0" i="0" u="none" strike="noStrike" kern="1200" cap="none" spc="0" normalizeH="0" baseline="0" noProof="0" dirty="0">
                <a:ln>
                  <a:noFill/>
                </a:ln>
                <a:solidFill>
                  <a:srgbClr val="DDDDDD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数据商品交易</a:t>
            </a:r>
            <a:endParaRPr kumimoji="1" lang="zh-CN" altLang="en-US" sz="875" b="0" i="0" u="none" strike="noStrike" kern="1200" cap="none" spc="0" normalizeH="0" baseline="0" noProof="0" dirty="0">
              <a:ln>
                <a:noFill/>
              </a:ln>
              <a:solidFill>
                <a:srgbClr val="DDDDDD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360802" y="3359161"/>
            <a:ext cx="501470" cy="2705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875" b="0" i="0" u="none" strike="noStrike" kern="1200" cap="none" spc="0" normalizeH="0" baseline="0" noProof="0" dirty="0">
                <a:ln>
                  <a:noFill/>
                </a:ln>
                <a:solidFill>
                  <a:srgbClr val="DDDDDD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数据产品分成</a:t>
            </a:r>
            <a:endParaRPr kumimoji="1" lang="zh-CN" altLang="en-US" sz="875" b="0" i="0" u="none" strike="noStrike" kern="1200" cap="none" spc="0" normalizeH="0" baseline="0" noProof="0" dirty="0">
              <a:ln>
                <a:noFill/>
              </a:ln>
              <a:solidFill>
                <a:srgbClr val="DDDDDD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799023" y="3321957"/>
            <a:ext cx="428731" cy="2705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875" b="0" i="0" u="none" strike="noStrike" kern="1200" cap="none" spc="0" normalizeH="0" baseline="0" noProof="0" dirty="0">
                <a:ln>
                  <a:noFill/>
                </a:ln>
                <a:solidFill>
                  <a:srgbClr val="DDDDDD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原始数据分成</a:t>
            </a:r>
            <a:endParaRPr kumimoji="1" lang="zh-CN" altLang="en-US" sz="875" b="0" i="0" u="none" strike="noStrike" kern="1200" cap="none" spc="0" normalizeH="0" baseline="0" noProof="0" dirty="0">
              <a:ln>
                <a:noFill/>
              </a:ln>
              <a:solidFill>
                <a:srgbClr val="DDDDDD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218569" y="3394610"/>
            <a:ext cx="487825" cy="3778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25" b="1" dirty="0">
                <a:solidFill>
                  <a:srgbClr val="C00000"/>
                </a:solidFill>
                <a:cs typeface="+mn-ea"/>
                <a:sym typeface="+mn-lt"/>
              </a:rPr>
              <a:t>利益</a:t>
            </a:r>
            <a:endParaRPr kumimoji="1" lang="en-US" altLang="zh-CN" sz="1225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25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分配流</a:t>
            </a:r>
            <a:endParaRPr kumimoji="1" lang="en-US" altLang="zh-CN" sz="1225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443793" y="2369915"/>
            <a:ext cx="533400" cy="1612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+mn-ea"/>
                <a:sym typeface="+mn-lt"/>
              </a:rPr>
              <a:t>数据汇集</a:t>
            </a:r>
            <a:endParaRPr kumimoji="1" lang="zh-CN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8" name="组合 134"/>
          <p:cNvGrpSpPr>
            <a:grpSpLocks noChangeAspect="1"/>
          </p:cNvGrpSpPr>
          <p:nvPr/>
        </p:nvGrpSpPr>
        <p:grpSpPr>
          <a:xfrm>
            <a:off x="4169921" y="1767516"/>
            <a:ext cx="217814" cy="193197"/>
            <a:chOff x="12820650" y="5537200"/>
            <a:chExt cx="377825" cy="358775"/>
          </a:xfrm>
          <a:solidFill>
            <a:schemeClr val="bg1">
              <a:lumMod val="50000"/>
            </a:schemeClr>
          </a:solidFill>
        </p:grpSpPr>
        <p:sp>
          <p:nvSpPr>
            <p:cNvPr id="89" name="Freeform 63"/>
            <p:cNvSpPr/>
            <p:nvPr/>
          </p:nvSpPr>
          <p:spPr bwMode="auto">
            <a:xfrm>
              <a:off x="12820650" y="5537200"/>
              <a:ext cx="225425" cy="358775"/>
            </a:xfrm>
            <a:custGeom>
              <a:avLst/>
              <a:gdLst/>
              <a:ahLst/>
              <a:cxnLst>
                <a:cxn ang="0">
                  <a:pos x="114" y="204"/>
                </a:cxn>
                <a:cxn ang="0">
                  <a:pos x="114" y="202"/>
                </a:cxn>
                <a:cxn ang="0">
                  <a:pos x="112" y="188"/>
                </a:cxn>
                <a:cxn ang="0">
                  <a:pos x="120" y="150"/>
                </a:cxn>
                <a:cxn ang="0">
                  <a:pos x="142" y="124"/>
                </a:cxn>
                <a:cxn ang="0">
                  <a:pos x="134" y="112"/>
                </a:cxn>
                <a:cxn ang="0">
                  <a:pos x="114" y="94"/>
                </a:cxn>
                <a:cxn ang="0">
                  <a:pos x="92" y="84"/>
                </a:cxn>
                <a:cxn ang="0">
                  <a:pos x="102" y="78"/>
                </a:cxn>
                <a:cxn ang="0">
                  <a:pos x="118" y="62"/>
                </a:cxn>
                <a:cxn ang="0">
                  <a:pos x="124" y="42"/>
                </a:cxn>
                <a:cxn ang="0">
                  <a:pos x="122" y="34"/>
                </a:cxn>
                <a:cxn ang="0">
                  <a:pos x="116" y="20"/>
                </a:cxn>
                <a:cxn ang="0">
                  <a:pos x="104" y="8"/>
                </a:cxn>
                <a:cxn ang="0">
                  <a:pos x="86" y="2"/>
                </a:cxn>
                <a:cxn ang="0">
                  <a:pos x="78" y="0"/>
                </a:cxn>
                <a:cxn ang="0">
                  <a:pos x="60" y="4"/>
                </a:cxn>
                <a:cxn ang="0">
                  <a:pos x="46" y="12"/>
                </a:cxn>
                <a:cxn ang="0">
                  <a:pos x="36" y="26"/>
                </a:cxn>
                <a:cxn ang="0">
                  <a:pos x="32" y="42"/>
                </a:cxn>
                <a:cxn ang="0">
                  <a:pos x="34" y="52"/>
                </a:cxn>
                <a:cxn ang="0">
                  <a:pos x="44" y="70"/>
                </a:cxn>
                <a:cxn ang="0">
                  <a:pos x="64" y="84"/>
                </a:cxn>
                <a:cxn ang="0">
                  <a:pos x="52" y="88"/>
                </a:cxn>
                <a:cxn ang="0">
                  <a:pos x="32" y="102"/>
                </a:cxn>
                <a:cxn ang="0">
                  <a:pos x="14" y="120"/>
                </a:cxn>
                <a:cxn ang="0">
                  <a:pos x="4" y="144"/>
                </a:cxn>
                <a:cxn ang="0">
                  <a:pos x="0" y="172"/>
                </a:cxn>
                <a:cxn ang="0">
                  <a:pos x="2" y="188"/>
                </a:cxn>
                <a:cxn ang="0">
                  <a:pos x="18" y="204"/>
                </a:cxn>
                <a:cxn ang="0">
                  <a:pos x="46" y="220"/>
                </a:cxn>
                <a:cxn ang="0">
                  <a:pos x="66" y="226"/>
                </a:cxn>
                <a:cxn ang="0">
                  <a:pos x="78" y="226"/>
                </a:cxn>
                <a:cxn ang="0">
                  <a:pos x="102" y="222"/>
                </a:cxn>
                <a:cxn ang="0">
                  <a:pos x="124" y="214"/>
                </a:cxn>
                <a:cxn ang="0">
                  <a:pos x="114" y="204"/>
                </a:cxn>
              </a:cxnLst>
              <a:rect l="0" t="0" r="r" b="b"/>
              <a:pathLst>
                <a:path w="142" h="226">
                  <a:moveTo>
                    <a:pt x="114" y="204"/>
                  </a:moveTo>
                  <a:lnTo>
                    <a:pt x="114" y="204"/>
                  </a:lnTo>
                  <a:lnTo>
                    <a:pt x="114" y="202"/>
                  </a:lnTo>
                  <a:lnTo>
                    <a:pt x="114" y="202"/>
                  </a:lnTo>
                  <a:lnTo>
                    <a:pt x="112" y="188"/>
                  </a:lnTo>
                  <a:lnTo>
                    <a:pt x="112" y="188"/>
                  </a:lnTo>
                  <a:lnTo>
                    <a:pt x="114" y="168"/>
                  </a:lnTo>
                  <a:lnTo>
                    <a:pt x="120" y="150"/>
                  </a:lnTo>
                  <a:lnTo>
                    <a:pt x="130" y="136"/>
                  </a:lnTo>
                  <a:lnTo>
                    <a:pt x="142" y="124"/>
                  </a:lnTo>
                  <a:lnTo>
                    <a:pt x="142" y="124"/>
                  </a:lnTo>
                  <a:lnTo>
                    <a:pt x="134" y="112"/>
                  </a:lnTo>
                  <a:lnTo>
                    <a:pt x="126" y="102"/>
                  </a:lnTo>
                  <a:lnTo>
                    <a:pt x="114" y="94"/>
                  </a:lnTo>
                  <a:lnTo>
                    <a:pt x="104" y="88"/>
                  </a:lnTo>
                  <a:lnTo>
                    <a:pt x="92" y="84"/>
                  </a:lnTo>
                  <a:lnTo>
                    <a:pt x="102" y="78"/>
                  </a:lnTo>
                  <a:lnTo>
                    <a:pt x="102" y="78"/>
                  </a:lnTo>
                  <a:lnTo>
                    <a:pt x="112" y="70"/>
                  </a:lnTo>
                  <a:lnTo>
                    <a:pt x="118" y="62"/>
                  </a:lnTo>
                  <a:lnTo>
                    <a:pt x="122" y="52"/>
                  </a:lnTo>
                  <a:lnTo>
                    <a:pt x="124" y="42"/>
                  </a:lnTo>
                  <a:lnTo>
                    <a:pt x="124" y="42"/>
                  </a:lnTo>
                  <a:lnTo>
                    <a:pt x="122" y="34"/>
                  </a:lnTo>
                  <a:lnTo>
                    <a:pt x="120" y="26"/>
                  </a:lnTo>
                  <a:lnTo>
                    <a:pt x="116" y="20"/>
                  </a:lnTo>
                  <a:lnTo>
                    <a:pt x="110" y="12"/>
                  </a:lnTo>
                  <a:lnTo>
                    <a:pt x="104" y="8"/>
                  </a:lnTo>
                  <a:lnTo>
                    <a:pt x="96" y="4"/>
                  </a:lnTo>
                  <a:lnTo>
                    <a:pt x="86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60" y="4"/>
                  </a:lnTo>
                  <a:lnTo>
                    <a:pt x="52" y="8"/>
                  </a:lnTo>
                  <a:lnTo>
                    <a:pt x="46" y="12"/>
                  </a:lnTo>
                  <a:lnTo>
                    <a:pt x="40" y="20"/>
                  </a:lnTo>
                  <a:lnTo>
                    <a:pt x="36" y="26"/>
                  </a:lnTo>
                  <a:lnTo>
                    <a:pt x="32" y="34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4" y="52"/>
                  </a:lnTo>
                  <a:lnTo>
                    <a:pt x="38" y="62"/>
                  </a:lnTo>
                  <a:lnTo>
                    <a:pt x="44" y="70"/>
                  </a:lnTo>
                  <a:lnTo>
                    <a:pt x="52" y="78"/>
                  </a:lnTo>
                  <a:lnTo>
                    <a:pt x="64" y="84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40" y="94"/>
                  </a:lnTo>
                  <a:lnTo>
                    <a:pt x="32" y="102"/>
                  </a:lnTo>
                  <a:lnTo>
                    <a:pt x="22" y="110"/>
                  </a:lnTo>
                  <a:lnTo>
                    <a:pt x="14" y="120"/>
                  </a:lnTo>
                  <a:lnTo>
                    <a:pt x="8" y="132"/>
                  </a:lnTo>
                  <a:lnTo>
                    <a:pt x="4" y="144"/>
                  </a:lnTo>
                  <a:lnTo>
                    <a:pt x="2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2" y="188"/>
                  </a:lnTo>
                  <a:lnTo>
                    <a:pt x="2" y="188"/>
                  </a:lnTo>
                  <a:lnTo>
                    <a:pt x="18" y="204"/>
                  </a:lnTo>
                  <a:lnTo>
                    <a:pt x="36" y="216"/>
                  </a:lnTo>
                  <a:lnTo>
                    <a:pt x="46" y="220"/>
                  </a:lnTo>
                  <a:lnTo>
                    <a:pt x="56" y="224"/>
                  </a:lnTo>
                  <a:lnTo>
                    <a:pt x="66" y="226"/>
                  </a:lnTo>
                  <a:lnTo>
                    <a:pt x="78" y="226"/>
                  </a:lnTo>
                  <a:lnTo>
                    <a:pt x="78" y="226"/>
                  </a:lnTo>
                  <a:lnTo>
                    <a:pt x="90" y="224"/>
                  </a:lnTo>
                  <a:lnTo>
                    <a:pt x="102" y="222"/>
                  </a:lnTo>
                  <a:lnTo>
                    <a:pt x="112" y="218"/>
                  </a:lnTo>
                  <a:lnTo>
                    <a:pt x="124" y="214"/>
                  </a:lnTo>
                  <a:lnTo>
                    <a:pt x="124" y="214"/>
                  </a:lnTo>
                  <a:lnTo>
                    <a:pt x="114" y="204"/>
                  </a:lnTo>
                  <a:lnTo>
                    <a:pt x="114" y="2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80156" tIns="40078" rIns="80156" bIns="4007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Freeform 64"/>
            <p:cNvSpPr/>
            <p:nvPr/>
          </p:nvSpPr>
          <p:spPr bwMode="auto">
            <a:xfrm>
              <a:off x="13017500" y="5629275"/>
              <a:ext cx="180975" cy="266700"/>
            </a:xfrm>
            <a:custGeom>
              <a:avLst/>
              <a:gdLst/>
              <a:ahLst/>
              <a:cxnLst>
                <a:cxn ang="0">
                  <a:pos x="66" y="62"/>
                </a:cxn>
                <a:cxn ang="0">
                  <a:pos x="76" y="56"/>
                </a:cxn>
                <a:cxn ang="0">
                  <a:pos x="86" y="46"/>
                </a:cxn>
                <a:cxn ang="0">
                  <a:pos x="90" y="30"/>
                </a:cxn>
                <a:cxn ang="0">
                  <a:pos x="90" y="24"/>
                </a:cxn>
                <a:cxn ang="0">
                  <a:pos x="82" y="10"/>
                </a:cxn>
                <a:cxn ang="0">
                  <a:pos x="64" y="2"/>
                </a:cxn>
                <a:cxn ang="0">
                  <a:pos x="58" y="0"/>
                </a:cxn>
                <a:cxn ang="0">
                  <a:pos x="44" y="2"/>
                </a:cxn>
                <a:cxn ang="0">
                  <a:pos x="28" y="20"/>
                </a:cxn>
                <a:cxn ang="0">
                  <a:pos x="24" y="30"/>
                </a:cxn>
                <a:cxn ang="0">
                  <a:pos x="26" y="38"/>
                </a:cxn>
                <a:cxn ang="0">
                  <a:pos x="34" y="52"/>
                </a:cxn>
                <a:cxn ang="0">
                  <a:pos x="50" y="62"/>
                </a:cxn>
                <a:cxn ang="0">
                  <a:pos x="38" y="66"/>
                </a:cxn>
                <a:cxn ang="0">
                  <a:pos x="34" y="70"/>
                </a:cxn>
                <a:cxn ang="0">
                  <a:pos x="28" y="72"/>
                </a:cxn>
                <a:cxn ang="0">
                  <a:pos x="24" y="76"/>
                </a:cxn>
                <a:cxn ang="0">
                  <a:pos x="6" y="100"/>
                </a:cxn>
                <a:cxn ang="0">
                  <a:pos x="0" y="130"/>
                </a:cxn>
                <a:cxn ang="0">
                  <a:pos x="2" y="140"/>
                </a:cxn>
                <a:cxn ang="0">
                  <a:pos x="10" y="150"/>
                </a:cxn>
                <a:cxn ang="0">
                  <a:pos x="14" y="154"/>
                </a:cxn>
                <a:cxn ang="0">
                  <a:pos x="20" y="156"/>
                </a:cxn>
                <a:cxn ang="0">
                  <a:pos x="28" y="162"/>
                </a:cxn>
                <a:cxn ang="0">
                  <a:pos x="48" y="168"/>
                </a:cxn>
                <a:cxn ang="0">
                  <a:pos x="58" y="168"/>
                </a:cxn>
                <a:cxn ang="0">
                  <a:pos x="88" y="160"/>
                </a:cxn>
                <a:cxn ang="0">
                  <a:pos x="114" y="140"/>
                </a:cxn>
                <a:cxn ang="0">
                  <a:pos x="114" y="130"/>
                </a:cxn>
                <a:cxn ang="0">
                  <a:pos x="114" y="118"/>
                </a:cxn>
                <a:cxn ang="0">
                  <a:pos x="108" y="98"/>
                </a:cxn>
                <a:cxn ang="0">
                  <a:pos x="98" y="82"/>
                </a:cxn>
                <a:cxn ang="0">
                  <a:pos x="84" y="70"/>
                </a:cxn>
                <a:cxn ang="0">
                  <a:pos x="76" y="66"/>
                </a:cxn>
              </a:cxnLst>
              <a:rect l="0" t="0" r="r" b="b"/>
              <a:pathLst>
                <a:path w="114" h="168">
                  <a:moveTo>
                    <a:pt x="76" y="66"/>
                  </a:moveTo>
                  <a:lnTo>
                    <a:pt x="66" y="62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82" y="52"/>
                  </a:lnTo>
                  <a:lnTo>
                    <a:pt x="86" y="46"/>
                  </a:lnTo>
                  <a:lnTo>
                    <a:pt x="90" y="38"/>
                  </a:lnTo>
                  <a:lnTo>
                    <a:pt x="90" y="30"/>
                  </a:lnTo>
                  <a:lnTo>
                    <a:pt x="90" y="30"/>
                  </a:lnTo>
                  <a:lnTo>
                    <a:pt x="90" y="24"/>
                  </a:lnTo>
                  <a:lnTo>
                    <a:pt x="88" y="20"/>
                  </a:lnTo>
                  <a:lnTo>
                    <a:pt x="82" y="10"/>
                  </a:lnTo>
                  <a:lnTo>
                    <a:pt x="70" y="2"/>
                  </a:lnTo>
                  <a:lnTo>
                    <a:pt x="64" y="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0" y="2"/>
                  </a:lnTo>
                  <a:lnTo>
                    <a:pt x="44" y="2"/>
                  </a:lnTo>
                  <a:lnTo>
                    <a:pt x="34" y="10"/>
                  </a:lnTo>
                  <a:lnTo>
                    <a:pt x="28" y="20"/>
                  </a:lnTo>
                  <a:lnTo>
                    <a:pt x="26" y="24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38"/>
                  </a:lnTo>
                  <a:lnTo>
                    <a:pt x="28" y="46"/>
                  </a:lnTo>
                  <a:lnTo>
                    <a:pt x="34" y="52"/>
                  </a:lnTo>
                  <a:lnTo>
                    <a:pt x="40" y="56"/>
                  </a:lnTo>
                  <a:lnTo>
                    <a:pt x="50" y="62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14" y="86"/>
                  </a:lnTo>
                  <a:lnTo>
                    <a:pt x="6" y="100"/>
                  </a:lnTo>
                  <a:lnTo>
                    <a:pt x="2" y="114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2" y="140"/>
                  </a:lnTo>
                  <a:lnTo>
                    <a:pt x="2" y="14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4" y="154"/>
                  </a:lnTo>
                  <a:lnTo>
                    <a:pt x="14" y="154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8" y="162"/>
                  </a:lnTo>
                  <a:lnTo>
                    <a:pt x="38" y="164"/>
                  </a:lnTo>
                  <a:lnTo>
                    <a:pt x="48" y="168"/>
                  </a:lnTo>
                  <a:lnTo>
                    <a:pt x="58" y="168"/>
                  </a:lnTo>
                  <a:lnTo>
                    <a:pt x="58" y="168"/>
                  </a:lnTo>
                  <a:lnTo>
                    <a:pt x="74" y="166"/>
                  </a:lnTo>
                  <a:lnTo>
                    <a:pt x="88" y="160"/>
                  </a:lnTo>
                  <a:lnTo>
                    <a:pt x="102" y="152"/>
                  </a:lnTo>
                  <a:lnTo>
                    <a:pt x="114" y="140"/>
                  </a:lnTo>
                  <a:lnTo>
                    <a:pt x="114" y="14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4" y="118"/>
                  </a:lnTo>
                  <a:lnTo>
                    <a:pt x="112" y="108"/>
                  </a:lnTo>
                  <a:lnTo>
                    <a:pt x="108" y="98"/>
                  </a:lnTo>
                  <a:lnTo>
                    <a:pt x="104" y="90"/>
                  </a:lnTo>
                  <a:lnTo>
                    <a:pt x="98" y="82"/>
                  </a:lnTo>
                  <a:lnTo>
                    <a:pt x="92" y="76"/>
                  </a:lnTo>
                  <a:lnTo>
                    <a:pt x="84" y="70"/>
                  </a:lnTo>
                  <a:lnTo>
                    <a:pt x="76" y="66"/>
                  </a:lnTo>
                  <a:lnTo>
                    <a:pt x="76" y="6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80156" tIns="40078" rIns="80156" bIns="4007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120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1" name="Freeform 107"/>
          <p:cNvSpPr>
            <a:spLocks noChangeAspect="1" noEditPoints="1"/>
          </p:cNvSpPr>
          <p:nvPr/>
        </p:nvSpPr>
        <p:spPr bwMode="auto">
          <a:xfrm>
            <a:off x="1648253" y="1741886"/>
            <a:ext cx="198608" cy="214955"/>
          </a:xfrm>
          <a:custGeom>
            <a:avLst/>
            <a:gdLst/>
            <a:ahLst/>
            <a:cxnLst>
              <a:cxn ang="0">
                <a:pos x="15272" y="4048"/>
              </a:cxn>
              <a:cxn ang="0">
                <a:pos x="15272" y="13248"/>
              </a:cxn>
              <a:cxn ang="0">
                <a:pos x="16330" y="13248"/>
              </a:cxn>
              <a:cxn ang="0">
                <a:pos x="16330" y="13984"/>
              </a:cxn>
              <a:cxn ang="0">
                <a:pos x="92" y="13984"/>
              </a:cxn>
              <a:cxn ang="0">
                <a:pos x="92" y="13248"/>
              </a:cxn>
              <a:cxn ang="0">
                <a:pos x="1058" y="13248"/>
              </a:cxn>
              <a:cxn ang="0">
                <a:pos x="1058" y="4048"/>
              </a:cxn>
              <a:cxn ang="0">
                <a:pos x="368" y="4048"/>
              </a:cxn>
              <a:cxn ang="0">
                <a:pos x="0" y="3588"/>
              </a:cxn>
              <a:cxn ang="0">
                <a:pos x="1150" y="1380"/>
              </a:cxn>
              <a:cxn ang="0">
                <a:pos x="6900" y="1380"/>
              </a:cxn>
              <a:cxn ang="0">
                <a:pos x="8096" y="1380"/>
              </a:cxn>
              <a:cxn ang="0">
                <a:pos x="9338" y="1380"/>
              </a:cxn>
              <a:cxn ang="0">
                <a:pos x="11086" y="1380"/>
              </a:cxn>
              <a:cxn ang="0">
                <a:pos x="11086" y="0"/>
              </a:cxn>
              <a:cxn ang="0">
                <a:pos x="12466" y="0"/>
              </a:cxn>
              <a:cxn ang="0">
                <a:pos x="12466" y="1380"/>
              </a:cxn>
              <a:cxn ang="0">
                <a:pos x="15088" y="1380"/>
              </a:cxn>
              <a:cxn ang="0">
                <a:pos x="16238" y="3588"/>
              </a:cxn>
              <a:cxn ang="0">
                <a:pos x="15870" y="4048"/>
              </a:cxn>
              <a:cxn ang="0">
                <a:pos x="15272" y="4048"/>
              </a:cxn>
              <a:cxn ang="0">
                <a:pos x="7406" y="3956"/>
              </a:cxn>
              <a:cxn ang="0">
                <a:pos x="7406" y="5198"/>
              </a:cxn>
              <a:cxn ang="0">
                <a:pos x="6164" y="5198"/>
              </a:cxn>
              <a:cxn ang="0">
                <a:pos x="6164" y="6716"/>
              </a:cxn>
              <a:cxn ang="0">
                <a:pos x="7406" y="6716"/>
              </a:cxn>
              <a:cxn ang="0">
                <a:pos x="7406" y="7958"/>
              </a:cxn>
              <a:cxn ang="0">
                <a:pos x="8924" y="7958"/>
              </a:cxn>
              <a:cxn ang="0">
                <a:pos x="8924" y="6716"/>
              </a:cxn>
              <a:cxn ang="0">
                <a:pos x="10166" y="6716"/>
              </a:cxn>
              <a:cxn ang="0">
                <a:pos x="10166" y="5198"/>
              </a:cxn>
              <a:cxn ang="0">
                <a:pos x="8924" y="5198"/>
              </a:cxn>
              <a:cxn ang="0">
                <a:pos x="8924" y="3956"/>
              </a:cxn>
              <a:cxn ang="0">
                <a:pos x="7406" y="3956"/>
              </a:cxn>
              <a:cxn ang="0">
                <a:pos x="9660" y="13248"/>
              </a:cxn>
              <a:cxn ang="0">
                <a:pos x="9660" y="8786"/>
              </a:cxn>
              <a:cxn ang="0">
                <a:pos x="6762" y="8786"/>
              </a:cxn>
              <a:cxn ang="0">
                <a:pos x="6762" y="13248"/>
              </a:cxn>
              <a:cxn ang="0">
                <a:pos x="9660" y="13248"/>
              </a:cxn>
              <a:cxn ang="0">
                <a:pos x="2438" y="8832"/>
              </a:cxn>
              <a:cxn ang="0">
                <a:pos x="2438" y="11500"/>
              </a:cxn>
              <a:cxn ang="0">
                <a:pos x="4462" y="11500"/>
              </a:cxn>
              <a:cxn ang="0">
                <a:pos x="4462" y="8832"/>
              </a:cxn>
              <a:cxn ang="0">
                <a:pos x="2438" y="8832"/>
              </a:cxn>
              <a:cxn ang="0">
                <a:pos x="12006" y="8832"/>
              </a:cxn>
              <a:cxn ang="0">
                <a:pos x="12006" y="11500"/>
              </a:cxn>
              <a:cxn ang="0">
                <a:pos x="13984" y="11500"/>
              </a:cxn>
              <a:cxn ang="0">
                <a:pos x="13984" y="8832"/>
              </a:cxn>
              <a:cxn ang="0">
                <a:pos x="12006" y="8832"/>
              </a:cxn>
              <a:cxn ang="0">
                <a:pos x="2438" y="4876"/>
              </a:cxn>
              <a:cxn ang="0">
                <a:pos x="2438" y="7544"/>
              </a:cxn>
              <a:cxn ang="0">
                <a:pos x="4462" y="7544"/>
              </a:cxn>
              <a:cxn ang="0">
                <a:pos x="4462" y="4876"/>
              </a:cxn>
              <a:cxn ang="0">
                <a:pos x="2438" y="4876"/>
              </a:cxn>
              <a:cxn ang="0">
                <a:pos x="12006" y="4876"/>
              </a:cxn>
              <a:cxn ang="0">
                <a:pos x="12006" y="7544"/>
              </a:cxn>
              <a:cxn ang="0">
                <a:pos x="13984" y="7544"/>
              </a:cxn>
              <a:cxn ang="0">
                <a:pos x="13984" y="4876"/>
              </a:cxn>
              <a:cxn ang="0">
                <a:pos x="12006" y="4876"/>
              </a:cxn>
            </a:cxnLst>
            <a:rect l="0" t="0" r="r" b="b"/>
            <a:pathLst>
              <a:path w="16330" h="13984">
                <a:moveTo>
                  <a:pt x="15272" y="4048"/>
                </a:moveTo>
                <a:lnTo>
                  <a:pt x="15272" y="13248"/>
                </a:lnTo>
                <a:lnTo>
                  <a:pt x="16330" y="13248"/>
                </a:lnTo>
                <a:lnTo>
                  <a:pt x="16330" y="13984"/>
                </a:lnTo>
                <a:lnTo>
                  <a:pt x="92" y="13984"/>
                </a:lnTo>
                <a:lnTo>
                  <a:pt x="92" y="13248"/>
                </a:lnTo>
                <a:lnTo>
                  <a:pt x="1058" y="13248"/>
                </a:lnTo>
                <a:lnTo>
                  <a:pt x="1058" y="4048"/>
                </a:lnTo>
                <a:lnTo>
                  <a:pt x="368" y="4048"/>
                </a:lnTo>
                <a:lnTo>
                  <a:pt x="0" y="3588"/>
                </a:lnTo>
                <a:lnTo>
                  <a:pt x="1150" y="1380"/>
                </a:lnTo>
                <a:lnTo>
                  <a:pt x="6900" y="1380"/>
                </a:lnTo>
                <a:lnTo>
                  <a:pt x="8096" y="1380"/>
                </a:lnTo>
                <a:lnTo>
                  <a:pt x="9338" y="1380"/>
                </a:lnTo>
                <a:lnTo>
                  <a:pt x="11086" y="1380"/>
                </a:lnTo>
                <a:lnTo>
                  <a:pt x="11086" y="0"/>
                </a:lnTo>
                <a:lnTo>
                  <a:pt x="12466" y="0"/>
                </a:lnTo>
                <a:lnTo>
                  <a:pt x="12466" y="1380"/>
                </a:lnTo>
                <a:lnTo>
                  <a:pt x="15088" y="1380"/>
                </a:lnTo>
                <a:lnTo>
                  <a:pt x="16238" y="3588"/>
                </a:lnTo>
                <a:lnTo>
                  <a:pt x="15870" y="4048"/>
                </a:lnTo>
                <a:lnTo>
                  <a:pt x="15272" y="4048"/>
                </a:lnTo>
                <a:close/>
                <a:moveTo>
                  <a:pt x="7406" y="3956"/>
                </a:moveTo>
                <a:lnTo>
                  <a:pt x="7406" y="5198"/>
                </a:lnTo>
                <a:lnTo>
                  <a:pt x="6164" y="5198"/>
                </a:lnTo>
                <a:lnTo>
                  <a:pt x="6164" y="6716"/>
                </a:lnTo>
                <a:lnTo>
                  <a:pt x="7406" y="6716"/>
                </a:lnTo>
                <a:lnTo>
                  <a:pt x="7406" y="7958"/>
                </a:lnTo>
                <a:lnTo>
                  <a:pt x="8924" y="7958"/>
                </a:lnTo>
                <a:lnTo>
                  <a:pt x="8924" y="6716"/>
                </a:lnTo>
                <a:lnTo>
                  <a:pt x="10166" y="6716"/>
                </a:lnTo>
                <a:lnTo>
                  <a:pt x="10166" y="5198"/>
                </a:lnTo>
                <a:lnTo>
                  <a:pt x="8924" y="5198"/>
                </a:lnTo>
                <a:lnTo>
                  <a:pt x="8924" y="3956"/>
                </a:lnTo>
                <a:lnTo>
                  <a:pt x="7406" y="3956"/>
                </a:lnTo>
                <a:close/>
                <a:moveTo>
                  <a:pt x="9660" y="13248"/>
                </a:moveTo>
                <a:lnTo>
                  <a:pt x="9660" y="8786"/>
                </a:lnTo>
                <a:lnTo>
                  <a:pt x="6762" y="8786"/>
                </a:lnTo>
                <a:lnTo>
                  <a:pt x="6762" y="13248"/>
                </a:lnTo>
                <a:lnTo>
                  <a:pt x="9660" y="13248"/>
                </a:lnTo>
                <a:close/>
                <a:moveTo>
                  <a:pt x="2438" y="8832"/>
                </a:moveTo>
                <a:lnTo>
                  <a:pt x="2438" y="11500"/>
                </a:lnTo>
                <a:lnTo>
                  <a:pt x="4462" y="11500"/>
                </a:lnTo>
                <a:lnTo>
                  <a:pt x="4462" y="8832"/>
                </a:lnTo>
                <a:lnTo>
                  <a:pt x="2438" y="8832"/>
                </a:lnTo>
                <a:close/>
                <a:moveTo>
                  <a:pt x="12006" y="8832"/>
                </a:moveTo>
                <a:lnTo>
                  <a:pt x="12006" y="11500"/>
                </a:lnTo>
                <a:lnTo>
                  <a:pt x="13984" y="11500"/>
                </a:lnTo>
                <a:lnTo>
                  <a:pt x="13984" y="8832"/>
                </a:lnTo>
                <a:lnTo>
                  <a:pt x="12006" y="8832"/>
                </a:lnTo>
                <a:close/>
                <a:moveTo>
                  <a:pt x="2438" y="4876"/>
                </a:moveTo>
                <a:lnTo>
                  <a:pt x="2438" y="7544"/>
                </a:lnTo>
                <a:lnTo>
                  <a:pt x="4462" y="7544"/>
                </a:lnTo>
                <a:lnTo>
                  <a:pt x="4462" y="4876"/>
                </a:lnTo>
                <a:lnTo>
                  <a:pt x="2438" y="4876"/>
                </a:lnTo>
                <a:close/>
                <a:moveTo>
                  <a:pt x="12006" y="4876"/>
                </a:moveTo>
                <a:lnTo>
                  <a:pt x="12006" y="7544"/>
                </a:lnTo>
                <a:lnTo>
                  <a:pt x="13984" y="7544"/>
                </a:lnTo>
                <a:lnTo>
                  <a:pt x="13984" y="4876"/>
                </a:lnTo>
                <a:lnTo>
                  <a:pt x="12006" y="487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vert="horz" wrap="square" lIns="80156" tIns="40078" rIns="80156" bIns="4007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2" name="Freeform 35"/>
          <p:cNvSpPr>
            <a:spLocks noChangeAspect="1" noEditPoints="1"/>
          </p:cNvSpPr>
          <p:nvPr/>
        </p:nvSpPr>
        <p:spPr bwMode="auto">
          <a:xfrm>
            <a:off x="9404858" y="1739165"/>
            <a:ext cx="260331" cy="215732"/>
          </a:xfrm>
          <a:custGeom>
            <a:avLst/>
            <a:gdLst/>
            <a:ahLst/>
            <a:cxnLst>
              <a:cxn ang="0">
                <a:pos x="14413" y="6228"/>
              </a:cxn>
              <a:cxn ang="0">
                <a:pos x="9353" y="6994"/>
              </a:cxn>
              <a:cxn ang="0">
                <a:pos x="8638" y="12659"/>
              </a:cxn>
              <a:cxn ang="0">
                <a:pos x="7871" y="1685"/>
              </a:cxn>
              <a:cxn ang="0">
                <a:pos x="7360" y="0"/>
              </a:cxn>
              <a:cxn ang="0">
                <a:pos x="3680" y="1685"/>
              </a:cxn>
              <a:cxn ang="0">
                <a:pos x="1534" y="12659"/>
              </a:cxn>
              <a:cxn ang="0">
                <a:pos x="0" y="13986"/>
              </a:cxn>
              <a:cxn ang="0">
                <a:pos x="15946" y="12659"/>
              </a:cxn>
              <a:cxn ang="0">
                <a:pos x="15334" y="6994"/>
              </a:cxn>
              <a:cxn ang="0">
                <a:pos x="5827" y="6125"/>
              </a:cxn>
              <a:cxn ang="0">
                <a:pos x="7002" y="8371"/>
              </a:cxn>
              <a:cxn ang="0">
                <a:pos x="5827" y="6125"/>
              </a:cxn>
              <a:cxn ang="0">
                <a:pos x="3731" y="9137"/>
              </a:cxn>
              <a:cxn ang="0">
                <a:pos x="2555" y="11382"/>
              </a:cxn>
              <a:cxn ang="0">
                <a:pos x="2555" y="3318"/>
              </a:cxn>
              <a:cxn ang="0">
                <a:pos x="3731" y="5564"/>
              </a:cxn>
              <a:cxn ang="0">
                <a:pos x="2555" y="3318"/>
              </a:cxn>
              <a:cxn ang="0">
                <a:pos x="10393" y="8065"/>
              </a:cxn>
              <a:cxn ang="0">
                <a:pos x="9525" y="9494"/>
              </a:cxn>
              <a:cxn ang="0">
                <a:pos x="13818" y="10464"/>
              </a:cxn>
              <a:cxn ang="0">
                <a:pos x="14687" y="11893"/>
              </a:cxn>
              <a:cxn ang="0">
                <a:pos x="13818" y="10464"/>
              </a:cxn>
              <a:cxn ang="0">
                <a:pos x="13256" y="10464"/>
              </a:cxn>
              <a:cxn ang="0">
                <a:pos x="12387" y="11893"/>
              </a:cxn>
              <a:cxn ang="0">
                <a:pos x="10955" y="10464"/>
              </a:cxn>
              <a:cxn ang="0">
                <a:pos x="11825" y="11893"/>
              </a:cxn>
              <a:cxn ang="0">
                <a:pos x="10955" y="10464"/>
              </a:cxn>
              <a:cxn ang="0">
                <a:pos x="10393" y="10464"/>
              </a:cxn>
              <a:cxn ang="0">
                <a:pos x="9525" y="11893"/>
              </a:cxn>
              <a:cxn ang="0">
                <a:pos x="13818" y="8065"/>
              </a:cxn>
              <a:cxn ang="0">
                <a:pos x="14687" y="9494"/>
              </a:cxn>
              <a:cxn ang="0">
                <a:pos x="13818" y="8065"/>
              </a:cxn>
              <a:cxn ang="0">
                <a:pos x="13256" y="8065"/>
              </a:cxn>
              <a:cxn ang="0">
                <a:pos x="12387" y="9494"/>
              </a:cxn>
              <a:cxn ang="0">
                <a:pos x="10955" y="8065"/>
              </a:cxn>
              <a:cxn ang="0">
                <a:pos x="11825" y="9494"/>
              </a:cxn>
              <a:cxn ang="0">
                <a:pos x="10955" y="8065"/>
              </a:cxn>
            </a:cxnLst>
            <a:rect l="0" t="0" r="r" b="b"/>
            <a:pathLst>
              <a:path w="16560" h="13986">
                <a:moveTo>
                  <a:pt x="14413" y="6994"/>
                </a:moveTo>
                <a:lnTo>
                  <a:pt x="14413" y="6228"/>
                </a:lnTo>
                <a:lnTo>
                  <a:pt x="9353" y="6228"/>
                </a:lnTo>
                <a:lnTo>
                  <a:pt x="9353" y="6994"/>
                </a:lnTo>
                <a:lnTo>
                  <a:pt x="8638" y="6994"/>
                </a:lnTo>
                <a:lnTo>
                  <a:pt x="8638" y="12659"/>
                </a:lnTo>
                <a:lnTo>
                  <a:pt x="7871" y="12659"/>
                </a:lnTo>
                <a:lnTo>
                  <a:pt x="7871" y="1685"/>
                </a:lnTo>
                <a:lnTo>
                  <a:pt x="7360" y="1685"/>
                </a:lnTo>
                <a:lnTo>
                  <a:pt x="7360" y="0"/>
                </a:lnTo>
                <a:lnTo>
                  <a:pt x="3680" y="1021"/>
                </a:lnTo>
                <a:lnTo>
                  <a:pt x="3680" y="1685"/>
                </a:lnTo>
                <a:lnTo>
                  <a:pt x="1534" y="1685"/>
                </a:lnTo>
                <a:lnTo>
                  <a:pt x="1534" y="12659"/>
                </a:lnTo>
                <a:lnTo>
                  <a:pt x="767" y="12659"/>
                </a:lnTo>
                <a:lnTo>
                  <a:pt x="0" y="13986"/>
                </a:lnTo>
                <a:lnTo>
                  <a:pt x="16560" y="13986"/>
                </a:lnTo>
                <a:lnTo>
                  <a:pt x="15946" y="12659"/>
                </a:lnTo>
                <a:lnTo>
                  <a:pt x="15334" y="12659"/>
                </a:lnTo>
                <a:lnTo>
                  <a:pt x="15334" y="6994"/>
                </a:lnTo>
                <a:lnTo>
                  <a:pt x="14413" y="6994"/>
                </a:lnTo>
                <a:close/>
                <a:moveTo>
                  <a:pt x="5827" y="6125"/>
                </a:moveTo>
                <a:lnTo>
                  <a:pt x="7002" y="6125"/>
                </a:lnTo>
                <a:lnTo>
                  <a:pt x="7002" y="8371"/>
                </a:lnTo>
                <a:lnTo>
                  <a:pt x="5827" y="8371"/>
                </a:lnTo>
                <a:lnTo>
                  <a:pt x="5827" y="6125"/>
                </a:lnTo>
                <a:close/>
                <a:moveTo>
                  <a:pt x="2555" y="9137"/>
                </a:moveTo>
                <a:lnTo>
                  <a:pt x="3731" y="9137"/>
                </a:lnTo>
                <a:lnTo>
                  <a:pt x="3731" y="11382"/>
                </a:lnTo>
                <a:lnTo>
                  <a:pt x="2555" y="11382"/>
                </a:lnTo>
                <a:lnTo>
                  <a:pt x="2555" y="9137"/>
                </a:lnTo>
                <a:close/>
                <a:moveTo>
                  <a:pt x="2555" y="3318"/>
                </a:moveTo>
                <a:lnTo>
                  <a:pt x="3731" y="3318"/>
                </a:lnTo>
                <a:lnTo>
                  <a:pt x="3731" y="5564"/>
                </a:lnTo>
                <a:lnTo>
                  <a:pt x="2555" y="5564"/>
                </a:lnTo>
                <a:lnTo>
                  <a:pt x="2555" y="3318"/>
                </a:lnTo>
                <a:close/>
                <a:moveTo>
                  <a:pt x="9525" y="8065"/>
                </a:moveTo>
                <a:lnTo>
                  <a:pt x="10393" y="8065"/>
                </a:lnTo>
                <a:lnTo>
                  <a:pt x="10393" y="9494"/>
                </a:lnTo>
                <a:lnTo>
                  <a:pt x="9525" y="9494"/>
                </a:lnTo>
                <a:lnTo>
                  <a:pt x="9525" y="8065"/>
                </a:lnTo>
                <a:close/>
                <a:moveTo>
                  <a:pt x="13818" y="10464"/>
                </a:moveTo>
                <a:lnTo>
                  <a:pt x="14687" y="10464"/>
                </a:lnTo>
                <a:lnTo>
                  <a:pt x="14687" y="11893"/>
                </a:lnTo>
                <a:lnTo>
                  <a:pt x="13818" y="11893"/>
                </a:lnTo>
                <a:lnTo>
                  <a:pt x="13818" y="10464"/>
                </a:lnTo>
                <a:close/>
                <a:moveTo>
                  <a:pt x="12387" y="10464"/>
                </a:moveTo>
                <a:lnTo>
                  <a:pt x="13256" y="10464"/>
                </a:lnTo>
                <a:lnTo>
                  <a:pt x="13256" y="11893"/>
                </a:lnTo>
                <a:lnTo>
                  <a:pt x="12387" y="11893"/>
                </a:lnTo>
                <a:lnTo>
                  <a:pt x="12387" y="10464"/>
                </a:lnTo>
                <a:close/>
                <a:moveTo>
                  <a:pt x="10955" y="10464"/>
                </a:moveTo>
                <a:lnTo>
                  <a:pt x="11825" y="10464"/>
                </a:lnTo>
                <a:lnTo>
                  <a:pt x="11825" y="11893"/>
                </a:lnTo>
                <a:lnTo>
                  <a:pt x="10955" y="11893"/>
                </a:lnTo>
                <a:lnTo>
                  <a:pt x="10955" y="10464"/>
                </a:lnTo>
                <a:close/>
                <a:moveTo>
                  <a:pt x="9525" y="10464"/>
                </a:moveTo>
                <a:lnTo>
                  <a:pt x="10393" y="10464"/>
                </a:lnTo>
                <a:lnTo>
                  <a:pt x="10393" y="11893"/>
                </a:lnTo>
                <a:lnTo>
                  <a:pt x="9525" y="11893"/>
                </a:lnTo>
                <a:lnTo>
                  <a:pt x="9525" y="10464"/>
                </a:lnTo>
                <a:close/>
                <a:moveTo>
                  <a:pt x="13818" y="8065"/>
                </a:moveTo>
                <a:lnTo>
                  <a:pt x="14687" y="8065"/>
                </a:lnTo>
                <a:lnTo>
                  <a:pt x="14687" y="9494"/>
                </a:lnTo>
                <a:lnTo>
                  <a:pt x="13818" y="9494"/>
                </a:lnTo>
                <a:lnTo>
                  <a:pt x="13818" y="8065"/>
                </a:lnTo>
                <a:close/>
                <a:moveTo>
                  <a:pt x="12387" y="8065"/>
                </a:moveTo>
                <a:lnTo>
                  <a:pt x="13256" y="8065"/>
                </a:lnTo>
                <a:lnTo>
                  <a:pt x="13256" y="9494"/>
                </a:lnTo>
                <a:lnTo>
                  <a:pt x="12387" y="9494"/>
                </a:lnTo>
                <a:lnTo>
                  <a:pt x="12387" y="8065"/>
                </a:lnTo>
                <a:close/>
                <a:moveTo>
                  <a:pt x="10955" y="8065"/>
                </a:moveTo>
                <a:lnTo>
                  <a:pt x="11825" y="8065"/>
                </a:lnTo>
                <a:lnTo>
                  <a:pt x="11825" y="9494"/>
                </a:lnTo>
                <a:lnTo>
                  <a:pt x="10955" y="9494"/>
                </a:lnTo>
                <a:lnTo>
                  <a:pt x="10955" y="806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80156" tIns="40078" rIns="80156" bIns="4007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rgbClr val="1D1D1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0" name="Freeform 249"/>
          <p:cNvSpPr>
            <a:spLocks noChangeAspect="1" noEditPoints="1"/>
          </p:cNvSpPr>
          <p:nvPr/>
        </p:nvSpPr>
        <p:spPr bwMode="auto">
          <a:xfrm>
            <a:off x="6758532" y="1781900"/>
            <a:ext cx="312753" cy="173894"/>
          </a:xfrm>
          <a:custGeom>
            <a:avLst/>
            <a:gdLst/>
            <a:ahLst/>
            <a:cxnLst>
              <a:cxn ang="0">
                <a:pos x="5071" y="8172"/>
              </a:cxn>
              <a:cxn ang="0">
                <a:pos x="12155" y="468"/>
              </a:cxn>
              <a:cxn ang="0">
                <a:pos x="10681" y="36"/>
              </a:cxn>
              <a:cxn ang="0">
                <a:pos x="9566" y="936"/>
              </a:cxn>
              <a:cxn ang="0">
                <a:pos x="9745" y="3060"/>
              </a:cxn>
              <a:cxn ang="0">
                <a:pos x="11004" y="3996"/>
              </a:cxn>
              <a:cxn ang="0">
                <a:pos x="12299" y="3060"/>
              </a:cxn>
              <a:cxn ang="0">
                <a:pos x="7264" y="7776"/>
              </a:cxn>
              <a:cxn ang="0">
                <a:pos x="6545" y="7452"/>
              </a:cxn>
              <a:cxn ang="0">
                <a:pos x="6149" y="7920"/>
              </a:cxn>
              <a:cxn ang="0">
                <a:pos x="6005" y="7236"/>
              </a:cxn>
              <a:cxn ang="0">
                <a:pos x="6797" y="6660"/>
              </a:cxn>
              <a:cxn ang="0">
                <a:pos x="7624" y="5760"/>
              </a:cxn>
              <a:cxn ang="0">
                <a:pos x="8343" y="4572"/>
              </a:cxn>
              <a:cxn ang="0">
                <a:pos x="9350" y="3996"/>
              </a:cxn>
              <a:cxn ang="0">
                <a:pos x="10716" y="4428"/>
              </a:cxn>
              <a:cxn ang="0">
                <a:pos x="12191" y="3996"/>
              </a:cxn>
              <a:cxn ang="0">
                <a:pos x="13414" y="4320"/>
              </a:cxn>
              <a:cxn ang="0">
                <a:pos x="14132" y="5184"/>
              </a:cxn>
              <a:cxn ang="0">
                <a:pos x="15211" y="7416"/>
              </a:cxn>
              <a:cxn ang="0">
                <a:pos x="14852" y="7920"/>
              </a:cxn>
              <a:cxn ang="0">
                <a:pos x="13306" y="7668"/>
              </a:cxn>
              <a:cxn ang="0">
                <a:pos x="13162" y="5112"/>
              </a:cxn>
              <a:cxn ang="0">
                <a:pos x="8594" y="5364"/>
              </a:cxn>
              <a:cxn ang="0">
                <a:pos x="8810" y="7920"/>
              </a:cxn>
              <a:cxn ang="0">
                <a:pos x="13017" y="7848"/>
              </a:cxn>
              <a:cxn ang="0">
                <a:pos x="13162" y="5364"/>
              </a:cxn>
              <a:cxn ang="0">
                <a:pos x="8882" y="5364"/>
              </a:cxn>
              <a:cxn ang="0">
                <a:pos x="9027" y="7848"/>
              </a:cxn>
              <a:cxn ang="0">
                <a:pos x="5969" y="6264"/>
              </a:cxn>
              <a:cxn ang="0">
                <a:pos x="6186" y="4356"/>
              </a:cxn>
              <a:cxn ang="0">
                <a:pos x="2877" y="4212"/>
              </a:cxn>
              <a:cxn ang="0">
                <a:pos x="2877" y="6156"/>
              </a:cxn>
              <a:cxn ang="0">
                <a:pos x="5646" y="1044"/>
              </a:cxn>
              <a:cxn ang="0">
                <a:pos x="4963" y="180"/>
              </a:cxn>
              <a:cxn ang="0">
                <a:pos x="3740" y="288"/>
              </a:cxn>
              <a:cxn ang="0">
                <a:pos x="3272" y="1296"/>
              </a:cxn>
              <a:cxn ang="0">
                <a:pos x="3812" y="2952"/>
              </a:cxn>
              <a:cxn ang="0">
                <a:pos x="4927" y="3096"/>
              </a:cxn>
              <a:cxn ang="0">
                <a:pos x="5646" y="1728"/>
              </a:cxn>
              <a:cxn ang="0">
                <a:pos x="7515" y="5292"/>
              </a:cxn>
              <a:cxn ang="0">
                <a:pos x="7048" y="6084"/>
              </a:cxn>
              <a:cxn ang="0">
                <a:pos x="6258" y="6084"/>
              </a:cxn>
              <a:cxn ang="0">
                <a:pos x="6005" y="4032"/>
              </a:cxn>
              <a:cxn ang="0">
                <a:pos x="2553" y="4428"/>
              </a:cxn>
              <a:cxn ang="0">
                <a:pos x="1654" y="6264"/>
              </a:cxn>
              <a:cxn ang="0">
                <a:pos x="1187" y="5976"/>
              </a:cxn>
              <a:cxn ang="0">
                <a:pos x="2122" y="3960"/>
              </a:cxn>
              <a:cxn ang="0">
                <a:pos x="2949" y="3276"/>
              </a:cxn>
              <a:cxn ang="0">
                <a:pos x="3992" y="3456"/>
              </a:cxn>
              <a:cxn ang="0">
                <a:pos x="5179" y="3348"/>
              </a:cxn>
              <a:cxn ang="0">
                <a:pos x="6186" y="3348"/>
              </a:cxn>
              <a:cxn ang="0">
                <a:pos x="6904" y="4068"/>
              </a:cxn>
              <a:cxn ang="0">
                <a:pos x="5861" y="6840"/>
              </a:cxn>
            </a:cxnLst>
            <a:rect l="0" t="0" r="r" b="b"/>
            <a:pathLst>
              <a:path w="16470" h="8928">
                <a:moveTo>
                  <a:pt x="5071" y="8172"/>
                </a:moveTo>
                <a:lnTo>
                  <a:pt x="16470" y="8172"/>
                </a:lnTo>
                <a:lnTo>
                  <a:pt x="16470" y="8928"/>
                </a:lnTo>
                <a:lnTo>
                  <a:pt x="5071" y="8928"/>
                </a:lnTo>
                <a:lnTo>
                  <a:pt x="5071" y="8172"/>
                </a:lnTo>
                <a:close/>
                <a:moveTo>
                  <a:pt x="12586" y="1548"/>
                </a:moveTo>
                <a:lnTo>
                  <a:pt x="12550" y="1260"/>
                </a:lnTo>
                <a:lnTo>
                  <a:pt x="12442" y="972"/>
                </a:lnTo>
                <a:lnTo>
                  <a:pt x="12335" y="684"/>
                </a:lnTo>
                <a:lnTo>
                  <a:pt x="12155" y="468"/>
                </a:lnTo>
                <a:lnTo>
                  <a:pt x="11903" y="252"/>
                </a:lnTo>
                <a:lnTo>
                  <a:pt x="11651" y="108"/>
                </a:lnTo>
                <a:lnTo>
                  <a:pt x="11363" y="36"/>
                </a:lnTo>
                <a:lnTo>
                  <a:pt x="11004" y="0"/>
                </a:lnTo>
                <a:lnTo>
                  <a:pt x="10681" y="36"/>
                </a:lnTo>
                <a:lnTo>
                  <a:pt x="10357" y="108"/>
                </a:lnTo>
                <a:lnTo>
                  <a:pt x="10105" y="252"/>
                </a:lnTo>
                <a:lnTo>
                  <a:pt x="9889" y="468"/>
                </a:lnTo>
                <a:lnTo>
                  <a:pt x="9709" y="684"/>
                </a:lnTo>
                <a:lnTo>
                  <a:pt x="9566" y="936"/>
                </a:lnTo>
                <a:lnTo>
                  <a:pt x="9494" y="1260"/>
                </a:lnTo>
                <a:lnTo>
                  <a:pt x="9458" y="1548"/>
                </a:lnTo>
                <a:lnTo>
                  <a:pt x="9494" y="2124"/>
                </a:lnTo>
                <a:lnTo>
                  <a:pt x="9602" y="2628"/>
                </a:lnTo>
                <a:lnTo>
                  <a:pt x="9745" y="3060"/>
                </a:lnTo>
                <a:lnTo>
                  <a:pt x="9961" y="3420"/>
                </a:lnTo>
                <a:lnTo>
                  <a:pt x="10176" y="3672"/>
                </a:lnTo>
                <a:lnTo>
                  <a:pt x="10465" y="3852"/>
                </a:lnTo>
                <a:lnTo>
                  <a:pt x="10716" y="3960"/>
                </a:lnTo>
                <a:lnTo>
                  <a:pt x="11004" y="3996"/>
                </a:lnTo>
                <a:lnTo>
                  <a:pt x="11327" y="3960"/>
                </a:lnTo>
                <a:lnTo>
                  <a:pt x="11579" y="3852"/>
                </a:lnTo>
                <a:lnTo>
                  <a:pt x="11867" y="3672"/>
                </a:lnTo>
                <a:lnTo>
                  <a:pt x="12083" y="3384"/>
                </a:lnTo>
                <a:lnTo>
                  <a:pt x="12299" y="3060"/>
                </a:lnTo>
                <a:lnTo>
                  <a:pt x="12442" y="2628"/>
                </a:lnTo>
                <a:lnTo>
                  <a:pt x="12550" y="2124"/>
                </a:lnTo>
                <a:lnTo>
                  <a:pt x="12586" y="1548"/>
                </a:lnTo>
                <a:close/>
                <a:moveTo>
                  <a:pt x="7264" y="7920"/>
                </a:moveTo>
                <a:lnTo>
                  <a:pt x="7264" y="7776"/>
                </a:lnTo>
                <a:lnTo>
                  <a:pt x="7228" y="7632"/>
                </a:lnTo>
                <a:lnTo>
                  <a:pt x="7120" y="7524"/>
                </a:lnTo>
                <a:lnTo>
                  <a:pt x="6940" y="7452"/>
                </a:lnTo>
                <a:lnTo>
                  <a:pt x="6761" y="7416"/>
                </a:lnTo>
                <a:lnTo>
                  <a:pt x="6545" y="7452"/>
                </a:lnTo>
                <a:lnTo>
                  <a:pt x="6401" y="7524"/>
                </a:lnTo>
                <a:lnTo>
                  <a:pt x="6294" y="7632"/>
                </a:lnTo>
                <a:lnTo>
                  <a:pt x="6258" y="7776"/>
                </a:lnTo>
                <a:lnTo>
                  <a:pt x="6258" y="7920"/>
                </a:lnTo>
                <a:lnTo>
                  <a:pt x="6149" y="7920"/>
                </a:lnTo>
                <a:lnTo>
                  <a:pt x="6005" y="7704"/>
                </a:lnTo>
                <a:lnTo>
                  <a:pt x="5969" y="7596"/>
                </a:lnTo>
                <a:lnTo>
                  <a:pt x="5969" y="7488"/>
                </a:lnTo>
                <a:lnTo>
                  <a:pt x="5969" y="7344"/>
                </a:lnTo>
                <a:lnTo>
                  <a:pt x="6005" y="7236"/>
                </a:lnTo>
                <a:lnTo>
                  <a:pt x="6077" y="7128"/>
                </a:lnTo>
                <a:lnTo>
                  <a:pt x="6149" y="7020"/>
                </a:lnTo>
                <a:lnTo>
                  <a:pt x="6365" y="6840"/>
                </a:lnTo>
                <a:lnTo>
                  <a:pt x="6653" y="6732"/>
                </a:lnTo>
                <a:lnTo>
                  <a:pt x="6797" y="6660"/>
                </a:lnTo>
                <a:lnTo>
                  <a:pt x="6976" y="6588"/>
                </a:lnTo>
                <a:lnTo>
                  <a:pt x="7120" y="6480"/>
                </a:lnTo>
                <a:lnTo>
                  <a:pt x="7228" y="6336"/>
                </a:lnTo>
                <a:lnTo>
                  <a:pt x="7443" y="6048"/>
                </a:lnTo>
                <a:lnTo>
                  <a:pt x="7624" y="5760"/>
                </a:lnTo>
                <a:lnTo>
                  <a:pt x="7840" y="5328"/>
                </a:lnTo>
                <a:lnTo>
                  <a:pt x="7912" y="5148"/>
                </a:lnTo>
                <a:lnTo>
                  <a:pt x="8055" y="4932"/>
                </a:lnTo>
                <a:lnTo>
                  <a:pt x="8199" y="4752"/>
                </a:lnTo>
                <a:lnTo>
                  <a:pt x="8343" y="4572"/>
                </a:lnTo>
                <a:lnTo>
                  <a:pt x="8522" y="4392"/>
                </a:lnTo>
                <a:lnTo>
                  <a:pt x="8702" y="4284"/>
                </a:lnTo>
                <a:lnTo>
                  <a:pt x="8919" y="4140"/>
                </a:lnTo>
                <a:lnTo>
                  <a:pt x="9134" y="4068"/>
                </a:lnTo>
                <a:lnTo>
                  <a:pt x="9350" y="3996"/>
                </a:lnTo>
                <a:lnTo>
                  <a:pt x="9566" y="3996"/>
                </a:lnTo>
                <a:lnTo>
                  <a:pt x="9853" y="3996"/>
                </a:lnTo>
                <a:lnTo>
                  <a:pt x="10105" y="4212"/>
                </a:lnTo>
                <a:lnTo>
                  <a:pt x="10393" y="4356"/>
                </a:lnTo>
                <a:lnTo>
                  <a:pt x="10716" y="4428"/>
                </a:lnTo>
                <a:lnTo>
                  <a:pt x="11004" y="4464"/>
                </a:lnTo>
                <a:lnTo>
                  <a:pt x="11327" y="4428"/>
                </a:lnTo>
                <a:lnTo>
                  <a:pt x="11615" y="4356"/>
                </a:lnTo>
                <a:lnTo>
                  <a:pt x="11903" y="4212"/>
                </a:lnTo>
                <a:lnTo>
                  <a:pt x="12191" y="3996"/>
                </a:lnTo>
                <a:lnTo>
                  <a:pt x="12442" y="3996"/>
                </a:lnTo>
                <a:lnTo>
                  <a:pt x="12730" y="4032"/>
                </a:lnTo>
                <a:lnTo>
                  <a:pt x="12981" y="4068"/>
                </a:lnTo>
                <a:lnTo>
                  <a:pt x="13198" y="4175"/>
                </a:lnTo>
                <a:lnTo>
                  <a:pt x="13414" y="4320"/>
                </a:lnTo>
                <a:lnTo>
                  <a:pt x="13629" y="4500"/>
                </a:lnTo>
                <a:lnTo>
                  <a:pt x="13809" y="4680"/>
                </a:lnTo>
                <a:lnTo>
                  <a:pt x="13953" y="4896"/>
                </a:lnTo>
                <a:lnTo>
                  <a:pt x="14096" y="5112"/>
                </a:lnTo>
                <a:lnTo>
                  <a:pt x="14132" y="5184"/>
                </a:lnTo>
                <a:lnTo>
                  <a:pt x="14600" y="6048"/>
                </a:lnTo>
                <a:lnTo>
                  <a:pt x="14888" y="6588"/>
                </a:lnTo>
                <a:lnTo>
                  <a:pt x="15103" y="7056"/>
                </a:lnTo>
                <a:lnTo>
                  <a:pt x="15175" y="7272"/>
                </a:lnTo>
                <a:lnTo>
                  <a:pt x="15211" y="7416"/>
                </a:lnTo>
                <a:lnTo>
                  <a:pt x="15211" y="7560"/>
                </a:lnTo>
                <a:lnTo>
                  <a:pt x="15175" y="7704"/>
                </a:lnTo>
                <a:lnTo>
                  <a:pt x="15103" y="7776"/>
                </a:lnTo>
                <a:lnTo>
                  <a:pt x="14996" y="7848"/>
                </a:lnTo>
                <a:lnTo>
                  <a:pt x="14852" y="7920"/>
                </a:lnTo>
                <a:lnTo>
                  <a:pt x="14636" y="7920"/>
                </a:lnTo>
                <a:lnTo>
                  <a:pt x="13593" y="7920"/>
                </a:lnTo>
                <a:lnTo>
                  <a:pt x="13234" y="7920"/>
                </a:lnTo>
                <a:lnTo>
                  <a:pt x="13306" y="7812"/>
                </a:lnTo>
                <a:lnTo>
                  <a:pt x="13306" y="7668"/>
                </a:lnTo>
                <a:lnTo>
                  <a:pt x="13450" y="5580"/>
                </a:lnTo>
                <a:lnTo>
                  <a:pt x="13450" y="5472"/>
                </a:lnTo>
                <a:lnTo>
                  <a:pt x="13414" y="5364"/>
                </a:lnTo>
                <a:lnTo>
                  <a:pt x="13306" y="5220"/>
                </a:lnTo>
                <a:lnTo>
                  <a:pt x="13162" y="5112"/>
                </a:lnTo>
                <a:lnTo>
                  <a:pt x="12945" y="5076"/>
                </a:lnTo>
                <a:lnTo>
                  <a:pt x="9063" y="5076"/>
                </a:lnTo>
                <a:lnTo>
                  <a:pt x="8882" y="5112"/>
                </a:lnTo>
                <a:lnTo>
                  <a:pt x="8702" y="5220"/>
                </a:lnTo>
                <a:lnTo>
                  <a:pt x="8594" y="5364"/>
                </a:lnTo>
                <a:lnTo>
                  <a:pt x="8594" y="5472"/>
                </a:lnTo>
                <a:lnTo>
                  <a:pt x="8558" y="5580"/>
                </a:lnTo>
                <a:lnTo>
                  <a:pt x="8702" y="7668"/>
                </a:lnTo>
                <a:lnTo>
                  <a:pt x="8738" y="7812"/>
                </a:lnTo>
                <a:lnTo>
                  <a:pt x="8810" y="7920"/>
                </a:lnTo>
                <a:lnTo>
                  <a:pt x="7264" y="7920"/>
                </a:lnTo>
                <a:close/>
                <a:moveTo>
                  <a:pt x="9206" y="7920"/>
                </a:moveTo>
                <a:lnTo>
                  <a:pt x="12838" y="7920"/>
                </a:lnTo>
                <a:lnTo>
                  <a:pt x="12909" y="7884"/>
                </a:lnTo>
                <a:lnTo>
                  <a:pt x="13017" y="7848"/>
                </a:lnTo>
                <a:lnTo>
                  <a:pt x="13054" y="7776"/>
                </a:lnTo>
                <a:lnTo>
                  <a:pt x="13090" y="7668"/>
                </a:lnTo>
                <a:lnTo>
                  <a:pt x="13234" y="5544"/>
                </a:lnTo>
                <a:lnTo>
                  <a:pt x="13198" y="5472"/>
                </a:lnTo>
                <a:lnTo>
                  <a:pt x="13162" y="5364"/>
                </a:lnTo>
                <a:lnTo>
                  <a:pt x="13054" y="5328"/>
                </a:lnTo>
                <a:lnTo>
                  <a:pt x="12945" y="5292"/>
                </a:lnTo>
                <a:lnTo>
                  <a:pt x="9063" y="5292"/>
                </a:lnTo>
                <a:lnTo>
                  <a:pt x="8955" y="5328"/>
                </a:lnTo>
                <a:lnTo>
                  <a:pt x="8882" y="5364"/>
                </a:lnTo>
                <a:lnTo>
                  <a:pt x="8810" y="5472"/>
                </a:lnTo>
                <a:lnTo>
                  <a:pt x="8810" y="5544"/>
                </a:lnTo>
                <a:lnTo>
                  <a:pt x="8955" y="7668"/>
                </a:lnTo>
                <a:lnTo>
                  <a:pt x="8955" y="7776"/>
                </a:lnTo>
                <a:lnTo>
                  <a:pt x="9027" y="7848"/>
                </a:lnTo>
                <a:lnTo>
                  <a:pt x="9098" y="7884"/>
                </a:lnTo>
                <a:lnTo>
                  <a:pt x="9206" y="7920"/>
                </a:lnTo>
                <a:close/>
                <a:moveTo>
                  <a:pt x="3056" y="6264"/>
                </a:moveTo>
                <a:lnTo>
                  <a:pt x="5897" y="6264"/>
                </a:lnTo>
                <a:lnTo>
                  <a:pt x="5969" y="6264"/>
                </a:lnTo>
                <a:lnTo>
                  <a:pt x="6041" y="6192"/>
                </a:lnTo>
                <a:lnTo>
                  <a:pt x="6077" y="6156"/>
                </a:lnTo>
                <a:lnTo>
                  <a:pt x="6077" y="6048"/>
                </a:lnTo>
                <a:lnTo>
                  <a:pt x="6186" y="4428"/>
                </a:lnTo>
                <a:lnTo>
                  <a:pt x="6186" y="4356"/>
                </a:lnTo>
                <a:lnTo>
                  <a:pt x="6149" y="4284"/>
                </a:lnTo>
                <a:lnTo>
                  <a:pt x="6077" y="4212"/>
                </a:lnTo>
                <a:lnTo>
                  <a:pt x="6005" y="4212"/>
                </a:lnTo>
                <a:lnTo>
                  <a:pt x="2949" y="4212"/>
                </a:lnTo>
                <a:lnTo>
                  <a:pt x="2877" y="4212"/>
                </a:lnTo>
                <a:lnTo>
                  <a:pt x="2805" y="4284"/>
                </a:lnTo>
                <a:lnTo>
                  <a:pt x="2733" y="4356"/>
                </a:lnTo>
                <a:lnTo>
                  <a:pt x="2733" y="4428"/>
                </a:lnTo>
                <a:lnTo>
                  <a:pt x="2841" y="6048"/>
                </a:lnTo>
                <a:lnTo>
                  <a:pt x="2877" y="6156"/>
                </a:lnTo>
                <a:lnTo>
                  <a:pt x="2913" y="6192"/>
                </a:lnTo>
                <a:lnTo>
                  <a:pt x="2985" y="6264"/>
                </a:lnTo>
                <a:lnTo>
                  <a:pt x="3056" y="6264"/>
                </a:lnTo>
                <a:close/>
                <a:moveTo>
                  <a:pt x="5682" y="1296"/>
                </a:moveTo>
                <a:lnTo>
                  <a:pt x="5646" y="1044"/>
                </a:lnTo>
                <a:lnTo>
                  <a:pt x="5574" y="828"/>
                </a:lnTo>
                <a:lnTo>
                  <a:pt x="5466" y="612"/>
                </a:lnTo>
                <a:lnTo>
                  <a:pt x="5358" y="432"/>
                </a:lnTo>
                <a:lnTo>
                  <a:pt x="5179" y="288"/>
                </a:lnTo>
                <a:lnTo>
                  <a:pt x="4963" y="180"/>
                </a:lnTo>
                <a:lnTo>
                  <a:pt x="4746" y="108"/>
                </a:lnTo>
                <a:lnTo>
                  <a:pt x="4459" y="72"/>
                </a:lnTo>
                <a:lnTo>
                  <a:pt x="4207" y="108"/>
                </a:lnTo>
                <a:lnTo>
                  <a:pt x="3956" y="180"/>
                </a:lnTo>
                <a:lnTo>
                  <a:pt x="3740" y="288"/>
                </a:lnTo>
                <a:lnTo>
                  <a:pt x="3596" y="432"/>
                </a:lnTo>
                <a:lnTo>
                  <a:pt x="3453" y="612"/>
                </a:lnTo>
                <a:lnTo>
                  <a:pt x="3344" y="828"/>
                </a:lnTo>
                <a:lnTo>
                  <a:pt x="3272" y="1044"/>
                </a:lnTo>
                <a:lnTo>
                  <a:pt x="3272" y="1296"/>
                </a:lnTo>
                <a:lnTo>
                  <a:pt x="3272" y="1728"/>
                </a:lnTo>
                <a:lnTo>
                  <a:pt x="3380" y="2124"/>
                </a:lnTo>
                <a:lnTo>
                  <a:pt x="3489" y="2448"/>
                </a:lnTo>
                <a:lnTo>
                  <a:pt x="3632" y="2736"/>
                </a:lnTo>
                <a:lnTo>
                  <a:pt x="3812" y="2952"/>
                </a:lnTo>
                <a:lnTo>
                  <a:pt x="4028" y="3096"/>
                </a:lnTo>
                <a:lnTo>
                  <a:pt x="4243" y="3168"/>
                </a:lnTo>
                <a:lnTo>
                  <a:pt x="4459" y="3204"/>
                </a:lnTo>
                <a:lnTo>
                  <a:pt x="4710" y="3168"/>
                </a:lnTo>
                <a:lnTo>
                  <a:pt x="4927" y="3096"/>
                </a:lnTo>
                <a:lnTo>
                  <a:pt x="5107" y="2916"/>
                </a:lnTo>
                <a:lnTo>
                  <a:pt x="5286" y="2736"/>
                </a:lnTo>
                <a:lnTo>
                  <a:pt x="5466" y="2448"/>
                </a:lnTo>
                <a:lnTo>
                  <a:pt x="5574" y="2124"/>
                </a:lnTo>
                <a:lnTo>
                  <a:pt x="5646" y="1728"/>
                </a:lnTo>
                <a:lnTo>
                  <a:pt x="5682" y="1296"/>
                </a:lnTo>
                <a:close/>
                <a:moveTo>
                  <a:pt x="6904" y="4068"/>
                </a:moveTo>
                <a:lnTo>
                  <a:pt x="7156" y="4572"/>
                </a:lnTo>
                <a:lnTo>
                  <a:pt x="7515" y="5256"/>
                </a:lnTo>
                <a:lnTo>
                  <a:pt x="7515" y="5292"/>
                </a:lnTo>
                <a:lnTo>
                  <a:pt x="7479" y="5292"/>
                </a:lnTo>
                <a:lnTo>
                  <a:pt x="7479" y="5328"/>
                </a:lnTo>
                <a:lnTo>
                  <a:pt x="7336" y="5580"/>
                </a:lnTo>
                <a:lnTo>
                  <a:pt x="7228" y="5832"/>
                </a:lnTo>
                <a:lnTo>
                  <a:pt x="7048" y="6084"/>
                </a:lnTo>
                <a:lnTo>
                  <a:pt x="6833" y="6264"/>
                </a:lnTo>
                <a:lnTo>
                  <a:pt x="6509" y="6264"/>
                </a:lnTo>
                <a:lnTo>
                  <a:pt x="6222" y="6264"/>
                </a:lnTo>
                <a:lnTo>
                  <a:pt x="6258" y="6192"/>
                </a:lnTo>
                <a:lnTo>
                  <a:pt x="6258" y="6084"/>
                </a:lnTo>
                <a:lnTo>
                  <a:pt x="6365" y="4428"/>
                </a:lnTo>
                <a:lnTo>
                  <a:pt x="6365" y="4284"/>
                </a:lnTo>
                <a:lnTo>
                  <a:pt x="6258" y="4140"/>
                </a:lnTo>
                <a:lnTo>
                  <a:pt x="6149" y="4068"/>
                </a:lnTo>
                <a:lnTo>
                  <a:pt x="6005" y="4032"/>
                </a:lnTo>
                <a:lnTo>
                  <a:pt x="2949" y="4032"/>
                </a:lnTo>
                <a:lnTo>
                  <a:pt x="2805" y="4068"/>
                </a:lnTo>
                <a:lnTo>
                  <a:pt x="2661" y="4140"/>
                </a:lnTo>
                <a:lnTo>
                  <a:pt x="2589" y="4284"/>
                </a:lnTo>
                <a:lnTo>
                  <a:pt x="2553" y="4428"/>
                </a:lnTo>
                <a:lnTo>
                  <a:pt x="2661" y="6084"/>
                </a:lnTo>
                <a:lnTo>
                  <a:pt x="2697" y="6192"/>
                </a:lnTo>
                <a:lnTo>
                  <a:pt x="2733" y="6264"/>
                </a:lnTo>
                <a:lnTo>
                  <a:pt x="2446" y="6264"/>
                </a:lnTo>
                <a:lnTo>
                  <a:pt x="1654" y="6264"/>
                </a:lnTo>
                <a:lnTo>
                  <a:pt x="1474" y="6264"/>
                </a:lnTo>
                <a:lnTo>
                  <a:pt x="1367" y="6228"/>
                </a:lnTo>
                <a:lnTo>
                  <a:pt x="1259" y="6156"/>
                </a:lnTo>
                <a:lnTo>
                  <a:pt x="1223" y="6084"/>
                </a:lnTo>
                <a:lnTo>
                  <a:pt x="1187" y="5976"/>
                </a:lnTo>
                <a:lnTo>
                  <a:pt x="1187" y="5868"/>
                </a:lnTo>
                <a:lnTo>
                  <a:pt x="1259" y="5580"/>
                </a:lnTo>
                <a:lnTo>
                  <a:pt x="1654" y="4824"/>
                </a:lnTo>
                <a:lnTo>
                  <a:pt x="2013" y="4140"/>
                </a:lnTo>
                <a:lnTo>
                  <a:pt x="2122" y="3960"/>
                </a:lnTo>
                <a:lnTo>
                  <a:pt x="2266" y="3780"/>
                </a:lnTo>
                <a:lnTo>
                  <a:pt x="2410" y="3636"/>
                </a:lnTo>
                <a:lnTo>
                  <a:pt x="2553" y="3492"/>
                </a:lnTo>
                <a:lnTo>
                  <a:pt x="2733" y="3348"/>
                </a:lnTo>
                <a:lnTo>
                  <a:pt x="2949" y="3276"/>
                </a:lnTo>
                <a:lnTo>
                  <a:pt x="3128" y="3204"/>
                </a:lnTo>
                <a:lnTo>
                  <a:pt x="3344" y="3204"/>
                </a:lnTo>
                <a:lnTo>
                  <a:pt x="3561" y="3204"/>
                </a:lnTo>
                <a:lnTo>
                  <a:pt x="3776" y="3348"/>
                </a:lnTo>
                <a:lnTo>
                  <a:pt x="3992" y="3456"/>
                </a:lnTo>
                <a:lnTo>
                  <a:pt x="4243" y="3528"/>
                </a:lnTo>
                <a:lnTo>
                  <a:pt x="4459" y="3564"/>
                </a:lnTo>
                <a:lnTo>
                  <a:pt x="4710" y="3528"/>
                </a:lnTo>
                <a:lnTo>
                  <a:pt x="4963" y="3456"/>
                </a:lnTo>
                <a:lnTo>
                  <a:pt x="5179" y="3348"/>
                </a:lnTo>
                <a:lnTo>
                  <a:pt x="5394" y="3204"/>
                </a:lnTo>
                <a:lnTo>
                  <a:pt x="5610" y="3204"/>
                </a:lnTo>
                <a:lnTo>
                  <a:pt x="5789" y="3204"/>
                </a:lnTo>
                <a:lnTo>
                  <a:pt x="5969" y="3276"/>
                </a:lnTo>
                <a:lnTo>
                  <a:pt x="6186" y="3348"/>
                </a:lnTo>
                <a:lnTo>
                  <a:pt x="6329" y="3456"/>
                </a:lnTo>
                <a:lnTo>
                  <a:pt x="6509" y="3564"/>
                </a:lnTo>
                <a:lnTo>
                  <a:pt x="6653" y="3744"/>
                </a:lnTo>
                <a:lnTo>
                  <a:pt x="6868" y="4068"/>
                </a:lnTo>
                <a:lnTo>
                  <a:pt x="6904" y="4068"/>
                </a:lnTo>
                <a:close/>
                <a:moveTo>
                  <a:pt x="0" y="6444"/>
                </a:moveTo>
                <a:lnTo>
                  <a:pt x="6437" y="6444"/>
                </a:lnTo>
                <a:lnTo>
                  <a:pt x="6222" y="6552"/>
                </a:lnTo>
                <a:lnTo>
                  <a:pt x="6041" y="6696"/>
                </a:lnTo>
                <a:lnTo>
                  <a:pt x="5861" y="6840"/>
                </a:lnTo>
                <a:lnTo>
                  <a:pt x="5754" y="7056"/>
                </a:lnTo>
                <a:lnTo>
                  <a:pt x="0" y="7056"/>
                </a:lnTo>
                <a:lnTo>
                  <a:pt x="0" y="644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</a:ln>
        </p:spPr>
        <p:txBody>
          <a:bodyPr vert="horz" wrap="square" lIns="80156" tIns="40078" rIns="80156" bIns="4007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rgbClr val="1D1D1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220265" y="4861255"/>
            <a:ext cx="946150" cy="252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cs typeface="+mn-ea"/>
                <a:sym typeface="+mn-lt"/>
              </a:rPr>
              <a:t>（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cs typeface="+mn-ea"/>
                <a:sym typeface="+mn-lt"/>
              </a:rPr>
              <a:t>30%</a:t>
            </a:r>
            <a:r>
              <a:rPr lang="zh-CN" altLang="en-US" sz="1050" dirty="0">
                <a:solidFill>
                  <a:srgbClr val="1D1D1A"/>
                </a:solidFill>
                <a:cs typeface="+mn-ea"/>
                <a:sym typeface="+mn-lt"/>
              </a:rPr>
              <a:t>比例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cs typeface="+mn-ea"/>
                <a:sym typeface="+mn-lt"/>
              </a:rPr>
              <a:t>）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2" name="加号 111"/>
          <p:cNvSpPr/>
          <p:nvPr/>
        </p:nvSpPr>
        <p:spPr>
          <a:xfrm>
            <a:off x="2863589" y="4466467"/>
            <a:ext cx="270305" cy="270305"/>
          </a:xfrm>
          <a:prstGeom prst="mathPlus">
            <a:avLst>
              <a:gd name="adj1" fmla="val 7327"/>
            </a:avLst>
          </a:prstGeom>
          <a:solidFill>
            <a:srgbClr val="A91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56" tIns="40078" rIns="80156" bIns="40078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3854497" y="4825821"/>
            <a:ext cx="946150" cy="252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cs typeface="+mn-ea"/>
                <a:sym typeface="+mn-lt"/>
              </a:rPr>
              <a:t>（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cs typeface="+mn-ea"/>
                <a:sym typeface="+mn-lt"/>
              </a:rPr>
              <a:t>30%</a:t>
            </a:r>
            <a:r>
              <a:rPr lang="zh-CN" altLang="en-US" sz="1050" dirty="0">
                <a:solidFill>
                  <a:srgbClr val="1D1D1A"/>
                </a:solidFill>
                <a:cs typeface="+mn-ea"/>
                <a:sym typeface="+mn-lt"/>
              </a:rPr>
              <a:t>比例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cs typeface="+mn-ea"/>
                <a:sym typeface="+mn-lt"/>
              </a:rPr>
              <a:t>）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6488730" y="4844618"/>
            <a:ext cx="946150" cy="252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cs typeface="+mn-ea"/>
                <a:sym typeface="+mn-lt"/>
              </a:rPr>
              <a:t>（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cs typeface="+mn-ea"/>
                <a:sym typeface="+mn-lt"/>
              </a:rPr>
              <a:t>40%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cs typeface="+mn-ea"/>
                <a:sym typeface="+mn-lt"/>
              </a:rPr>
              <a:t>比例）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4707805" y="5471704"/>
            <a:ext cx="1876520" cy="290765"/>
          </a:xfrm>
          <a:prstGeom prst="rect">
            <a:avLst/>
          </a:prstGeom>
          <a:noFill/>
          <a:ln>
            <a:noFill/>
          </a:ln>
        </p:spPr>
        <p:txBody>
          <a:bodyPr wrap="none" tIns="0" bIns="31557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5" b="1" dirty="0">
                <a:solidFill>
                  <a:srgbClr val="C00000"/>
                </a:solidFill>
                <a:cs typeface="+mn-ea"/>
                <a:sym typeface="+mn-lt"/>
              </a:rPr>
              <a:t>云</a:t>
            </a:r>
            <a:r>
              <a:rPr lang="zh-CN" altLang="en-US" sz="1405" b="1" dirty="0">
                <a:solidFill>
                  <a:srgbClr val="C00000"/>
                </a:solidFill>
                <a:cs typeface="+mn-ea"/>
                <a:sym typeface="+mn-lt"/>
              </a:rPr>
              <a:t>底座</a:t>
            </a:r>
            <a:endParaRPr kumimoji="0" lang="zh-CN" altLang="en-US" sz="1405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272793" y="5888023"/>
            <a:ext cx="379377" cy="3778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25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客户价值</a:t>
            </a:r>
            <a:endParaRPr kumimoji="1" lang="en-US" altLang="zh-CN" sz="1225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1232302" y="5206177"/>
            <a:ext cx="1104525" cy="203976"/>
          </a:xfrm>
          <a:prstGeom prst="rect">
            <a:avLst/>
          </a:prstGeom>
          <a:gradFill flip="none" rotWithShape="1">
            <a:gsLst>
              <a:gs pos="40000">
                <a:srgbClr val="666666">
                  <a:lumMod val="60000"/>
                  <a:lumOff val="40000"/>
                  <a:alpha val="0"/>
                </a:srgbClr>
              </a:gs>
              <a:gs pos="95000">
                <a:srgbClr val="666666">
                  <a:lumMod val="60000"/>
                  <a:lumOff val="40000"/>
                  <a:alpha val="17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gradFill flip="none" rotWithShape="1">
              <a:gsLst>
                <a:gs pos="50000">
                  <a:srgbClr val="FFFFFF">
                    <a:alpha val="10000"/>
                  </a:srgbClr>
                </a:gs>
                <a:gs pos="0">
                  <a:srgbClr val="C00000"/>
                </a:gs>
                <a:gs pos="100000">
                  <a:srgbClr val="C00000"/>
                </a:gs>
              </a:gsLst>
              <a:lin ang="0" scaled="0"/>
              <a:tileRect/>
            </a:gra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/>
            <a:r>
              <a:rPr lang="zh-CN" altLang="en-US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网络</a:t>
            </a:r>
            <a:endParaRPr lang="zh-CN" altLang="en-US" sz="105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3754932" y="5206177"/>
            <a:ext cx="1104525" cy="203976"/>
          </a:xfrm>
          <a:prstGeom prst="rect">
            <a:avLst/>
          </a:prstGeom>
          <a:gradFill flip="none" rotWithShape="1">
            <a:gsLst>
              <a:gs pos="40000">
                <a:srgbClr val="666666">
                  <a:lumMod val="60000"/>
                  <a:lumOff val="40000"/>
                  <a:alpha val="0"/>
                </a:srgbClr>
              </a:gs>
              <a:gs pos="95000">
                <a:srgbClr val="666666">
                  <a:lumMod val="60000"/>
                  <a:lumOff val="40000"/>
                  <a:alpha val="17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gradFill flip="none" rotWithShape="1">
              <a:gsLst>
                <a:gs pos="50000">
                  <a:srgbClr val="FFFFFF">
                    <a:alpha val="10000"/>
                  </a:srgbClr>
                </a:gs>
                <a:gs pos="0">
                  <a:srgbClr val="C00000"/>
                </a:gs>
                <a:gs pos="100000">
                  <a:srgbClr val="C00000"/>
                </a:gs>
              </a:gsLst>
              <a:lin ang="0" scaled="0"/>
              <a:tileRect/>
            </a:gra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/>
            <a:r>
              <a:rPr lang="zh-CN" altLang="en-US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安全</a:t>
            </a:r>
            <a:endParaRPr lang="zh-CN" altLang="en-US" sz="105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400325" y="5206177"/>
            <a:ext cx="1104525" cy="203976"/>
          </a:xfrm>
          <a:prstGeom prst="rect">
            <a:avLst/>
          </a:prstGeom>
          <a:gradFill flip="none" rotWithShape="1">
            <a:gsLst>
              <a:gs pos="40000">
                <a:srgbClr val="666666">
                  <a:lumMod val="60000"/>
                  <a:lumOff val="40000"/>
                  <a:alpha val="0"/>
                </a:srgbClr>
              </a:gs>
              <a:gs pos="95000">
                <a:srgbClr val="666666">
                  <a:lumMod val="60000"/>
                  <a:lumOff val="40000"/>
                  <a:alpha val="17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gradFill flip="none" rotWithShape="1">
              <a:gsLst>
                <a:gs pos="50000">
                  <a:srgbClr val="FFFFFF">
                    <a:alpha val="10000"/>
                  </a:srgbClr>
                </a:gs>
                <a:gs pos="0">
                  <a:srgbClr val="C00000"/>
                </a:gs>
                <a:gs pos="100000">
                  <a:srgbClr val="C00000"/>
                </a:gs>
              </a:gsLst>
              <a:lin ang="0" scaled="0"/>
              <a:tileRect/>
            </a:gra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/>
            <a:r>
              <a:rPr lang="zh-CN" altLang="en-US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计算</a:t>
            </a:r>
            <a:endParaRPr lang="zh-CN" altLang="en-US" sz="105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8907209" y="5206177"/>
            <a:ext cx="1104525" cy="203976"/>
          </a:xfrm>
          <a:prstGeom prst="rect">
            <a:avLst/>
          </a:prstGeom>
          <a:gradFill flip="none" rotWithShape="1">
            <a:gsLst>
              <a:gs pos="40000">
                <a:srgbClr val="666666">
                  <a:lumMod val="60000"/>
                  <a:lumOff val="40000"/>
                  <a:alpha val="0"/>
                </a:srgbClr>
              </a:gs>
              <a:gs pos="95000">
                <a:srgbClr val="666666">
                  <a:lumMod val="60000"/>
                  <a:lumOff val="40000"/>
                  <a:alpha val="17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gradFill flip="none" rotWithShape="1">
              <a:gsLst>
                <a:gs pos="50000">
                  <a:srgbClr val="FFFFFF">
                    <a:alpha val="10000"/>
                  </a:srgbClr>
                </a:gs>
                <a:gs pos="0">
                  <a:srgbClr val="C00000"/>
                </a:gs>
                <a:gs pos="100000">
                  <a:srgbClr val="C00000"/>
                </a:gs>
              </a:gsLst>
              <a:lin ang="0" scaled="0"/>
              <a:tileRect/>
            </a:gra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 anchorCtr="1"/>
          <a:lstStyle/>
          <a:p>
            <a:pPr algn="ctr"/>
            <a:r>
              <a:rPr lang="zh-CN" altLang="en-US" sz="105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存储</a:t>
            </a:r>
            <a:endParaRPr lang="zh-CN" altLang="en-US" sz="105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4" name="加号 133"/>
          <p:cNvSpPr/>
          <p:nvPr/>
        </p:nvSpPr>
        <p:spPr>
          <a:xfrm>
            <a:off x="5474167" y="4466467"/>
            <a:ext cx="270305" cy="270305"/>
          </a:xfrm>
          <a:prstGeom prst="mathPlus">
            <a:avLst>
              <a:gd name="adj1" fmla="val 7327"/>
            </a:avLst>
          </a:prstGeom>
          <a:solidFill>
            <a:srgbClr val="A91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156" tIns="40078" rIns="80156" bIns="40078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36" name="组合 93"/>
          <p:cNvGrpSpPr/>
          <p:nvPr/>
        </p:nvGrpSpPr>
        <p:grpSpPr>
          <a:xfrm>
            <a:off x="1540937" y="1672608"/>
            <a:ext cx="421074" cy="365217"/>
            <a:chOff x="337741" y="4949398"/>
            <a:chExt cx="1459987" cy="1266315"/>
          </a:xfrm>
        </p:grpSpPr>
        <p:sp>
          <p:nvSpPr>
            <p:cNvPr id="140" name="Freeform 30"/>
            <p:cNvSpPr>
              <a:spLocks noEditPoints="1"/>
            </p:cNvSpPr>
            <p:nvPr/>
          </p:nvSpPr>
          <p:spPr bwMode="auto">
            <a:xfrm>
              <a:off x="337741" y="4949398"/>
              <a:ext cx="1459987" cy="1266315"/>
            </a:xfrm>
            <a:custGeom>
              <a:avLst/>
              <a:gdLst/>
              <a:ahLst/>
              <a:cxnLst>
                <a:cxn ang="0">
                  <a:pos x="884" y="4"/>
                </a:cxn>
                <a:cxn ang="0">
                  <a:pos x="882" y="0"/>
                </a:cxn>
                <a:cxn ang="0">
                  <a:pos x="294" y="0"/>
                </a:cxn>
                <a:cxn ang="0">
                  <a:pos x="0" y="510"/>
                </a:cxn>
                <a:cxn ang="0">
                  <a:pos x="294" y="1020"/>
                </a:cxn>
                <a:cxn ang="0">
                  <a:pos x="882" y="1020"/>
                </a:cxn>
                <a:cxn ang="0">
                  <a:pos x="1176" y="510"/>
                </a:cxn>
                <a:cxn ang="0">
                  <a:pos x="884" y="4"/>
                </a:cxn>
                <a:cxn ang="0">
                  <a:pos x="876" y="1010"/>
                </a:cxn>
                <a:cxn ang="0">
                  <a:pos x="300" y="1010"/>
                </a:cxn>
                <a:cxn ang="0">
                  <a:pos x="10" y="510"/>
                </a:cxn>
                <a:cxn ang="0">
                  <a:pos x="300" y="10"/>
                </a:cxn>
                <a:cxn ang="0">
                  <a:pos x="876" y="10"/>
                </a:cxn>
                <a:cxn ang="0">
                  <a:pos x="1166" y="510"/>
                </a:cxn>
                <a:cxn ang="0">
                  <a:pos x="876" y="1010"/>
                </a:cxn>
                <a:cxn ang="0">
                  <a:pos x="1114" y="450"/>
                </a:cxn>
                <a:cxn ang="0">
                  <a:pos x="1100" y="456"/>
                </a:cxn>
                <a:cxn ang="0">
                  <a:pos x="888" y="90"/>
                </a:cxn>
                <a:cxn ang="0">
                  <a:pos x="904" y="80"/>
                </a:cxn>
                <a:cxn ang="0">
                  <a:pos x="868" y="24"/>
                </a:cxn>
                <a:cxn ang="0">
                  <a:pos x="796" y="24"/>
                </a:cxn>
                <a:cxn ang="0">
                  <a:pos x="796" y="40"/>
                </a:cxn>
                <a:cxn ang="0">
                  <a:pos x="378" y="40"/>
                </a:cxn>
                <a:cxn ang="0">
                  <a:pos x="378" y="24"/>
                </a:cxn>
                <a:cxn ang="0">
                  <a:pos x="308" y="24"/>
                </a:cxn>
                <a:cxn ang="0">
                  <a:pos x="272" y="80"/>
                </a:cxn>
                <a:cxn ang="0">
                  <a:pos x="288" y="90"/>
                </a:cxn>
                <a:cxn ang="0">
                  <a:pos x="76" y="456"/>
                </a:cxn>
                <a:cxn ang="0">
                  <a:pos x="62" y="450"/>
                </a:cxn>
                <a:cxn ang="0">
                  <a:pos x="28" y="510"/>
                </a:cxn>
                <a:cxn ang="0">
                  <a:pos x="58" y="570"/>
                </a:cxn>
                <a:cxn ang="0">
                  <a:pos x="74" y="560"/>
                </a:cxn>
                <a:cxn ang="0">
                  <a:pos x="288" y="930"/>
                </a:cxn>
                <a:cxn ang="0">
                  <a:pos x="272" y="940"/>
                </a:cxn>
                <a:cxn ang="0">
                  <a:pos x="308" y="996"/>
                </a:cxn>
                <a:cxn ang="0">
                  <a:pos x="378" y="996"/>
                </a:cxn>
                <a:cxn ang="0">
                  <a:pos x="378" y="980"/>
                </a:cxn>
                <a:cxn ang="0">
                  <a:pos x="796" y="980"/>
                </a:cxn>
                <a:cxn ang="0">
                  <a:pos x="796" y="996"/>
                </a:cxn>
                <a:cxn ang="0">
                  <a:pos x="868" y="996"/>
                </a:cxn>
                <a:cxn ang="0">
                  <a:pos x="904" y="940"/>
                </a:cxn>
                <a:cxn ang="0">
                  <a:pos x="888" y="930"/>
                </a:cxn>
                <a:cxn ang="0">
                  <a:pos x="1102" y="560"/>
                </a:cxn>
                <a:cxn ang="0">
                  <a:pos x="1118" y="570"/>
                </a:cxn>
                <a:cxn ang="0">
                  <a:pos x="1148" y="510"/>
                </a:cxn>
                <a:cxn ang="0">
                  <a:pos x="1114" y="450"/>
                </a:cxn>
                <a:cxn ang="0">
                  <a:pos x="856" y="976"/>
                </a:cxn>
                <a:cxn ang="0">
                  <a:pos x="320" y="976"/>
                </a:cxn>
                <a:cxn ang="0">
                  <a:pos x="50" y="510"/>
                </a:cxn>
                <a:cxn ang="0">
                  <a:pos x="320" y="46"/>
                </a:cxn>
                <a:cxn ang="0">
                  <a:pos x="856" y="46"/>
                </a:cxn>
                <a:cxn ang="0">
                  <a:pos x="1126" y="510"/>
                </a:cxn>
                <a:cxn ang="0">
                  <a:pos x="856" y="976"/>
                </a:cxn>
              </a:cxnLst>
              <a:rect l="0" t="0" r="r" b="b"/>
              <a:pathLst>
                <a:path w="1176" h="1020">
                  <a:moveTo>
                    <a:pt x="884" y="4"/>
                  </a:moveTo>
                  <a:lnTo>
                    <a:pt x="882" y="0"/>
                  </a:lnTo>
                  <a:lnTo>
                    <a:pt x="294" y="0"/>
                  </a:lnTo>
                  <a:lnTo>
                    <a:pt x="0" y="510"/>
                  </a:lnTo>
                  <a:lnTo>
                    <a:pt x="294" y="1020"/>
                  </a:lnTo>
                  <a:lnTo>
                    <a:pt x="882" y="1020"/>
                  </a:lnTo>
                  <a:lnTo>
                    <a:pt x="1176" y="510"/>
                  </a:lnTo>
                  <a:lnTo>
                    <a:pt x="884" y="4"/>
                  </a:lnTo>
                  <a:close/>
                  <a:moveTo>
                    <a:pt x="876" y="1010"/>
                  </a:moveTo>
                  <a:lnTo>
                    <a:pt x="300" y="1010"/>
                  </a:lnTo>
                  <a:lnTo>
                    <a:pt x="10" y="510"/>
                  </a:lnTo>
                  <a:lnTo>
                    <a:pt x="300" y="10"/>
                  </a:lnTo>
                  <a:lnTo>
                    <a:pt x="876" y="10"/>
                  </a:lnTo>
                  <a:lnTo>
                    <a:pt x="1166" y="510"/>
                  </a:lnTo>
                  <a:lnTo>
                    <a:pt x="876" y="1010"/>
                  </a:lnTo>
                  <a:close/>
                  <a:moveTo>
                    <a:pt x="1114" y="450"/>
                  </a:moveTo>
                  <a:lnTo>
                    <a:pt x="1100" y="456"/>
                  </a:lnTo>
                  <a:lnTo>
                    <a:pt x="888" y="90"/>
                  </a:lnTo>
                  <a:lnTo>
                    <a:pt x="904" y="80"/>
                  </a:lnTo>
                  <a:lnTo>
                    <a:pt x="868" y="24"/>
                  </a:lnTo>
                  <a:lnTo>
                    <a:pt x="796" y="24"/>
                  </a:lnTo>
                  <a:lnTo>
                    <a:pt x="796" y="40"/>
                  </a:lnTo>
                  <a:lnTo>
                    <a:pt x="378" y="40"/>
                  </a:lnTo>
                  <a:lnTo>
                    <a:pt x="378" y="24"/>
                  </a:lnTo>
                  <a:lnTo>
                    <a:pt x="308" y="24"/>
                  </a:lnTo>
                  <a:lnTo>
                    <a:pt x="272" y="80"/>
                  </a:lnTo>
                  <a:lnTo>
                    <a:pt x="288" y="90"/>
                  </a:lnTo>
                  <a:lnTo>
                    <a:pt x="76" y="456"/>
                  </a:lnTo>
                  <a:lnTo>
                    <a:pt x="62" y="450"/>
                  </a:lnTo>
                  <a:lnTo>
                    <a:pt x="28" y="510"/>
                  </a:lnTo>
                  <a:lnTo>
                    <a:pt x="58" y="570"/>
                  </a:lnTo>
                  <a:lnTo>
                    <a:pt x="74" y="560"/>
                  </a:lnTo>
                  <a:lnTo>
                    <a:pt x="288" y="930"/>
                  </a:lnTo>
                  <a:lnTo>
                    <a:pt x="272" y="940"/>
                  </a:lnTo>
                  <a:lnTo>
                    <a:pt x="308" y="996"/>
                  </a:lnTo>
                  <a:lnTo>
                    <a:pt x="378" y="996"/>
                  </a:lnTo>
                  <a:lnTo>
                    <a:pt x="378" y="980"/>
                  </a:lnTo>
                  <a:lnTo>
                    <a:pt x="796" y="980"/>
                  </a:lnTo>
                  <a:lnTo>
                    <a:pt x="796" y="996"/>
                  </a:lnTo>
                  <a:lnTo>
                    <a:pt x="868" y="996"/>
                  </a:lnTo>
                  <a:lnTo>
                    <a:pt x="904" y="940"/>
                  </a:lnTo>
                  <a:lnTo>
                    <a:pt x="888" y="930"/>
                  </a:lnTo>
                  <a:lnTo>
                    <a:pt x="1102" y="560"/>
                  </a:lnTo>
                  <a:lnTo>
                    <a:pt x="1118" y="570"/>
                  </a:lnTo>
                  <a:lnTo>
                    <a:pt x="1148" y="510"/>
                  </a:lnTo>
                  <a:lnTo>
                    <a:pt x="1114" y="450"/>
                  </a:lnTo>
                  <a:close/>
                  <a:moveTo>
                    <a:pt x="856" y="976"/>
                  </a:moveTo>
                  <a:lnTo>
                    <a:pt x="320" y="976"/>
                  </a:lnTo>
                  <a:lnTo>
                    <a:pt x="50" y="510"/>
                  </a:lnTo>
                  <a:lnTo>
                    <a:pt x="320" y="46"/>
                  </a:lnTo>
                  <a:lnTo>
                    <a:pt x="856" y="46"/>
                  </a:lnTo>
                  <a:lnTo>
                    <a:pt x="1126" y="510"/>
                  </a:lnTo>
                  <a:lnTo>
                    <a:pt x="856" y="976"/>
                  </a:lnTo>
                  <a:close/>
                </a:path>
              </a:pathLst>
            </a:custGeom>
            <a:solidFill>
              <a:srgbClr val="666666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256032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anose="05000000000000000000" pitchFamily="2" charset="2"/>
                <a:buChar char="n"/>
                <a:defRPr/>
              </a:pPr>
              <a:endParaRPr kumimoji="0" lang="zh-CN" altLang="en-US" sz="1580" b="0" i="0" u="none" strike="noStrike" kern="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41" name="Freeform 37"/>
            <p:cNvSpPr>
              <a:spLocks noEditPoints="1"/>
            </p:cNvSpPr>
            <p:nvPr/>
          </p:nvSpPr>
          <p:spPr bwMode="auto">
            <a:xfrm>
              <a:off x="434764" y="5003881"/>
              <a:ext cx="1307732" cy="1158277"/>
            </a:xfrm>
            <a:custGeom>
              <a:avLst/>
              <a:gdLst/>
              <a:ahLst/>
              <a:cxnLst>
                <a:cxn ang="0">
                  <a:pos x="972" y="612"/>
                </a:cxn>
                <a:cxn ang="0">
                  <a:pos x="640" y="930"/>
                </a:cxn>
                <a:cxn ang="0">
                  <a:pos x="954" y="286"/>
                </a:cxn>
                <a:cxn ang="0">
                  <a:pos x="322" y="930"/>
                </a:cxn>
                <a:cxn ang="0">
                  <a:pos x="954" y="286"/>
                </a:cxn>
                <a:cxn ang="0">
                  <a:pos x="474" y="930"/>
                </a:cxn>
                <a:cxn ang="0">
                  <a:pos x="1020" y="400"/>
                </a:cxn>
                <a:cxn ang="0">
                  <a:pos x="1044" y="444"/>
                </a:cxn>
                <a:cxn ang="0">
                  <a:pos x="572" y="930"/>
                </a:cxn>
                <a:cxn ang="0">
                  <a:pos x="1044" y="444"/>
                </a:cxn>
                <a:cxn ang="0">
                  <a:pos x="392" y="930"/>
                </a:cxn>
                <a:cxn ang="0">
                  <a:pos x="988" y="348"/>
                </a:cxn>
                <a:cxn ang="0">
                  <a:pos x="924" y="234"/>
                </a:cxn>
                <a:cxn ang="0">
                  <a:pos x="248" y="922"/>
                </a:cxn>
                <a:cxn ang="0">
                  <a:pos x="924" y="234"/>
                </a:cxn>
                <a:cxn ang="0">
                  <a:pos x="182" y="810"/>
                </a:cxn>
                <a:cxn ang="0">
                  <a:pos x="868" y="136"/>
                </a:cxn>
                <a:cxn ang="0">
                  <a:pos x="832" y="76"/>
                </a:cxn>
                <a:cxn ang="0">
                  <a:pos x="156" y="766"/>
                </a:cxn>
                <a:cxn ang="0">
                  <a:pos x="832" y="76"/>
                </a:cxn>
                <a:cxn ang="0">
                  <a:pos x="212" y="862"/>
                </a:cxn>
                <a:cxn ang="0">
                  <a:pos x="898" y="190"/>
                </a:cxn>
                <a:cxn ang="0">
                  <a:pos x="658" y="0"/>
                </a:cxn>
                <a:cxn ang="0">
                  <a:pos x="66" y="608"/>
                </a:cxn>
                <a:cxn ang="0">
                  <a:pos x="658" y="0"/>
                </a:cxn>
                <a:cxn ang="0">
                  <a:pos x="90" y="652"/>
                </a:cxn>
                <a:cxn ang="0">
                  <a:pos x="756" y="0"/>
                </a:cxn>
                <a:cxn ang="0">
                  <a:pos x="576" y="0"/>
                </a:cxn>
                <a:cxn ang="0">
                  <a:pos x="34" y="554"/>
                </a:cxn>
                <a:cxn ang="0">
                  <a:pos x="576" y="0"/>
                </a:cxn>
                <a:cxn ang="0">
                  <a:pos x="120" y="704"/>
                </a:cxn>
                <a:cxn ang="0">
                  <a:pos x="806" y="32"/>
                </a:cxn>
                <a:cxn ang="0">
                  <a:pos x="410" y="0"/>
                </a:cxn>
                <a:cxn ang="0">
                  <a:pos x="14" y="410"/>
                </a:cxn>
                <a:cxn ang="0">
                  <a:pos x="410" y="0"/>
                </a:cxn>
                <a:cxn ang="0">
                  <a:pos x="0" y="494"/>
                </a:cxn>
                <a:cxn ang="0">
                  <a:pos x="506" y="0"/>
                </a:cxn>
                <a:cxn ang="0">
                  <a:pos x="328" y="0"/>
                </a:cxn>
                <a:cxn ang="0">
                  <a:pos x="118" y="222"/>
                </a:cxn>
                <a:cxn ang="0">
                  <a:pos x="328" y="0"/>
                </a:cxn>
                <a:cxn ang="0">
                  <a:pos x="860" y="808"/>
                </a:cxn>
                <a:cxn ang="0">
                  <a:pos x="724" y="930"/>
                </a:cxn>
              </a:cxnLst>
              <a:rect l="0" t="0" r="r" b="b"/>
              <a:pathLst>
                <a:path w="1050" h="930">
                  <a:moveTo>
                    <a:pt x="654" y="930"/>
                  </a:moveTo>
                  <a:lnTo>
                    <a:pt x="972" y="612"/>
                  </a:lnTo>
                  <a:lnTo>
                    <a:pt x="992" y="580"/>
                  </a:lnTo>
                  <a:lnTo>
                    <a:pt x="640" y="930"/>
                  </a:lnTo>
                  <a:lnTo>
                    <a:pt x="654" y="930"/>
                  </a:lnTo>
                  <a:close/>
                  <a:moveTo>
                    <a:pt x="954" y="286"/>
                  </a:moveTo>
                  <a:lnTo>
                    <a:pt x="308" y="930"/>
                  </a:lnTo>
                  <a:lnTo>
                    <a:pt x="322" y="930"/>
                  </a:lnTo>
                  <a:lnTo>
                    <a:pt x="958" y="294"/>
                  </a:lnTo>
                  <a:lnTo>
                    <a:pt x="954" y="286"/>
                  </a:lnTo>
                  <a:close/>
                  <a:moveTo>
                    <a:pt x="1014" y="390"/>
                  </a:moveTo>
                  <a:lnTo>
                    <a:pt x="474" y="930"/>
                  </a:lnTo>
                  <a:lnTo>
                    <a:pt x="488" y="930"/>
                  </a:lnTo>
                  <a:lnTo>
                    <a:pt x="1020" y="400"/>
                  </a:lnTo>
                  <a:lnTo>
                    <a:pt x="1014" y="390"/>
                  </a:lnTo>
                  <a:close/>
                  <a:moveTo>
                    <a:pt x="1044" y="444"/>
                  </a:moveTo>
                  <a:lnTo>
                    <a:pt x="558" y="930"/>
                  </a:lnTo>
                  <a:lnTo>
                    <a:pt x="572" y="930"/>
                  </a:lnTo>
                  <a:lnTo>
                    <a:pt x="1050" y="452"/>
                  </a:lnTo>
                  <a:lnTo>
                    <a:pt x="1044" y="444"/>
                  </a:lnTo>
                  <a:close/>
                  <a:moveTo>
                    <a:pt x="984" y="338"/>
                  </a:moveTo>
                  <a:lnTo>
                    <a:pt x="392" y="930"/>
                  </a:lnTo>
                  <a:lnTo>
                    <a:pt x="406" y="930"/>
                  </a:lnTo>
                  <a:lnTo>
                    <a:pt x="988" y="348"/>
                  </a:lnTo>
                  <a:lnTo>
                    <a:pt x="984" y="338"/>
                  </a:lnTo>
                  <a:close/>
                  <a:moveTo>
                    <a:pt x="924" y="234"/>
                  </a:moveTo>
                  <a:lnTo>
                    <a:pt x="242" y="914"/>
                  </a:lnTo>
                  <a:lnTo>
                    <a:pt x="248" y="922"/>
                  </a:lnTo>
                  <a:lnTo>
                    <a:pt x="928" y="242"/>
                  </a:lnTo>
                  <a:lnTo>
                    <a:pt x="924" y="234"/>
                  </a:lnTo>
                  <a:close/>
                  <a:moveTo>
                    <a:pt x="862" y="128"/>
                  </a:moveTo>
                  <a:lnTo>
                    <a:pt x="182" y="810"/>
                  </a:lnTo>
                  <a:lnTo>
                    <a:pt x="186" y="818"/>
                  </a:lnTo>
                  <a:lnTo>
                    <a:pt x="868" y="136"/>
                  </a:lnTo>
                  <a:lnTo>
                    <a:pt x="862" y="128"/>
                  </a:lnTo>
                  <a:close/>
                  <a:moveTo>
                    <a:pt x="832" y="76"/>
                  </a:moveTo>
                  <a:lnTo>
                    <a:pt x="152" y="756"/>
                  </a:lnTo>
                  <a:lnTo>
                    <a:pt x="156" y="766"/>
                  </a:lnTo>
                  <a:lnTo>
                    <a:pt x="838" y="84"/>
                  </a:lnTo>
                  <a:lnTo>
                    <a:pt x="832" y="76"/>
                  </a:lnTo>
                  <a:close/>
                  <a:moveTo>
                    <a:pt x="892" y="180"/>
                  </a:moveTo>
                  <a:lnTo>
                    <a:pt x="212" y="862"/>
                  </a:lnTo>
                  <a:lnTo>
                    <a:pt x="216" y="870"/>
                  </a:lnTo>
                  <a:lnTo>
                    <a:pt x="898" y="190"/>
                  </a:lnTo>
                  <a:lnTo>
                    <a:pt x="892" y="180"/>
                  </a:lnTo>
                  <a:close/>
                  <a:moveTo>
                    <a:pt x="658" y="0"/>
                  </a:moveTo>
                  <a:lnTo>
                    <a:pt x="60" y="598"/>
                  </a:lnTo>
                  <a:lnTo>
                    <a:pt x="66" y="608"/>
                  </a:lnTo>
                  <a:lnTo>
                    <a:pt x="672" y="0"/>
                  </a:lnTo>
                  <a:lnTo>
                    <a:pt x="658" y="0"/>
                  </a:lnTo>
                  <a:close/>
                  <a:moveTo>
                    <a:pt x="742" y="0"/>
                  </a:moveTo>
                  <a:lnTo>
                    <a:pt x="90" y="652"/>
                  </a:lnTo>
                  <a:lnTo>
                    <a:pt x="96" y="660"/>
                  </a:lnTo>
                  <a:lnTo>
                    <a:pt x="756" y="0"/>
                  </a:lnTo>
                  <a:lnTo>
                    <a:pt x="742" y="0"/>
                  </a:lnTo>
                  <a:close/>
                  <a:moveTo>
                    <a:pt x="576" y="0"/>
                  </a:moveTo>
                  <a:lnTo>
                    <a:pt x="30" y="546"/>
                  </a:lnTo>
                  <a:lnTo>
                    <a:pt x="34" y="554"/>
                  </a:lnTo>
                  <a:lnTo>
                    <a:pt x="590" y="0"/>
                  </a:lnTo>
                  <a:lnTo>
                    <a:pt x="576" y="0"/>
                  </a:lnTo>
                  <a:close/>
                  <a:moveTo>
                    <a:pt x="802" y="24"/>
                  </a:moveTo>
                  <a:lnTo>
                    <a:pt x="120" y="704"/>
                  </a:lnTo>
                  <a:lnTo>
                    <a:pt x="126" y="712"/>
                  </a:lnTo>
                  <a:lnTo>
                    <a:pt x="806" y="32"/>
                  </a:lnTo>
                  <a:lnTo>
                    <a:pt x="802" y="24"/>
                  </a:lnTo>
                  <a:close/>
                  <a:moveTo>
                    <a:pt x="410" y="0"/>
                  </a:moveTo>
                  <a:lnTo>
                    <a:pt x="32" y="380"/>
                  </a:lnTo>
                  <a:lnTo>
                    <a:pt x="14" y="410"/>
                  </a:lnTo>
                  <a:lnTo>
                    <a:pt x="424" y="0"/>
                  </a:lnTo>
                  <a:lnTo>
                    <a:pt x="410" y="0"/>
                  </a:lnTo>
                  <a:close/>
                  <a:moveTo>
                    <a:pt x="492" y="0"/>
                  </a:moveTo>
                  <a:lnTo>
                    <a:pt x="0" y="494"/>
                  </a:lnTo>
                  <a:lnTo>
                    <a:pt x="4" y="502"/>
                  </a:lnTo>
                  <a:lnTo>
                    <a:pt x="506" y="0"/>
                  </a:lnTo>
                  <a:lnTo>
                    <a:pt x="492" y="0"/>
                  </a:lnTo>
                  <a:close/>
                  <a:moveTo>
                    <a:pt x="328" y="0"/>
                  </a:moveTo>
                  <a:lnTo>
                    <a:pt x="136" y="192"/>
                  </a:lnTo>
                  <a:lnTo>
                    <a:pt x="118" y="222"/>
                  </a:lnTo>
                  <a:lnTo>
                    <a:pt x="340" y="0"/>
                  </a:lnTo>
                  <a:lnTo>
                    <a:pt x="328" y="0"/>
                  </a:lnTo>
                  <a:close/>
                  <a:moveTo>
                    <a:pt x="736" y="930"/>
                  </a:moveTo>
                  <a:lnTo>
                    <a:pt x="860" y="808"/>
                  </a:lnTo>
                  <a:lnTo>
                    <a:pt x="878" y="776"/>
                  </a:lnTo>
                  <a:lnTo>
                    <a:pt x="724" y="930"/>
                  </a:lnTo>
                  <a:lnTo>
                    <a:pt x="736" y="930"/>
                  </a:lnTo>
                  <a:close/>
                </a:path>
              </a:pathLst>
            </a:custGeom>
            <a:solidFill>
              <a:srgbClr val="C9CACA">
                <a:alpha val="26000"/>
              </a:srgbClr>
            </a:solidFill>
            <a:ln w="9525">
              <a:noFill/>
              <a:round/>
            </a:ln>
          </p:spPr>
          <p:txBody>
            <a:bodyPr vert="horz" wrap="square" lIns="80156" tIns="40078" rIns="80156" bIns="4007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grpSp>
        <p:nvGrpSpPr>
          <p:cNvPr id="142" name="组合 93"/>
          <p:cNvGrpSpPr/>
          <p:nvPr/>
        </p:nvGrpSpPr>
        <p:grpSpPr>
          <a:xfrm>
            <a:off x="4068292" y="1672608"/>
            <a:ext cx="421074" cy="365217"/>
            <a:chOff x="337741" y="4949398"/>
            <a:chExt cx="1459987" cy="1266315"/>
          </a:xfrm>
        </p:grpSpPr>
        <p:sp>
          <p:nvSpPr>
            <p:cNvPr id="143" name="Freeform 30"/>
            <p:cNvSpPr>
              <a:spLocks noEditPoints="1"/>
            </p:cNvSpPr>
            <p:nvPr/>
          </p:nvSpPr>
          <p:spPr bwMode="auto">
            <a:xfrm>
              <a:off x="337741" y="4949398"/>
              <a:ext cx="1459987" cy="1266315"/>
            </a:xfrm>
            <a:custGeom>
              <a:avLst/>
              <a:gdLst/>
              <a:ahLst/>
              <a:cxnLst>
                <a:cxn ang="0">
                  <a:pos x="884" y="4"/>
                </a:cxn>
                <a:cxn ang="0">
                  <a:pos x="882" y="0"/>
                </a:cxn>
                <a:cxn ang="0">
                  <a:pos x="294" y="0"/>
                </a:cxn>
                <a:cxn ang="0">
                  <a:pos x="0" y="510"/>
                </a:cxn>
                <a:cxn ang="0">
                  <a:pos x="294" y="1020"/>
                </a:cxn>
                <a:cxn ang="0">
                  <a:pos x="882" y="1020"/>
                </a:cxn>
                <a:cxn ang="0">
                  <a:pos x="1176" y="510"/>
                </a:cxn>
                <a:cxn ang="0">
                  <a:pos x="884" y="4"/>
                </a:cxn>
                <a:cxn ang="0">
                  <a:pos x="876" y="1010"/>
                </a:cxn>
                <a:cxn ang="0">
                  <a:pos x="300" y="1010"/>
                </a:cxn>
                <a:cxn ang="0">
                  <a:pos x="10" y="510"/>
                </a:cxn>
                <a:cxn ang="0">
                  <a:pos x="300" y="10"/>
                </a:cxn>
                <a:cxn ang="0">
                  <a:pos x="876" y="10"/>
                </a:cxn>
                <a:cxn ang="0">
                  <a:pos x="1166" y="510"/>
                </a:cxn>
                <a:cxn ang="0">
                  <a:pos x="876" y="1010"/>
                </a:cxn>
                <a:cxn ang="0">
                  <a:pos x="1114" y="450"/>
                </a:cxn>
                <a:cxn ang="0">
                  <a:pos x="1100" y="456"/>
                </a:cxn>
                <a:cxn ang="0">
                  <a:pos x="888" y="90"/>
                </a:cxn>
                <a:cxn ang="0">
                  <a:pos x="904" y="80"/>
                </a:cxn>
                <a:cxn ang="0">
                  <a:pos x="868" y="24"/>
                </a:cxn>
                <a:cxn ang="0">
                  <a:pos x="796" y="24"/>
                </a:cxn>
                <a:cxn ang="0">
                  <a:pos x="796" y="40"/>
                </a:cxn>
                <a:cxn ang="0">
                  <a:pos x="378" y="40"/>
                </a:cxn>
                <a:cxn ang="0">
                  <a:pos x="378" y="24"/>
                </a:cxn>
                <a:cxn ang="0">
                  <a:pos x="308" y="24"/>
                </a:cxn>
                <a:cxn ang="0">
                  <a:pos x="272" y="80"/>
                </a:cxn>
                <a:cxn ang="0">
                  <a:pos x="288" y="90"/>
                </a:cxn>
                <a:cxn ang="0">
                  <a:pos x="76" y="456"/>
                </a:cxn>
                <a:cxn ang="0">
                  <a:pos x="62" y="450"/>
                </a:cxn>
                <a:cxn ang="0">
                  <a:pos x="28" y="510"/>
                </a:cxn>
                <a:cxn ang="0">
                  <a:pos x="58" y="570"/>
                </a:cxn>
                <a:cxn ang="0">
                  <a:pos x="74" y="560"/>
                </a:cxn>
                <a:cxn ang="0">
                  <a:pos x="288" y="930"/>
                </a:cxn>
                <a:cxn ang="0">
                  <a:pos x="272" y="940"/>
                </a:cxn>
                <a:cxn ang="0">
                  <a:pos x="308" y="996"/>
                </a:cxn>
                <a:cxn ang="0">
                  <a:pos x="378" y="996"/>
                </a:cxn>
                <a:cxn ang="0">
                  <a:pos x="378" y="980"/>
                </a:cxn>
                <a:cxn ang="0">
                  <a:pos x="796" y="980"/>
                </a:cxn>
                <a:cxn ang="0">
                  <a:pos x="796" y="996"/>
                </a:cxn>
                <a:cxn ang="0">
                  <a:pos x="868" y="996"/>
                </a:cxn>
                <a:cxn ang="0">
                  <a:pos x="904" y="940"/>
                </a:cxn>
                <a:cxn ang="0">
                  <a:pos x="888" y="930"/>
                </a:cxn>
                <a:cxn ang="0">
                  <a:pos x="1102" y="560"/>
                </a:cxn>
                <a:cxn ang="0">
                  <a:pos x="1118" y="570"/>
                </a:cxn>
                <a:cxn ang="0">
                  <a:pos x="1148" y="510"/>
                </a:cxn>
                <a:cxn ang="0">
                  <a:pos x="1114" y="450"/>
                </a:cxn>
                <a:cxn ang="0">
                  <a:pos x="856" y="976"/>
                </a:cxn>
                <a:cxn ang="0">
                  <a:pos x="320" y="976"/>
                </a:cxn>
                <a:cxn ang="0">
                  <a:pos x="50" y="510"/>
                </a:cxn>
                <a:cxn ang="0">
                  <a:pos x="320" y="46"/>
                </a:cxn>
                <a:cxn ang="0">
                  <a:pos x="856" y="46"/>
                </a:cxn>
                <a:cxn ang="0">
                  <a:pos x="1126" y="510"/>
                </a:cxn>
                <a:cxn ang="0">
                  <a:pos x="856" y="976"/>
                </a:cxn>
              </a:cxnLst>
              <a:rect l="0" t="0" r="r" b="b"/>
              <a:pathLst>
                <a:path w="1176" h="1020">
                  <a:moveTo>
                    <a:pt x="884" y="4"/>
                  </a:moveTo>
                  <a:lnTo>
                    <a:pt x="882" y="0"/>
                  </a:lnTo>
                  <a:lnTo>
                    <a:pt x="294" y="0"/>
                  </a:lnTo>
                  <a:lnTo>
                    <a:pt x="0" y="510"/>
                  </a:lnTo>
                  <a:lnTo>
                    <a:pt x="294" y="1020"/>
                  </a:lnTo>
                  <a:lnTo>
                    <a:pt x="882" y="1020"/>
                  </a:lnTo>
                  <a:lnTo>
                    <a:pt x="1176" y="510"/>
                  </a:lnTo>
                  <a:lnTo>
                    <a:pt x="884" y="4"/>
                  </a:lnTo>
                  <a:close/>
                  <a:moveTo>
                    <a:pt x="876" y="1010"/>
                  </a:moveTo>
                  <a:lnTo>
                    <a:pt x="300" y="1010"/>
                  </a:lnTo>
                  <a:lnTo>
                    <a:pt x="10" y="510"/>
                  </a:lnTo>
                  <a:lnTo>
                    <a:pt x="300" y="10"/>
                  </a:lnTo>
                  <a:lnTo>
                    <a:pt x="876" y="10"/>
                  </a:lnTo>
                  <a:lnTo>
                    <a:pt x="1166" y="510"/>
                  </a:lnTo>
                  <a:lnTo>
                    <a:pt x="876" y="1010"/>
                  </a:lnTo>
                  <a:close/>
                  <a:moveTo>
                    <a:pt x="1114" y="450"/>
                  </a:moveTo>
                  <a:lnTo>
                    <a:pt x="1100" y="456"/>
                  </a:lnTo>
                  <a:lnTo>
                    <a:pt x="888" y="90"/>
                  </a:lnTo>
                  <a:lnTo>
                    <a:pt x="904" y="80"/>
                  </a:lnTo>
                  <a:lnTo>
                    <a:pt x="868" y="24"/>
                  </a:lnTo>
                  <a:lnTo>
                    <a:pt x="796" y="24"/>
                  </a:lnTo>
                  <a:lnTo>
                    <a:pt x="796" y="40"/>
                  </a:lnTo>
                  <a:lnTo>
                    <a:pt x="378" y="40"/>
                  </a:lnTo>
                  <a:lnTo>
                    <a:pt x="378" y="24"/>
                  </a:lnTo>
                  <a:lnTo>
                    <a:pt x="308" y="24"/>
                  </a:lnTo>
                  <a:lnTo>
                    <a:pt x="272" y="80"/>
                  </a:lnTo>
                  <a:lnTo>
                    <a:pt x="288" y="90"/>
                  </a:lnTo>
                  <a:lnTo>
                    <a:pt x="76" y="456"/>
                  </a:lnTo>
                  <a:lnTo>
                    <a:pt x="62" y="450"/>
                  </a:lnTo>
                  <a:lnTo>
                    <a:pt x="28" y="510"/>
                  </a:lnTo>
                  <a:lnTo>
                    <a:pt x="58" y="570"/>
                  </a:lnTo>
                  <a:lnTo>
                    <a:pt x="74" y="560"/>
                  </a:lnTo>
                  <a:lnTo>
                    <a:pt x="288" y="930"/>
                  </a:lnTo>
                  <a:lnTo>
                    <a:pt x="272" y="940"/>
                  </a:lnTo>
                  <a:lnTo>
                    <a:pt x="308" y="996"/>
                  </a:lnTo>
                  <a:lnTo>
                    <a:pt x="378" y="996"/>
                  </a:lnTo>
                  <a:lnTo>
                    <a:pt x="378" y="980"/>
                  </a:lnTo>
                  <a:lnTo>
                    <a:pt x="796" y="980"/>
                  </a:lnTo>
                  <a:lnTo>
                    <a:pt x="796" y="996"/>
                  </a:lnTo>
                  <a:lnTo>
                    <a:pt x="868" y="996"/>
                  </a:lnTo>
                  <a:lnTo>
                    <a:pt x="904" y="940"/>
                  </a:lnTo>
                  <a:lnTo>
                    <a:pt x="888" y="930"/>
                  </a:lnTo>
                  <a:lnTo>
                    <a:pt x="1102" y="560"/>
                  </a:lnTo>
                  <a:lnTo>
                    <a:pt x="1118" y="570"/>
                  </a:lnTo>
                  <a:lnTo>
                    <a:pt x="1148" y="510"/>
                  </a:lnTo>
                  <a:lnTo>
                    <a:pt x="1114" y="450"/>
                  </a:lnTo>
                  <a:close/>
                  <a:moveTo>
                    <a:pt x="856" y="976"/>
                  </a:moveTo>
                  <a:lnTo>
                    <a:pt x="320" y="976"/>
                  </a:lnTo>
                  <a:lnTo>
                    <a:pt x="50" y="510"/>
                  </a:lnTo>
                  <a:lnTo>
                    <a:pt x="320" y="46"/>
                  </a:lnTo>
                  <a:lnTo>
                    <a:pt x="856" y="46"/>
                  </a:lnTo>
                  <a:lnTo>
                    <a:pt x="1126" y="510"/>
                  </a:lnTo>
                  <a:lnTo>
                    <a:pt x="856" y="976"/>
                  </a:lnTo>
                  <a:close/>
                </a:path>
              </a:pathLst>
            </a:custGeom>
            <a:solidFill>
              <a:srgbClr val="666666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256032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anose="05000000000000000000" pitchFamily="2" charset="2"/>
                <a:buChar char="n"/>
                <a:defRPr/>
              </a:pPr>
              <a:endParaRPr kumimoji="0" lang="zh-CN" altLang="en-US" sz="1580" b="0" i="0" u="none" strike="noStrike" kern="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44" name="Freeform 37"/>
            <p:cNvSpPr>
              <a:spLocks noEditPoints="1"/>
            </p:cNvSpPr>
            <p:nvPr/>
          </p:nvSpPr>
          <p:spPr bwMode="auto">
            <a:xfrm>
              <a:off x="434764" y="5003881"/>
              <a:ext cx="1307732" cy="1158277"/>
            </a:xfrm>
            <a:custGeom>
              <a:avLst/>
              <a:gdLst/>
              <a:ahLst/>
              <a:cxnLst>
                <a:cxn ang="0">
                  <a:pos x="972" y="612"/>
                </a:cxn>
                <a:cxn ang="0">
                  <a:pos x="640" y="930"/>
                </a:cxn>
                <a:cxn ang="0">
                  <a:pos x="954" y="286"/>
                </a:cxn>
                <a:cxn ang="0">
                  <a:pos x="322" y="930"/>
                </a:cxn>
                <a:cxn ang="0">
                  <a:pos x="954" y="286"/>
                </a:cxn>
                <a:cxn ang="0">
                  <a:pos x="474" y="930"/>
                </a:cxn>
                <a:cxn ang="0">
                  <a:pos x="1020" y="400"/>
                </a:cxn>
                <a:cxn ang="0">
                  <a:pos x="1044" y="444"/>
                </a:cxn>
                <a:cxn ang="0">
                  <a:pos x="572" y="930"/>
                </a:cxn>
                <a:cxn ang="0">
                  <a:pos x="1044" y="444"/>
                </a:cxn>
                <a:cxn ang="0">
                  <a:pos x="392" y="930"/>
                </a:cxn>
                <a:cxn ang="0">
                  <a:pos x="988" y="348"/>
                </a:cxn>
                <a:cxn ang="0">
                  <a:pos x="924" y="234"/>
                </a:cxn>
                <a:cxn ang="0">
                  <a:pos x="248" y="922"/>
                </a:cxn>
                <a:cxn ang="0">
                  <a:pos x="924" y="234"/>
                </a:cxn>
                <a:cxn ang="0">
                  <a:pos x="182" y="810"/>
                </a:cxn>
                <a:cxn ang="0">
                  <a:pos x="868" y="136"/>
                </a:cxn>
                <a:cxn ang="0">
                  <a:pos x="832" y="76"/>
                </a:cxn>
                <a:cxn ang="0">
                  <a:pos x="156" y="766"/>
                </a:cxn>
                <a:cxn ang="0">
                  <a:pos x="832" y="76"/>
                </a:cxn>
                <a:cxn ang="0">
                  <a:pos x="212" y="862"/>
                </a:cxn>
                <a:cxn ang="0">
                  <a:pos x="898" y="190"/>
                </a:cxn>
                <a:cxn ang="0">
                  <a:pos x="658" y="0"/>
                </a:cxn>
                <a:cxn ang="0">
                  <a:pos x="66" y="608"/>
                </a:cxn>
                <a:cxn ang="0">
                  <a:pos x="658" y="0"/>
                </a:cxn>
                <a:cxn ang="0">
                  <a:pos x="90" y="652"/>
                </a:cxn>
                <a:cxn ang="0">
                  <a:pos x="756" y="0"/>
                </a:cxn>
                <a:cxn ang="0">
                  <a:pos x="576" y="0"/>
                </a:cxn>
                <a:cxn ang="0">
                  <a:pos x="34" y="554"/>
                </a:cxn>
                <a:cxn ang="0">
                  <a:pos x="576" y="0"/>
                </a:cxn>
                <a:cxn ang="0">
                  <a:pos x="120" y="704"/>
                </a:cxn>
                <a:cxn ang="0">
                  <a:pos x="806" y="32"/>
                </a:cxn>
                <a:cxn ang="0">
                  <a:pos x="410" y="0"/>
                </a:cxn>
                <a:cxn ang="0">
                  <a:pos x="14" y="410"/>
                </a:cxn>
                <a:cxn ang="0">
                  <a:pos x="410" y="0"/>
                </a:cxn>
                <a:cxn ang="0">
                  <a:pos x="0" y="494"/>
                </a:cxn>
                <a:cxn ang="0">
                  <a:pos x="506" y="0"/>
                </a:cxn>
                <a:cxn ang="0">
                  <a:pos x="328" y="0"/>
                </a:cxn>
                <a:cxn ang="0">
                  <a:pos x="118" y="222"/>
                </a:cxn>
                <a:cxn ang="0">
                  <a:pos x="328" y="0"/>
                </a:cxn>
                <a:cxn ang="0">
                  <a:pos x="860" y="808"/>
                </a:cxn>
                <a:cxn ang="0">
                  <a:pos x="724" y="930"/>
                </a:cxn>
              </a:cxnLst>
              <a:rect l="0" t="0" r="r" b="b"/>
              <a:pathLst>
                <a:path w="1050" h="930">
                  <a:moveTo>
                    <a:pt x="654" y="930"/>
                  </a:moveTo>
                  <a:lnTo>
                    <a:pt x="972" y="612"/>
                  </a:lnTo>
                  <a:lnTo>
                    <a:pt x="992" y="580"/>
                  </a:lnTo>
                  <a:lnTo>
                    <a:pt x="640" y="930"/>
                  </a:lnTo>
                  <a:lnTo>
                    <a:pt x="654" y="930"/>
                  </a:lnTo>
                  <a:close/>
                  <a:moveTo>
                    <a:pt x="954" y="286"/>
                  </a:moveTo>
                  <a:lnTo>
                    <a:pt x="308" y="930"/>
                  </a:lnTo>
                  <a:lnTo>
                    <a:pt x="322" y="930"/>
                  </a:lnTo>
                  <a:lnTo>
                    <a:pt x="958" y="294"/>
                  </a:lnTo>
                  <a:lnTo>
                    <a:pt x="954" y="286"/>
                  </a:lnTo>
                  <a:close/>
                  <a:moveTo>
                    <a:pt x="1014" y="390"/>
                  </a:moveTo>
                  <a:lnTo>
                    <a:pt x="474" y="930"/>
                  </a:lnTo>
                  <a:lnTo>
                    <a:pt x="488" y="930"/>
                  </a:lnTo>
                  <a:lnTo>
                    <a:pt x="1020" y="400"/>
                  </a:lnTo>
                  <a:lnTo>
                    <a:pt x="1014" y="390"/>
                  </a:lnTo>
                  <a:close/>
                  <a:moveTo>
                    <a:pt x="1044" y="444"/>
                  </a:moveTo>
                  <a:lnTo>
                    <a:pt x="558" y="930"/>
                  </a:lnTo>
                  <a:lnTo>
                    <a:pt x="572" y="930"/>
                  </a:lnTo>
                  <a:lnTo>
                    <a:pt x="1050" y="452"/>
                  </a:lnTo>
                  <a:lnTo>
                    <a:pt x="1044" y="444"/>
                  </a:lnTo>
                  <a:close/>
                  <a:moveTo>
                    <a:pt x="984" y="338"/>
                  </a:moveTo>
                  <a:lnTo>
                    <a:pt x="392" y="930"/>
                  </a:lnTo>
                  <a:lnTo>
                    <a:pt x="406" y="930"/>
                  </a:lnTo>
                  <a:lnTo>
                    <a:pt x="988" y="348"/>
                  </a:lnTo>
                  <a:lnTo>
                    <a:pt x="984" y="338"/>
                  </a:lnTo>
                  <a:close/>
                  <a:moveTo>
                    <a:pt x="924" y="234"/>
                  </a:moveTo>
                  <a:lnTo>
                    <a:pt x="242" y="914"/>
                  </a:lnTo>
                  <a:lnTo>
                    <a:pt x="248" y="922"/>
                  </a:lnTo>
                  <a:lnTo>
                    <a:pt x="928" y="242"/>
                  </a:lnTo>
                  <a:lnTo>
                    <a:pt x="924" y="234"/>
                  </a:lnTo>
                  <a:close/>
                  <a:moveTo>
                    <a:pt x="862" y="128"/>
                  </a:moveTo>
                  <a:lnTo>
                    <a:pt x="182" y="810"/>
                  </a:lnTo>
                  <a:lnTo>
                    <a:pt x="186" y="818"/>
                  </a:lnTo>
                  <a:lnTo>
                    <a:pt x="868" y="136"/>
                  </a:lnTo>
                  <a:lnTo>
                    <a:pt x="862" y="128"/>
                  </a:lnTo>
                  <a:close/>
                  <a:moveTo>
                    <a:pt x="832" y="76"/>
                  </a:moveTo>
                  <a:lnTo>
                    <a:pt x="152" y="756"/>
                  </a:lnTo>
                  <a:lnTo>
                    <a:pt x="156" y="766"/>
                  </a:lnTo>
                  <a:lnTo>
                    <a:pt x="838" y="84"/>
                  </a:lnTo>
                  <a:lnTo>
                    <a:pt x="832" y="76"/>
                  </a:lnTo>
                  <a:close/>
                  <a:moveTo>
                    <a:pt x="892" y="180"/>
                  </a:moveTo>
                  <a:lnTo>
                    <a:pt x="212" y="862"/>
                  </a:lnTo>
                  <a:lnTo>
                    <a:pt x="216" y="870"/>
                  </a:lnTo>
                  <a:lnTo>
                    <a:pt x="898" y="190"/>
                  </a:lnTo>
                  <a:lnTo>
                    <a:pt x="892" y="180"/>
                  </a:lnTo>
                  <a:close/>
                  <a:moveTo>
                    <a:pt x="658" y="0"/>
                  </a:moveTo>
                  <a:lnTo>
                    <a:pt x="60" y="598"/>
                  </a:lnTo>
                  <a:lnTo>
                    <a:pt x="66" y="608"/>
                  </a:lnTo>
                  <a:lnTo>
                    <a:pt x="672" y="0"/>
                  </a:lnTo>
                  <a:lnTo>
                    <a:pt x="658" y="0"/>
                  </a:lnTo>
                  <a:close/>
                  <a:moveTo>
                    <a:pt x="742" y="0"/>
                  </a:moveTo>
                  <a:lnTo>
                    <a:pt x="90" y="652"/>
                  </a:lnTo>
                  <a:lnTo>
                    <a:pt x="96" y="660"/>
                  </a:lnTo>
                  <a:lnTo>
                    <a:pt x="756" y="0"/>
                  </a:lnTo>
                  <a:lnTo>
                    <a:pt x="742" y="0"/>
                  </a:lnTo>
                  <a:close/>
                  <a:moveTo>
                    <a:pt x="576" y="0"/>
                  </a:moveTo>
                  <a:lnTo>
                    <a:pt x="30" y="546"/>
                  </a:lnTo>
                  <a:lnTo>
                    <a:pt x="34" y="554"/>
                  </a:lnTo>
                  <a:lnTo>
                    <a:pt x="590" y="0"/>
                  </a:lnTo>
                  <a:lnTo>
                    <a:pt x="576" y="0"/>
                  </a:lnTo>
                  <a:close/>
                  <a:moveTo>
                    <a:pt x="802" y="24"/>
                  </a:moveTo>
                  <a:lnTo>
                    <a:pt x="120" y="704"/>
                  </a:lnTo>
                  <a:lnTo>
                    <a:pt x="126" y="712"/>
                  </a:lnTo>
                  <a:lnTo>
                    <a:pt x="806" y="32"/>
                  </a:lnTo>
                  <a:lnTo>
                    <a:pt x="802" y="24"/>
                  </a:lnTo>
                  <a:close/>
                  <a:moveTo>
                    <a:pt x="410" y="0"/>
                  </a:moveTo>
                  <a:lnTo>
                    <a:pt x="32" y="380"/>
                  </a:lnTo>
                  <a:lnTo>
                    <a:pt x="14" y="410"/>
                  </a:lnTo>
                  <a:lnTo>
                    <a:pt x="424" y="0"/>
                  </a:lnTo>
                  <a:lnTo>
                    <a:pt x="410" y="0"/>
                  </a:lnTo>
                  <a:close/>
                  <a:moveTo>
                    <a:pt x="492" y="0"/>
                  </a:moveTo>
                  <a:lnTo>
                    <a:pt x="0" y="494"/>
                  </a:lnTo>
                  <a:lnTo>
                    <a:pt x="4" y="502"/>
                  </a:lnTo>
                  <a:lnTo>
                    <a:pt x="506" y="0"/>
                  </a:lnTo>
                  <a:lnTo>
                    <a:pt x="492" y="0"/>
                  </a:lnTo>
                  <a:close/>
                  <a:moveTo>
                    <a:pt x="328" y="0"/>
                  </a:moveTo>
                  <a:lnTo>
                    <a:pt x="136" y="192"/>
                  </a:lnTo>
                  <a:lnTo>
                    <a:pt x="118" y="222"/>
                  </a:lnTo>
                  <a:lnTo>
                    <a:pt x="340" y="0"/>
                  </a:lnTo>
                  <a:lnTo>
                    <a:pt x="328" y="0"/>
                  </a:lnTo>
                  <a:close/>
                  <a:moveTo>
                    <a:pt x="736" y="930"/>
                  </a:moveTo>
                  <a:lnTo>
                    <a:pt x="860" y="808"/>
                  </a:lnTo>
                  <a:lnTo>
                    <a:pt x="878" y="776"/>
                  </a:lnTo>
                  <a:lnTo>
                    <a:pt x="724" y="930"/>
                  </a:lnTo>
                  <a:lnTo>
                    <a:pt x="736" y="930"/>
                  </a:lnTo>
                  <a:close/>
                </a:path>
              </a:pathLst>
            </a:custGeom>
            <a:solidFill>
              <a:srgbClr val="C9CACA">
                <a:alpha val="26000"/>
              </a:srgbClr>
            </a:solidFill>
            <a:ln w="9525">
              <a:noFill/>
              <a:round/>
            </a:ln>
          </p:spPr>
          <p:txBody>
            <a:bodyPr vert="horz" wrap="square" lIns="80156" tIns="40078" rIns="80156" bIns="4007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grpSp>
        <p:nvGrpSpPr>
          <p:cNvPr id="151" name="组合 93"/>
          <p:cNvGrpSpPr/>
          <p:nvPr/>
        </p:nvGrpSpPr>
        <p:grpSpPr>
          <a:xfrm>
            <a:off x="6718290" y="1672608"/>
            <a:ext cx="421074" cy="365217"/>
            <a:chOff x="337741" y="4949398"/>
            <a:chExt cx="1459987" cy="1266315"/>
          </a:xfrm>
        </p:grpSpPr>
        <p:sp>
          <p:nvSpPr>
            <p:cNvPr id="152" name="Freeform 30"/>
            <p:cNvSpPr>
              <a:spLocks noEditPoints="1"/>
            </p:cNvSpPr>
            <p:nvPr/>
          </p:nvSpPr>
          <p:spPr bwMode="auto">
            <a:xfrm>
              <a:off x="337741" y="4949398"/>
              <a:ext cx="1459987" cy="1266315"/>
            </a:xfrm>
            <a:custGeom>
              <a:avLst/>
              <a:gdLst/>
              <a:ahLst/>
              <a:cxnLst>
                <a:cxn ang="0">
                  <a:pos x="884" y="4"/>
                </a:cxn>
                <a:cxn ang="0">
                  <a:pos x="882" y="0"/>
                </a:cxn>
                <a:cxn ang="0">
                  <a:pos x="294" y="0"/>
                </a:cxn>
                <a:cxn ang="0">
                  <a:pos x="0" y="510"/>
                </a:cxn>
                <a:cxn ang="0">
                  <a:pos x="294" y="1020"/>
                </a:cxn>
                <a:cxn ang="0">
                  <a:pos x="882" y="1020"/>
                </a:cxn>
                <a:cxn ang="0">
                  <a:pos x="1176" y="510"/>
                </a:cxn>
                <a:cxn ang="0">
                  <a:pos x="884" y="4"/>
                </a:cxn>
                <a:cxn ang="0">
                  <a:pos x="876" y="1010"/>
                </a:cxn>
                <a:cxn ang="0">
                  <a:pos x="300" y="1010"/>
                </a:cxn>
                <a:cxn ang="0">
                  <a:pos x="10" y="510"/>
                </a:cxn>
                <a:cxn ang="0">
                  <a:pos x="300" y="10"/>
                </a:cxn>
                <a:cxn ang="0">
                  <a:pos x="876" y="10"/>
                </a:cxn>
                <a:cxn ang="0">
                  <a:pos x="1166" y="510"/>
                </a:cxn>
                <a:cxn ang="0">
                  <a:pos x="876" y="1010"/>
                </a:cxn>
                <a:cxn ang="0">
                  <a:pos x="1114" y="450"/>
                </a:cxn>
                <a:cxn ang="0">
                  <a:pos x="1100" y="456"/>
                </a:cxn>
                <a:cxn ang="0">
                  <a:pos x="888" y="90"/>
                </a:cxn>
                <a:cxn ang="0">
                  <a:pos x="904" y="80"/>
                </a:cxn>
                <a:cxn ang="0">
                  <a:pos x="868" y="24"/>
                </a:cxn>
                <a:cxn ang="0">
                  <a:pos x="796" y="24"/>
                </a:cxn>
                <a:cxn ang="0">
                  <a:pos x="796" y="40"/>
                </a:cxn>
                <a:cxn ang="0">
                  <a:pos x="378" y="40"/>
                </a:cxn>
                <a:cxn ang="0">
                  <a:pos x="378" y="24"/>
                </a:cxn>
                <a:cxn ang="0">
                  <a:pos x="308" y="24"/>
                </a:cxn>
                <a:cxn ang="0">
                  <a:pos x="272" y="80"/>
                </a:cxn>
                <a:cxn ang="0">
                  <a:pos x="288" y="90"/>
                </a:cxn>
                <a:cxn ang="0">
                  <a:pos x="76" y="456"/>
                </a:cxn>
                <a:cxn ang="0">
                  <a:pos x="62" y="450"/>
                </a:cxn>
                <a:cxn ang="0">
                  <a:pos x="28" y="510"/>
                </a:cxn>
                <a:cxn ang="0">
                  <a:pos x="58" y="570"/>
                </a:cxn>
                <a:cxn ang="0">
                  <a:pos x="74" y="560"/>
                </a:cxn>
                <a:cxn ang="0">
                  <a:pos x="288" y="930"/>
                </a:cxn>
                <a:cxn ang="0">
                  <a:pos x="272" y="940"/>
                </a:cxn>
                <a:cxn ang="0">
                  <a:pos x="308" y="996"/>
                </a:cxn>
                <a:cxn ang="0">
                  <a:pos x="378" y="996"/>
                </a:cxn>
                <a:cxn ang="0">
                  <a:pos x="378" y="980"/>
                </a:cxn>
                <a:cxn ang="0">
                  <a:pos x="796" y="980"/>
                </a:cxn>
                <a:cxn ang="0">
                  <a:pos x="796" y="996"/>
                </a:cxn>
                <a:cxn ang="0">
                  <a:pos x="868" y="996"/>
                </a:cxn>
                <a:cxn ang="0">
                  <a:pos x="904" y="940"/>
                </a:cxn>
                <a:cxn ang="0">
                  <a:pos x="888" y="930"/>
                </a:cxn>
                <a:cxn ang="0">
                  <a:pos x="1102" y="560"/>
                </a:cxn>
                <a:cxn ang="0">
                  <a:pos x="1118" y="570"/>
                </a:cxn>
                <a:cxn ang="0">
                  <a:pos x="1148" y="510"/>
                </a:cxn>
                <a:cxn ang="0">
                  <a:pos x="1114" y="450"/>
                </a:cxn>
                <a:cxn ang="0">
                  <a:pos x="856" y="976"/>
                </a:cxn>
                <a:cxn ang="0">
                  <a:pos x="320" y="976"/>
                </a:cxn>
                <a:cxn ang="0">
                  <a:pos x="50" y="510"/>
                </a:cxn>
                <a:cxn ang="0">
                  <a:pos x="320" y="46"/>
                </a:cxn>
                <a:cxn ang="0">
                  <a:pos x="856" y="46"/>
                </a:cxn>
                <a:cxn ang="0">
                  <a:pos x="1126" y="510"/>
                </a:cxn>
                <a:cxn ang="0">
                  <a:pos x="856" y="976"/>
                </a:cxn>
              </a:cxnLst>
              <a:rect l="0" t="0" r="r" b="b"/>
              <a:pathLst>
                <a:path w="1176" h="1020">
                  <a:moveTo>
                    <a:pt x="884" y="4"/>
                  </a:moveTo>
                  <a:lnTo>
                    <a:pt x="882" y="0"/>
                  </a:lnTo>
                  <a:lnTo>
                    <a:pt x="294" y="0"/>
                  </a:lnTo>
                  <a:lnTo>
                    <a:pt x="0" y="510"/>
                  </a:lnTo>
                  <a:lnTo>
                    <a:pt x="294" y="1020"/>
                  </a:lnTo>
                  <a:lnTo>
                    <a:pt x="882" y="1020"/>
                  </a:lnTo>
                  <a:lnTo>
                    <a:pt x="1176" y="510"/>
                  </a:lnTo>
                  <a:lnTo>
                    <a:pt x="884" y="4"/>
                  </a:lnTo>
                  <a:close/>
                  <a:moveTo>
                    <a:pt x="876" y="1010"/>
                  </a:moveTo>
                  <a:lnTo>
                    <a:pt x="300" y="1010"/>
                  </a:lnTo>
                  <a:lnTo>
                    <a:pt x="10" y="510"/>
                  </a:lnTo>
                  <a:lnTo>
                    <a:pt x="300" y="10"/>
                  </a:lnTo>
                  <a:lnTo>
                    <a:pt x="876" y="10"/>
                  </a:lnTo>
                  <a:lnTo>
                    <a:pt x="1166" y="510"/>
                  </a:lnTo>
                  <a:lnTo>
                    <a:pt x="876" y="1010"/>
                  </a:lnTo>
                  <a:close/>
                  <a:moveTo>
                    <a:pt x="1114" y="450"/>
                  </a:moveTo>
                  <a:lnTo>
                    <a:pt x="1100" y="456"/>
                  </a:lnTo>
                  <a:lnTo>
                    <a:pt x="888" y="90"/>
                  </a:lnTo>
                  <a:lnTo>
                    <a:pt x="904" y="80"/>
                  </a:lnTo>
                  <a:lnTo>
                    <a:pt x="868" y="24"/>
                  </a:lnTo>
                  <a:lnTo>
                    <a:pt x="796" y="24"/>
                  </a:lnTo>
                  <a:lnTo>
                    <a:pt x="796" y="40"/>
                  </a:lnTo>
                  <a:lnTo>
                    <a:pt x="378" y="40"/>
                  </a:lnTo>
                  <a:lnTo>
                    <a:pt x="378" y="24"/>
                  </a:lnTo>
                  <a:lnTo>
                    <a:pt x="308" y="24"/>
                  </a:lnTo>
                  <a:lnTo>
                    <a:pt x="272" y="80"/>
                  </a:lnTo>
                  <a:lnTo>
                    <a:pt x="288" y="90"/>
                  </a:lnTo>
                  <a:lnTo>
                    <a:pt x="76" y="456"/>
                  </a:lnTo>
                  <a:lnTo>
                    <a:pt x="62" y="450"/>
                  </a:lnTo>
                  <a:lnTo>
                    <a:pt x="28" y="510"/>
                  </a:lnTo>
                  <a:lnTo>
                    <a:pt x="58" y="570"/>
                  </a:lnTo>
                  <a:lnTo>
                    <a:pt x="74" y="560"/>
                  </a:lnTo>
                  <a:lnTo>
                    <a:pt x="288" y="930"/>
                  </a:lnTo>
                  <a:lnTo>
                    <a:pt x="272" y="940"/>
                  </a:lnTo>
                  <a:lnTo>
                    <a:pt x="308" y="996"/>
                  </a:lnTo>
                  <a:lnTo>
                    <a:pt x="378" y="996"/>
                  </a:lnTo>
                  <a:lnTo>
                    <a:pt x="378" y="980"/>
                  </a:lnTo>
                  <a:lnTo>
                    <a:pt x="796" y="980"/>
                  </a:lnTo>
                  <a:lnTo>
                    <a:pt x="796" y="996"/>
                  </a:lnTo>
                  <a:lnTo>
                    <a:pt x="868" y="996"/>
                  </a:lnTo>
                  <a:lnTo>
                    <a:pt x="904" y="940"/>
                  </a:lnTo>
                  <a:lnTo>
                    <a:pt x="888" y="930"/>
                  </a:lnTo>
                  <a:lnTo>
                    <a:pt x="1102" y="560"/>
                  </a:lnTo>
                  <a:lnTo>
                    <a:pt x="1118" y="570"/>
                  </a:lnTo>
                  <a:lnTo>
                    <a:pt x="1148" y="510"/>
                  </a:lnTo>
                  <a:lnTo>
                    <a:pt x="1114" y="450"/>
                  </a:lnTo>
                  <a:close/>
                  <a:moveTo>
                    <a:pt x="856" y="976"/>
                  </a:moveTo>
                  <a:lnTo>
                    <a:pt x="320" y="976"/>
                  </a:lnTo>
                  <a:lnTo>
                    <a:pt x="50" y="510"/>
                  </a:lnTo>
                  <a:lnTo>
                    <a:pt x="320" y="46"/>
                  </a:lnTo>
                  <a:lnTo>
                    <a:pt x="856" y="46"/>
                  </a:lnTo>
                  <a:lnTo>
                    <a:pt x="1126" y="510"/>
                  </a:lnTo>
                  <a:lnTo>
                    <a:pt x="856" y="976"/>
                  </a:lnTo>
                  <a:close/>
                </a:path>
              </a:pathLst>
            </a:custGeom>
            <a:solidFill>
              <a:srgbClr val="666666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256032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anose="05000000000000000000" pitchFamily="2" charset="2"/>
                <a:buChar char="n"/>
                <a:defRPr/>
              </a:pPr>
              <a:endParaRPr kumimoji="0" lang="zh-CN" altLang="en-US" sz="1580" b="0" i="0" u="none" strike="noStrike" kern="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53" name="Freeform 37"/>
            <p:cNvSpPr>
              <a:spLocks noEditPoints="1"/>
            </p:cNvSpPr>
            <p:nvPr/>
          </p:nvSpPr>
          <p:spPr bwMode="auto">
            <a:xfrm>
              <a:off x="434764" y="5003881"/>
              <a:ext cx="1307732" cy="1158277"/>
            </a:xfrm>
            <a:custGeom>
              <a:avLst/>
              <a:gdLst/>
              <a:ahLst/>
              <a:cxnLst>
                <a:cxn ang="0">
                  <a:pos x="972" y="612"/>
                </a:cxn>
                <a:cxn ang="0">
                  <a:pos x="640" y="930"/>
                </a:cxn>
                <a:cxn ang="0">
                  <a:pos x="954" y="286"/>
                </a:cxn>
                <a:cxn ang="0">
                  <a:pos x="322" y="930"/>
                </a:cxn>
                <a:cxn ang="0">
                  <a:pos x="954" y="286"/>
                </a:cxn>
                <a:cxn ang="0">
                  <a:pos x="474" y="930"/>
                </a:cxn>
                <a:cxn ang="0">
                  <a:pos x="1020" y="400"/>
                </a:cxn>
                <a:cxn ang="0">
                  <a:pos x="1044" y="444"/>
                </a:cxn>
                <a:cxn ang="0">
                  <a:pos x="572" y="930"/>
                </a:cxn>
                <a:cxn ang="0">
                  <a:pos x="1044" y="444"/>
                </a:cxn>
                <a:cxn ang="0">
                  <a:pos x="392" y="930"/>
                </a:cxn>
                <a:cxn ang="0">
                  <a:pos x="988" y="348"/>
                </a:cxn>
                <a:cxn ang="0">
                  <a:pos x="924" y="234"/>
                </a:cxn>
                <a:cxn ang="0">
                  <a:pos x="248" y="922"/>
                </a:cxn>
                <a:cxn ang="0">
                  <a:pos x="924" y="234"/>
                </a:cxn>
                <a:cxn ang="0">
                  <a:pos x="182" y="810"/>
                </a:cxn>
                <a:cxn ang="0">
                  <a:pos x="868" y="136"/>
                </a:cxn>
                <a:cxn ang="0">
                  <a:pos x="832" y="76"/>
                </a:cxn>
                <a:cxn ang="0">
                  <a:pos x="156" y="766"/>
                </a:cxn>
                <a:cxn ang="0">
                  <a:pos x="832" y="76"/>
                </a:cxn>
                <a:cxn ang="0">
                  <a:pos x="212" y="862"/>
                </a:cxn>
                <a:cxn ang="0">
                  <a:pos x="898" y="190"/>
                </a:cxn>
                <a:cxn ang="0">
                  <a:pos x="658" y="0"/>
                </a:cxn>
                <a:cxn ang="0">
                  <a:pos x="66" y="608"/>
                </a:cxn>
                <a:cxn ang="0">
                  <a:pos x="658" y="0"/>
                </a:cxn>
                <a:cxn ang="0">
                  <a:pos x="90" y="652"/>
                </a:cxn>
                <a:cxn ang="0">
                  <a:pos x="756" y="0"/>
                </a:cxn>
                <a:cxn ang="0">
                  <a:pos x="576" y="0"/>
                </a:cxn>
                <a:cxn ang="0">
                  <a:pos x="34" y="554"/>
                </a:cxn>
                <a:cxn ang="0">
                  <a:pos x="576" y="0"/>
                </a:cxn>
                <a:cxn ang="0">
                  <a:pos x="120" y="704"/>
                </a:cxn>
                <a:cxn ang="0">
                  <a:pos x="806" y="32"/>
                </a:cxn>
                <a:cxn ang="0">
                  <a:pos x="410" y="0"/>
                </a:cxn>
                <a:cxn ang="0">
                  <a:pos x="14" y="410"/>
                </a:cxn>
                <a:cxn ang="0">
                  <a:pos x="410" y="0"/>
                </a:cxn>
                <a:cxn ang="0">
                  <a:pos x="0" y="494"/>
                </a:cxn>
                <a:cxn ang="0">
                  <a:pos x="506" y="0"/>
                </a:cxn>
                <a:cxn ang="0">
                  <a:pos x="328" y="0"/>
                </a:cxn>
                <a:cxn ang="0">
                  <a:pos x="118" y="222"/>
                </a:cxn>
                <a:cxn ang="0">
                  <a:pos x="328" y="0"/>
                </a:cxn>
                <a:cxn ang="0">
                  <a:pos x="860" y="808"/>
                </a:cxn>
                <a:cxn ang="0">
                  <a:pos x="724" y="930"/>
                </a:cxn>
              </a:cxnLst>
              <a:rect l="0" t="0" r="r" b="b"/>
              <a:pathLst>
                <a:path w="1050" h="930">
                  <a:moveTo>
                    <a:pt x="654" y="930"/>
                  </a:moveTo>
                  <a:lnTo>
                    <a:pt x="972" y="612"/>
                  </a:lnTo>
                  <a:lnTo>
                    <a:pt x="992" y="580"/>
                  </a:lnTo>
                  <a:lnTo>
                    <a:pt x="640" y="930"/>
                  </a:lnTo>
                  <a:lnTo>
                    <a:pt x="654" y="930"/>
                  </a:lnTo>
                  <a:close/>
                  <a:moveTo>
                    <a:pt x="954" y="286"/>
                  </a:moveTo>
                  <a:lnTo>
                    <a:pt x="308" y="930"/>
                  </a:lnTo>
                  <a:lnTo>
                    <a:pt x="322" y="930"/>
                  </a:lnTo>
                  <a:lnTo>
                    <a:pt x="958" y="294"/>
                  </a:lnTo>
                  <a:lnTo>
                    <a:pt x="954" y="286"/>
                  </a:lnTo>
                  <a:close/>
                  <a:moveTo>
                    <a:pt x="1014" y="390"/>
                  </a:moveTo>
                  <a:lnTo>
                    <a:pt x="474" y="930"/>
                  </a:lnTo>
                  <a:lnTo>
                    <a:pt x="488" y="930"/>
                  </a:lnTo>
                  <a:lnTo>
                    <a:pt x="1020" y="400"/>
                  </a:lnTo>
                  <a:lnTo>
                    <a:pt x="1014" y="390"/>
                  </a:lnTo>
                  <a:close/>
                  <a:moveTo>
                    <a:pt x="1044" y="444"/>
                  </a:moveTo>
                  <a:lnTo>
                    <a:pt x="558" y="930"/>
                  </a:lnTo>
                  <a:lnTo>
                    <a:pt x="572" y="930"/>
                  </a:lnTo>
                  <a:lnTo>
                    <a:pt x="1050" y="452"/>
                  </a:lnTo>
                  <a:lnTo>
                    <a:pt x="1044" y="444"/>
                  </a:lnTo>
                  <a:close/>
                  <a:moveTo>
                    <a:pt x="984" y="338"/>
                  </a:moveTo>
                  <a:lnTo>
                    <a:pt x="392" y="930"/>
                  </a:lnTo>
                  <a:lnTo>
                    <a:pt x="406" y="930"/>
                  </a:lnTo>
                  <a:lnTo>
                    <a:pt x="988" y="348"/>
                  </a:lnTo>
                  <a:lnTo>
                    <a:pt x="984" y="338"/>
                  </a:lnTo>
                  <a:close/>
                  <a:moveTo>
                    <a:pt x="924" y="234"/>
                  </a:moveTo>
                  <a:lnTo>
                    <a:pt x="242" y="914"/>
                  </a:lnTo>
                  <a:lnTo>
                    <a:pt x="248" y="922"/>
                  </a:lnTo>
                  <a:lnTo>
                    <a:pt x="928" y="242"/>
                  </a:lnTo>
                  <a:lnTo>
                    <a:pt x="924" y="234"/>
                  </a:lnTo>
                  <a:close/>
                  <a:moveTo>
                    <a:pt x="862" y="128"/>
                  </a:moveTo>
                  <a:lnTo>
                    <a:pt x="182" y="810"/>
                  </a:lnTo>
                  <a:lnTo>
                    <a:pt x="186" y="818"/>
                  </a:lnTo>
                  <a:lnTo>
                    <a:pt x="868" y="136"/>
                  </a:lnTo>
                  <a:lnTo>
                    <a:pt x="862" y="128"/>
                  </a:lnTo>
                  <a:close/>
                  <a:moveTo>
                    <a:pt x="832" y="76"/>
                  </a:moveTo>
                  <a:lnTo>
                    <a:pt x="152" y="756"/>
                  </a:lnTo>
                  <a:lnTo>
                    <a:pt x="156" y="766"/>
                  </a:lnTo>
                  <a:lnTo>
                    <a:pt x="838" y="84"/>
                  </a:lnTo>
                  <a:lnTo>
                    <a:pt x="832" y="76"/>
                  </a:lnTo>
                  <a:close/>
                  <a:moveTo>
                    <a:pt x="892" y="180"/>
                  </a:moveTo>
                  <a:lnTo>
                    <a:pt x="212" y="862"/>
                  </a:lnTo>
                  <a:lnTo>
                    <a:pt x="216" y="870"/>
                  </a:lnTo>
                  <a:lnTo>
                    <a:pt x="898" y="190"/>
                  </a:lnTo>
                  <a:lnTo>
                    <a:pt x="892" y="180"/>
                  </a:lnTo>
                  <a:close/>
                  <a:moveTo>
                    <a:pt x="658" y="0"/>
                  </a:moveTo>
                  <a:lnTo>
                    <a:pt x="60" y="598"/>
                  </a:lnTo>
                  <a:lnTo>
                    <a:pt x="66" y="608"/>
                  </a:lnTo>
                  <a:lnTo>
                    <a:pt x="672" y="0"/>
                  </a:lnTo>
                  <a:lnTo>
                    <a:pt x="658" y="0"/>
                  </a:lnTo>
                  <a:close/>
                  <a:moveTo>
                    <a:pt x="742" y="0"/>
                  </a:moveTo>
                  <a:lnTo>
                    <a:pt x="90" y="652"/>
                  </a:lnTo>
                  <a:lnTo>
                    <a:pt x="96" y="660"/>
                  </a:lnTo>
                  <a:lnTo>
                    <a:pt x="756" y="0"/>
                  </a:lnTo>
                  <a:lnTo>
                    <a:pt x="742" y="0"/>
                  </a:lnTo>
                  <a:close/>
                  <a:moveTo>
                    <a:pt x="576" y="0"/>
                  </a:moveTo>
                  <a:lnTo>
                    <a:pt x="30" y="546"/>
                  </a:lnTo>
                  <a:lnTo>
                    <a:pt x="34" y="554"/>
                  </a:lnTo>
                  <a:lnTo>
                    <a:pt x="590" y="0"/>
                  </a:lnTo>
                  <a:lnTo>
                    <a:pt x="576" y="0"/>
                  </a:lnTo>
                  <a:close/>
                  <a:moveTo>
                    <a:pt x="802" y="24"/>
                  </a:moveTo>
                  <a:lnTo>
                    <a:pt x="120" y="704"/>
                  </a:lnTo>
                  <a:lnTo>
                    <a:pt x="126" y="712"/>
                  </a:lnTo>
                  <a:lnTo>
                    <a:pt x="806" y="32"/>
                  </a:lnTo>
                  <a:lnTo>
                    <a:pt x="802" y="24"/>
                  </a:lnTo>
                  <a:close/>
                  <a:moveTo>
                    <a:pt x="410" y="0"/>
                  </a:moveTo>
                  <a:lnTo>
                    <a:pt x="32" y="380"/>
                  </a:lnTo>
                  <a:lnTo>
                    <a:pt x="14" y="410"/>
                  </a:lnTo>
                  <a:lnTo>
                    <a:pt x="424" y="0"/>
                  </a:lnTo>
                  <a:lnTo>
                    <a:pt x="410" y="0"/>
                  </a:lnTo>
                  <a:close/>
                  <a:moveTo>
                    <a:pt x="492" y="0"/>
                  </a:moveTo>
                  <a:lnTo>
                    <a:pt x="0" y="494"/>
                  </a:lnTo>
                  <a:lnTo>
                    <a:pt x="4" y="502"/>
                  </a:lnTo>
                  <a:lnTo>
                    <a:pt x="506" y="0"/>
                  </a:lnTo>
                  <a:lnTo>
                    <a:pt x="492" y="0"/>
                  </a:lnTo>
                  <a:close/>
                  <a:moveTo>
                    <a:pt x="328" y="0"/>
                  </a:moveTo>
                  <a:lnTo>
                    <a:pt x="136" y="192"/>
                  </a:lnTo>
                  <a:lnTo>
                    <a:pt x="118" y="222"/>
                  </a:lnTo>
                  <a:lnTo>
                    <a:pt x="340" y="0"/>
                  </a:lnTo>
                  <a:lnTo>
                    <a:pt x="328" y="0"/>
                  </a:lnTo>
                  <a:close/>
                  <a:moveTo>
                    <a:pt x="736" y="930"/>
                  </a:moveTo>
                  <a:lnTo>
                    <a:pt x="860" y="808"/>
                  </a:lnTo>
                  <a:lnTo>
                    <a:pt x="878" y="776"/>
                  </a:lnTo>
                  <a:lnTo>
                    <a:pt x="724" y="930"/>
                  </a:lnTo>
                  <a:lnTo>
                    <a:pt x="736" y="930"/>
                  </a:lnTo>
                  <a:close/>
                </a:path>
              </a:pathLst>
            </a:custGeom>
            <a:solidFill>
              <a:srgbClr val="C9CACA">
                <a:alpha val="26000"/>
              </a:srgbClr>
            </a:solidFill>
            <a:ln w="9525">
              <a:noFill/>
              <a:round/>
            </a:ln>
          </p:spPr>
          <p:txBody>
            <a:bodyPr vert="horz" wrap="square" lIns="80156" tIns="40078" rIns="80156" bIns="4007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grpSp>
        <p:nvGrpSpPr>
          <p:cNvPr id="154" name="组合 93"/>
          <p:cNvGrpSpPr/>
          <p:nvPr/>
        </p:nvGrpSpPr>
        <p:grpSpPr>
          <a:xfrm>
            <a:off x="9324487" y="1672608"/>
            <a:ext cx="421074" cy="365217"/>
            <a:chOff x="337741" y="4949398"/>
            <a:chExt cx="1459987" cy="1266315"/>
          </a:xfrm>
        </p:grpSpPr>
        <p:sp>
          <p:nvSpPr>
            <p:cNvPr id="155" name="Freeform 30"/>
            <p:cNvSpPr>
              <a:spLocks noEditPoints="1"/>
            </p:cNvSpPr>
            <p:nvPr/>
          </p:nvSpPr>
          <p:spPr bwMode="auto">
            <a:xfrm>
              <a:off x="337741" y="4949398"/>
              <a:ext cx="1459987" cy="1266315"/>
            </a:xfrm>
            <a:custGeom>
              <a:avLst/>
              <a:gdLst/>
              <a:ahLst/>
              <a:cxnLst>
                <a:cxn ang="0">
                  <a:pos x="884" y="4"/>
                </a:cxn>
                <a:cxn ang="0">
                  <a:pos x="882" y="0"/>
                </a:cxn>
                <a:cxn ang="0">
                  <a:pos x="294" y="0"/>
                </a:cxn>
                <a:cxn ang="0">
                  <a:pos x="0" y="510"/>
                </a:cxn>
                <a:cxn ang="0">
                  <a:pos x="294" y="1020"/>
                </a:cxn>
                <a:cxn ang="0">
                  <a:pos x="882" y="1020"/>
                </a:cxn>
                <a:cxn ang="0">
                  <a:pos x="1176" y="510"/>
                </a:cxn>
                <a:cxn ang="0">
                  <a:pos x="884" y="4"/>
                </a:cxn>
                <a:cxn ang="0">
                  <a:pos x="876" y="1010"/>
                </a:cxn>
                <a:cxn ang="0">
                  <a:pos x="300" y="1010"/>
                </a:cxn>
                <a:cxn ang="0">
                  <a:pos x="10" y="510"/>
                </a:cxn>
                <a:cxn ang="0">
                  <a:pos x="300" y="10"/>
                </a:cxn>
                <a:cxn ang="0">
                  <a:pos x="876" y="10"/>
                </a:cxn>
                <a:cxn ang="0">
                  <a:pos x="1166" y="510"/>
                </a:cxn>
                <a:cxn ang="0">
                  <a:pos x="876" y="1010"/>
                </a:cxn>
                <a:cxn ang="0">
                  <a:pos x="1114" y="450"/>
                </a:cxn>
                <a:cxn ang="0">
                  <a:pos x="1100" y="456"/>
                </a:cxn>
                <a:cxn ang="0">
                  <a:pos x="888" y="90"/>
                </a:cxn>
                <a:cxn ang="0">
                  <a:pos x="904" y="80"/>
                </a:cxn>
                <a:cxn ang="0">
                  <a:pos x="868" y="24"/>
                </a:cxn>
                <a:cxn ang="0">
                  <a:pos x="796" y="24"/>
                </a:cxn>
                <a:cxn ang="0">
                  <a:pos x="796" y="40"/>
                </a:cxn>
                <a:cxn ang="0">
                  <a:pos x="378" y="40"/>
                </a:cxn>
                <a:cxn ang="0">
                  <a:pos x="378" y="24"/>
                </a:cxn>
                <a:cxn ang="0">
                  <a:pos x="308" y="24"/>
                </a:cxn>
                <a:cxn ang="0">
                  <a:pos x="272" y="80"/>
                </a:cxn>
                <a:cxn ang="0">
                  <a:pos x="288" y="90"/>
                </a:cxn>
                <a:cxn ang="0">
                  <a:pos x="76" y="456"/>
                </a:cxn>
                <a:cxn ang="0">
                  <a:pos x="62" y="450"/>
                </a:cxn>
                <a:cxn ang="0">
                  <a:pos x="28" y="510"/>
                </a:cxn>
                <a:cxn ang="0">
                  <a:pos x="58" y="570"/>
                </a:cxn>
                <a:cxn ang="0">
                  <a:pos x="74" y="560"/>
                </a:cxn>
                <a:cxn ang="0">
                  <a:pos x="288" y="930"/>
                </a:cxn>
                <a:cxn ang="0">
                  <a:pos x="272" y="940"/>
                </a:cxn>
                <a:cxn ang="0">
                  <a:pos x="308" y="996"/>
                </a:cxn>
                <a:cxn ang="0">
                  <a:pos x="378" y="996"/>
                </a:cxn>
                <a:cxn ang="0">
                  <a:pos x="378" y="980"/>
                </a:cxn>
                <a:cxn ang="0">
                  <a:pos x="796" y="980"/>
                </a:cxn>
                <a:cxn ang="0">
                  <a:pos x="796" y="996"/>
                </a:cxn>
                <a:cxn ang="0">
                  <a:pos x="868" y="996"/>
                </a:cxn>
                <a:cxn ang="0">
                  <a:pos x="904" y="940"/>
                </a:cxn>
                <a:cxn ang="0">
                  <a:pos x="888" y="930"/>
                </a:cxn>
                <a:cxn ang="0">
                  <a:pos x="1102" y="560"/>
                </a:cxn>
                <a:cxn ang="0">
                  <a:pos x="1118" y="570"/>
                </a:cxn>
                <a:cxn ang="0">
                  <a:pos x="1148" y="510"/>
                </a:cxn>
                <a:cxn ang="0">
                  <a:pos x="1114" y="450"/>
                </a:cxn>
                <a:cxn ang="0">
                  <a:pos x="856" y="976"/>
                </a:cxn>
                <a:cxn ang="0">
                  <a:pos x="320" y="976"/>
                </a:cxn>
                <a:cxn ang="0">
                  <a:pos x="50" y="510"/>
                </a:cxn>
                <a:cxn ang="0">
                  <a:pos x="320" y="46"/>
                </a:cxn>
                <a:cxn ang="0">
                  <a:pos x="856" y="46"/>
                </a:cxn>
                <a:cxn ang="0">
                  <a:pos x="1126" y="510"/>
                </a:cxn>
                <a:cxn ang="0">
                  <a:pos x="856" y="976"/>
                </a:cxn>
              </a:cxnLst>
              <a:rect l="0" t="0" r="r" b="b"/>
              <a:pathLst>
                <a:path w="1176" h="1020">
                  <a:moveTo>
                    <a:pt x="884" y="4"/>
                  </a:moveTo>
                  <a:lnTo>
                    <a:pt x="882" y="0"/>
                  </a:lnTo>
                  <a:lnTo>
                    <a:pt x="294" y="0"/>
                  </a:lnTo>
                  <a:lnTo>
                    <a:pt x="0" y="510"/>
                  </a:lnTo>
                  <a:lnTo>
                    <a:pt x="294" y="1020"/>
                  </a:lnTo>
                  <a:lnTo>
                    <a:pt x="882" y="1020"/>
                  </a:lnTo>
                  <a:lnTo>
                    <a:pt x="1176" y="510"/>
                  </a:lnTo>
                  <a:lnTo>
                    <a:pt x="884" y="4"/>
                  </a:lnTo>
                  <a:close/>
                  <a:moveTo>
                    <a:pt x="876" y="1010"/>
                  </a:moveTo>
                  <a:lnTo>
                    <a:pt x="300" y="1010"/>
                  </a:lnTo>
                  <a:lnTo>
                    <a:pt x="10" y="510"/>
                  </a:lnTo>
                  <a:lnTo>
                    <a:pt x="300" y="10"/>
                  </a:lnTo>
                  <a:lnTo>
                    <a:pt x="876" y="10"/>
                  </a:lnTo>
                  <a:lnTo>
                    <a:pt x="1166" y="510"/>
                  </a:lnTo>
                  <a:lnTo>
                    <a:pt x="876" y="1010"/>
                  </a:lnTo>
                  <a:close/>
                  <a:moveTo>
                    <a:pt x="1114" y="450"/>
                  </a:moveTo>
                  <a:lnTo>
                    <a:pt x="1100" y="456"/>
                  </a:lnTo>
                  <a:lnTo>
                    <a:pt x="888" y="90"/>
                  </a:lnTo>
                  <a:lnTo>
                    <a:pt x="904" y="80"/>
                  </a:lnTo>
                  <a:lnTo>
                    <a:pt x="868" y="24"/>
                  </a:lnTo>
                  <a:lnTo>
                    <a:pt x="796" y="24"/>
                  </a:lnTo>
                  <a:lnTo>
                    <a:pt x="796" y="40"/>
                  </a:lnTo>
                  <a:lnTo>
                    <a:pt x="378" y="40"/>
                  </a:lnTo>
                  <a:lnTo>
                    <a:pt x="378" y="24"/>
                  </a:lnTo>
                  <a:lnTo>
                    <a:pt x="308" y="24"/>
                  </a:lnTo>
                  <a:lnTo>
                    <a:pt x="272" y="80"/>
                  </a:lnTo>
                  <a:lnTo>
                    <a:pt x="288" y="90"/>
                  </a:lnTo>
                  <a:lnTo>
                    <a:pt x="76" y="456"/>
                  </a:lnTo>
                  <a:lnTo>
                    <a:pt x="62" y="450"/>
                  </a:lnTo>
                  <a:lnTo>
                    <a:pt x="28" y="510"/>
                  </a:lnTo>
                  <a:lnTo>
                    <a:pt x="58" y="570"/>
                  </a:lnTo>
                  <a:lnTo>
                    <a:pt x="74" y="560"/>
                  </a:lnTo>
                  <a:lnTo>
                    <a:pt x="288" y="930"/>
                  </a:lnTo>
                  <a:lnTo>
                    <a:pt x="272" y="940"/>
                  </a:lnTo>
                  <a:lnTo>
                    <a:pt x="308" y="996"/>
                  </a:lnTo>
                  <a:lnTo>
                    <a:pt x="378" y="996"/>
                  </a:lnTo>
                  <a:lnTo>
                    <a:pt x="378" y="980"/>
                  </a:lnTo>
                  <a:lnTo>
                    <a:pt x="796" y="980"/>
                  </a:lnTo>
                  <a:lnTo>
                    <a:pt x="796" y="996"/>
                  </a:lnTo>
                  <a:lnTo>
                    <a:pt x="868" y="996"/>
                  </a:lnTo>
                  <a:lnTo>
                    <a:pt x="904" y="940"/>
                  </a:lnTo>
                  <a:lnTo>
                    <a:pt x="888" y="930"/>
                  </a:lnTo>
                  <a:lnTo>
                    <a:pt x="1102" y="560"/>
                  </a:lnTo>
                  <a:lnTo>
                    <a:pt x="1118" y="570"/>
                  </a:lnTo>
                  <a:lnTo>
                    <a:pt x="1148" y="510"/>
                  </a:lnTo>
                  <a:lnTo>
                    <a:pt x="1114" y="450"/>
                  </a:lnTo>
                  <a:close/>
                  <a:moveTo>
                    <a:pt x="856" y="976"/>
                  </a:moveTo>
                  <a:lnTo>
                    <a:pt x="320" y="976"/>
                  </a:lnTo>
                  <a:lnTo>
                    <a:pt x="50" y="510"/>
                  </a:lnTo>
                  <a:lnTo>
                    <a:pt x="320" y="46"/>
                  </a:lnTo>
                  <a:lnTo>
                    <a:pt x="856" y="46"/>
                  </a:lnTo>
                  <a:lnTo>
                    <a:pt x="1126" y="510"/>
                  </a:lnTo>
                  <a:lnTo>
                    <a:pt x="856" y="976"/>
                  </a:lnTo>
                  <a:close/>
                </a:path>
              </a:pathLst>
            </a:custGeom>
            <a:solidFill>
              <a:srgbClr val="666666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256032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anose="05000000000000000000" pitchFamily="2" charset="2"/>
                <a:buChar char="n"/>
                <a:defRPr/>
              </a:pPr>
              <a:endParaRPr kumimoji="0" lang="zh-CN" altLang="en-US" sz="1580" b="0" i="0" u="none" strike="noStrike" kern="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56" name="Freeform 37"/>
            <p:cNvSpPr>
              <a:spLocks noEditPoints="1"/>
            </p:cNvSpPr>
            <p:nvPr/>
          </p:nvSpPr>
          <p:spPr bwMode="auto">
            <a:xfrm>
              <a:off x="434764" y="5003881"/>
              <a:ext cx="1307732" cy="1158277"/>
            </a:xfrm>
            <a:custGeom>
              <a:avLst/>
              <a:gdLst/>
              <a:ahLst/>
              <a:cxnLst>
                <a:cxn ang="0">
                  <a:pos x="972" y="612"/>
                </a:cxn>
                <a:cxn ang="0">
                  <a:pos x="640" y="930"/>
                </a:cxn>
                <a:cxn ang="0">
                  <a:pos x="954" y="286"/>
                </a:cxn>
                <a:cxn ang="0">
                  <a:pos x="322" y="930"/>
                </a:cxn>
                <a:cxn ang="0">
                  <a:pos x="954" y="286"/>
                </a:cxn>
                <a:cxn ang="0">
                  <a:pos x="474" y="930"/>
                </a:cxn>
                <a:cxn ang="0">
                  <a:pos x="1020" y="400"/>
                </a:cxn>
                <a:cxn ang="0">
                  <a:pos x="1044" y="444"/>
                </a:cxn>
                <a:cxn ang="0">
                  <a:pos x="572" y="930"/>
                </a:cxn>
                <a:cxn ang="0">
                  <a:pos x="1044" y="444"/>
                </a:cxn>
                <a:cxn ang="0">
                  <a:pos x="392" y="930"/>
                </a:cxn>
                <a:cxn ang="0">
                  <a:pos x="988" y="348"/>
                </a:cxn>
                <a:cxn ang="0">
                  <a:pos x="924" y="234"/>
                </a:cxn>
                <a:cxn ang="0">
                  <a:pos x="248" y="922"/>
                </a:cxn>
                <a:cxn ang="0">
                  <a:pos x="924" y="234"/>
                </a:cxn>
                <a:cxn ang="0">
                  <a:pos x="182" y="810"/>
                </a:cxn>
                <a:cxn ang="0">
                  <a:pos x="868" y="136"/>
                </a:cxn>
                <a:cxn ang="0">
                  <a:pos x="832" y="76"/>
                </a:cxn>
                <a:cxn ang="0">
                  <a:pos x="156" y="766"/>
                </a:cxn>
                <a:cxn ang="0">
                  <a:pos x="832" y="76"/>
                </a:cxn>
                <a:cxn ang="0">
                  <a:pos x="212" y="862"/>
                </a:cxn>
                <a:cxn ang="0">
                  <a:pos x="898" y="190"/>
                </a:cxn>
                <a:cxn ang="0">
                  <a:pos x="658" y="0"/>
                </a:cxn>
                <a:cxn ang="0">
                  <a:pos x="66" y="608"/>
                </a:cxn>
                <a:cxn ang="0">
                  <a:pos x="658" y="0"/>
                </a:cxn>
                <a:cxn ang="0">
                  <a:pos x="90" y="652"/>
                </a:cxn>
                <a:cxn ang="0">
                  <a:pos x="756" y="0"/>
                </a:cxn>
                <a:cxn ang="0">
                  <a:pos x="576" y="0"/>
                </a:cxn>
                <a:cxn ang="0">
                  <a:pos x="34" y="554"/>
                </a:cxn>
                <a:cxn ang="0">
                  <a:pos x="576" y="0"/>
                </a:cxn>
                <a:cxn ang="0">
                  <a:pos x="120" y="704"/>
                </a:cxn>
                <a:cxn ang="0">
                  <a:pos x="806" y="32"/>
                </a:cxn>
                <a:cxn ang="0">
                  <a:pos x="410" y="0"/>
                </a:cxn>
                <a:cxn ang="0">
                  <a:pos x="14" y="410"/>
                </a:cxn>
                <a:cxn ang="0">
                  <a:pos x="410" y="0"/>
                </a:cxn>
                <a:cxn ang="0">
                  <a:pos x="0" y="494"/>
                </a:cxn>
                <a:cxn ang="0">
                  <a:pos x="506" y="0"/>
                </a:cxn>
                <a:cxn ang="0">
                  <a:pos x="328" y="0"/>
                </a:cxn>
                <a:cxn ang="0">
                  <a:pos x="118" y="222"/>
                </a:cxn>
                <a:cxn ang="0">
                  <a:pos x="328" y="0"/>
                </a:cxn>
                <a:cxn ang="0">
                  <a:pos x="860" y="808"/>
                </a:cxn>
                <a:cxn ang="0">
                  <a:pos x="724" y="930"/>
                </a:cxn>
              </a:cxnLst>
              <a:rect l="0" t="0" r="r" b="b"/>
              <a:pathLst>
                <a:path w="1050" h="930">
                  <a:moveTo>
                    <a:pt x="654" y="930"/>
                  </a:moveTo>
                  <a:lnTo>
                    <a:pt x="972" y="612"/>
                  </a:lnTo>
                  <a:lnTo>
                    <a:pt x="992" y="580"/>
                  </a:lnTo>
                  <a:lnTo>
                    <a:pt x="640" y="930"/>
                  </a:lnTo>
                  <a:lnTo>
                    <a:pt x="654" y="930"/>
                  </a:lnTo>
                  <a:close/>
                  <a:moveTo>
                    <a:pt x="954" y="286"/>
                  </a:moveTo>
                  <a:lnTo>
                    <a:pt x="308" y="930"/>
                  </a:lnTo>
                  <a:lnTo>
                    <a:pt x="322" y="930"/>
                  </a:lnTo>
                  <a:lnTo>
                    <a:pt x="958" y="294"/>
                  </a:lnTo>
                  <a:lnTo>
                    <a:pt x="954" y="286"/>
                  </a:lnTo>
                  <a:close/>
                  <a:moveTo>
                    <a:pt x="1014" y="390"/>
                  </a:moveTo>
                  <a:lnTo>
                    <a:pt x="474" y="930"/>
                  </a:lnTo>
                  <a:lnTo>
                    <a:pt x="488" y="930"/>
                  </a:lnTo>
                  <a:lnTo>
                    <a:pt x="1020" y="400"/>
                  </a:lnTo>
                  <a:lnTo>
                    <a:pt x="1014" y="390"/>
                  </a:lnTo>
                  <a:close/>
                  <a:moveTo>
                    <a:pt x="1044" y="444"/>
                  </a:moveTo>
                  <a:lnTo>
                    <a:pt x="558" y="930"/>
                  </a:lnTo>
                  <a:lnTo>
                    <a:pt x="572" y="930"/>
                  </a:lnTo>
                  <a:lnTo>
                    <a:pt x="1050" y="452"/>
                  </a:lnTo>
                  <a:lnTo>
                    <a:pt x="1044" y="444"/>
                  </a:lnTo>
                  <a:close/>
                  <a:moveTo>
                    <a:pt x="984" y="338"/>
                  </a:moveTo>
                  <a:lnTo>
                    <a:pt x="392" y="930"/>
                  </a:lnTo>
                  <a:lnTo>
                    <a:pt x="406" y="930"/>
                  </a:lnTo>
                  <a:lnTo>
                    <a:pt x="988" y="348"/>
                  </a:lnTo>
                  <a:lnTo>
                    <a:pt x="984" y="338"/>
                  </a:lnTo>
                  <a:close/>
                  <a:moveTo>
                    <a:pt x="924" y="234"/>
                  </a:moveTo>
                  <a:lnTo>
                    <a:pt x="242" y="914"/>
                  </a:lnTo>
                  <a:lnTo>
                    <a:pt x="248" y="922"/>
                  </a:lnTo>
                  <a:lnTo>
                    <a:pt x="928" y="242"/>
                  </a:lnTo>
                  <a:lnTo>
                    <a:pt x="924" y="234"/>
                  </a:lnTo>
                  <a:close/>
                  <a:moveTo>
                    <a:pt x="862" y="128"/>
                  </a:moveTo>
                  <a:lnTo>
                    <a:pt x="182" y="810"/>
                  </a:lnTo>
                  <a:lnTo>
                    <a:pt x="186" y="818"/>
                  </a:lnTo>
                  <a:lnTo>
                    <a:pt x="868" y="136"/>
                  </a:lnTo>
                  <a:lnTo>
                    <a:pt x="862" y="128"/>
                  </a:lnTo>
                  <a:close/>
                  <a:moveTo>
                    <a:pt x="832" y="76"/>
                  </a:moveTo>
                  <a:lnTo>
                    <a:pt x="152" y="756"/>
                  </a:lnTo>
                  <a:lnTo>
                    <a:pt x="156" y="766"/>
                  </a:lnTo>
                  <a:lnTo>
                    <a:pt x="838" y="84"/>
                  </a:lnTo>
                  <a:lnTo>
                    <a:pt x="832" y="76"/>
                  </a:lnTo>
                  <a:close/>
                  <a:moveTo>
                    <a:pt x="892" y="180"/>
                  </a:moveTo>
                  <a:lnTo>
                    <a:pt x="212" y="862"/>
                  </a:lnTo>
                  <a:lnTo>
                    <a:pt x="216" y="870"/>
                  </a:lnTo>
                  <a:lnTo>
                    <a:pt x="898" y="190"/>
                  </a:lnTo>
                  <a:lnTo>
                    <a:pt x="892" y="180"/>
                  </a:lnTo>
                  <a:close/>
                  <a:moveTo>
                    <a:pt x="658" y="0"/>
                  </a:moveTo>
                  <a:lnTo>
                    <a:pt x="60" y="598"/>
                  </a:lnTo>
                  <a:lnTo>
                    <a:pt x="66" y="608"/>
                  </a:lnTo>
                  <a:lnTo>
                    <a:pt x="672" y="0"/>
                  </a:lnTo>
                  <a:lnTo>
                    <a:pt x="658" y="0"/>
                  </a:lnTo>
                  <a:close/>
                  <a:moveTo>
                    <a:pt x="742" y="0"/>
                  </a:moveTo>
                  <a:lnTo>
                    <a:pt x="90" y="652"/>
                  </a:lnTo>
                  <a:lnTo>
                    <a:pt x="96" y="660"/>
                  </a:lnTo>
                  <a:lnTo>
                    <a:pt x="756" y="0"/>
                  </a:lnTo>
                  <a:lnTo>
                    <a:pt x="742" y="0"/>
                  </a:lnTo>
                  <a:close/>
                  <a:moveTo>
                    <a:pt x="576" y="0"/>
                  </a:moveTo>
                  <a:lnTo>
                    <a:pt x="30" y="546"/>
                  </a:lnTo>
                  <a:lnTo>
                    <a:pt x="34" y="554"/>
                  </a:lnTo>
                  <a:lnTo>
                    <a:pt x="590" y="0"/>
                  </a:lnTo>
                  <a:lnTo>
                    <a:pt x="576" y="0"/>
                  </a:lnTo>
                  <a:close/>
                  <a:moveTo>
                    <a:pt x="802" y="24"/>
                  </a:moveTo>
                  <a:lnTo>
                    <a:pt x="120" y="704"/>
                  </a:lnTo>
                  <a:lnTo>
                    <a:pt x="126" y="712"/>
                  </a:lnTo>
                  <a:lnTo>
                    <a:pt x="806" y="32"/>
                  </a:lnTo>
                  <a:lnTo>
                    <a:pt x="802" y="24"/>
                  </a:lnTo>
                  <a:close/>
                  <a:moveTo>
                    <a:pt x="410" y="0"/>
                  </a:moveTo>
                  <a:lnTo>
                    <a:pt x="32" y="380"/>
                  </a:lnTo>
                  <a:lnTo>
                    <a:pt x="14" y="410"/>
                  </a:lnTo>
                  <a:lnTo>
                    <a:pt x="424" y="0"/>
                  </a:lnTo>
                  <a:lnTo>
                    <a:pt x="410" y="0"/>
                  </a:lnTo>
                  <a:close/>
                  <a:moveTo>
                    <a:pt x="492" y="0"/>
                  </a:moveTo>
                  <a:lnTo>
                    <a:pt x="0" y="494"/>
                  </a:lnTo>
                  <a:lnTo>
                    <a:pt x="4" y="502"/>
                  </a:lnTo>
                  <a:lnTo>
                    <a:pt x="506" y="0"/>
                  </a:lnTo>
                  <a:lnTo>
                    <a:pt x="492" y="0"/>
                  </a:lnTo>
                  <a:close/>
                  <a:moveTo>
                    <a:pt x="328" y="0"/>
                  </a:moveTo>
                  <a:lnTo>
                    <a:pt x="136" y="192"/>
                  </a:lnTo>
                  <a:lnTo>
                    <a:pt x="118" y="222"/>
                  </a:lnTo>
                  <a:lnTo>
                    <a:pt x="340" y="0"/>
                  </a:lnTo>
                  <a:lnTo>
                    <a:pt x="328" y="0"/>
                  </a:lnTo>
                  <a:close/>
                  <a:moveTo>
                    <a:pt x="736" y="930"/>
                  </a:moveTo>
                  <a:lnTo>
                    <a:pt x="860" y="808"/>
                  </a:lnTo>
                  <a:lnTo>
                    <a:pt x="878" y="776"/>
                  </a:lnTo>
                  <a:lnTo>
                    <a:pt x="724" y="930"/>
                  </a:lnTo>
                  <a:lnTo>
                    <a:pt x="736" y="930"/>
                  </a:lnTo>
                  <a:close/>
                </a:path>
              </a:pathLst>
            </a:custGeom>
            <a:solidFill>
              <a:srgbClr val="C9CACA">
                <a:alpha val="26000"/>
              </a:srgbClr>
            </a:solidFill>
            <a:ln w="9525">
              <a:noFill/>
              <a:round/>
            </a:ln>
          </p:spPr>
          <p:txBody>
            <a:bodyPr vert="horz" wrap="square" lIns="80156" tIns="40078" rIns="80156" bIns="4007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80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sp>
        <p:nvSpPr>
          <p:cNvPr id="149" name="矩形 148"/>
          <p:cNvSpPr/>
          <p:nvPr/>
        </p:nvSpPr>
        <p:spPr>
          <a:xfrm>
            <a:off x="774297" y="5877538"/>
            <a:ext cx="9614232" cy="474963"/>
          </a:xfrm>
          <a:prstGeom prst="rect">
            <a:avLst/>
          </a:prstGeom>
          <a:gradFill flip="none" rotWithShape="1">
            <a:gsLst>
              <a:gs pos="38000">
                <a:srgbClr val="666666">
                  <a:lumMod val="60000"/>
                  <a:lumOff val="40000"/>
                  <a:alpha val="0"/>
                </a:srgbClr>
              </a:gs>
              <a:gs pos="100000">
                <a:srgbClr val="666666">
                  <a:lumMod val="60000"/>
                  <a:lumOff val="40000"/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6350" cap="flat" cmpd="sng" algn="ctr">
            <a:gradFill flip="none" rotWithShape="1">
              <a:gsLst>
                <a:gs pos="0">
                  <a:srgbClr val="666666">
                    <a:lumMod val="60000"/>
                    <a:lumOff val="40000"/>
                    <a:alpha val="80000"/>
                  </a:srgbClr>
                </a:gs>
                <a:gs pos="100000">
                  <a:srgbClr val="666666">
                    <a:lumMod val="60000"/>
                    <a:lumOff val="40000"/>
                    <a:alpha val="40000"/>
                  </a:srgbClr>
                </a:gs>
              </a:gsLst>
              <a:lin ang="0" scaled="0"/>
              <a:tileRect/>
            </a:gra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square" lIns="63115" tIns="0" rIns="63115" bIns="0" anchor="ctr" anchorCtr="1"/>
          <a:lstStyle/>
          <a:p>
            <a:pPr defTabSz="914400"/>
            <a:r>
              <a:rPr lang="zh-CN" altLang="en-US" sz="1050" kern="0" spc="50" dirty="0">
                <a:solidFill>
                  <a:sysClr val="windowText" lastClr="000000"/>
                </a:solidFill>
                <a:cs typeface="+mn-ea"/>
                <a:sym typeface="+mn-lt"/>
              </a:rPr>
              <a:t>通过整合海量数据、智能分析技术和精准匹配能力，为不同目标客户提供差异化价值，显著提升其招商效率、决策科学性和资源整合能力</a:t>
            </a:r>
            <a:endParaRPr lang="en-US" altLang="zh-CN" sz="1050" kern="0" spc="5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3860" y="2588224"/>
            <a:ext cx="1744980" cy="2800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230">
                <a:latin typeface="微软雅黑" panose="020B0503020204020204" charset="-122"/>
                <a:ea typeface="微软雅黑" panose="020B0503020204020204" charset="-122"/>
              </a:rPr>
              <a:t>通过变现激励数据共享</a:t>
            </a:r>
            <a:endParaRPr lang="zh-CN" altLang="en-US" sz="123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4921" y="3713455"/>
            <a:ext cx="1870710" cy="4692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230" smtClean="0">
                <a:latin typeface="微软雅黑" panose="020B0503020204020204" charset="-122"/>
                <a:ea typeface="微软雅黑" panose="020B0503020204020204" charset="-122"/>
              </a:rPr>
              <a:t>按项目招商服务费</a:t>
            </a:r>
            <a:r>
              <a:rPr lang="en-US" altLang="zh-CN" sz="1230" smtClean="0">
                <a:latin typeface="微软雅黑" panose="020B0503020204020204" charset="-122"/>
                <a:ea typeface="微软雅黑" panose="020B0503020204020204" charset="-122"/>
              </a:rPr>
              <a:t> x</a:t>
            </a:r>
            <a:r>
              <a:rPr lang="zh-CN" altLang="en-US" sz="1230" smtClean="0">
                <a:latin typeface="微软雅黑" panose="020B0503020204020204" charset="-122"/>
                <a:ea typeface="微软雅黑" panose="020B0503020204020204" charset="-122"/>
              </a:rPr>
              <a:t>数据</a:t>
            </a:r>
            <a:endParaRPr lang="zh-CN" altLang="en-US" sz="123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1230" smtClean="0">
                <a:latin typeface="微软雅黑" panose="020B0503020204020204" charset="-122"/>
                <a:ea typeface="微软雅黑" panose="020B0503020204020204" charset="-122"/>
              </a:rPr>
              <a:t>分成比例获得收益</a:t>
            </a:r>
            <a:endParaRPr lang="zh-CN" altLang="en-US" sz="123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87750" y="2565400"/>
            <a:ext cx="1592580" cy="280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30" smtClean="0">
                <a:latin typeface="微软雅黑" panose="020B0503020204020204" charset="-122"/>
                <a:ea typeface="微软雅黑" panose="020B0503020204020204" charset="-122"/>
              </a:rPr>
              <a:t>数据治理加工</a:t>
            </a:r>
            <a:endParaRPr lang="zh-CN" altLang="en-US" sz="123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67384" y="3713446"/>
            <a:ext cx="1901190" cy="4692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230" smtClean="0">
                <a:latin typeface="微软雅黑" panose="020B0503020204020204" charset="-122"/>
                <a:ea typeface="微软雅黑" panose="020B0503020204020204" charset="-122"/>
              </a:rPr>
              <a:t>按合同约定的固定费用或</a:t>
            </a:r>
            <a:endParaRPr lang="zh-CN" altLang="en-US" sz="123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1230" smtClean="0">
                <a:latin typeface="微软雅黑" panose="020B0503020204020204" charset="-122"/>
                <a:ea typeface="微软雅黑" panose="020B0503020204020204" charset="-122"/>
              </a:rPr>
              <a:t>招商服务费分成结算</a:t>
            </a:r>
            <a:endParaRPr lang="zh-CN" altLang="en-US" sz="123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895950" y="2565364"/>
            <a:ext cx="2057400" cy="2800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230">
                <a:latin typeface="微软雅黑" panose="020B0503020204020204" charset="-122"/>
                <a:ea typeface="微软雅黑" panose="020B0503020204020204" charset="-122"/>
              </a:rPr>
              <a:t>通过服务盈利驱动技术迭代</a:t>
            </a:r>
            <a:endParaRPr lang="zh-CN" altLang="en-US" sz="123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99139" y="3785562"/>
            <a:ext cx="2084070" cy="4692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230" smtClean="0">
                <a:latin typeface="微软雅黑" panose="020B0503020204020204" charset="-122"/>
                <a:ea typeface="微软雅黑" panose="020B0503020204020204" charset="-122"/>
              </a:rPr>
              <a:t>招商服务费</a:t>
            </a:r>
            <a:r>
              <a:rPr lang="en-US" altLang="zh-CN" sz="1230" smtClean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30" smtClean="0">
                <a:latin typeface="微软雅黑" panose="020B0503020204020204" charset="-122"/>
                <a:ea typeface="微软雅黑" panose="020B0503020204020204" charset="-122"/>
              </a:rPr>
              <a:t>数据分成</a:t>
            </a:r>
            <a:r>
              <a:rPr lang="en-US" altLang="zh-CN" sz="1230" smtClean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30" smtClean="0">
                <a:latin typeface="微软雅黑" panose="020B0503020204020204" charset="-122"/>
                <a:ea typeface="微软雅黑" panose="020B0503020204020204" charset="-122"/>
              </a:rPr>
              <a:t>技术</a:t>
            </a:r>
            <a:endParaRPr lang="zh-CN" altLang="en-US" sz="123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1230" smtClean="0">
                <a:latin typeface="微软雅黑" panose="020B0503020204020204" charset="-122"/>
                <a:ea typeface="微软雅黑" panose="020B0503020204020204" charset="-122"/>
              </a:rPr>
              <a:t>服务成本</a:t>
            </a:r>
            <a:r>
              <a:rPr lang="en-US" altLang="zh-CN" sz="1230" smtClean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30" smtClean="0">
                <a:latin typeface="微软雅黑" panose="020B0503020204020204" charset="-122"/>
                <a:ea typeface="微软雅黑" panose="020B0503020204020204" charset="-122"/>
              </a:rPr>
              <a:t>运营成本</a:t>
            </a:r>
            <a:r>
              <a:rPr lang="en-US" altLang="zh-CN" sz="1230" smtClean="0"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1230" smtClean="0">
                <a:latin typeface="微软雅黑" panose="020B0503020204020204" charset="-122"/>
                <a:ea typeface="微软雅黑" panose="020B0503020204020204" charset="-122"/>
              </a:rPr>
              <a:t>净利润</a:t>
            </a:r>
            <a:endParaRPr lang="zh-CN" altLang="en-US" sz="123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28050" y="2565400"/>
            <a:ext cx="2054225" cy="828675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pPr algn="l"/>
            <a:r>
              <a:rPr lang="zh-CN" altLang="en-US" sz="1230">
                <a:latin typeface="微软雅黑" panose="020B0503020204020204" charset="-122"/>
                <a:ea typeface="微软雅黑" panose="020B0503020204020204" charset="-122"/>
              </a:rPr>
              <a:t>政府</a:t>
            </a:r>
            <a:r>
              <a:rPr lang="en-US" altLang="zh-CN" sz="1230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en-US" sz="1230">
                <a:latin typeface="微软雅黑" panose="020B0503020204020204" charset="-122"/>
                <a:ea typeface="微软雅黑" panose="020B0503020204020204" charset="-122"/>
              </a:rPr>
              <a:t>高效引资促进区域发</a:t>
            </a:r>
            <a:endParaRPr lang="zh-CN" altLang="en-US" sz="123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1230">
                <a:latin typeface="微软雅黑" panose="020B0503020204020204" charset="-122"/>
                <a:ea typeface="微软雅黑" panose="020B0503020204020204" charset="-122"/>
              </a:rPr>
              <a:t>展企业</a:t>
            </a:r>
            <a:r>
              <a:rPr lang="en-US" altLang="zh-CN" sz="1230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en-US" sz="1230">
                <a:latin typeface="微软雅黑" panose="020B0503020204020204" charset="-122"/>
                <a:ea typeface="微软雅黑" panose="020B0503020204020204" charset="-122"/>
              </a:rPr>
              <a:t>低成本落地反哺平</a:t>
            </a:r>
            <a:endParaRPr lang="zh-CN" altLang="en-US" sz="123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1230">
                <a:latin typeface="微软雅黑" panose="020B0503020204020204" charset="-122"/>
                <a:ea typeface="微软雅黑" panose="020B0503020204020204" charset="-122"/>
              </a:rPr>
              <a:t>台口碑，形成持续合作生</a:t>
            </a:r>
            <a:endParaRPr lang="zh-CN" altLang="en-US" sz="123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1230">
                <a:latin typeface="微软雅黑" panose="020B0503020204020204" charset="-122"/>
                <a:ea typeface="微软雅黑" panose="020B0503020204020204" charset="-122"/>
              </a:rPr>
              <a:t>态</a:t>
            </a:r>
            <a:endParaRPr lang="zh-CN" altLang="en-US" sz="123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31852" y="3772724"/>
            <a:ext cx="1901190" cy="4692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230" smtClean="0">
                <a:latin typeface="微软雅黑" panose="020B0503020204020204" charset="-122"/>
                <a:ea typeface="微软雅黑" panose="020B0503020204020204" charset="-122"/>
              </a:rPr>
              <a:t>通过企业落地获得长期税</a:t>
            </a:r>
            <a:endParaRPr lang="zh-CN" altLang="en-US" sz="123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1230" smtClean="0">
                <a:latin typeface="微软雅黑" panose="020B0503020204020204" charset="-122"/>
                <a:ea typeface="微软雅黑" panose="020B0503020204020204" charset="-122"/>
              </a:rPr>
              <a:t>收、就业等经济收益</a:t>
            </a:r>
            <a:endParaRPr lang="zh-CN" altLang="en-US" sz="123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pload_post_object_v2_30859328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560"/>
            <a:ext cx="10691495" cy="754455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pload_post_object_v2_37123794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560"/>
            <a:ext cx="10691495" cy="7544554"/>
          </a:xfrm>
          <a:prstGeom prst="rect">
            <a:avLst/>
          </a:prstGeom>
        </p:spPr>
      </p:pic>
      <p:pic>
        <p:nvPicPr>
          <p:cNvPr id="3" name="图片 2" descr="upload_post_object_v2_809255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60"/>
            <a:ext cx="10691495" cy="754455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pload_post_object_v2_22852143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560"/>
            <a:ext cx="10691495" cy="7544554"/>
          </a:xfrm>
          <a:prstGeom prst="rect">
            <a:avLst/>
          </a:prstGeom>
        </p:spPr>
      </p:pic>
      <p:pic>
        <p:nvPicPr>
          <p:cNvPr id="3" name="图片 2" descr="upload_post_object_v2_29821808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60"/>
            <a:ext cx="10691495" cy="754455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pload_post_object_v2_12757123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560"/>
            <a:ext cx="10691495" cy="754455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" name="组合 27"/>
          <p:cNvGrpSpPr/>
          <p:nvPr userDrawn="1">
            <p:custDataLst>
              <p:tags r:id="rId1"/>
            </p:custDataLst>
          </p:nvPr>
        </p:nvGrpSpPr>
        <p:grpSpPr>
          <a:xfrm>
            <a:off x="3509109" y="6663714"/>
            <a:ext cx="7182386" cy="895961"/>
            <a:chOff x="4001597" y="5613400"/>
            <a:chExt cx="8190403" cy="1244600"/>
          </a:xfrm>
          <a:solidFill>
            <a:srgbClr val="A9121B"/>
          </a:solidFill>
        </p:grpSpPr>
        <p:sp>
          <p:nvSpPr>
            <p:cNvPr id="2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58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等腰三角形 2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58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676910" y="461645"/>
            <a:ext cx="9222105" cy="28225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0083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lvl="4" indent="-285750" algn="l" defTabSz="1008380" fontAlgn="auto">
              <a:lnSpc>
                <a:spcPct val="2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各方利益分配</a:t>
            </a:r>
            <a:endParaRPr lang="zh-CN" altLang="en-US" sz="1400" b="1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0" lvl="4" indent="-284480" algn="l" defTabSz="1008380" fontAlgn="auto">
              <a:lnSpc>
                <a:spcPct val="2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 sz="14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数据提供方：按项目招商服务费</a:t>
            </a:r>
            <a:r>
              <a:rPr lang="en-US" altLang="zh-CN" sz="14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en-US" sz="14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14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4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数据分成比例获得收益。</a:t>
            </a:r>
            <a:endParaRPr lang="zh-CN" altLang="en-US" sz="1400" dirty="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4" indent="-284480" algn="l" defTabSz="1008380" fontAlgn="auto">
              <a:lnSpc>
                <a:spcPct val="2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 sz="14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平台运营方：招商服务费</a:t>
            </a:r>
            <a:r>
              <a:rPr lang="en-US" altLang="zh-CN" sz="14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- </a:t>
            </a:r>
            <a:r>
              <a:rPr lang="zh-CN" altLang="en-US" sz="14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数据分成</a:t>
            </a:r>
            <a:r>
              <a:rPr lang="en-US" altLang="zh-CN" sz="14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- </a:t>
            </a:r>
            <a:r>
              <a:rPr lang="zh-CN" altLang="en-US" sz="14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技术服务成本</a:t>
            </a:r>
            <a:r>
              <a:rPr lang="en-US" altLang="zh-CN" sz="14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- </a:t>
            </a:r>
            <a:r>
              <a:rPr lang="zh-CN" altLang="en-US" sz="14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运营成本</a:t>
            </a:r>
            <a:r>
              <a:rPr lang="en-US" altLang="zh-CN" sz="14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= </a:t>
            </a:r>
            <a:r>
              <a:rPr lang="zh-CN" altLang="en-US" sz="14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净利润。</a:t>
            </a:r>
            <a:endParaRPr lang="zh-CN" altLang="en-US" sz="1400" dirty="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4" indent="-284480" algn="l" defTabSz="1008380" fontAlgn="auto">
              <a:lnSpc>
                <a:spcPct val="2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 sz="14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技术服务商：按合同约定的固定费用或招商服务费分成结算。</a:t>
            </a:r>
            <a:endParaRPr lang="zh-CN" altLang="en-US" sz="1400" dirty="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4" indent="-284480" algn="l" defTabSz="1008380" fontAlgn="auto">
              <a:lnSpc>
                <a:spcPct val="2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 sz="14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地方政府：通过企业落地获得长期税收、就业等经济收益。</a:t>
            </a:r>
            <a:endParaRPr lang="zh-CN" altLang="en-US" sz="1400" dirty="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676910" y="3764915"/>
            <a:ext cx="9640570" cy="314071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00660" indent="-200660" algn="l" defTabSz="80200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5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01345" indent="-200660" algn="l" defTabSz="80200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411605" algn="l"/>
              </a:tabLst>
              <a:defRPr sz="1405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002030" indent="-200660" algn="l" defTabSz="80200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5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403350" indent="-200660" algn="l" defTabSz="80200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5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04035" indent="-200660" algn="l" defTabSz="80200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5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05355" indent="-200660" algn="l" defTabSz="802005" rtl="0" eaLnBrk="1" latinLnBrk="0" hangingPunct="1">
              <a:lnSpc>
                <a:spcPct val="90000"/>
              </a:lnSpc>
              <a:spcBef>
                <a:spcPct val="88000"/>
              </a:spcBef>
              <a:buFont typeface="Arial" panose="020B0604020202020204" pitchFamily="34" charset="0"/>
              <a:buChar char="•"/>
              <a:defRPr sz="15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6040" indent="-200660" algn="l" defTabSz="802005" rtl="0" eaLnBrk="1" latinLnBrk="0" hangingPunct="1">
              <a:lnSpc>
                <a:spcPct val="90000"/>
              </a:lnSpc>
              <a:spcBef>
                <a:spcPct val="88000"/>
              </a:spcBef>
              <a:buFont typeface="Arial" panose="020B0604020202020204" pitchFamily="34" charset="0"/>
              <a:buChar char="•"/>
              <a:defRPr sz="15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6725" indent="-200660" algn="l" defTabSz="802005" rtl="0" eaLnBrk="1" latinLnBrk="0" hangingPunct="1">
              <a:lnSpc>
                <a:spcPct val="90000"/>
              </a:lnSpc>
              <a:spcBef>
                <a:spcPct val="88000"/>
              </a:spcBef>
              <a:buFont typeface="Arial" panose="020B0604020202020204" pitchFamily="34" charset="0"/>
              <a:buChar char="•"/>
              <a:defRPr sz="15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08045" indent="-200660" algn="l" defTabSz="802005" rtl="0" eaLnBrk="1" latinLnBrk="0" hangingPunct="1">
              <a:lnSpc>
                <a:spcPct val="90000"/>
              </a:lnSpc>
              <a:spcBef>
                <a:spcPct val="88000"/>
              </a:spcBef>
              <a:buFont typeface="Arial" panose="020B0604020202020204" pitchFamily="34" charset="0"/>
              <a:buChar char="•"/>
              <a:defRPr sz="15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4480" indent="-284480" algn="l" defTabSz="1008380">
              <a:lnSpc>
                <a:spcPct val="220000"/>
              </a:lnSpc>
              <a:spcBef>
                <a:spcPts val="600"/>
              </a:spcBef>
              <a:spcAft>
                <a:spcPts val="600"/>
              </a:spcAft>
              <a:buClrTx/>
              <a:buSzTx/>
            </a:pPr>
            <a:r>
              <a:rPr lang="zh-CN" altLang="en-US" sz="1400" b="1" spc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价值闭环</a:t>
            </a:r>
            <a:endParaRPr lang="zh-CN" altLang="en-US" sz="1400" b="1" spc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4480" lvl="4" indent="-284480" algn="l" defTabSz="1008380">
              <a:lnSpc>
                <a:spcPct val="2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zh-CN" altLang="en-US"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数据方：通过变现激励数据共享。</a:t>
            </a:r>
            <a:endParaRPr lang="zh-CN" altLang="en-US" sz="14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4480" lvl="4" indent="-284480" algn="l" defTabSz="1008380">
              <a:lnSpc>
                <a:spcPct val="2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zh-CN" altLang="en-US"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平台：通过服务盈利驱动技术迭代。</a:t>
            </a:r>
            <a:endParaRPr lang="zh-CN" altLang="en-US" sz="14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4480" lvl="4" indent="-284480" algn="l" defTabSz="1008380">
              <a:lnSpc>
                <a:spcPct val="2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zh-CN" altLang="en-US"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政府：高效引资促进区域发展。</a:t>
            </a:r>
            <a:endParaRPr lang="zh-CN" altLang="en-US" sz="14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4480" lvl="4" indent="-284480" algn="l" defTabSz="1008380">
              <a:lnSpc>
                <a:spcPct val="2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zh-CN" altLang="en-US" sz="1400" spc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企业：低成本落地反哺平台口碑，形成持续合作生态。</a:t>
            </a:r>
            <a:endParaRPr lang="zh-CN" altLang="en-US" sz="1400" spc="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7.xml><?xml version="1.0" encoding="utf-8"?>
<p:tagLst xmlns:p="http://schemas.openxmlformats.org/presentationml/2006/main">
  <p:tag name="commondata" val="eyJoZGlkIjoiMzEwNTM5NzYwMDRjMzkwZTVkZjY2ODkwMGIxNGU0OTUifQ==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1045</Words>
  <Application>WPS 演示</Application>
  <PresentationFormat>宽屏</PresentationFormat>
  <Paragraphs>133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.AppleSystemUIFont</vt:lpstr>
      <vt:lpstr>Segoe Print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马俊</dc:creator>
  <cp:lastModifiedBy>李丹</cp:lastModifiedBy>
  <cp:revision>22</cp:revision>
  <dcterms:created xsi:type="dcterms:W3CDTF">2024-06-27T03:09:00Z</dcterms:created>
  <dcterms:modified xsi:type="dcterms:W3CDTF">2025-05-26T02:14:11Z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D308439EBB2C46A9809A4B5DB8A14D16_12</vt:lpwstr>
  </property>
  <property fmtid="{D5CDD505-2E9C-101B-9397-08002B2CF9AE}" pid="3" name="KSOProductBuildVer">
    <vt:lpwstr>2052-12.1.0.21171</vt:lpwstr>
  </property>
</Properties>
</file>