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handoutMasterIdLst>
    <p:handoutMasterId r:id="rId17"/>
  </p:handoutMasterIdLst>
  <p:sldIdLst>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Lst>
  <p:sldSz cx="1219581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YJ" initials="C" lastIdx="12" clrIdx="0"/>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notesMaster" Target="notesMasters/notesMaster1.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4943" y="1143000"/>
            <a:ext cx="548811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Standard">
    <p:spTree>
      <p:nvGrpSpPr>
        <p:cNvPr id="1" name=""/>
        <p:cNvGrpSpPr/>
        <p:nvPr/>
      </p:nvGrpSpPr>
      <p:grpSpPr>
        <a:xfrm>
          <a:off x="0" y="0"/>
          <a:ext cx="0" cy="0"/>
          <a:chOff x="0" y="0"/>
          <a:chExt cx="0" cy="0"/>
        </a:xfrm>
      </p:grpSpPr>
    </p:spTree>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74.png"/><Relationship Id="rId1" Type="http://schemas.openxmlformats.org/officeDocument/2006/relationships/image" Target="../media/image73.png"/></Relationships>
</file>

<file path=ppt/slides/_rels/slide11.xml.rels><?xml version="1.0" encoding="UTF-8" standalone="yes"?>
<Relationships xmlns="http://schemas.openxmlformats.org/package/2006/relationships"><Relationship Id="rId9" Type="http://schemas.openxmlformats.org/officeDocument/2006/relationships/image" Target="../media/image83.png"/><Relationship Id="rId8" Type="http://schemas.openxmlformats.org/officeDocument/2006/relationships/image" Target="../media/image82.png"/><Relationship Id="rId7" Type="http://schemas.openxmlformats.org/officeDocument/2006/relationships/image" Target="../media/image81.png"/><Relationship Id="rId6" Type="http://schemas.openxmlformats.org/officeDocument/2006/relationships/image" Target="../media/image80.png"/><Relationship Id="rId5" Type="http://schemas.openxmlformats.org/officeDocument/2006/relationships/image" Target="../media/image79.png"/><Relationship Id="rId4" Type="http://schemas.openxmlformats.org/officeDocument/2006/relationships/image" Target="../media/image78.png"/><Relationship Id="rId36" Type="http://schemas.openxmlformats.org/officeDocument/2006/relationships/slideLayout" Target="../slideLayouts/slideLayout1.xml"/><Relationship Id="rId35" Type="http://schemas.openxmlformats.org/officeDocument/2006/relationships/image" Target="../media/image109.png"/><Relationship Id="rId34" Type="http://schemas.openxmlformats.org/officeDocument/2006/relationships/image" Target="../media/image108.png"/><Relationship Id="rId33" Type="http://schemas.openxmlformats.org/officeDocument/2006/relationships/image" Target="../media/image107.png"/><Relationship Id="rId32" Type="http://schemas.openxmlformats.org/officeDocument/2006/relationships/image" Target="../media/image106.png"/><Relationship Id="rId31" Type="http://schemas.openxmlformats.org/officeDocument/2006/relationships/image" Target="../media/image105.png"/><Relationship Id="rId30" Type="http://schemas.openxmlformats.org/officeDocument/2006/relationships/image" Target="../media/image104.png"/><Relationship Id="rId3" Type="http://schemas.openxmlformats.org/officeDocument/2006/relationships/image" Target="../media/image77.png"/><Relationship Id="rId29" Type="http://schemas.openxmlformats.org/officeDocument/2006/relationships/image" Target="../media/image103.png"/><Relationship Id="rId28" Type="http://schemas.openxmlformats.org/officeDocument/2006/relationships/image" Target="../media/image102.png"/><Relationship Id="rId27" Type="http://schemas.openxmlformats.org/officeDocument/2006/relationships/image" Target="../media/image101.png"/><Relationship Id="rId26" Type="http://schemas.openxmlformats.org/officeDocument/2006/relationships/image" Target="../media/image100.png"/><Relationship Id="rId25" Type="http://schemas.openxmlformats.org/officeDocument/2006/relationships/image" Target="../media/image99.png"/><Relationship Id="rId24" Type="http://schemas.openxmlformats.org/officeDocument/2006/relationships/image" Target="../media/image98.png"/><Relationship Id="rId23" Type="http://schemas.openxmlformats.org/officeDocument/2006/relationships/image" Target="../media/image97.png"/><Relationship Id="rId22" Type="http://schemas.openxmlformats.org/officeDocument/2006/relationships/image" Target="../media/image96.png"/><Relationship Id="rId21" Type="http://schemas.openxmlformats.org/officeDocument/2006/relationships/image" Target="../media/image95.png"/><Relationship Id="rId20" Type="http://schemas.openxmlformats.org/officeDocument/2006/relationships/image" Target="../media/image94.png"/><Relationship Id="rId2" Type="http://schemas.openxmlformats.org/officeDocument/2006/relationships/image" Target="../media/image76.png"/><Relationship Id="rId19" Type="http://schemas.openxmlformats.org/officeDocument/2006/relationships/image" Target="../media/image93.png"/><Relationship Id="rId18" Type="http://schemas.openxmlformats.org/officeDocument/2006/relationships/image" Target="../media/image92.png"/><Relationship Id="rId17" Type="http://schemas.openxmlformats.org/officeDocument/2006/relationships/image" Target="../media/image91.png"/><Relationship Id="rId16" Type="http://schemas.openxmlformats.org/officeDocument/2006/relationships/image" Target="../media/image90.png"/><Relationship Id="rId15" Type="http://schemas.openxmlformats.org/officeDocument/2006/relationships/image" Target="../media/image89.png"/><Relationship Id="rId14" Type="http://schemas.openxmlformats.org/officeDocument/2006/relationships/image" Target="../media/image88.png"/><Relationship Id="rId13" Type="http://schemas.openxmlformats.org/officeDocument/2006/relationships/image" Target="../media/image87.png"/><Relationship Id="rId12" Type="http://schemas.openxmlformats.org/officeDocument/2006/relationships/image" Target="../media/image86.png"/><Relationship Id="rId11" Type="http://schemas.openxmlformats.org/officeDocument/2006/relationships/image" Target="../media/image85.png"/><Relationship Id="rId10" Type="http://schemas.openxmlformats.org/officeDocument/2006/relationships/image" Target="../media/image84.png"/><Relationship Id="rId1" Type="http://schemas.openxmlformats.org/officeDocument/2006/relationships/image" Target="../media/image7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9" Type="http://schemas.openxmlformats.org/officeDocument/2006/relationships/image" Target="../media/image110.png"/><Relationship Id="rId8" Type="http://schemas.openxmlformats.org/officeDocument/2006/relationships/image" Target="../media/image77.png"/><Relationship Id="rId7" Type="http://schemas.openxmlformats.org/officeDocument/2006/relationships/image" Target="../media/image82.png"/><Relationship Id="rId6" Type="http://schemas.openxmlformats.org/officeDocument/2006/relationships/image" Target="../media/image79.png"/><Relationship Id="rId5" Type="http://schemas.openxmlformats.org/officeDocument/2006/relationships/image" Target="../media/image78.png"/><Relationship Id="rId4" Type="http://schemas.openxmlformats.org/officeDocument/2006/relationships/image" Target="../media/image76.png"/><Relationship Id="rId36" Type="http://schemas.openxmlformats.org/officeDocument/2006/relationships/slideLayout" Target="../slideLayouts/slideLayout1.xml"/><Relationship Id="rId35" Type="http://schemas.openxmlformats.org/officeDocument/2006/relationships/image" Target="../media/image107.png"/><Relationship Id="rId34" Type="http://schemas.openxmlformats.org/officeDocument/2006/relationships/image" Target="../media/image106.png"/><Relationship Id="rId33" Type="http://schemas.openxmlformats.org/officeDocument/2006/relationships/image" Target="../media/image104.png"/><Relationship Id="rId32" Type="http://schemas.openxmlformats.org/officeDocument/2006/relationships/image" Target="../media/image105.png"/><Relationship Id="rId31" Type="http://schemas.openxmlformats.org/officeDocument/2006/relationships/image" Target="../media/image103.png"/><Relationship Id="rId30" Type="http://schemas.openxmlformats.org/officeDocument/2006/relationships/image" Target="../media/image116.png"/><Relationship Id="rId3" Type="http://schemas.openxmlformats.org/officeDocument/2006/relationships/image" Target="../media/image84.png"/><Relationship Id="rId29" Type="http://schemas.openxmlformats.org/officeDocument/2006/relationships/image" Target="../media/image100.png"/><Relationship Id="rId28" Type="http://schemas.openxmlformats.org/officeDocument/2006/relationships/image" Target="../media/image115.png"/><Relationship Id="rId27" Type="http://schemas.openxmlformats.org/officeDocument/2006/relationships/image" Target="../media/image98.png"/><Relationship Id="rId26" Type="http://schemas.openxmlformats.org/officeDocument/2006/relationships/image" Target="../media/image97.png"/><Relationship Id="rId25" Type="http://schemas.openxmlformats.org/officeDocument/2006/relationships/image" Target="../media/image96.png"/><Relationship Id="rId24" Type="http://schemas.openxmlformats.org/officeDocument/2006/relationships/image" Target="../media/image95.png"/><Relationship Id="rId23" Type="http://schemas.openxmlformats.org/officeDocument/2006/relationships/image" Target="../media/image94.png"/><Relationship Id="rId22" Type="http://schemas.openxmlformats.org/officeDocument/2006/relationships/image" Target="../media/image114.png"/><Relationship Id="rId21" Type="http://schemas.openxmlformats.org/officeDocument/2006/relationships/image" Target="../media/image113.png"/><Relationship Id="rId20" Type="http://schemas.openxmlformats.org/officeDocument/2006/relationships/image" Target="../media/image112.png"/><Relationship Id="rId2" Type="http://schemas.openxmlformats.org/officeDocument/2006/relationships/image" Target="../media/image83.png"/><Relationship Id="rId19" Type="http://schemas.openxmlformats.org/officeDocument/2006/relationships/image" Target="../media/image109.png"/><Relationship Id="rId18" Type="http://schemas.openxmlformats.org/officeDocument/2006/relationships/image" Target="../media/image108.png"/><Relationship Id="rId17" Type="http://schemas.openxmlformats.org/officeDocument/2006/relationships/image" Target="../media/image89.png"/><Relationship Id="rId16" Type="http://schemas.openxmlformats.org/officeDocument/2006/relationships/image" Target="../media/image88.png"/><Relationship Id="rId15" Type="http://schemas.openxmlformats.org/officeDocument/2006/relationships/image" Target="../media/image87.png"/><Relationship Id="rId14" Type="http://schemas.openxmlformats.org/officeDocument/2006/relationships/image" Target="../media/image86.png"/><Relationship Id="rId13" Type="http://schemas.openxmlformats.org/officeDocument/2006/relationships/image" Target="../media/image90.png"/><Relationship Id="rId12" Type="http://schemas.openxmlformats.org/officeDocument/2006/relationships/image" Target="../media/image93.png"/><Relationship Id="rId11" Type="http://schemas.openxmlformats.org/officeDocument/2006/relationships/image" Target="../media/image92.png"/><Relationship Id="rId10" Type="http://schemas.openxmlformats.org/officeDocument/2006/relationships/image" Target="../media/image111.png"/><Relationship Id="rId1" Type="http://schemas.openxmlformats.org/officeDocument/2006/relationships/image" Target="../media/image75.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9" Type="http://schemas.openxmlformats.org/officeDocument/2006/relationships/image" Target="../media/image13.png"/><Relationship Id="rId8" Type="http://schemas.openxmlformats.org/officeDocument/2006/relationships/image" Target="../media/image12.png"/><Relationship Id="rId7" Type="http://schemas.openxmlformats.org/officeDocument/2006/relationships/image" Target="../media/image11.png"/><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3" Type="http://schemas.openxmlformats.org/officeDocument/2006/relationships/image" Target="../media/image7.png"/><Relationship Id="rId29" Type="http://schemas.openxmlformats.org/officeDocument/2006/relationships/slideLayout" Target="../slideLayouts/slideLayout1.xml"/><Relationship Id="rId28" Type="http://schemas.openxmlformats.org/officeDocument/2006/relationships/image" Target="../media/image32.png"/><Relationship Id="rId27" Type="http://schemas.openxmlformats.org/officeDocument/2006/relationships/image" Target="../media/image31.png"/><Relationship Id="rId26" Type="http://schemas.openxmlformats.org/officeDocument/2006/relationships/image" Target="../media/image30.png"/><Relationship Id="rId25" Type="http://schemas.openxmlformats.org/officeDocument/2006/relationships/image" Target="../media/image29.png"/><Relationship Id="rId24" Type="http://schemas.openxmlformats.org/officeDocument/2006/relationships/image" Target="../media/image28.png"/><Relationship Id="rId23" Type="http://schemas.openxmlformats.org/officeDocument/2006/relationships/image" Target="../media/image27.png"/><Relationship Id="rId22" Type="http://schemas.openxmlformats.org/officeDocument/2006/relationships/image" Target="../media/image26.png"/><Relationship Id="rId21" Type="http://schemas.openxmlformats.org/officeDocument/2006/relationships/image" Target="../media/image25.png"/><Relationship Id="rId20" Type="http://schemas.openxmlformats.org/officeDocument/2006/relationships/image" Target="../media/image24.png"/><Relationship Id="rId2" Type="http://schemas.openxmlformats.org/officeDocument/2006/relationships/image" Target="../media/image6.png"/><Relationship Id="rId19" Type="http://schemas.openxmlformats.org/officeDocument/2006/relationships/image" Target="../media/image23.png"/><Relationship Id="rId18" Type="http://schemas.openxmlformats.org/officeDocument/2006/relationships/image" Target="../media/image22.png"/><Relationship Id="rId17" Type="http://schemas.openxmlformats.org/officeDocument/2006/relationships/image" Target="../media/image21.png"/><Relationship Id="rId16" Type="http://schemas.openxmlformats.org/officeDocument/2006/relationships/image" Target="../media/image20.png"/><Relationship Id="rId15" Type="http://schemas.openxmlformats.org/officeDocument/2006/relationships/image" Target="../media/image19.png"/><Relationship Id="rId14" Type="http://schemas.openxmlformats.org/officeDocument/2006/relationships/image" Target="../media/image18.png"/><Relationship Id="rId13" Type="http://schemas.openxmlformats.org/officeDocument/2006/relationships/image" Target="../media/image17.png"/><Relationship Id="rId12" Type="http://schemas.openxmlformats.org/officeDocument/2006/relationships/image" Target="../media/image16.png"/><Relationship Id="rId11" Type="http://schemas.openxmlformats.org/officeDocument/2006/relationships/image" Target="../media/image15.png"/><Relationship Id="rId10" Type="http://schemas.openxmlformats.org/officeDocument/2006/relationships/image" Target="../media/image14.png"/><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9" Type="http://schemas.openxmlformats.org/officeDocument/2006/relationships/image" Target="../media/image41.png"/><Relationship Id="rId8" Type="http://schemas.openxmlformats.org/officeDocument/2006/relationships/image" Target="../media/image40.png"/><Relationship Id="rId7" Type="http://schemas.openxmlformats.org/officeDocument/2006/relationships/image" Target="../media/image39.png"/><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 Id="rId3" Type="http://schemas.openxmlformats.org/officeDocument/2006/relationships/image" Target="../media/image35.png"/><Relationship Id="rId20" Type="http://schemas.openxmlformats.org/officeDocument/2006/relationships/slideLayout" Target="../slideLayouts/slideLayout1.xml"/><Relationship Id="rId2" Type="http://schemas.openxmlformats.org/officeDocument/2006/relationships/image" Target="../media/image34.png"/><Relationship Id="rId19" Type="http://schemas.openxmlformats.org/officeDocument/2006/relationships/image" Target="../media/image51.png"/><Relationship Id="rId18" Type="http://schemas.openxmlformats.org/officeDocument/2006/relationships/image" Target="../media/image50.png"/><Relationship Id="rId17" Type="http://schemas.openxmlformats.org/officeDocument/2006/relationships/image" Target="../media/image49.png"/><Relationship Id="rId16" Type="http://schemas.openxmlformats.org/officeDocument/2006/relationships/image" Target="../media/image48.png"/><Relationship Id="rId15" Type="http://schemas.openxmlformats.org/officeDocument/2006/relationships/image" Target="../media/image47.png"/><Relationship Id="rId14" Type="http://schemas.openxmlformats.org/officeDocument/2006/relationships/image" Target="../media/image46.png"/><Relationship Id="rId13" Type="http://schemas.openxmlformats.org/officeDocument/2006/relationships/image" Target="../media/image45.png"/><Relationship Id="rId12" Type="http://schemas.openxmlformats.org/officeDocument/2006/relationships/image" Target="../media/image44.png"/><Relationship Id="rId11" Type="http://schemas.openxmlformats.org/officeDocument/2006/relationships/image" Target="../media/image43.png"/><Relationship Id="rId10" Type="http://schemas.openxmlformats.org/officeDocument/2006/relationships/image" Target="../media/image42.png"/><Relationship Id="rId1" Type="http://schemas.openxmlformats.org/officeDocument/2006/relationships/image" Target="../media/image33.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3.jpeg"/><Relationship Id="rId1" Type="http://schemas.openxmlformats.org/officeDocument/2006/relationships/image" Target="../media/image52.jpeg"/></Relationships>
</file>

<file path=ppt/slides/_rels/slide6.xml.rels><?xml version="1.0" encoding="UTF-8" standalone="yes"?>
<Relationships xmlns="http://schemas.openxmlformats.org/package/2006/relationships"><Relationship Id="rId9" Type="http://schemas.openxmlformats.org/officeDocument/2006/relationships/image" Target="../media/image62.png"/><Relationship Id="rId8" Type="http://schemas.openxmlformats.org/officeDocument/2006/relationships/image" Target="../media/image61.png"/><Relationship Id="rId7" Type="http://schemas.openxmlformats.org/officeDocument/2006/relationships/image" Target="../media/image60.png"/><Relationship Id="rId6" Type="http://schemas.openxmlformats.org/officeDocument/2006/relationships/image" Target="../media/image59.png"/><Relationship Id="rId5" Type="http://schemas.openxmlformats.org/officeDocument/2006/relationships/image" Target="../media/image58.png"/><Relationship Id="rId4" Type="http://schemas.openxmlformats.org/officeDocument/2006/relationships/image" Target="../media/image57.jpeg"/><Relationship Id="rId3" Type="http://schemas.openxmlformats.org/officeDocument/2006/relationships/image" Target="../media/image56.jpeg"/><Relationship Id="rId2" Type="http://schemas.openxmlformats.org/officeDocument/2006/relationships/image" Target="../media/image55.jpeg"/><Relationship Id="rId10" Type="http://schemas.openxmlformats.org/officeDocument/2006/relationships/slideLayout" Target="../slideLayouts/slideLayout1.xml"/><Relationship Id="rId1" Type="http://schemas.openxmlformats.org/officeDocument/2006/relationships/image" Target="../media/image54.png"/></Relationships>
</file>

<file path=ppt/slides/_rels/slide7.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image" Target="../media/image70.png"/><Relationship Id="rId7" Type="http://schemas.openxmlformats.org/officeDocument/2006/relationships/image" Target="../media/image69.png"/><Relationship Id="rId6" Type="http://schemas.openxmlformats.org/officeDocument/2006/relationships/image" Target="../media/image68.png"/><Relationship Id="rId5" Type="http://schemas.openxmlformats.org/officeDocument/2006/relationships/image" Target="../media/image67.png"/><Relationship Id="rId4" Type="http://schemas.openxmlformats.org/officeDocument/2006/relationships/image" Target="../media/image66.png"/><Relationship Id="rId3" Type="http://schemas.openxmlformats.org/officeDocument/2006/relationships/image" Target="../media/image65.png"/><Relationship Id="rId2" Type="http://schemas.openxmlformats.org/officeDocument/2006/relationships/image" Target="../media/image64.png"/><Relationship Id="rId1" Type="http://schemas.openxmlformats.org/officeDocument/2006/relationships/image" Target="../media/image63.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hyperlink" Target="HTTPS" TargetMode="External"/><Relationship Id="rId1" Type="http://schemas.openxmlformats.org/officeDocument/2006/relationships/image" Target="../media/image7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 name="textbox 616"/>
          <p:cNvSpPr/>
          <p:nvPr/>
        </p:nvSpPr>
        <p:spPr>
          <a:xfrm>
            <a:off x="0" y="2330195"/>
            <a:ext cx="9970134" cy="1136014"/>
          </a:xfrm>
          <a:prstGeom prst="rect">
            <a:avLst/>
          </a:prstGeom>
          <a:solidFill>
            <a:srgbClr val="C00000">
              <a:alpha val="100000"/>
            </a:srgbClr>
          </a:solidFill>
          <a:ln w="0" cap="flat">
            <a:noFill/>
            <a:prstDash val="solid"/>
            <a:miter lim="0"/>
          </a:ln>
        </p:spPr>
        <p:txBody>
          <a:bodyPr vert="horz" wrap="square" lIns="0" tIns="0" rIns="0" bIns="0"/>
          <a:lstStyle/>
          <a:p>
            <a:pPr algn="l" rtl="0" eaLnBrk="0">
              <a:lnSpc>
                <a:spcPct val="118000"/>
              </a:lnSpc>
            </a:pPr>
            <a:endParaRPr sz="1000" dirty="0">
              <a:latin typeface="Arial" panose="020B0604020202020204"/>
              <a:ea typeface="Arial" panose="020B0604020202020204"/>
              <a:cs typeface="Arial" panose="020B0604020202020204"/>
            </a:endParaRPr>
          </a:p>
          <a:p>
            <a:pPr algn="l" rtl="0" eaLnBrk="0">
              <a:lnSpc>
                <a:spcPct val="118000"/>
              </a:lnSpc>
            </a:pPr>
            <a:endParaRPr sz="1000" dirty="0">
              <a:latin typeface="Arial" panose="020B0604020202020204"/>
              <a:ea typeface="Arial" panose="020B0604020202020204"/>
              <a:cs typeface="Arial" panose="020B0604020202020204"/>
            </a:endParaRPr>
          </a:p>
          <a:p>
            <a:pPr marL="105410" algn="l" rtl="0" eaLnBrk="0">
              <a:lnSpc>
                <a:spcPct val="86000"/>
              </a:lnSpc>
              <a:spcBef>
                <a:spcPts val="5"/>
              </a:spcBef>
            </a:pPr>
            <a:r>
              <a:rPr sz="3200" kern="0" spc="-20" dirty="0">
                <a:solidFill>
                  <a:srgbClr val="FFFFFF">
                    <a:alpha val="100000"/>
                  </a:srgbClr>
                </a:solidFill>
                <a:latin typeface="宋体" panose="02010600030101010101" pitchFamily="2" charset="-122"/>
                <a:ea typeface="宋体" panose="02010600030101010101" pitchFamily="2" charset="-122"/>
                <a:cs typeface="宋体" panose="02010600030101010101" pitchFamily="2" charset="-122"/>
              </a:rPr>
              <a:t>迁移方案</a:t>
            </a:r>
            <a:r>
              <a:rPr lang="zh-CN" sz="3200" kern="0" spc="-20" dirty="0">
                <a:solidFill>
                  <a:srgbClr val="FFFFFF">
                    <a:alpha val="100000"/>
                  </a:srgbClr>
                </a:solidFill>
                <a:latin typeface="宋体" panose="02010600030101010101" pitchFamily="2" charset="-122"/>
                <a:ea typeface="宋体" panose="02010600030101010101" pitchFamily="2" charset="-122"/>
                <a:cs typeface="宋体" panose="02010600030101010101" pitchFamily="2" charset="-122"/>
              </a:rPr>
              <a:t>指南</a:t>
            </a:r>
            <a:endParaRPr lang="zh-CN" sz="3200" kern="0" spc="-20" dirty="0">
              <a:solidFill>
                <a:srgbClr val="FFFFFF">
                  <a:alpha val="100000"/>
                </a:srgbClr>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 name="textbox 1034"/>
          <p:cNvSpPr/>
          <p:nvPr/>
        </p:nvSpPr>
        <p:spPr>
          <a:xfrm>
            <a:off x="8350573" y="1247044"/>
            <a:ext cx="3463290" cy="3760470"/>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3335" algn="l" rtl="0" eaLnBrk="0">
              <a:lnSpc>
                <a:spcPct val="88000"/>
              </a:lnSpc>
            </a:pPr>
            <a:r>
              <a:rPr sz="1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方法一  在线迁移</a:t>
            </a:r>
            <a:endParaRPr sz="1400" dirty="0">
              <a:latin typeface="微软雅黑" panose="020B0503020204020204" charset="-122"/>
              <a:ea typeface="微软雅黑" panose="020B0503020204020204" charset="-122"/>
              <a:cs typeface="微软雅黑" panose="020B0503020204020204" charset="-122"/>
            </a:endParaRPr>
          </a:p>
          <a:p>
            <a:pPr marL="12700" indent="386080" algn="l" rtl="0" eaLnBrk="0">
              <a:lnSpc>
                <a:spcPct val="148000"/>
              </a:lnSpc>
              <a:spcBef>
                <a:spcPts val="350"/>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在线迁移</a:t>
            </a:r>
            <a:r>
              <a:rPr sz="14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，涉及到SYNC/PSYNC命</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令，</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适用于源Redis放通了SY</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NC/PSYNC命令的</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场景。支持将源Redis中</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的数据全量迁移或</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增量迁移到目标Redis中。</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22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marL="13335" algn="l" rtl="0" eaLnBrk="0">
              <a:lnSpc>
                <a:spcPct val="87000"/>
              </a:lnSpc>
              <a:spcBef>
                <a:spcPts val="430"/>
              </a:spcBef>
            </a:pPr>
            <a:r>
              <a:rPr sz="1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方法二  离线迁移</a:t>
            </a:r>
            <a:endParaRPr sz="1400" dirty="0">
              <a:latin typeface="微软雅黑" panose="020B0503020204020204" charset="-122"/>
              <a:ea typeface="微软雅黑" panose="020B0503020204020204" charset="-122"/>
              <a:cs typeface="微软雅黑" panose="020B0503020204020204" charset="-122"/>
            </a:endParaRPr>
          </a:p>
          <a:p>
            <a:pPr marL="385445" algn="l" rtl="0" eaLnBrk="0">
              <a:lnSpc>
                <a:spcPts val="1815"/>
              </a:lnSpc>
              <a:spcBef>
                <a:spcPts val="790"/>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离线迁移</a:t>
            </a:r>
            <a:r>
              <a:rPr sz="14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，适用于源Redis和目标</a:t>
            </a:r>
            <a:endParaRPr sz="1400" dirty="0">
              <a:latin typeface="微软雅黑" panose="020B0503020204020204" charset="-122"/>
              <a:ea typeface="微软雅黑" panose="020B0503020204020204" charset="-122"/>
              <a:cs typeface="微软雅黑" panose="020B0503020204020204" charset="-122"/>
            </a:endParaRPr>
          </a:p>
          <a:p>
            <a:pPr marL="28575" algn="l" rtl="0" eaLnBrk="0">
              <a:lnSpc>
                <a:spcPts val="1815"/>
              </a:lnSpc>
              <a:spcBef>
                <a:spcPts val="70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Redis网络不连通、源Re</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dis不支持</a:t>
            </a:r>
            <a:endParaRPr sz="1400" dirty="0">
              <a:latin typeface="微软雅黑" panose="020B0503020204020204" charset="-122"/>
              <a:ea typeface="微软雅黑" panose="020B0503020204020204" charset="-122"/>
              <a:cs typeface="微软雅黑" panose="020B0503020204020204" charset="-122"/>
            </a:endParaRPr>
          </a:p>
          <a:p>
            <a:pPr marL="22225" algn="l" rtl="0" eaLnBrk="0">
              <a:lnSpc>
                <a:spcPts val="1815"/>
              </a:lnSpc>
              <a:spcBef>
                <a:spcPts val="705"/>
              </a:spcBef>
            </a:pP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SYNC/PSYN</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C命令的场景。需要将数据备</a:t>
            </a:r>
            <a:endParaRPr sz="1400" dirty="0">
              <a:latin typeface="微软雅黑" panose="020B0503020204020204" charset="-122"/>
              <a:ea typeface="微软雅黑" panose="020B0503020204020204" charset="-122"/>
              <a:cs typeface="微软雅黑" panose="020B0503020204020204" charset="-122"/>
            </a:endParaRPr>
          </a:p>
          <a:p>
            <a:pPr marL="12700" algn="l" rtl="0" eaLnBrk="0">
              <a:lnSpc>
                <a:spcPct val="153000"/>
              </a:lnSpc>
              <a:spcBef>
                <a:spcPts val="3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份文件导入到OBS，</a:t>
            </a:r>
            <a:r>
              <a:rPr sz="14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DCS从OBS桶中读取</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a:t>
            </a:r>
            <a:r>
              <a:rPr sz="14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，将数据迁移到华</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为云Redis中。</a:t>
            </a:r>
            <a:endParaRPr sz="1400" dirty="0">
              <a:latin typeface="微软雅黑" panose="020B0503020204020204" charset="-122"/>
              <a:ea typeface="微软雅黑" panose="020B0503020204020204" charset="-122"/>
              <a:cs typeface="微软雅黑" panose="020B0503020204020204" charset="-122"/>
            </a:endParaRPr>
          </a:p>
        </p:txBody>
      </p:sp>
      <p:sp>
        <p:nvSpPr>
          <p:cNvPr id="1036" name="textbox 1036"/>
          <p:cNvSpPr/>
          <p:nvPr/>
        </p:nvSpPr>
        <p:spPr>
          <a:xfrm>
            <a:off x="205748" y="74572"/>
            <a:ext cx="3445509" cy="49403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3685"/>
              </a:lnSpc>
            </a:pP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Redis</a:t>
            </a:r>
            <a:r>
              <a:rPr sz="2700" b="1"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在线迁移示意图</a:t>
            </a:r>
            <a:endParaRPr sz="2700" dirty="0">
              <a:latin typeface="微软雅黑" panose="020B0503020204020204" charset="-122"/>
              <a:ea typeface="微软雅黑" panose="020B0503020204020204" charset="-122"/>
              <a:cs typeface="微软雅黑" panose="020B0503020204020204" charset="-122"/>
            </a:endParaRPr>
          </a:p>
        </p:txBody>
      </p:sp>
      <p:pic>
        <p:nvPicPr>
          <p:cNvPr id="1040" name="picture 1040"/>
          <p:cNvPicPr>
            <a:picLocks noChangeAspect="1"/>
          </p:cNvPicPr>
          <p:nvPr/>
        </p:nvPicPr>
        <p:blipFill>
          <a:blip r:embed="rId1"/>
          <a:stretch>
            <a:fillRect/>
          </a:stretch>
        </p:blipFill>
        <p:spPr>
          <a:xfrm rot="21600000">
            <a:off x="1148783" y="6535166"/>
            <a:ext cx="1257924" cy="95504"/>
          </a:xfrm>
          <a:prstGeom prst="rect">
            <a:avLst/>
          </a:prstGeom>
        </p:spPr>
      </p:pic>
      <p:sp>
        <p:nvSpPr>
          <p:cNvPr id="1042" name="textbox 1042"/>
          <p:cNvSpPr/>
          <p:nvPr/>
        </p:nvSpPr>
        <p:spPr>
          <a:xfrm>
            <a:off x="794095" y="6546602"/>
            <a:ext cx="146685" cy="11874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68000"/>
              </a:lnSpc>
            </a:pPr>
            <a:r>
              <a:rPr sz="900" kern="0" spc="10" dirty="0">
                <a:solidFill>
                  <a:srgbClr val="7F7F7F">
                    <a:alpha val="100000"/>
                  </a:srgbClr>
                </a:solidFill>
                <a:latin typeface="Calibri" panose="020F0502020204030204"/>
                <a:ea typeface="Calibri" panose="020F0502020204030204"/>
                <a:cs typeface="Calibri" panose="020F0502020204030204"/>
              </a:rPr>
              <a:t>26</a:t>
            </a:r>
            <a:endParaRPr sz="900" dirty="0">
              <a:latin typeface="Calibri" panose="020F0502020204030204"/>
              <a:ea typeface="Calibri" panose="020F0502020204030204"/>
              <a:cs typeface="Calibri" panose="020F0502020204030204"/>
            </a:endParaRPr>
          </a:p>
        </p:txBody>
      </p:sp>
      <p:pic>
        <p:nvPicPr>
          <p:cNvPr id="2" name="图片 1"/>
          <p:cNvPicPr>
            <a:picLocks noChangeAspect="1"/>
          </p:cNvPicPr>
          <p:nvPr/>
        </p:nvPicPr>
        <p:blipFill>
          <a:blip r:embed="rId2"/>
          <a:stretch>
            <a:fillRect/>
          </a:stretch>
        </p:blipFill>
        <p:spPr>
          <a:xfrm>
            <a:off x="275590" y="643255"/>
            <a:ext cx="7300595" cy="598741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 name="textbox 1044"/>
          <p:cNvSpPr/>
          <p:nvPr/>
        </p:nvSpPr>
        <p:spPr>
          <a:xfrm>
            <a:off x="8055819" y="338585"/>
            <a:ext cx="3825875" cy="6409054"/>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5240" algn="l" rtl="0" eaLnBrk="0">
              <a:lnSpc>
                <a:spcPct val="87000"/>
              </a:lnSpc>
            </a:pPr>
            <a:r>
              <a:rPr sz="1500" b="1" kern="0" spc="70" dirty="0">
                <a:solidFill>
                  <a:srgbClr val="C00000">
                    <a:alpha val="100000"/>
                  </a:srgbClr>
                </a:solidFill>
                <a:latin typeface="微软雅黑" panose="020B0503020204020204" charset="-122"/>
                <a:ea typeface="微软雅黑" panose="020B0503020204020204" charset="-122"/>
                <a:cs typeface="微软雅黑" panose="020B0503020204020204" charset="-122"/>
              </a:rPr>
              <a:t>正式迁移步骤：</a:t>
            </a:r>
            <a:endParaRPr sz="1500" dirty="0">
              <a:latin typeface="微软雅黑" panose="020B0503020204020204" charset="-122"/>
              <a:ea typeface="微软雅黑" panose="020B0503020204020204" charset="-122"/>
              <a:cs typeface="微软雅黑" panose="020B0503020204020204" charset="-122"/>
            </a:endParaRPr>
          </a:p>
          <a:p>
            <a:pPr marL="29210" algn="l" rtl="0" eaLnBrk="0">
              <a:lnSpc>
                <a:spcPts val="1815"/>
              </a:lnSpc>
              <a:spcBef>
                <a:spcPts val="910"/>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1、停止目标端前端系</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统业务</a:t>
            </a:r>
            <a:endParaRPr sz="1400" dirty="0">
              <a:latin typeface="微软雅黑" panose="020B0503020204020204" charset="-122"/>
              <a:ea typeface="微软雅黑" panose="020B0503020204020204" charset="-122"/>
              <a:cs typeface="微软雅黑" panose="020B0503020204020204" charset="-122"/>
            </a:endParaRPr>
          </a:p>
          <a:p>
            <a:pPr marL="21590" algn="l" rtl="0" eaLnBrk="0">
              <a:lnSpc>
                <a:spcPts val="1815"/>
              </a:lnSpc>
              <a:spcBef>
                <a:spcPts val="70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2、切断中行至阿里云的专线入口</a:t>
            </a:r>
            <a:endParaRPr sz="1400" dirty="0">
              <a:latin typeface="微软雅黑" panose="020B0503020204020204" charset="-122"/>
              <a:ea typeface="微软雅黑" panose="020B0503020204020204" charset="-122"/>
              <a:cs typeface="微软雅黑" panose="020B0503020204020204" charset="-122"/>
            </a:endParaRPr>
          </a:p>
          <a:p>
            <a:pPr marL="23495" algn="l" rtl="0" eaLnBrk="0">
              <a:lnSpc>
                <a:spcPts val="1815"/>
              </a:lnSpc>
              <a:spcBef>
                <a:spcPts val="70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3、华为云端资源扩</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容</a:t>
            </a:r>
            <a:endParaRPr sz="1400" dirty="0">
              <a:latin typeface="微软雅黑" panose="020B0503020204020204" charset="-122"/>
              <a:ea typeface="微软雅黑" panose="020B0503020204020204" charset="-122"/>
              <a:cs typeface="微软雅黑" panose="020B0503020204020204" charset="-122"/>
            </a:endParaRPr>
          </a:p>
          <a:p>
            <a:pPr marL="127000" indent="-114300" algn="l" rtl="0" eaLnBrk="0">
              <a:lnSpc>
                <a:spcPct val="142000"/>
              </a:lnSpc>
              <a:spcBef>
                <a:spcPts val="690"/>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4、更改目标端中间件层配置</a:t>
            </a:r>
            <a:r>
              <a:rPr sz="14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，指向源端数</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据层</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（VPN）</a:t>
            </a:r>
            <a:endParaRPr sz="1200" dirty="0">
              <a:latin typeface="微软雅黑" panose="020B0503020204020204" charset="-122"/>
              <a:ea typeface="微软雅黑" panose="020B0503020204020204" charset="-122"/>
              <a:cs typeface="微软雅黑" panose="020B0503020204020204" charset="-122"/>
            </a:endParaRPr>
          </a:p>
          <a:p>
            <a:pPr marL="344805" algn="l" rtl="0" eaLnBrk="0">
              <a:lnSpc>
                <a:spcPct val="87000"/>
              </a:lnSpc>
              <a:spcBef>
                <a:spcPts val="89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RDS：   使用DRS工具</a:t>
            </a:r>
            <a:r>
              <a:rPr sz="1400" kern="0" spc="-1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，与源端保持同步</a:t>
            </a:r>
            <a:endParaRPr sz="1400" dirty="0">
              <a:latin typeface="微软雅黑" panose="020B0503020204020204" charset="-122"/>
              <a:ea typeface="微软雅黑" panose="020B0503020204020204" charset="-122"/>
              <a:cs typeface="微软雅黑" panose="020B0503020204020204" charset="-122"/>
            </a:endParaRPr>
          </a:p>
          <a:p>
            <a:pPr marL="338455" algn="l" rtl="0" eaLnBrk="0">
              <a:lnSpc>
                <a:spcPts val="1815"/>
              </a:lnSpc>
              <a:spcBef>
                <a:spcPts val="790"/>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S3对象数据：持续</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增量</a:t>
            </a:r>
            <a:r>
              <a:rPr sz="14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，迁移前在同步一次</a:t>
            </a:r>
            <a:endParaRPr sz="1400" dirty="0">
              <a:latin typeface="微软雅黑" panose="020B0503020204020204" charset="-122"/>
              <a:ea typeface="微软雅黑" panose="020B0503020204020204" charset="-122"/>
              <a:cs typeface="微软雅黑" panose="020B0503020204020204" charset="-122"/>
            </a:endParaRPr>
          </a:p>
          <a:p>
            <a:pPr marL="344805" algn="l" rtl="0" eaLnBrk="0">
              <a:lnSpc>
                <a:spcPts val="1815"/>
              </a:lnSpc>
              <a:spcBef>
                <a:spcPts val="70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Redis：SYNC/PSYNC命</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令迁移</a:t>
            </a:r>
            <a:endParaRPr sz="1400" dirty="0">
              <a:latin typeface="微软雅黑" panose="020B0503020204020204" charset="-122"/>
              <a:ea typeface="微软雅黑" panose="020B0503020204020204" charset="-122"/>
              <a:cs typeface="微软雅黑" panose="020B0503020204020204" charset="-122"/>
            </a:endParaRPr>
          </a:p>
          <a:p>
            <a:pPr marL="26035" algn="l" rtl="0" eaLnBrk="0">
              <a:lnSpc>
                <a:spcPts val="1815"/>
              </a:lnSpc>
              <a:spcBef>
                <a:spcPts val="70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5、修改DNS配置</a:t>
            </a:r>
            <a:r>
              <a:rPr sz="14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，将流量逐级切换到目标端</a:t>
            </a:r>
            <a:endParaRPr sz="1400" dirty="0">
              <a:latin typeface="微软雅黑" panose="020B0503020204020204" charset="-122"/>
              <a:ea typeface="微软雅黑" panose="020B0503020204020204" charset="-122"/>
              <a:cs typeface="微软雅黑" panose="020B0503020204020204" charset="-122"/>
            </a:endParaRPr>
          </a:p>
          <a:p>
            <a:pPr marL="21590" algn="l" rtl="0" eaLnBrk="0">
              <a:lnSpc>
                <a:spcPts val="1815"/>
              </a:lnSpc>
              <a:spcBef>
                <a:spcPts val="70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6、稳定性观察</a:t>
            </a:r>
            <a:endParaRPr sz="1400" dirty="0">
              <a:latin typeface="微软雅黑" panose="020B0503020204020204" charset="-122"/>
              <a:ea typeface="微软雅黑" panose="020B0503020204020204" charset="-122"/>
              <a:cs typeface="微软雅黑" panose="020B0503020204020204" charset="-122"/>
            </a:endParaRPr>
          </a:p>
          <a:p>
            <a:pPr marL="12700" indent="7620" algn="l" rtl="0" eaLnBrk="0">
              <a:lnSpc>
                <a:spcPct val="128000"/>
              </a:lnSpc>
              <a:spcBef>
                <a:spcPts val="715"/>
              </a:spcBef>
            </a:pP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7、</a:t>
            </a:r>
            <a:r>
              <a:rPr sz="14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100%流量切换到华为云后</a:t>
            </a:r>
            <a:r>
              <a:rPr sz="14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，停止业务</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，做最</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后一遍增量数据迁移</a:t>
            </a:r>
            <a:endParaRPr sz="1400" dirty="0">
              <a:latin typeface="微软雅黑" panose="020B0503020204020204" charset="-122"/>
              <a:ea typeface="微软雅黑" panose="020B0503020204020204" charset="-122"/>
              <a:cs typeface="微软雅黑" panose="020B0503020204020204" charset="-122"/>
            </a:endParaRPr>
          </a:p>
          <a:p>
            <a:pPr marL="344805" algn="l" rtl="0" eaLnBrk="0">
              <a:lnSpc>
                <a:spcPct val="88000"/>
              </a:lnSpc>
              <a:spcBef>
                <a:spcPts val="985"/>
              </a:spcBef>
            </a:pPr>
            <a:r>
              <a:rPr sz="14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RDS：同步停止</a:t>
            </a:r>
            <a:endParaRPr sz="1400" dirty="0">
              <a:latin typeface="微软雅黑" panose="020B0503020204020204" charset="-122"/>
              <a:ea typeface="微软雅黑" panose="020B0503020204020204" charset="-122"/>
              <a:cs typeface="微软雅黑" panose="020B0503020204020204" charset="-122"/>
            </a:endParaRPr>
          </a:p>
          <a:p>
            <a:pPr marL="338455" algn="l" rtl="0" eaLnBrk="0">
              <a:lnSpc>
                <a:spcPts val="1815"/>
              </a:lnSpc>
              <a:spcBef>
                <a:spcPts val="78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S3：最后一遍全量迁移</a:t>
            </a:r>
            <a:endParaRPr sz="1400" dirty="0">
              <a:latin typeface="微软雅黑" panose="020B0503020204020204" charset="-122"/>
              <a:ea typeface="微软雅黑" panose="020B0503020204020204" charset="-122"/>
              <a:cs typeface="微软雅黑" panose="020B0503020204020204" charset="-122"/>
            </a:endParaRPr>
          </a:p>
          <a:p>
            <a:pPr marL="344805" algn="l" rtl="0" eaLnBrk="0">
              <a:lnSpc>
                <a:spcPts val="1815"/>
              </a:lnSpc>
              <a:spcBef>
                <a:spcPts val="70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Redis：SYNC/PSYNC最</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后迁移</a:t>
            </a:r>
            <a:endParaRPr sz="1400" dirty="0">
              <a:latin typeface="微软雅黑" panose="020B0503020204020204" charset="-122"/>
              <a:ea typeface="微软雅黑" panose="020B0503020204020204" charset="-122"/>
              <a:cs typeface="微软雅黑" panose="020B0503020204020204" charset="-122"/>
            </a:endParaRPr>
          </a:p>
          <a:p>
            <a:pPr marL="13970" indent="5080" algn="l" rtl="0" eaLnBrk="0">
              <a:lnSpc>
                <a:spcPct val="128000"/>
              </a:lnSpc>
              <a:spcBef>
                <a:spcPts val="71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8、更改中间件层</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，应用层配</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置</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，指向华为云数</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据层</a:t>
            </a:r>
            <a:endParaRPr sz="1400" dirty="0">
              <a:latin typeface="微软雅黑" panose="020B0503020204020204" charset="-122"/>
              <a:ea typeface="微软雅黑" panose="020B0503020204020204" charset="-122"/>
              <a:cs typeface="微软雅黑" panose="020B0503020204020204" charset="-122"/>
            </a:endParaRPr>
          </a:p>
          <a:p>
            <a:pPr marL="19685" algn="l" rtl="0" eaLnBrk="0">
              <a:lnSpc>
                <a:spcPts val="1815"/>
              </a:lnSpc>
              <a:spcBef>
                <a:spcPts val="730"/>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9、启动华为云业务系统</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17000"/>
              </a:lnSpc>
            </a:pPr>
            <a:endParaRPr sz="500" dirty="0">
              <a:latin typeface="Arial" panose="020B0604020202020204"/>
              <a:ea typeface="Arial" panose="020B0604020202020204"/>
              <a:cs typeface="Arial" panose="020B0604020202020204"/>
            </a:endParaRPr>
          </a:p>
          <a:p>
            <a:pPr marL="29210" algn="l" rtl="0" eaLnBrk="0">
              <a:lnSpc>
                <a:spcPts val="1815"/>
              </a:lnSpc>
              <a:spcBef>
                <a:spcPts val="5"/>
              </a:spcBef>
            </a:pP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10、持续保障</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endParaRPr sz="1400" dirty="0">
              <a:latin typeface="微软雅黑" panose="020B0503020204020204" charset="-122"/>
              <a:ea typeface="微软雅黑" panose="020B0503020204020204" charset="-122"/>
              <a:cs typeface="微软雅黑" panose="020B0503020204020204" charset="-122"/>
            </a:endParaRPr>
          </a:p>
        </p:txBody>
      </p:sp>
      <p:pic>
        <p:nvPicPr>
          <p:cNvPr id="1048" name="picture 1048"/>
          <p:cNvPicPr>
            <a:picLocks noChangeAspect="1"/>
          </p:cNvPicPr>
          <p:nvPr/>
        </p:nvPicPr>
        <p:blipFill>
          <a:blip r:embed="rId1"/>
          <a:stretch>
            <a:fillRect/>
          </a:stretch>
        </p:blipFill>
        <p:spPr>
          <a:xfrm rot="21600000">
            <a:off x="455129" y="1736826"/>
            <a:ext cx="3233661" cy="4282909"/>
          </a:xfrm>
          <a:prstGeom prst="rect">
            <a:avLst/>
          </a:prstGeom>
        </p:spPr>
      </p:pic>
      <p:grpSp>
        <p:nvGrpSpPr>
          <p:cNvPr id="96" name="group 96"/>
          <p:cNvGrpSpPr/>
          <p:nvPr/>
        </p:nvGrpSpPr>
        <p:grpSpPr>
          <a:xfrm rot="21600000">
            <a:off x="6515836" y="1535810"/>
            <a:ext cx="574776" cy="237172"/>
            <a:chOff x="0" y="0"/>
            <a:chExt cx="574776" cy="237172"/>
          </a:xfrm>
        </p:grpSpPr>
        <p:pic>
          <p:nvPicPr>
            <p:cNvPr id="1050" name="picture 1050"/>
            <p:cNvPicPr>
              <a:picLocks noChangeAspect="1"/>
            </p:cNvPicPr>
            <p:nvPr/>
          </p:nvPicPr>
          <p:blipFill>
            <a:blip r:embed="rId2"/>
            <a:stretch>
              <a:fillRect/>
            </a:stretch>
          </p:blipFill>
          <p:spPr>
            <a:xfrm rot="21600000">
              <a:off x="0" y="0"/>
              <a:ext cx="574776" cy="237172"/>
            </a:xfrm>
            <a:prstGeom prst="rect">
              <a:avLst/>
            </a:prstGeom>
          </p:spPr>
        </p:pic>
        <p:sp>
          <p:nvSpPr>
            <p:cNvPr id="1052" name="textbox 1052"/>
            <p:cNvSpPr/>
            <p:nvPr/>
          </p:nvSpPr>
          <p:spPr>
            <a:xfrm>
              <a:off x="-12700" y="-12700"/>
              <a:ext cx="600709" cy="279400"/>
            </a:xfrm>
            <a:prstGeom prst="rect">
              <a:avLst/>
            </a:prstGeom>
            <a:noFill/>
            <a:ln w="0" cap="flat">
              <a:noFill/>
              <a:prstDash val="solid"/>
              <a:miter lim="0"/>
            </a:ln>
          </p:spPr>
          <p:txBody>
            <a:bodyPr vert="horz" wrap="square" lIns="0" tIns="0" rIns="0" bIns="0"/>
            <a:lstStyle/>
            <a:p>
              <a:pPr algn="l" rtl="0" eaLnBrk="0">
                <a:lnSpc>
                  <a:spcPct val="107000"/>
                </a:lnSpc>
              </a:pPr>
              <a:endParaRPr sz="600" dirty="0">
                <a:latin typeface="Arial" panose="020B0604020202020204"/>
                <a:ea typeface="Arial" panose="020B0604020202020204"/>
                <a:cs typeface="Arial" panose="020B0604020202020204"/>
              </a:endParaRPr>
            </a:p>
            <a:p>
              <a:pPr marL="125730" algn="l" rtl="0" eaLnBrk="0">
                <a:lnSpc>
                  <a:spcPct val="81000"/>
                </a:lnSpc>
                <a:spcBef>
                  <a:spcPts val="5"/>
                </a:spcBef>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CDN</a:t>
              </a:r>
              <a:endParaRPr sz="1000" dirty="0">
                <a:latin typeface="微软雅黑" panose="020B0503020204020204" charset="-122"/>
                <a:ea typeface="微软雅黑" panose="020B0503020204020204" charset="-122"/>
                <a:cs typeface="微软雅黑" panose="020B0503020204020204" charset="-122"/>
              </a:endParaRPr>
            </a:p>
          </p:txBody>
        </p:sp>
      </p:grpSp>
      <p:pic>
        <p:nvPicPr>
          <p:cNvPr id="1054" name="picture 1054"/>
          <p:cNvPicPr>
            <a:picLocks noChangeAspect="1"/>
          </p:cNvPicPr>
          <p:nvPr/>
        </p:nvPicPr>
        <p:blipFill>
          <a:blip r:embed="rId3"/>
          <a:stretch>
            <a:fillRect/>
          </a:stretch>
        </p:blipFill>
        <p:spPr>
          <a:xfrm rot="21600000">
            <a:off x="4667859" y="2943440"/>
            <a:ext cx="2839085" cy="625640"/>
          </a:xfrm>
          <a:prstGeom prst="rect">
            <a:avLst/>
          </a:prstGeom>
        </p:spPr>
      </p:pic>
      <p:pic>
        <p:nvPicPr>
          <p:cNvPr id="1056" name="picture 1056"/>
          <p:cNvPicPr>
            <a:picLocks noChangeAspect="1"/>
          </p:cNvPicPr>
          <p:nvPr/>
        </p:nvPicPr>
        <p:blipFill>
          <a:blip r:embed="rId4"/>
          <a:stretch>
            <a:fillRect/>
          </a:stretch>
        </p:blipFill>
        <p:spPr>
          <a:xfrm rot="21600000">
            <a:off x="5805373" y="3719982"/>
            <a:ext cx="76200" cy="241528"/>
          </a:xfrm>
          <a:prstGeom prst="rect">
            <a:avLst/>
          </a:prstGeom>
        </p:spPr>
      </p:pic>
      <p:pic>
        <p:nvPicPr>
          <p:cNvPr id="1058" name="picture 1058"/>
          <p:cNvPicPr>
            <a:picLocks noChangeAspect="1"/>
          </p:cNvPicPr>
          <p:nvPr/>
        </p:nvPicPr>
        <p:blipFill>
          <a:blip r:embed="rId5"/>
          <a:stretch>
            <a:fillRect/>
          </a:stretch>
        </p:blipFill>
        <p:spPr>
          <a:xfrm rot="21600000">
            <a:off x="4667859" y="3929024"/>
            <a:ext cx="2805531" cy="784707"/>
          </a:xfrm>
          <a:prstGeom prst="rect">
            <a:avLst/>
          </a:prstGeom>
        </p:spPr>
      </p:pic>
      <p:pic>
        <p:nvPicPr>
          <p:cNvPr id="1060" name="picture 1060"/>
          <p:cNvPicPr>
            <a:picLocks noChangeAspect="1"/>
          </p:cNvPicPr>
          <p:nvPr/>
        </p:nvPicPr>
        <p:blipFill>
          <a:blip r:embed="rId6"/>
          <a:stretch>
            <a:fillRect/>
          </a:stretch>
        </p:blipFill>
        <p:spPr>
          <a:xfrm rot="21600000">
            <a:off x="7196543" y="1987232"/>
            <a:ext cx="114300" cy="3090278"/>
          </a:xfrm>
          <a:prstGeom prst="rect">
            <a:avLst/>
          </a:prstGeom>
        </p:spPr>
      </p:pic>
      <p:pic>
        <p:nvPicPr>
          <p:cNvPr id="1062" name="picture 1062"/>
          <p:cNvPicPr>
            <a:picLocks noChangeAspect="1"/>
          </p:cNvPicPr>
          <p:nvPr/>
        </p:nvPicPr>
        <p:blipFill>
          <a:blip r:embed="rId7"/>
          <a:stretch>
            <a:fillRect/>
          </a:stretch>
        </p:blipFill>
        <p:spPr>
          <a:xfrm rot="21600000">
            <a:off x="7286269" y="3043555"/>
            <a:ext cx="209282" cy="194461"/>
          </a:xfrm>
          <a:prstGeom prst="rect">
            <a:avLst/>
          </a:prstGeom>
        </p:spPr>
      </p:pic>
      <p:pic>
        <p:nvPicPr>
          <p:cNvPr id="1064" name="picture 1064"/>
          <p:cNvPicPr>
            <a:picLocks noChangeAspect="1"/>
          </p:cNvPicPr>
          <p:nvPr/>
        </p:nvPicPr>
        <p:blipFill>
          <a:blip r:embed="rId8"/>
          <a:stretch>
            <a:fillRect/>
          </a:stretch>
        </p:blipFill>
        <p:spPr>
          <a:xfrm rot="21600000">
            <a:off x="4729073" y="5091061"/>
            <a:ext cx="2648408" cy="784694"/>
          </a:xfrm>
          <a:prstGeom prst="rect">
            <a:avLst/>
          </a:prstGeom>
        </p:spPr>
      </p:pic>
      <p:pic>
        <p:nvPicPr>
          <p:cNvPr id="1066" name="picture 1066"/>
          <p:cNvPicPr>
            <a:picLocks noChangeAspect="1"/>
          </p:cNvPicPr>
          <p:nvPr/>
        </p:nvPicPr>
        <p:blipFill>
          <a:blip r:embed="rId9"/>
          <a:stretch>
            <a:fillRect/>
          </a:stretch>
        </p:blipFill>
        <p:spPr>
          <a:xfrm rot="21600000">
            <a:off x="5793752" y="1216393"/>
            <a:ext cx="519277" cy="148882"/>
          </a:xfrm>
          <a:prstGeom prst="rect">
            <a:avLst/>
          </a:prstGeom>
        </p:spPr>
      </p:pic>
      <p:pic>
        <p:nvPicPr>
          <p:cNvPr id="1068" name="picture 1068"/>
          <p:cNvPicPr>
            <a:picLocks noChangeAspect="1"/>
          </p:cNvPicPr>
          <p:nvPr/>
        </p:nvPicPr>
        <p:blipFill>
          <a:blip r:embed="rId10"/>
          <a:stretch>
            <a:fillRect/>
          </a:stretch>
        </p:blipFill>
        <p:spPr>
          <a:xfrm rot="21600000">
            <a:off x="6090475" y="1324826"/>
            <a:ext cx="416039" cy="687133"/>
          </a:xfrm>
          <a:prstGeom prst="rect">
            <a:avLst/>
          </a:prstGeom>
        </p:spPr>
      </p:pic>
      <p:graphicFrame>
        <p:nvGraphicFramePr>
          <p:cNvPr id="1070" name="table 1070"/>
          <p:cNvGraphicFramePr>
            <a:graphicFrameLocks noGrp="1"/>
          </p:cNvGraphicFramePr>
          <p:nvPr/>
        </p:nvGraphicFramePr>
        <p:xfrm>
          <a:off x="4608105" y="1761921"/>
          <a:ext cx="2939414" cy="4257675"/>
        </p:xfrm>
        <a:graphic>
          <a:graphicData uri="http://schemas.openxmlformats.org/drawingml/2006/table">
            <a:tbl>
              <a:tblPr/>
              <a:tblGrid>
                <a:gridCol w="1710054"/>
                <a:gridCol w="1229360"/>
              </a:tblGrid>
              <a:tr h="225425">
                <a:tc gridSpan="2">
                  <a:txBody>
                    <a:bodyPr/>
                    <a:lstStyle/>
                    <a:p>
                      <a:pPr algn="l" rtl="0" eaLnBrk="0">
                        <a:lnSpc>
                          <a:spcPct val="125000"/>
                        </a:lnSpc>
                      </a:pPr>
                      <a:endParaRPr sz="300" dirty="0">
                        <a:latin typeface="Arial" panose="020B0604020202020204"/>
                        <a:ea typeface="Arial" panose="020B0604020202020204"/>
                        <a:cs typeface="Arial" panose="020B0604020202020204"/>
                      </a:endParaRPr>
                    </a:p>
                    <a:p>
                      <a:pPr marL="112395" algn="l" rtl="0" eaLnBrk="0">
                        <a:lnSpc>
                          <a:spcPct val="88000"/>
                        </a:lnSpc>
                        <a:spcBef>
                          <a:spcPts val="5"/>
                        </a:spcBef>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华为云</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901700">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6350" cap="flat" cmpd="sng" algn="ctr">
                      <a:solidFill>
                        <a:srgbClr val="000000"/>
                      </a:solidFill>
                      <a:prstDash val="solid"/>
                      <a:round/>
                      <a:headEnd type="none" w="med" len="med"/>
                      <a:tailEnd type="none" w="med" len="med"/>
                    </a:lnL>
                    <a:lnR>
                      <a:noFill/>
                    </a:lnR>
                    <a:lnT>
                      <a:noFill/>
                    </a:lnT>
                    <a:lnB>
                      <a:noFill/>
                    </a:lnB>
                  </a:tcPr>
                </a:tc>
                <a:tc>
                  <a:txBody>
                    <a:bodyPr/>
                    <a:lstStyle/>
                    <a:p>
                      <a:pPr algn="l" rtl="0" eaLnBrk="0">
                        <a:lnSpc>
                          <a:spcPct val="143000"/>
                        </a:lnSpc>
                      </a:pPr>
                      <a:endParaRPr sz="1000" dirty="0">
                        <a:latin typeface="Arial" panose="020B0604020202020204"/>
                        <a:ea typeface="Arial" panose="020B0604020202020204"/>
                        <a:cs typeface="Arial" panose="020B0604020202020204"/>
                      </a:endParaRPr>
                    </a:p>
                    <a:p>
                      <a:pPr marL="227330" algn="l" rtl="0" eaLnBrk="0">
                        <a:lnSpc>
                          <a:spcPct val="79000"/>
                        </a:lnSpc>
                        <a:spcBef>
                          <a:spcPts val="5"/>
                        </a:spcBef>
                      </a:pPr>
                      <a:r>
                        <a:rPr sz="9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ELB</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w="6350" cap="flat" cmpd="sng" algn="ctr">
                      <a:solidFill>
                        <a:srgbClr val="000000"/>
                      </a:solidFill>
                      <a:prstDash val="solid"/>
                      <a:round/>
                      <a:headEnd type="none" w="med" len="med"/>
                      <a:tailEnd type="none" w="med" len="med"/>
                    </a:lnR>
                    <a:lnT>
                      <a:noFill/>
                    </a:lnT>
                    <a:lnB>
                      <a:noFill/>
                    </a:lnB>
                  </a:tcPr>
                </a:tc>
              </a:tr>
              <a:tr h="1021080">
                <a:tc gridSpan="2">
                  <a:txBody>
                    <a:bodyPr/>
                    <a:lstStyle/>
                    <a:p>
                      <a:pPr algn="l" rtl="0" eaLnBrk="0">
                        <a:lnSpc>
                          <a:spcPct val="107000"/>
                        </a:lnSpc>
                      </a:pPr>
                      <a:endParaRPr sz="1000" dirty="0">
                        <a:latin typeface="Arial" panose="020B0604020202020204"/>
                        <a:ea typeface="Arial" panose="020B0604020202020204"/>
                        <a:cs typeface="Arial" panose="020B0604020202020204"/>
                      </a:endParaRPr>
                    </a:p>
                    <a:p>
                      <a:pPr marL="937895" algn="l" rtl="0" eaLnBrk="0">
                        <a:lnSpc>
                          <a:spcPct val="94000"/>
                        </a:lnSpc>
                        <a:spcBef>
                          <a:spcPts val="0"/>
                        </a:spcBef>
                      </a:pPr>
                      <a:r>
                        <a:rPr sz="1500" b="1" kern="0" spc="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APP</a:t>
                      </a:r>
                      <a:r>
                        <a:rPr sz="9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Server</a:t>
                      </a:r>
                      <a:r>
                        <a:rPr sz="9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应用层</a:t>
                      </a:r>
                      <a:r>
                        <a:rPr sz="9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100" kern="0" spc="20" baseline="-15000" dirty="0">
                          <a:solidFill>
                            <a:srgbClr val="000000">
                              <a:alpha val="100000"/>
                            </a:srgbClr>
                          </a:solidFill>
                          <a:latin typeface="Calibri" panose="020F0502020204030204"/>
                          <a:ea typeface="Calibri" panose="020F0502020204030204"/>
                          <a:cs typeface="Calibri" panose="020F0502020204030204"/>
                        </a:rPr>
                        <a:t>8</a:t>
                      </a:r>
                      <a:endParaRPr sz="2100" baseline="-15000" dirty="0">
                        <a:latin typeface="Calibri" panose="020F0502020204030204"/>
                        <a:ea typeface="Calibri" panose="020F0502020204030204"/>
                        <a:cs typeface="Calibri" panose="020F0502020204030204"/>
                      </a:endParaRPr>
                    </a:p>
                    <a:p>
                      <a:pPr algn="l" rtl="0" eaLnBrk="0">
                        <a:lnSpc>
                          <a:spcPct val="115000"/>
                        </a:lnSpc>
                      </a:pPr>
                      <a:endParaRPr sz="500" dirty="0">
                        <a:latin typeface="Arial" panose="020B0604020202020204"/>
                        <a:ea typeface="Arial" panose="020B0604020202020204"/>
                        <a:cs typeface="Arial" panose="020B0604020202020204"/>
                      </a:endParaRPr>
                    </a:p>
                    <a:p>
                      <a:pPr marL="1147445" algn="l" rtl="0" eaLnBrk="0">
                        <a:lnSpc>
                          <a:spcPct val="81000"/>
                        </a:lnSpc>
                        <a:spcBef>
                          <a:spcPts val="5"/>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ECS</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758190">
                <a:tc gridSpan="2">
                  <a:txBody>
                    <a:bodyPr/>
                    <a:lstStyle/>
                    <a:p>
                      <a:pPr algn="l" rtl="0" eaLnBrk="0">
                        <a:lnSpc>
                          <a:spcPct val="106000"/>
                        </a:lnSpc>
                      </a:pPr>
                      <a:endParaRPr sz="800" dirty="0">
                        <a:latin typeface="Arial" panose="020B0604020202020204"/>
                        <a:ea typeface="Arial" panose="020B0604020202020204"/>
                        <a:cs typeface="Arial" panose="020B0604020202020204"/>
                      </a:endParaRPr>
                    </a:p>
                    <a:p>
                      <a:pPr marL="1109345" algn="l" rtl="0" eaLnBrk="0">
                        <a:lnSpc>
                          <a:spcPct val="90000"/>
                        </a:lnSpc>
                        <a:spcBef>
                          <a:spcPts val="5"/>
                        </a:spcBef>
                      </a:pPr>
                      <a:r>
                        <a:rPr sz="9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中间件</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0000"/>
                        </a:lnSpc>
                      </a:pPr>
                      <a:endParaRPr sz="7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1125220" algn="l" rtl="0" eaLnBrk="0">
                        <a:lnSpc>
                          <a:spcPts val="1285"/>
                        </a:lnSpc>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408940">
                <a:tc gridSpan="2">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942340">
                <a:tc gridSpan="2">
                  <a:txBody>
                    <a:bodyPr/>
                    <a:lstStyle/>
                    <a:p>
                      <a:pPr algn="l" rtl="0" eaLnBrk="0">
                        <a:lnSpc>
                          <a:spcPct val="110000"/>
                        </a:lnSpc>
                      </a:pPr>
                      <a:endParaRPr sz="8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1160780" algn="l" rtl="0" eaLnBrk="0">
                        <a:lnSpc>
                          <a:spcPct val="91000"/>
                        </a:lnSpc>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数据层</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15000"/>
                        </a:lnSpc>
                      </a:pPr>
                      <a:endParaRPr sz="200" dirty="0">
                        <a:latin typeface="Arial" panose="020B0604020202020204"/>
                        <a:ea typeface="Arial" panose="020B0604020202020204"/>
                        <a:cs typeface="Arial" panose="020B0604020202020204"/>
                      </a:endParaRPr>
                    </a:p>
                    <a:p>
                      <a:pPr marL="941070" algn="l" rtl="0" eaLnBrk="0">
                        <a:lnSpc>
                          <a:spcPct val="81000"/>
                        </a:lnSpc>
                      </a:pP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OBS</a:t>
                      </a: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SFS</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pic>
        <p:nvPicPr>
          <p:cNvPr id="1074" name="picture 1074"/>
          <p:cNvPicPr>
            <a:picLocks noChangeAspect="1"/>
          </p:cNvPicPr>
          <p:nvPr/>
        </p:nvPicPr>
        <p:blipFill>
          <a:blip r:embed="rId11"/>
          <a:stretch>
            <a:fillRect/>
          </a:stretch>
        </p:blipFill>
        <p:spPr>
          <a:xfrm rot="21600000">
            <a:off x="1639023" y="5793689"/>
            <a:ext cx="5466130" cy="780135"/>
          </a:xfrm>
          <a:prstGeom prst="rect">
            <a:avLst/>
          </a:prstGeom>
        </p:spPr>
      </p:pic>
      <p:pic>
        <p:nvPicPr>
          <p:cNvPr id="1076" name="picture 1076"/>
          <p:cNvPicPr>
            <a:picLocks noChangeAspect="1"/>
          </p:cNvPicPr>
          <p:nvPr/>
        </p:nvPicPr>
        <p:blipFill>
          <a:blip r:embed="rId12"/>
          <a:stretch>
            <a:fillRect/>
          </a:stretch>
        </p:blipFill>
        <p:spPr>
          <a:xfrm rot="21600000">
            <a:off x="4368126" y="1012812"/>
            <a:ext cx="1434083" cy="419176"/>
          </a:xfrm>
          <a:prstGeom prst="rect">
            <a:avLst/>
          </a:prstGeom>
        </p:spPr>
      </p:pic>
      <p:pic>
        <p:nvPicPr>
          <p:cNvPr id="1078" name="picture 1078"/>
          <p:cNvPicPr>
            <a:picLocks noChangeAspect="1"/>
          </p:cNvPicPr>
          <p:nvPr/>
        </p:nvPicPr>
        <p:blipFill>
          <a:blip r:embed="rId13"/>
          <a:stretch>
            <a:fillRect/>
          </a:stretch>
        </p:blipFill>
        <p:spPr>
          <a:xfrm rot="21600000">
            <a:off x="4444110" y="1150734"/>
            <a:ext cx="158750" cy="204711"/>
          </a:xfrm>
          <a:prstGeom prst="rect">
            <a:avLst/>
          </a:prstGeom>
        </p:spPr>
      </p:pic>
      <p:pic>
        <p:nvPicPr>
          <p:cNvPr id="1080" name="picture 1080"/>
          <p:cNvPicPr>
            <a:picLocks noChangeAspect="1"/>
          </p:cNvPicPr>
          <p:nvPr/>
        </p:nvPicPr>
        <p:blipFill>
          <a:blip r:embed="rId14"/>
          <a:stretch>
            <a:fillRect/>
          </a:stretch>
        </p:blipFill>
        <p:spPr>
          <a:xfrm rot="21600000">
            <a:off x="4891455" y="1344548"/>
            <a:ext cx="436536" cy="46304"/>
          </a:xfrm>
          <a:prstGeom prst="rect">
            <a:avLst/>
          </a:prstGeom>
        </p:spPr>
      </p:pic>
      <p:pic>
        <p:nvPicPr>
          <p:cNvPr id="1082" name="picture 1082"/>
          <p:cNvPicPr>
            <a:picLocks noChangeAspect="1"/>
          </p:cNvPicPr>
          <p:nvPr/>
        </p:nvPicPr>
        <p:blipFill>
          <a:blip r:embed="rId15"/>
          <a:stretch>
            <a:fillRect/>
          </a:stretch>
        </p:blipFill>
        <p:spPr>
          <a:xfrm rot="21600000">
            <a:off x="5631700" y="1065936"/>
            <a:ext cx="121894" cy="125717"/>
          </a:xfrm>
          <a:prstGeom prst="rect">
            <a:avLst/>
          </a:prstGeom>
        </p:spPr>
      </p:pic>
      <p:sp>
        <p:nvSpPr>
          <p:cNvPr id="1084" name="path 1084"/>
          <p:cNvSpPr/>
          <p:nvPr/>
        </p:nvSpPr>
        <p:spPr>
          <a:xfrm>
            <a:off x="6221183" y="1461071"/>
            <a:ext cx="240221" cy="103492"/>
          </a:xfrm>
          <a:custGeom>
            <a:avLst/>
            <a:gdLst/>
            <a:ahLst/>
            <a:cxnLst/>
            <a:rect l="0" t="0" r="0" b="0"/>
            <a:pathLst>
              <a:path w="378" h="162">
                <a:moveTo>
                  <a:pt x="11" y="162"/>
                </a:moveTo>
                <a:cubicBezTo>
                  <a:pt x="79" y="162"/>
                  <a:pt x="79" y="162"/>
                  <a:pt x="79" y="162"/>
                </a:cubicBezTo>
                <a:cubicBezTo>
                  <a:pt x="94" y="162"/>
                  <a:pt x="106" y="149"/>
                  <a:pt x="106" y="132"/>
                </a:cubicBezTo>
                <a:cubicBezTo>
                  <a:pt x="106" y="33"/>
                  <a:pt x="106" y="33"/>
                  <a:pt x="106" y="33"/>
                </a:cubicBezTo>
                <a:cubicBezTo>
                  <a:pt x="106" y="16"/>
                  <a:pt x="94" y="0"/>
                  <a:pt x="79" y="0"/>
                </a:cubicBezTo>
                <a:cubicBezTo>
                  <a:pt x="11" y="0"/>
                  <a:pt x="11" y="0"/>
                  <a:pt x="11" y="0"/>
                </a:cubicBezTo>
                <a:cubicBezTo>
                  <a:pt x="0" y="0"/>
                  <a:pt x="0" y="0"/>
                  <a:pt x="0" y="0"/>
                </a:cubicBezTo>
                <a:cubicBezTo>
                  <a:pt x="0" y="13"/>
                  <a:pt x="0" y="13"/>
                  <a:pt x="0" y="13"/>
                </a:cubicBezTo>
                <a:cubicBezTo>
                  <a:pt x="0" y="149"/>
                  <a:pt x="0" y="149"/>
                  <a:pt x="0" y="149"/>
                </a:cubicBezTo>
                <a:cubicBezTo>
                  <a:pt x="0" y="162"/>
                  <a:pt x="0" y="162"/>
                  <a:pt x="0" y="162"/>
                </a:cubicBezTo>
                <a:lnTo>
                  <a:pt x="11" y="162"/>
                </a:lnTo>
                <a:close/>
                <a:moveTo>
                  <a:pt x="11" y="13"/>
                </a:moveTo>
                <a:cubicBezTo>
                  <a:pt x="79" y="13"/>
                  <a:pt x="79" y="13"/>
                  <a:pt x="79" y="13"/>
                </a:cubicBezTo>
                <a:cubicBezTo>
                  <a:pt x="88" y="13"/>
                  <a:pt x="94" y="23"/>
                  <a:pt x="94" y="33"/>
                </a:cubicBezTo>
                <a:cubicBezTo>
                  <a:pt x="94" y="132"/>
                  <a:pt x="94" y="132"/>
                  <a:pt x="94" y="132"/>
                </a:cubicBezTo>
                <a:cubicBezTo>
                  <a:pt x="94" y="142"/>
                  <a:pt x="88" y="149"/>
                  <a:pt x="79" y="149"/>
                </a:cubicBezTo>
                <a:cubicBezTo>
                  <a:pt x="11" y="149"/>
                  <a:pt x="11" y="149"/>
                  <a:pt x="11" y="149"/>
                </a:cubicBezTo>
                <a:lnTo>
                  <a:pt x="11" y="13"/>
                </a:lnTo>
              </a:path>
              <a:path w="378" h="162">
                <a:moveTo>
                  <a:pt x="141" y="13"/>
                </a:moveTo>
                <a:cubicBezTo>
                  <a:pt x="144" y="13"/>
                  <a:pt x="144" y="13"/>
                  <a:pt x="144" y="13"/>
                </a:cubicBezTo>
                <a:cubicBezTo>
                  <a:pt x="153" y="13"/>
                  <a:pt x="162" y="20"/>
                  <a:pt x="165" y="33"/>
                </a:cubicBezTo>
                <a:cubicBezTo>
                  <a:pt x="198" y="139"/>
                  <a:pt x="198" y="139"/>
                  <a:pt x="198" y="139"/>
                </a:cubicBezTo>
                <a:cubicBezTo>
                  <a:pt x="204" y="135"/>
                  <a:pt x="204" y="135"/>
                  <a:pt x="204" y="135"/>
                </a:cubicBezTo>
                <a:cubicBezTo>
                  <a:pt x="198" y="139"/>
                  <a:pt x="198" y="139"/>
                  <a:pt x="198" y="139"/>
                </a:cubicBezTo>
                <a:cubicBezTo>
                  <a:pt x="204" y="156"/>
                  <a:pt x="212" y="162"/>
                  <a:pt x="230" y="162"/>
                </a:cubicBezTo>
                <a:cubicBezTo>
                  <a:pt x="248" y="162"/>
                  <a:pt x="248" y="162"/>
                  <a:pt x="248" y="162"/>
                </a:cubicBezTo>
                <a:cubicBezTo>
                  <a:pt x="248" y="149"/>
                  <a:pt x="248" y="149"/>
                  <a:pt x="248" y="149"/>
                </a:cubicBezTo>
                <a:cubicBezTo>
                  <a:pt x="248" y="0"/>
                  <a:pt x="248" y="0"/>
                  <a:pt x="248" y="0"/>
                </a:cubicBezTo>
                <a:cubicBezTo>
                  <a:pt x="236" y="0"/>
                  <a:pt x="236" y="0"/>
                  <a:pt x="236" y="0"/>
                </a:cubicBezTo>
                <a:cubicBezTo>
                  <a:pt x="236" y="149"/>
                  <a:pt x="236" y="149"/>
                  <a:pt x="236" y="149"/>
                </a:cubicBezTo>
                <a:cubicBezTo>
                  <a:pt x="230" y="149"/>
                  <a:pt x="230" y="149"/>
                  <a:pt x="230" y="149"/>
                </a:cubicBezTo>
                <a:cubicBezTo>
                  <a:pt x="218" y="149"/>
                  <a:pt x="212" y="146"/>
                  <a:pt x="209" y="135"/>
                </a:cubicBezTo>
                <a:cubicBezTo>
                  <a:pt x="177" y="30"/>
                  <a:pt x="177" y="30"/>
                  <a:pt x="177" y="30"/>
                </a:cubicBezTo>
                <a:cubicBezTo>
                  <a:pt x="174" y="23"/>
                  <a:pt x="168" y="0"/>
                  <a:pt x="144" y="0"/>
                </a:cubicBezTo>
                <a:cubicBezTo>
                  <a:pt x="135" y="0"/>
                  <a:pt x="135" y="0"/>
                  <a:pt x="135" y="0"/>
                </a:cubicBezTo>
                <a:cubicBezTo>
                  <a:pt x="129" y="0"/>
                  <a:pt x="129" y="0"/>
                  <a:pt x="129" y="0"/>
                </a:cubicBezTo>
                <a:cubicBezTo>
                  <a:pt x="129" y="162"/>
                  <a:pt x="129" y="162"/>
                  <a:pt x="129" y="162"/>
                </a:cubicBezTo>
                <a:cubicBezTo>
                  <a:pt x="141" y="162"/>
                  <a:pt x="141" y="162"/>
                  <a:pt x="141" y="162"/>
                </a:cubicBezTo>
                <a:lnTo>
                  <a:pt x="141" y="13"/>
                </a:lnTo>
              </a:path>
              <a:path w="378" h="162">
                <a:moveTo>
                  <a:pt x="295" y="81"/>
                </a:moveTo>
                <a:cubicBezTo>
                  <a:pt x="307" y="81"/>
                  <a:pt x="307" y="81"/>
                  <a:pt x="307" y="81"/>
                </a:cubicBezTo>
                <a:cubicBezTo>
                  <a:pt x="351" y="81"/>
                  <a:pt x="351" y="81"/>
                  <a:pt x="351" y="81"/>
                </a:cubicBezTo>
                <a:cubicBezTo>
                  <a:pt x="360" y="81"/>
                  <a:pt x="366" y="91"/>
                  <a:pt x="366" y="101"/>
                </a:cubicBezTo>
                <a:cubicBezTo>
                  <a:pt x="366" y="132"/>
                  <a:pt x="366" y="132"/>
                  <a:pt x="366" y="132"/>
                </a:cubicBezTo>
                <a:cubicBezTo>
                  <a:pt x="366" y="142"/>
                  <a:pt x="360" y="149"/>
                  <a:pt x="351" y="149"/>
                </a:cubicBezTo>
                <a:cubicBezTo>
                  <a:pt x="271" y="149"/>
                  <a:pt x="271" y="149"/>
                  <a:pt x="271" y="149"/>
                </a:cubicBezTo>
                <a:cubicBezTo>
                  <a:pt x="271" y="162"/>
                  <a:pt x="271" y="162"/>
                  <a:pt x="271" y="162"/>
                </a:cubicBezTo>
                <a:cubicBezTo>
                  <a:pt x="351" y="162"/>
                  <a:pt x="351" y="162"/>
                  <a:pt x="351" y="162"/>
                </a:cubicBezTo>
                <a:cubicBezTo>
                  <a:pt x="366" y="162"/>
                  <a:pt x="378" y="149"/>
                  <a:pt x="378" y="132"/>
                </a:cubicBezTo>
                <a:cubicBezTo>
                  <a:pt x="378" y="101"/>
                  <a:pt x="378" y="101"/>
                  <a:pt x="378" y="101"/>
                </a:cubicBezTo>
                <a:cubicBezTo>
                  <a:pt x="378" y="84"/>
                  <a:pt x="366" y="67"/>
                  <a:pt x="351" y="67"/>
                </a:cubicBezTo>
                <a:cubicBezTo>
                  <a:pt x="339" y="67"/>
                  <a:pt x="339" y="67"/>
                  <a:pt x="339" y="67"/>
                </a:cubicBezTo>
                <a:cubicBezTo>
                  <a:pt x="295" y="67"/>
                  <a:pt x="295" y="67"/>
                  <a:pt x="295" y="67"/>
                </a:cubicBezTo>
                <a:cubicBezTo>
                  <a:pt x="289" y="67"/>
                  <a:pt x="283" y="61"/>
                  <a:pt x="283" y="50"/>
                </a:cubicBezTo>
                <a:cubicBezTo>
                  <a:pt x="283" y="33"/>
                  <a:pt x="283" y="33"/>
                  <a:pt x="283" y="33"/>
                </a:cubicBezTo>
                <a:cubicBezTo>
                  <a:pt x="283" y="23"/>
                  <a:pt x="289" y="13"/>
                  <a:pt x="295" y="13"/>
                </a:cubicBezTo>
                <a:cubicBezTo>
                  <a:pt x="378" y="13"/>
                  <a:pt x="378" y="13"/>
                  <a:pt x="378" y="13"/>
                </a:cubicBezTo>
                <a:cubicBezTo>
                  <a:pt x="378" y="0"/>
                  <a:pt x="378" y="0"/>
                  <a:pt x="378" y="0"/>
                </a:cubicBezTo>
                <a:cubicBezTo>
                  <a:pt x="295" y="0"/>
                  <a:pt x="295" y="0"/>
                  <a:pt x="295" y="0"/>
                </a:cubicBezTo>
                <a:cubicBezTo>
                  <a:pt x="283" y="0"/>
                  <a:pt x="271" y="16"/>
                  <a:pt x="271" y="33"/>
                </a:cubicBezTo>
                <a:cubicBezTo>
                  <a:pt x="271" y="50"/>
                  <a:pt x="271" y="50"/>
                  <a:pt x="271" y="50"/>
                </a:cubicBezTo>
                <a:cubicBezTo>
                  <a:pt x="271" y="67"/>
                  <a:pt x="283" y="81"/>
                  <a:pt x="295" y="81"/>
                </a:cubicBezTo>
              </a:path>
            </a:pathLst>
          </a:custGeom>
          <a:solidFill>
            <a:srgbClr val="000000">
              <a:alpha val="100000"/>
            </a:srgbClr>
          </a:solidFill>
          <a:ln w="0" cap="flat">
            <a:noFill/>
            <a:prstDash val="solid"/>
            <a:miter lim="0"/>
          </a:ln>
        </p:spPr>
        <p:txBody>
          <a:bodyPr rtlCol="0"/>
          <a:lstStyle/>
          <a:p>
            <a:pPr algn="ctr"/>
            <a:endParaRPr lang="zh-CN" altLang="en-US"/>
          </a:p>
        </p:txBody>
      </p:sp>
      <p:pic>
        <p:nvPicPr>
          <p:cNvPr id="1086" name="picture 1086"/>
          <p:cNvPicPr>
            <a:picLocks noChangeAspect="1"/>
          </p:cNvPicPr>
          <p:nvPr/>
        </p:nvPicPr>
        <p:blipFill>
          <a:blip r:embed="rId16"/>
          <a:stretch>
            <a:fillRect/>
          </a:stretch>
        </p:blipFill>
        <p:spPr>
          <a:xfrm rot="21600000">
            <a:off x="1529029" y="1045984"/>
            <a:ext cx="1125042" cy="655408"/>
          </a:xfrm>
          <a:prstGeom prst="rect">
            <a:avLst/>
          </a:prstGeom>
        </p:spPr>
      </p:pic>
      <p:pic>
        <p:nvPicPr>
          <p:cNvPr id="1088" name="picture 1088"/>
          <p:cNvPicPr>
            <a:picLocks noChangeAspect="1"/>
          </p:cNvPicPr>
          <p:nvPr/>
        </p:nvPicPr>
        <p:blipFill>
          <a:blip r:embed="rId17"/>
          <a:stretch>
            <a:fillRect/>
          </a:stretch>
        </p:blipFill>
        <p:spPr>
          <a:xfrm rot="21600000">
            <a:off x="2370074" y="1163180"/>
            <a:ext cx="3875747" cy="573976"/>
          </a:xfrm>
          <a:prstGeom prst="rect">
            <a:avLst/>
          </a:prstGeom>
        </p:spPr>
      </p:pic>
      <p:pic>
        <p:nvPicPr>
          <p:cNvPr id="1090" name="picture 1090"/>
          <p:cNvPicPr>
            <a:picLocks noChangeAspect="1"/>
          </p:cNvPicPr>
          <p:nvPr/>
        </p:nvPicPr>
        <p:blipFill>
          <a:blip r:embed="rId18"/>
          <a:stretch>
            <a:fillRect/>
          </a:stretch>
        </p:blipFill>
        <p:spPr>
          <a:xfrm rot="21600000">
            <a:off x="574268" y="3027438"/>
            <a:ext cx="2904667" cy="625627"/>
          </a:xfrm>
          <a:prstGeom prst="rect">
            <a:avLst/>
          </a:prstGeom>
        </p:spPr>
      </p:pic>
      <p:pic>
        <p:nvPicPr>
          <p:cNvPr id="1092" name="picture 1092"/>
          <p:cNvPicPr>
            <a:picLocks noChangeAspect="1"/>
          </p:cNvPicPr>
          <p:nvPr/>
        </p:nvPicPr>
        <p:blipFill>
          <a:blip r:embed="rId19"/>
          <a:stretch>
            <a:fillRect/>
          </a:stretch>
        </p:blipFill>
        <p:spPr>
          <a:xfrm rot="21600000">
            <a:off x="580593" y="2045030"/>
            <a:ext cx="2898343" cy="625627"/>
          </a:xfrm>
          <a:prstGeom prst="rect">
            <a:avLst/>
          </a:prstGeom>
        </p:spPr>
      </p:pic>
      <p:sp>
        <p:nvSpPr>
          <p:cNvPr id="1094" name="textbox 1094"/>
          <p:cNvSpPr/>
          <p:nvPr/>
        </p:nvSpPr>
        <p:spPr>
          <a:xfrm>
            <a:off x="431189" y="330101"/>
            <a:ext cx="2228850" cy="415925"/>
          </a:xfrm>
          <a:prstGeom prst="rect">
            <a:avLst/>
          </a:prstGeom>
          <a:noFill/>
          <a:ln w="0" cap="flat">
            <a:noFill/>
            <a:prstDash val="solid"/>
            <a:miter lim="0"/>
          </a:ln>
        </p:spPr>
        <p:txBody>
          <a:bodyPr vert="horz" wrap="square" lIns="0" tIns="0" rIns="0" bIns="0"/>
          <a:lstStyle/>
          <a:p>
            <a:pPr algn="l" rtl="0" eaLnBrk="0">
              <a:lnSpc>
                <a:spcPct val="91000"/>
              </a:lnSpc>
            </a:pPr>
            <a:endParaRPr sz="100" dirty="0">
              <a:latin typeface="Arial" panose="020B0604020202020204"/>
              <a:ea typeface="Arial" panose="020B0604020202020204"/>
              <a:cs typeface="Arial" panose="020B0604020202020204"/>
            </a:endParaRPr>
          </a:p>
          <a:p>
            <a:pPr marL="12700" algn="l" rtl="0" eaLnBrk="0">
              <a:lnSpc>
                <a:spcPct val="88000"/>
              </a:lnSpc>
            </a:pPr>
            <a:r>
              <a:rPr sz="2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业务切换方案</a:t>
            </a:r>
            <a:endParaRPr sz="2900" dirty="0">
              <a:latin typeface="微软雅黑" panose="020B0503020204020204" charset="-122"/>
              <a:ea typeface="微软雅黑" panose="020B0503020204020204" charset="-122"/>
              <a:cs typeface="微软雅黑" panose="020B0503020204020204" charset="-122"/>
            </a:endParaRPr>
          </a:p>
        </p:txBody>
      </p:sp>
      <p:grpSp>
        <p:nvGrpSpPr>
          <p:cNvPr id="98" name="group 98"/>
          <p:cNvGrpSpPr/>
          <p:nvPr/>
        </p:nvGrpSpPr>
        <p:grpSpPr>
          <a:xfrm rot="21600000">
            <a:off x="408851" y="957694"/>
            <a:ext cx="1127633" cy="419176"/>
            <a:chOff x="0" y="0"/>
            <a:chExt cx="1127633" cy="419176"/>
          </a:xfrm>
        </p:grpSpPr>
        <p:pic>
          <p:nvPicPr>
            <p:cNvPr id="1096" name="picture 1096"/>
            <p:cNvPicPr>
              <a:picLocks noChangeAspect="1"/>
            </p:cNvPicPr>
            <p:nvPr/>
          </p:nvPicPr>
          <p:blipFill>
            <a:blip r:embed="rId20"/>
            <a:stretch>
              <a:fillRect/>
            </a:stretch>
          </p:blipFill>
          <p:spPr>
            <a:xfrm rot="21600000">
              <a:off x="0" y="0"/>
              <a:ext cx="1127633" cy="419176"/>
            </a:xfrm>
            <a:prstGeom prst="rect">
              <a:avLst/>
            </a:prstGeom>
          </p:spPr>
        </p:pic>
        <p:sp>
          <p:nvSpPr>
            <p:cNvPr id="1098" name="textbox 1098"/>
            <p:cNvSpPr/>
            <p:nvPr/>
          </p:nvSpPr>
          <p:spPr>
            <a:xfrm>
              <a:off x="89242" y="74309"/>
              <a:ext cx="730884" cy="31622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455"/>
                </a:lnSpc>
              </a:pPr>
              <a:r>
                <a:rPr sz="1100" kern="0" spc="-50" dirty="0">
                  <a:solidFill>
                    <a:srgbClr val="000000">
                      <a:alpha val="100000"/>
                    </a:srgbClr>
                  </a:solidFill>
                  <a:latin typeface="Arial" panose="020B0604020202020204"/>
                  <a:ea typeface="Arial" panose="020B0604020202020204"/>
                  <a:cs typeface="Arial" panose="020B0604020202020204"/>
                </a:rPr>
                <a:t>·</a:t>
              </a:r>
              <a:r>
                <a:rPr sz="1100" kern="0" spc="70" dirty="0">
                  <a:solidFill>
                    <a:srgbClr val="000000">
                      <a:alpha val="100000"/>
                    </a:srgbClr>
                  </a:solidFill>
                  <a:latin typeface="Arial" panose="020B0604020202020204"/>
                  <a:ea typeface="Arial" panose="020B0604020202020204"/>
                  <a:cs typeface="Arial" panose="020B0604020202020204"/>
                </a:rPr>
                <a:t>   </a:t>
              </a:r>
              <a:r>
                <a:rPr sz="1700" b="1" kern="0" spc="-50" baseline="-5000" dirty="0">
                  <a:solidFill>
                    <a:srgbClr val="000000">
                      <a:alpha val="100000"/>
                    </a:srgbClr>
                  </a:solidFill>
                  <a:latin typeface="微软雅黑" panose="020B0503020204020204" charset="-122"/>
                  <a:ea typeface="微软雅黑" panose="020B0503020204020204" charset="-122"/>
                  <a:cs typeface="微软雅黑" panose="020B0503020204020204" charset="-122"/>
                </a:rPr>
                <a:t>Internet</a:t>
              </a:r>
              <a:endParaRPr sz="1700" baseline="-5000" dirty="0">
                <a:latin typeface="微软雅黑" panose="020B0503020204020204" charset="-122"/>
                <a:ea typeface="微软雅黑" panose="020B0503020204020204" charset="-122"/>
                <a:cs typeface="微软雅黑" panose="020B0503020204020204" charset="-122"/>
              </a:endParaRPr>
            </a:p>
            <a:p>
              <a:pPr algn="l" rtl="0" eaLnBrk="0">
                <a:lnSpc>
                  <a:spcPct val="108000"/>
                </a:lnSpc>
              </a:pPr>
              <a:endParaRPr sz="500" dirty="0">
                <a:latin typeface="Arial" panose="020B0604020202020204"/>
                <a:ea typeface="Arial" panose="020B0604020202020204"/>
                <a:cs typeface="Arial" panose="020B0604020202020204"/>
              </a:endParaRPr>
            </a:p>
            <a:p>
              <a:pPr marL="321310" algn="l" rtl="0" eaLnBrk="0">
                <a:lnSpc>
                  <a:spcPts val="185"/>
                </a:lnSpc>
              </a:pPr>
              <a:r>
                <a:rPr sz="1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00" dirty="0">
                <a:latin typeface="微软雅黑" panose="020B0503020204020204" charset="-122"/>
                <a:ea typeface="微软雅黑" panose="020B0503020204020204" charset="-122"/>
                <a:cs typeface="微软雅黑" panose="020B0503020204020204" charset="-122"/>
              </a:endParaRPr>
            </a:p>
          </p:txBody>
        </p:sp>
        <p:pic>
          <p:nvPicPr>
            <p:cNvPr id="1100" name="picture 1100"/>
            <p:cNvPicPr>
              <a:picLocks noChangeAspect="1"/>
            </p:cNvPicPr>
            <p:nvPr/>
          </p:nvPicPr>
          <p:blipFill>
            <a:blip r:embed="rId21"/>
            <a:stretch>
              <a:fillRect/>
            </a:stretch>
          </p:blipFill>
          <p:spPr>
            <a:xfrm rot="21600000">
              <a:off x="155740" y="329577"/>
              <a:ext cx="599681" cy="23685"/>
            </a:xfrm>
            <a:prstGeom prst="rect">
              <a:avLst/>
            </a:prstGeom>
          </p:spPr>
        </p:pic>
        <p:pic>
          <p:nvPicPr>
            <p:cNvPr id="1102" name="picture 1102"/>
            <p:cNvPicPr>
              <a:picLocks noChangeAspect="1"/>
            </p:cNvPicPr>
            <p:nvPr/>
          </p:nvPicPr>
          <p:blipFill>
            <a:blip r:embed="rId22"/>
            <a:stretch>
              <a:fillRect/>
            </a:stretch>
          </p:blipFill>
          <p:spPr>
            <a:xfrm rot="21600000">
              <a:off x="991704" y="53467"/>
              <a:ext cx="97828" cy="125221"/>
            </a:xfrm>
            <a:prstGeom prst="rect">
              <a:avLst/>
            </a:prstGeom>
          </p:spPr>
        </p:pic>
        <p:pic>
          <p:nvPicPr>
            <p:cNvPr id="1104" name="picture 1104"/>
            <p:cNvPicPr>
              <a:picLocks noChangeAspect="1"/>
            </p:cNvPicPr>
            <p:nvPr/>
          </p:nvPicPr>
          <p:blipFill>
            <a:blip r:embed="rId23"/>
            <a:stretch>
              <a:fillRect/>
            </a:stretch>
          </p:blipFill>
          <p:spPr>
            <a:xfrm rot="21600000">
              <a:off x="366102" y="31787"/>
              <a:ext cx="224637" cy="38011"/>
            </a:xfrm>
            <a:prstGeom prst="rect">
              <a:avLst/>
            </a:prstGeom>
          </p:spPr>
        </p:pic>
        <p:pic>
          <p:nvPicPr>
            <p:cNvPr id="1106" name="picture 1106"/>
            <p:cNvPicPr>
              <a:picLocks noChangeAspect="1"/>
            </p:cNvPicPr>
            <p:nvPr/>
          </p:nvPicPr>
          <p:blipFill>
            <a:blip r:embed="rId24"/>
            <a:stretch>
              <a:fillRect/>
            </a:stretch>
          </p:blipFill>
          <p:spPr>
            <a:xfrm rot="21600000">
              <a:off x="753846" y="21628"/>
              <a:ext cx="25145" cy="22605"/>
            </a:xfrm>
            <a:prstGeom prst="rect">
              <a:avLst/>
            </a:prstGeom>
          </p:spPr>
        </p:pic>
      </p:grpSp>
      <p:sp>
        <p:nvSpPr>
          <p:cNvPr id="1108" name="textbox 1108"/>
          <p:cNvSpPr/>
          <p:nvPr/>
        </p:nvSpPr>
        <p:spPr>
          <a:xfrm>
            <a:off x="2153367" y="2146381"/>
            <a:ext cx="1167130" cy="347979"/>
          </a:xfrm>
          <a:prstGeom prst="rect">
            <a:avLst/>
          </a:prstGeom>
          <a:noFill/>
          <a:ln w="0" cap="flat">
            <a:noFill/>
            <a:prstDash val="solid"/>
            <a:miter lim="0"/>
          </a:ln>
        </p:spPr>
        <p:txBody>
          <a:bodyPr vert="horz" wrap="square" lIns="0" tIns="235" rIns="0" bIns="0"/>
          <a:lstStyle/>
          <a:p>
            <a:pPr marL="12700" indent="762635" algn="l" rtl="0" eaLnBrk="0">
              <a:lnSpc>
                <a:spcPct val="122000"/>
              </a:lnSpc>
              <a:spcBef>
                <a:spcPts val="0"/>
              </a:spcBef>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接入层</a:t>
            </a:r>
            <a:r>
              <a:rPr sz="9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SLB</a:t>
            </a:r>
            <a:endParaRPr sz="900" dirty="0">
              <a:latin typeface="微软雅黑" panose="020B0503020204020204" charset="-122"/>
              <a:ea typeface="微软雅黑" panose="020B0503020204020204" charset="-122"/>
              <a:cs typeface="微软雅黑" panose="020B0503020204020204" charset="-122"/>
            </a:endParaRPr>
          </a:p>
        </p:txBody>
      </p:sp>
      <p:sp>
        <p:nvSpPr>
          <p:cNvPr id="1110" name="path 1110"/>
          <p:cNvSpPr/>
          <p:nvPr/>
        </p:nvSpPr>
        <p:spPr>
          <a:xfrm>
            <a:off x="5795644" y="1922145"/>
            <a:ext cx="545465" cy="606425"/>
          </a:xfrm>
          <a:custGeom>
            <a:avLst/>
            <a:gdLst/>
            <a:ahLst/>
            <a:cxnLst/>
            <a:rect l="0" t="0" r="0" b="0"/>
            <a:pathLst>
              <a:path w="859" h="955">
                <a:moveTo>
                  <a:pt x="800" y="613"/>
                </a:moveTo>
                <a:cubicBezTo>
                  <a:pt x="795" y="613"/>
                  <a:pt x="790" y="613"/>
                  <a:pt x="785" y="618"/>
                </a:cubicBezTo>
                <a:cubicBezTo>
                  <a:pt x="478" y="124"/>
                  <a:pt x="478" y="124"/>
                  <a:pt x="478" y="124"/>
                </a:cubicBezTo>
                <a:cubicBezTo>
                  <a:pt x="492" y="108"/>
                  <a:pt x="497" y="92"/>
                  <a:pt x="497" y="75"/>
                </a:cubicBezTo>
                <a:cubicBezTo>
                  <a:pt x="497" y="32"/>
                  <a:pt x="468" y="0"/>
                  <a:pt x="429" y="0"/>
                </a:cubicBezTo>
                <a:cubicBezTo>
                  <a:pt x="390" y="0"/>
                  <a:pt x="356" y="32"/>
                  <a:pt x="356" y="75"/>
                </a:cubicBezTo>
                <a:cubicBezTo>
                  <a:pt x="356" y="92"/>
                  <a:pt x="366" y="113"/>
                  <a:pt x="375" y="124"/>
                </a:cubicBezTo>
                <a:cubicBezTo>
                  <a:pt x="73" y="618"/>
                  <a:pt x="73" y="618"/>
                  <a:pt x="73" y="618"/>
                </a:cubicBezTo>
                <a:cubicBezTo>
                  <a:pt x="68" y="618"/>
                  <a:pt x="63" y="613"/>
                  <a:pt x="58" y="613"/>
                </a:cubicBezTo>
                <a:cubicBezTo>
                  <a:pt x="24" y="613"/>
                  <a:pt x="0" y="640"/>
                  <a:pt x="0" y="678"/>
                </a:cubicBezTo>
                <a:cubicBezTo>
                  <a:pt x="0" y="710"/>
                  <a:pt x="24" y="737"/>
                  <a:pt x="58" y="737"/>
                </a:cubicBezTo>
                <a:cubicBezTo>
                  <a:pt x="63" y="737"/>
                  <a:pt x="73" y="737"/>
                  <a:pt x="78" y="732"/>
                </a:cubicBezTo>
                <a:cubicBezTo>
                  <a:pt x="361" y="884"/>
                  <a:pt x="361" y="884"/>
                  <a:pt x="361" y="884"/>
                </a:cubicBezTo>
                <a:cubicBezTo>
                  <a:pt x="361" y="922"/>
                  <a:pt x="390" y="955"/>
                  <a:pt x="429" y="955"/>
                </a:cubicBezTo>
                <a:cubicBezTo>
                  <a:pt x="463" y="955"/>
                  <a:pt x="497" y="922"/>
                  <a:pt x="497" y="884"/>
                </a:cubicBezTo>
                <a:cubicBezTo>
                  <a:pt x="776" y="737"/>
                  <a:pt x="776" y="737"/>
                  <a:pt x="776" y="737"/>
                </a:cubicBezTo>
                <a:cubicBezTo>
                  <a:pt x="785" y="737"/>
                  <a:pt x="790" y="737"/>
                  <a:pt x="800" y="737"/>
                </a:cubicBezTo>
                <a:cubicBezTo>
                  <a:pt x="829" y="737"/>
                  <a:pt x="859" y="710"/>
                  <a:pt x="859" y="678"/>
                </a:cubicBezTo>
                <a:cubicBezTo>
                  <a:pt x="859" y="640"/>
                  <a:pt x="829" y="613"/>
                  <a:pt x="800" y="613"/>
                </a:cubicBezTo>
                <a:moveTo>
                  <a:pt x="741" y="678"/>
                </a:moveTo>
                <a:cubicBezTo>
                  <a:pt x="741" y="683"/>
                  <a:pt x="741" y="689"/>
                  <a:pt x="746" y="694"/>
                </a:cubicBezTo>
                <a:cubicBezTo>
                  <a:pt x="483" y="835"/>
                  <a:pt x="483" y="835"/>
                  <a:pt x="483" y="835"/>
                </a:cubicBezTo>
                <a:cubicBezTo>
                  <a:pt x="473" y="819"/>
                  <a:pt x="463" y="813"/>
                  <a:pt x="449" y="808"/>
                </a:cubicBezTo>
                <a:cubicBezTo>
                  <a:pt x="449" y="146"/>
                  <a:pt x="449" y="146"/>
                  <a:pt x="449" y="146"/>
                </a:cubicBezTo>
                <a:cubicBezTo>
                  <a:pt x="453" y="141"/>
                  <a:pt x="458" y="141"/>
                  <a:pt x="463" y="141"/>
                </a:cubicBezTo>
                <a:cubicBezTo>
                  <a:pt x="761" y="629"/>
                  <a:pt x="761" y="629"/>
                  <a:pt x="761" y="629"/>
                </a:cubicBezTo>
                <a:cubicBezTo>
                  <a:pt x="751" y="640"/>
                  <a:pt x="741" y="656"/>
                  <a:pt x="741" y="678"/>
                </a:cubicBezTo>
                <a:moveTo>
                  <a:pt x="395" y="141"/>
                </a:moveTo>
                <a:cubicBezTo>
                  <a:pt x="400" y="141"/>
                  <a:pt x="400" y="146"/>
                  <a:pt x="405" y="146"/>
                </a:cubicBezTo>
                <a:cubicBezTo>
                  <a:pt x="405" y="808"/>
                  <a:pt x="405" y="808"/>
                  <a:pt x="405" y="808"/>
                </a:cubicBezTo>
                <a:cubicBezTo>
                  <a:pt x="390" y="813"/>
                  <a:pt x="380" y="819"/>
                  <a:pt x="370" y="835"/>
                </a:cubicBezTo>
                <a:cubicBezTo>
                  <a:pt x="112" y="694"/>
                  <a:pt x="112" y="694"/>
                  <a:pt x="112" y="694"/>
                </a:cubicBezTo>
                <a:cubicBezTo>
                  <a:pt x="112" y="689"/>
                  <a:pt x="117" y="683"/>
                  <a:pt x="117" y="678"/>
                </a:cubicBezTo>
                <a:cubicBezTo>
                  <a:pt x="117" y="656"/>
                  <a:pt x="107" y="640"/>
                  <a:pt x="92" y="629"/>
                </a:cubicBezTo>
                <a:lnTo>
                  <a:pt x="395" y="141"/>
                </a:lnTo>
                <a:close/>
                <a:moveTo>
                  <a:pt x="19" y="678"/>
                </a:moveTo>
                <a:cubicBezTo>
                  <a:pt x="19" y="656"/>
                  <a:pt x="39" y="640"/>
                  <a:pt x="58" y="640"/>
                </a:cubicBezTo>
                <a:cubicBezTo>
                  <a:pt x="78" y="640"/>
                  <a:pt x="92" y="656"/>
                  <a:pt x="92" y="678"/>
                </a:cubicBezTo>
                <a:cubicBezTo>
                  <a:pt x="92" y="699"/>
                  <a:pt x="78" y="716"/>
                  <a:pt x="58" y="716"/>
                </a:cubicBezTo>
                <a:cubicBezTo>
                  <a:pt x="39" y="716"/>
                  <a:pt x="19" y="699"/>
                  <a:pt x="19" y="678"/>
                </a:cubicBezTo>
                <a:moveTo>
                  <a:pt x="429" y="927"/>
                </a:moveTo>
                <a:cubicBezTo>
                  <a:pt x="400" y="927"/>
                  <a:pt x="380" y="906"/>
                  <a:pt x="380" y="879"/>
                </a:cubicBezTo>
                <a:cubicBezTo>
                  <a:pt x="380" y="851"/>
                  <a:pt x="400" y="830"/>
                  <a:pt x="429" y="830"/>
                </a:cubicBezTo>
                <a:cubicBezTo>
                  <a:pt x="453" y="830"/>
                  <a:pt x="473" y="851"/>
                  <a:pt x="473" y="879"/>
                </a:cubicBezTo>
                <a:cubicBezTo>
                  <a:pt x="473" y="906"/>
                  <a:pt x="453" y="927"/>
                  <a:pt x="429" y="927"/>
                </a:cubicBezTo>
                <a:moveTo>
                  <a:pt x="800" y="716"/>
                </a:moveTo>
                <a:cubicBezTo>
                  <a:pt x="780" y="716"/>
                  <a:pt x="766" y="699"/>
                  <a:pt x="766" y="678"/>
                </a:cubicBezTo>
                <a:cubicBezTo>
                  <a:pt x="766" y="656"/>
                  <a:pt x="780" y="640"/>
                  <a:pt x="800" y="640"/>
                </a:cubicBezTo>
                <a:cubicBezTo>
                  <a:pt x="819" y="640"/>
                  <a:pt x="834" y="656"/>
                  <a:pt x="834" y="678"/>
                </a:cubicBezTo>
                <a:cubicBezTo>
                  <a:pt x="834" y="699"/>
                  <a:pt x="819" y="716"/>
                  <a:pt x="800" y="716"/>
                </a:cubicBezTo>
              </a:path>
            </a:pathLst>
          </a:custGeom>
          <a:solidFill>
            <a:srgbClr val="000000">
              <a:alpha val="100000"/>
            </a:srgbClr>
          </a:solidFill>
          <a:ln w="0" cap="flat">
            <a:noFill/>
            <a:prstDash val="solid"/>
            <a:miter lim="0"/>
          </a:ln>
        </p:spPr>
        <p:txBody>
          <a:bodyPr rtlCol="0"/>
          <a:lstStyle/>
          <a:p>
            <a:pPr algn="ctr"/>
            <a:endParaRPr lang="zh-CN" altLang="en-US"/>
          </a:p>
        </p:txBody>
      </p:sp>
      <p:grpSp>
        <p:nvGrpSpPr>
          <p:cNvPr id="100" name="group 100"/>
          <p:cNvGrpSpPr/>
          <p:nvPr/>
        </p:nvGrpSpPr>
        <p:grpSpPr>
          <a:xfrm rot="21600000">
            <a:off x="3682250" y="4186186"/>
            <a:ext cx="906259" cy="312839"/>
            <a:chOff x="0" y="0"/>
            <a:chExt cx="906259" cy="312839"/>
          </a:xfrm>
        </p:grpSpPr>
        <p:pic>
          <p:nvPicPr>
            <p:cNvPr id="1112" name="picture 1112"/>
            <p:cNvPicPr>
              <a:picLocks noChangeAspect="1"/>
            </p:cNvPicPr>
            <p:nvPr/>
          </p:nvPicPr>
          <p:blipFill>
            <a:blip r:embed="rId25"/>
            <a:stretch>
              <a:fillRect/>
            </a:stretch>
          </p:blipFill>
          <p:spPr>
            <a:xfrm rot="21600000">
              <a:off x="0" y="0"/>
              <a:ext cx="906259" cy="312839"/>
            </a:xfrm>
            <a:prstGeom prst="rect">
              <a:avLst/>
            </a:prstGeom>
          </p:spPr>
        </p:pic>
        <p:sp>
          <p:nvSpPr>
            <p:cNvPr id="1114" name="textbox 1114"/>
            <p:cNvSpPr/>
            <p:nvPr/>
          </p:nvSpPr>
          <p:spPr>
            <a:xfrm>
              <a:off x="-12700" y="-12700"/>
              <a:ext cx="932180" cy="367665"/>
            </a:xfrm>
            <a:prstGeom prst="rect">
              <a:avLst/>
            </a:prstGeom>
            <a:noFill/>
            <a:ln w="0" cap="flat">
              <a:noFill/>
              <a:prstDash val="solid"/>
              <a:miter lim="0"/>
            </a:ln>
          </p:spPr>
          <p:txBody>
            <a:bodyPr vert="horz" wrap="square" lIns="0" tIns="0" rIns="0" bIns="0"/>
            <a:lstStyle/>
            <a:p>
              <a:pPr algn="l" rtl="0" eaLnBrk="0">
                <a:lnSpc>
                  <a:spcPct val="120000"/>
                </a:lnSpc>
              </a:pPr>
              <a:endParaRPr sz="300" dirty="0">
                <a:latin typeface="Arial" panose="020B0604020202020204"/>
                <a:ea typeface="Arial" panose="020B0604020202020204"/>
                <a:cs typeface="Arial" panose="020B0604020202020204"/>
              </a:endParaRPr>
            </a:p>
            <a:p>
              <a:pPr marL="557530" algn="l" rtl="0" eaLnBrk="0">
                <a:lnSpc>
                  <a:spcPct val="68000"/>
                </a:lnSpc>
                <a:spcBef>
                  <a:spcPts val="0"/>
                </a:spcBef>
              </a:pPr>
              <a:r>
                <a:rPr sz="1400" kern="0" spc="-20" dirty="0">
                  <a:solidFill>
                    <a:srgbClr val="000000">
                      <a:alpha val="100000"/>
                    </a:srgbClr>
                  </a:solidFill>
                  <a:latin typeface="Calibri" panose="020F0502020204030204"/>
                  <a:ea typeface="Calibri" panose="020F0502020204030204"/>
                  <a:cs typeface="Calibri" panose="020F0502020204030204"/>
                </a:rPr>
                <a:t>4</a:t>
              </a:r>
              <a:endParaRPr sz="1400" dirty="0">
                <a:latin typeface="Calibri" panose="020F0502020204030204"/>
                <a:ea typeface="Calibri" panose="020F0502020204030204"/>
                <a:cs typeface="Calibri" panose="020F0502020204030204"/>
              </a:endParaRPr>
            </a:p>
          </p:txBody>
        </p:sp>
      </p:grpSp>
      <p:sp>
        <p:nvSpPr>
          <p:cNvPr id="1116" name="textbox 1116"/>
          <p:cNvSpPr/>
          <p:nvPr/>
        </p:nvSpPr>
        <p:spPr>
          <a:xfrm>
            <a:off x="1460712" y="3108071"/>
            <a:ext cx="728344" cy="435609"/>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81000"/>
              </a:lnSpc>
            </a:pPr>
            <a:r>
              <a:rPr sz="9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APP</a:t>
            </a:r>
            <a:r>
              <a:rPr sz="900" b="1"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Server</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16000"/>
              </a:lnSpc>
            </a:pPr>
            <a:endParaRPr sz="200" dirty="0">
              <a:latin typeface="Arial" panose="020B0604020202020204"/>
              <a:ea typeface="Arial" panose="020B0604020202020204"/>
              <a:cs typeface="Arial" panose="020B0604020202020204"/>
            </a:endParaRPr>
          </a:p>
          <a:p>
            <a:pPr marL="228600" algn="l" rtl="0" eaLnBrk="0">
              <a:lnSpc>
                <a:spcPct val="81000"/>
              </a:lnSpc>
              <a:spcBef>
                <a:spcPts val="0"/>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ECS</a:t>
            </a:r>
            <a:endParaRPr sz="900" dirty="0">
              <a:latin typeface="微软雅黑" panose="020B0503020204020204" charset="-122"/>
              <a:ea typeface="微软雅黑" panose="020B0503020204020204" charset="-122"/>
              <a:cs typeface="微软雅黑" panose="020B0503020204020204" charset="-122"/>
            </a:endParaRPr>
          </a:p>
        </p:txBody>
      </p:sp>
      <p:sp>
        <p:nvSpPr>
          <p:cNvPr id="1118" name="textbox 1118"/>
          <p:cNvSpPr/>
          <p:nvPr/>
        </p:nvSpPr>
        <p:spPr>
          <a:xfrm>
            <a:off x="1367027" y="4198620"/>
            <a:ext cx="893444" cy="245745"/>
          </a:xfrm>
          <a:prstGeom prst="rect">
            <a:avLst/>
          </a:prstGeom>
          <a:solidFill>
            <a:srgbClr val="B7DEE8">
              <a:alpha val="100000"/>
            </a:srgbClr>
          </a:solidFill>
          <a:ln w="0" cap="flat">
            <a:noFill/>
            <a:prstDash val="solid"/>
            <a:miter lim="0"/>
          </a:ln>
        </p:spPr>
        <p:txBody>
          <a:bodyPr vert="horz" wrap="square" lIns="0" tIns="0" rIns="0" bIns="0"/>
          <a:lstStyle/>
          <a:p>
            <a:pPr algn="l" rtl="0" eaLnBrk="0">
              <a:lnSpc>
                <a:spcPct val="128000"/>
              </a:lnSpc>
            </a:pPr>
            <a:endParaRPr sz="200" dirty="0">
              <a:latin typeface="Arial" panose="020B0604020202020204"/>
              <a:ea typeface="Arial" panose="020B0604020202020204"/>
              <a:cs typeface="Arial" panose="020B0604020202020204"/>
            </a:endParaRPr>
          </a:p>
          <a:p>
            <a:pPr marL="294005" algn="l" rtl="0" eaLnBrk="0">
              <a:lnSpc>
                <a:spcPts val="1285"/>
              </a:lnSpc>
              <a:spcBef>
                <a:spcPts val="0"/>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a:t>
            </a:r>
            <a:endParaRPr sz="900" dirty="0">
              <a:latin typeface="微软雅黑" panose="020B0503020204020204" charset="-122"/>
              <a:ea typeface="微软雅黑" panose="020B0503020204020204" charset="-122"/>
              <a:cs typeface="微软雅黑" panose="020B0503020204020204" charset="-122"/>
            </a:endParaRPr>
          </a:p>
        </p:txBody>
      </p:sp>
      <p:pic>
        <p:nvPicPr>
          <p:cNvPr id="1120" name="picture 1120"/>
          <p:cNvPicPr>
            <a:picLocks noChangeAspect="1"/>
          </p:cNvPicPr>
          <p:nvPr/>
        </p:nvPicPr>
        <p:blipFill>
          <a:blip r:embed="rId26"/>
          <a:stretch>
            <a:fillRect/>
          </a:stretch>
        </p:blipFill>
        <p:spPr>
          <a:xfrm rot="21600000">
            <a:off x="1562759" y="2119883"/>
            <a:ext cx="413209" cy="414528"/>
          </a:xfrm>
          <a:prstGeom prst="rect">
            <a:avLst/>
          </a:prstGeom>
        </p:spPr>
      </p:pic>
      <p:sp>
        <p:nvSpPr>
          <p:cNvPr id="1122" name="textbox 1122"/>
          <p:cNvSpPr/>
          <p:nvPr/>
        </p:nvSpPr>
        <p:spPr>
          <a:xfrm>
            <a:off x="2197607" y="5251703"/>
            <a:ext cx="669290" cy="245745"/>
          </a:xfrm>
          <a:prstGeom prst="rect">
            <a:avLst/>
          </a:prstGeom>
          <a:solidFill>
            <a:srgbClr val="9BBB59">
              <a:alpha val="100000"/>
            </a:srgbClr>
          </a:solidFill>
          <a:ln w="0" cap="flat">
            <a:noFill/>
            <a:prstDash val="solid"/>
            <a:miter lim="0"/>
          </a:ln>
        </p:spPr>
        <p:txBody>
          <a:bodyPr vert="horz" wrap="square" lIns="0" tIns="0" rIns="0" bIns="0"/>
          <a:lstStyle/>
          <a:p>
            <a:pPr algn="l" rtl="0" eaLnBrk="0">
              <a:lnSpc>
                <a:spcPct val="116000"/>
              </a:lnSpc>
            </a:pPr>
            <a:endParaRPr sz="400" dirty="0">
              <a:latin typeface="Arial" panose="020B0604020202020204"/>
              <a:ea typeface="Arial" panose="020B0604020202020204"/>
              <a:cs typeface="Arial" panose="020B0604020202020204"/>
            </a:endParaRPr>
          </a:p>
          <a:p>
            <a:pPr marL="212725" algn="l" rtl="0" eaLnBrk="0">
              <a:lnSpc>
                <a:spcPct val="81000"/>
              </a:lnSpc>
              <a:spcBef>
                <a:spcPts val="5"/>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NAS</a:t>
            </a:r>
            <a:endParaRPr sz="900" dirty="0">
              <a:latin typeface="微软雅黑" panose="020B0503020204020204" charset="-122"/>
              <a:ea typeface="微软雅黑" panose="020B0503020204020204" charset="-122"/>
              <a:cs typeface="微软雅黑" panose="020B0503020204020204" charset="-122"/>
            </a:endParaRPr>
          </a:p>
        </p:txBody>
      </p:sp>
      <p:sp>
        <p:nvSpPr>
          <p:cNvPr id="1124" name="textbox 1124"/>
          <p:cNvSpPr/>
          <p:nvPr/>
        </p:nvSpPr>
        <p:spPr>
          <a:xfrm>
            <a:off x="1498091" y="5260848"/>
            <a:ext cx="631190" cy="245745"/>
          </a:xfrm>
          <a:prstGeom prst="rect">
            <a:avLst/>
          </a:prstGeom>
          <a:solidFill>
            <a:srgbClr val="FFC000">
              <a:alpha val="100000"/>
            </a:srgbClr>
          </a:solidFill>
          <a:ln w="0" cap="flat">
            <a:noFill/>
            <a:prstDash val="solid"/>
            <a:miter lim="0"/>
          </a:ln>
        </p:spPr>
        <p:txBody>
          <a:bodyPr vert="horz" wrap="square" lIns="0" tIns="0" rIns="0" bIns="0"/>
          <a:lstStyle/>
          <a:p>
            <a:pPr algn="l" rtl="0" eaLnBrk="0">
              <a:lnSpc>
                <a:spcPct val="117000"/>
              </a:lnSpc>
            </a:pPr>
            <a:endParaRPr sz="400" dirty="0">
              <a:latin typeface="Arial" panose="020B0604020202020204"/>
              <a:ea typeface="Arial" panose="020B0604020202020204"/>
              <a:cs typeface="Arial" panose="020B0604020202020204"/>
            </a:endParaRPr>
          </a:p>
          <a:p>
            <a:pPr marL="196850" algn="l" rtl="0" eaLnBrk="0">
              <a:lnSpc>
                <a:spcPct val="81000"/>
              </a:lnSpc>
              <a:spcBef>
                <a:spcPts val="5"/>
              </a:spcBef>
            </a:pP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OSS</a:t>
            </a:r>
            <a:endParaRPr sz="900" dirty="0">
              <a:latin typeface="微软雅黑" panose="020B0503020204020204" charset="-122"/>
              <a:ea typeface="微软雅黑" panose="020B0503020204020204" charset="-122"/>
              <a:cs typeface="微软雅黑" panose="020B0503020204020204" charset="-122"/>
            </a:endParaRPr>
          </a:p>
        </p:txBody>
      </p:sp>
      <p:sp>
        <p:nvSpPr>
          <p:cNvPr id="1126" name="textbox 1126"/>
          <p:cNvSpPr/>
          <p:nvPr/>
        </p:nvSpPr>
        <p:spPr>
          <a:xfrm>
            <a:off x="850391" y="5254752"/>
            <a:ext cx="581025" cy="245745"/>
          </a:xfrm>
          <a:prstGeom prst="rect">
            <a:avLst/>
          </a:prstGeom>
          <a:solidFill>
            <a:srgbClr val="8064A2">
              <a:alpha val="100000"/>
            </a:srgbClr>
          </a:solidFill>
          <a:ln w="0" cap="flat">
            <a:noFill/>
            <a:prstDash val="solid"/>
            <a:miter lim="0"/>
          </a:ln>
        </p:spPr>
        <p:txBody>
          <a:bodyPr vert="horz" wrap="square" lIns="0" tIns="0" rIns="0" bIns="0"/>
          <a:lstStyle/>
          <a:p>
            <a:pPr algn="l" rtl="0" eaLnBrk="0">
              <a:lnSpc>
                <a:spcPct val="118000"/>
              </a:lnSpc>
            </a:pPr>
            <a:endParaRPr sz="400" dirty="0">
              <a:latin typeface="Arial" panose="020B0604020202020204"/>
              <a:ea typeface="Arial" panose="020B0604020202020204"/>
              <a:cs typeface="Arial" panose="020B0604020202020204"/>
            </a:endParaRPr>
          </a:p>
          <a:p>
            <a:pPr marL="176530" algn="l" rtl="0" eaLnBrk="0">
              <a:lnSpc>
                <a:spcPct val="81000"/>
              </a:lnSpc>
              <a:spcBef>
                <a:spcPts val="0"/>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endParaRPr sz="900" dirty="0">
              <a:latin typeface="微软雅黑" panose="020B0503020204020204" charset="-122"/>
              <a:ea typeface="微软雅黑" panose="020B0503020204020204" charset="-122"/>
              <a:cs typeface="微软雅黑" panose="020B0503020204020204" charset="-122"/>
            </a:endParaRPr>
          </a:p>
        </p:txBody>
      </p:sp>
      <p:sp>
        <p:nvSpPr>
          <p:cNvPr id="1128" name="textbox 1128"/>
          <p:cNvSpPr/>
          <p:nvPr/>
        </p:nvSpPr>
        <p:spPr>
          <a:xfrm>
            <a:off x="4751239" y="1087121"/>
            <a:ext cx="579755" cy="21082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455"/>
              </a:lnSpc>
            </a:pPr>
            <a:r>
              <a:rPr sz="11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Internet</a:t>
            </a:r>
            <a:endParaRPr sz="1100" dirty="0">
              <a:latin typeface="微软雅黑" panose="020B0503020204020204" charset="-122"/>
              <a:ea typeface="微软雅黑" panose="020B0503020204020204" charset="-122"/>
              <a:cs typeface="微软雅黑" panose="020B0503020204020204" charset="-122"/>
            </a:endParaRPr>
          </a:p>
        </p:txBody>
      </p:sp>
      <p:sp>
        <p:nvSpPr>
          <p:cNvPr id="1130" name="textbox 1130"/>
          <p:cNvSpPr/>
          <p:nvPr/>
        </p:nvSpPr>
        <p:spPr>
          <a:xfrm>
            <a:off x="2915483" y="5199588"/>
            <a:ext cx="405129" cy="150495"/>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91000"/>
              </a:lnSpc>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数据层</a:t>
            </a:r>
            <a:endParaRPr sz="900" dirty="0">
              <a:latin typeface="微软雅黑" panose="020B0503020204020204" charset="-122"/>
              <a:ea typeface="微软雅黑" panose="020B0503020204020204" charset="-122"/>
              <a:cs typeface="微软雅黑" panose="020B0503020204020204" charset="-122"/>
            </a:endParaRPr>
          </a:p>
        </p:txBody>
      </p:sp>
      <p:sp>
        <p:nvSpPr>
          <p:cNvPr id="1132" name="textbox 1132"/>
          <p:cNvSpPr/>
          <p:nvPr/>
        </p:nvSpPr>
        <p:spPr>
          <a:xfrm>
            <a:off x="2916241" y="3137617"/>
            <a:ext cx="404495" cy="150495"/>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91000"/>
              </a:lnSpc>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应用层</a:t>
            </a:r>
            <a:endParaRPr sz="900" dirty="0">
              <a:latin typeface="微软雅黑" panose="020B0503020204020204" charset="-122"/>
              <a:ea typeface="微软雅黑" panose="020B0503020204020204" charset="-122"/>
              <a:cs typeface="微软雅黑" panose="020B0503020204020204" charset="-122"/>
            </a:endParaRPr>
          </a:p>
        </p:txBody>
      </p:sp>
      <p:sp>
        <p:nvSpPr>
          <p:cNvPr id="1134" name="textbox 1134"/>
          <p:cNvSpPr/>
          <p:nvPr/>
        </p:nvSpPr>
        <p:spPr>
          <a:xfrm>
            <a:off x="2922256" y="4035874"/>
            <a:ext cx="398145" cy="149860"/>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90000"/>
              </a:lnSpc>
            </a:pPr>
            <a:r>
              <a:rPr sz="9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中间件</a:t>
            </a:r>
            <a:endParaRPr sz="900" dirty="0">
              <a:latin typeface="微软雅黑" panose="020B0503020204020204" charset="-122"/>
              <a:ea typeface="微软雅黑" panose="020B0503020204020204" charset="-122"/>
              <a:cs typeface="微软雅黑" panose="020B0503020204020204" charset="-122"/>
            </a:endParaRPr>
          </a:p>
        </p:txBody>
      </p:sp>
      <p:sp>
        <p:nvSpPr>
          <p:cNvPr id="1136" name="textbox 1136"/>
          <p:cNvSpPr/>
          <p:nvPr/>
        </p:nvSpPr>
        <p:spPr>
          <a:xfrm>
            <a:off x="557199" y="1784845"/>
            <a:ext cx="328295" cy="185420"/>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12700" algn="l" rtl="0" eaLnBrk="0">
              <a:lnSpc>
                <a:spcPct val="87000"/>
              </a:lnSpc>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源端</a:t>
            </a:r>
            <a:endParaRPr sz="1200" dirty="0">
              <a:latin typeface="微软雅黑" panose="020B0503020204020204" charset="-122"/>
              <a:ea typeface="微软雅黑" panose="020B0503020204020204" charset="-122"/>
              <a:cs typeface="微软雅黑" panose="020B0503020204020204" charset="-122"/>
            </a:endParaRPr>
          </a:p>
        </p:txBody>
      </p:sp>
      <p:grpSp>
        <p:nvGrpSpPr>
          <p:cNvPr id="102" name="group 102"/>
          <p:cNvGrpSpPr/>
          <p:nvPr/>
        </p:nvGrpSpPr>
        <p:grpSpPr>
          <a:xfrm rot="21600000">
            <a:off x="3980052" y="1366520"/>
            <a:ext cx="209283" cy="194462"/>
            <a:chOff x="0" y="0"/>
            <a:chExt cx="209283" cy="194462"/>
          </a:xfrm>
        </p:grpSpPr>
        <p:pic>
          <p:nvPicPr>
            <p:cNvPr id="1138" name="picture 1138"/>
            <p:cNvPicPr>
              <a:picLocks noChangeAspect="1"/>
            </p:cNvPicPr>
            <p:nvPr/>
          </p:nvPicPr>
          <p:blipFill>
            <a:blip r:embed="rId27"/>
            <a:stretch>
              <a:fillRect/>
            </a:stretch>
          </p:blipFill>
          <p:spPr>
            <a:xfrm rot="21600000">
              <a:off x="0" y="0"/>
              <a:ext cx="209283" cy="194462"/>
            </a:xfrm>
            <a:prstGeom prst="rect">
              <a:avLst/>
            </a:prstGeom>
          </p:spPr>
        </p:pic>
        <p:sp>
          <p:nvSpPr>
            <p:cNvPr id="1140" name="textbox 1140"/>
            <p:cNvSpPr/>
            <p:nvPr/>
          </p:nvSpPr>
          <p:spPr>
            <a:xfrm>
              <a:off x="-12700" y="-12700"/>
              <a:ext cx="234950" cy="248284"/>
            </a:xfrm>
            <a:prstGeom prst="rect">
              <a:avLst/>
            </a:prstGeom>
            <a:noFill/>
            <a:ln w="0" cap="flat">
              <a:noFill/>
              <a:prstDash val="solid"/>
              <a:miter lim="0"/>
            </a:ln>
          </p:spPr>
          <p:txBody>
            <a:bodyPr vert="horz" wrap="square" lIns="0" tIns="0" rIns="0" bIns="0"/>
            <a:lstStyle/>
            <a:p>
              <a:pPr algn="l" rtl="0" eaLnBrk="0">
                <a:lnSpc>
                  <a:spcPct val="121000"/>
                </a:lnSpc>
              </a:pPr>
              <a:endParaRPr sz="300" dirty="0">
                <a:latin typeface="Arial" panose="020B0604020202020204"/>
                <a:ea typeface="Arial" panose="020B0604020202020204"/>
                <a:cs typeface="Arial" panose="020B0604020202020204"/>
              </a:endParaRPr>
            </a:p>
            <a:p>
              <a:pPr marL="80645" algn="l" rtl="0" eaLnBrk="0">
                <a:lnSpc>
                  <a:spcPct val="68000"/>
                </a:lnSpc>
                <a:spcBef>
                  <a:spcPts val="0"/>
                </a:spcBef>
              </a:pPr>
              <a:r>
                <a:rPr sz="1400" kern="0" spc="-20" dirty="0">
                  <a:solidFill>
                    <a:srgbClr val="000000">
                      <a:alpha val="100000"/>
                    </a:srgbClr>
                  </a:solidFill>
                  <a:latin typeface="Calibri" panose="020F0502020204030204"/>
                  <a:ea typeface="Calibri" panose="020F0502020204030204"/>
                  <a:cs typeface="Calibri" panose="020F0502020204030204"/>
                </a:rPr>
                <a:t>5</a:t>
              </a:r>
              <a:endParaRPr sz="1400" dirty="0">
                <a:latin typeface="Calibri" panose="020F0502020204030204"/>
                <a:ea typeface="Calibri" panose="020F0502020204030204"/>
                <a:cs typeface="Calibri" panose="020F0502020204030204"/>
              </a:endParaRPr>
            </a:p>
          </p:txBody>
        </p:sp>
      </p:grpSp>
      <p:pic>
        <p:nvPicPr>
          <p:cNvPr id="1142" name="picture 1142"/>
          <p:cNvPicPr>
            <a:picLocks noChangeAspect="1"/>
          </p:cNvPicPr>
          <p:nvPr/>
        </p:nvPicPr>
        <p:blipFill>
          <a:blip r:embed="rId28"/>
          <a:stretch>
            <a:fillRect/>
          </a:stretch>
        </p:blipFill>
        <p:spPr>
          <a:xfrm rot="21600000">
            <a:off x="4575759" y="6290018"/>
            <a:ext cx="209283" cy="194462"/>
          </a:xfrm>
          <a:prstGeom prst="rect">
            <a:avLst/>
          </a:prstGeom>
        </p:spPr>
      </p:pic>
      <p:sp>
        <p:nvSpPr>
          <p:cNvPr id="1144" name="textbox 1144"/>
          <p:cNvSpPr/>
          <p:nvPr/>
        </p:nvSpPr>
        <p:spPr>
          <a:xfrm>
            <a:off x="2179840" y="1499494"/>
            <a:ext cx="318134" cy="148589"/>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81000"/>
              </a:lnSpc>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CDN</a:t>
            </a:r>
            <a:endParaRPr sz="1000" dirty="0">
              <a:latin typeface="微软雅黑" panose="020B0503020204020204" charset="-122"/>
              <a:ea typeface="微软雅黑" panose="020B0503020204020204" charset="-122"/>
              <a:cs typeface="微软雅黑" panose="020B0503020204020204" charset="-122"/>
            </a:endParaRPr>
          </a:p>
        </p:txBody>
      </p:sp>
      <p:pic>
        <p:nvPicPr>
          <p:cNvPr id="1146" name="picture 1146"/>
          <p:cNvPicPr>
            <a:picLocks noChangeAspect="1"/>
          </p:cNvPicPr>
          <p:nvPr/>
        </p:nvPicPr>
        <p:blipFill>
          <a:blip r:embed="rId29"/>
          <a:stretch>
            <a:fillRect/>
          </a:stretch>
        </p:blipFill>
        <p:spPr>
          <a:xfrm rot="21600000">
            <a:off x="1673529" y="1809851"/>
            <a:ext cx="76200" cy="241528"/>
          </a:xfrm>
          <a:prstGeom prst="rect">
            <a:avLst/>
          </a:prstGeom>
        </p:spPr>
      </p:pic>
      <p:pic>
        <p:nvPicPr>
          <p:cNvPr id="1148" name="picture 1148"/>
          <p:cNvPicPr>
            <a:picLocks noChangeAspect="1"/>
          </p:cNvPicPr>
          <p:nvPr/>
        </p:nvPicPr>
        <p:blipFill>
          <a:blip r:embed="rId30"/>
          <a:stretch>
            <a:fillRect/>
          </a:stretch>
        </p:blipFill>
        <p:spPr>
          <a:xfrm rot="21600000">
            <a:off x="6014999" y="2592857"/>
            <a:ext cx="76200" cy="241516"/>
          </a:xfrm>
          <a:prstGeom prst="rect">
            <a:avLst/>
          </a:prstGeom>
        </p:spPr>
      </p:pic>
      <p:pic>
        <p:nvPicPr>
          <p:cNvPr id="1150" name="picture 1150"/>
          <p:cNvPicPr>
            <a:picLocks noChangeAspect="1"/>
          </p:cNvPicPr>
          <p:nvPr/>
        </p:nvPicPr>
        <p:blipFill>
          <a:blip r:embed="rId31"/>
          <a:stretch>
            <a:fillRect/>
          </a:stretch>
        </p:blipFill>
        <p:spPr>
          <a:xfrm rot="21600000">
            <a:off x="1750974" y="2747441"/>
            <a:ext cx="76200" cy="241516"/>
          </a:xfrm>
          <a:prstGeom prst="rect">
            <a:avLst/>
          </a:prstGeom>
        </p:spPr>
      </p:pic>
      <p:pic>
        <p:nvPicPr>
          <p:cNvPr id="1152" name="picture 1152"/>
          <p:cNvPicPr>
            <a:picLocks noChangeAspect="1"/>
          </p:cNvPicPr>
          <p:nvPr/>
        </p:nvPicPr>
        <p:blipFill>
          <a:blip r:embed="rId32"/>
          <a:stretch>
            <a:fillRect/>
          </a:stretch>
        </p:blipFill>
        <p:spPr>
          <a:xfrm rot="21600000">
            <a:off x="1816138" y="4822862"/>
            <a:ext cx="76200" cy="241516"/>
          </a:xfrm>
          <a:prstGeom prst="rect">
            <a:avLst/>
          </a:prstGeom>
        </p:spPr>
      </p:pic>
      <p:pic>
        <p:nvPicPr>
          <p:cNvPr id="1154" name="picture 1154"/>
          <p:cNvPicPr>
            <a:picLocks noChangeAspect="1"/>
          </p:cNvPicPr>
          <p:nvPr/>
        </p:nvPicPr>
        <p:blipFill>
          <a:blip r:embed="rId33"/>
          <a:stretch>
            <a:fillRect/>
          </a:stretch>
        </p:blipFill>
        <p:spPr>
          <a:xfrm rot="21600000">
            <a:off x="1738909" y="3743655"/>
            <a:ext cx="76200" cy="241515"/>
          </a:xfrm>
          <a:prstGeom prst="rect">
            <a:avLst/>
          </a:prstGeom>
        </p:spPr>
      </p:pic>
      <p:pic>
        <p:nvPicPr>
          <p:cNvPr id="1156" name="picture 1156"/>
          <p:cNvPicPr>
            <a:picLocks noChangeAspect="1"/>
          </p:cNvPicPr>
          <p:nvPr/>
        </p:nvPicPr>
        <p:blipFill>
          <a:blip r:embed="rId34"/>
          <a:stretch>
            <a:fillRect/>
          </a:stretch>
        </p:blipFill>
        <p:spPr>
          <a:xfrm rot="21600000">
            <a:off x="4833950" y="1044206"/>
            <a:ext cx="284149" cy="38557"/>
          </a:xfrm>
          <a:prstGeom prst="rect">
            <a:avLst/>
          </a:prstGeom>
        </p:spPr>
      </p:pic>
      <p:sp>
        <p:nvSpPr>
          <p:cNvPr id="1160" name="textbox 1160"/>
          <p:cNvSpPr/>
          <p:nvPr/>
        </p:nvSpPr>
        <p:spPr>
          <a:xfrm>
            <a:off x="4631174" y="6321043"/>
            <a:ext cx="107314" cy="168910"/>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67000"/>
              </a:lnSpc>
            </a:pPr>
            <a:r>
              <a:rPr sz="1400" kern="0" spc="-20" dirty="0">
                <a:solidFill>
                  <a:srgbClr val="000000">
                    <a:alpha val="100000"/>
                  </a:srgbClr>
                </a:solidFill>
                <a:latin typeface="Calibri" panose="020F0502020204030204"/>
                <a:ea typeface="Calibri" panose="020F0502020204030204"/>
                <a:cs typeface="Calibri" panose="020F0502020204030204"/>
              </a:rPr>
              <a:t>7</a:t>
            </a:r>
            <a:endParaRPr sz="1400" dirty="0">
              <a:latin typeface="Calibri" panose="020F0502020204030204"/>
              <a:ea typeface="Calibri" panose="020F0502020204030204"/>
              <a:cs typeface="Calibri" panose="020F0502020204030204"/>
            </a:endParaRPr>
          </a:p>
        </p:txBody>
      </p:sp>
      <p:pic>
        <p:nvPicPr>
          <p:cNvPr id="1162" name="picture 1162"/>
          <p:cNvPicPr>
            <a:picLocks noChangeAspect="1"/>
          </p:cNvPicPr>
          <p:nvPr/>
        </p:nvPicPr>
        <p:blipFill>
          <a:blip r:embed="rId35"/>
          <a:stretch>
            <a:fillRect/>
          </a:stretch>
        </p:blipFill>
        <p:spPr>
          <a:xfrm rot="21600000">
            <a:off x="5328640" y="1034198"/>
            <a:ext cx="29552" cy="2324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 name="textbox 1164"/>
          <p:cNvSpPr/>
          <p:nvPr/>
        </p:nvSpPr>
        <p:spPr>
          <a:xfrm>
            <a:off x="180190" y="147695"/>
            <a:ext cx="8020050" cy="5437504"/>
          </a:xfrm>
          <a:prstGeom prst="rect">
            <a:avLst/>
          </a:prstGeom>
          <a:noFill/>
          <a:ln w="0" cap="flat">
            <a:noFill/>
            <a:prstDash val="solid"/>
            <a:miter lim="0"/>
          </a:ln>
        </p:spPr>
        <p:txBody>
          <a:bodyPr vert="horz" wrap="square" lIns="0" tIns="0" rIns="0" bIns="0"/>
          <a:lstStyle/>
          <a:p>
            <a:pPr algn="l" rtl="0" eaLnBrk="0">
              <a:lnSpc>
                <a:spcPct val="89000"/>
              </a:lnSpc>
            </a:pPr>
            <a:endParaRPr sz="100" dirty="0">
              <a:latin typeface="Arial" panose="020B0604020202020204"/>
              <a:ea typeface="Arial" panose="020B0604020202020204"/>
              <a:cs typeface="Arial" panose="020B0604020202020204"/>
            </a:endParaRPr>
          </a:p>
          <a:p>
            <a:pPr marL="12700" algn="l" rtl="0" eaLnBrk="0">
              <a:lnSpc>
                <a:spcPct val="88000"/>
              </a:lnSpc>
            </a:pPr>
            <a:r>
              <a:rPr sz="2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迁移回滚方案设计</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4000"/>
              </a:lnSpc>
            </a:pPr>
            <a:endParaRPr sz="1000" dirty="0">
              <a:latin typeface="Arial" panose="020B0604020202020204"/>
              <a:ea typeface="Arial" panose="020B0604020202020204"/>
              <a:cs typeface="Arial" panose="020B0604020202020204"/>
            </a:endParaRPr>
          </a:p>
          <a:p>
            <a:pPr marL="733425" algn="l" rtl="0" eaLnBrk="0">
              <a:lnSpc>
                <a:spcPct val="88000"/>
              </a:lnSpc>
              <a:spcBef>
                <a:spcPts val="460"/>
              </a:spcBef>
            </a:pP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回退切换机制说明：</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25000"/>
              </a:lnSpc>
            </a:pPr>
            <a:endParaRPr sz="1000" dirty="0">
              <a:latin typeface="Arial" panose="020B0604020202020204"/>
              <a:ea typeface="Arial" panose="020B0604020202020204"/>
              <a:cs typeface="Arial" panose="020B0604020202020204"/>
            </a:endParaRPr>
          </a:p>
          <a:p>
            <a:pPr marL="980440" algn="l" rtl="0" eaLnBrk="0">
              <a:lnSpc>
                <a:spcPts val="2060"/>
              </a:lnSpc>
              <a:spcBef>
                <a:spcPts val="460"/>
              </a:spcBef>
            </a:pP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1、源端数据库上云</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，采用全量+增量的模式</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，数据保持不变</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marL="970915" algn="l" rtl="0" eaLnBrk="0">
              <a:lnSpc>
                <a:spcPts val="2060"/>
              </a:lnSpc>
              <a:spcBef>
                <a:spcPts val="460"/>
              </a:spcBef>
            </a:pP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2、源端应用服务器上云</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，采</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用全量+增量的模式</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，数据保持不变；</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marL="973455" algn="l" rtl="0" eaLnBrk="0">
              <a:lnSpc>
                <a:spcPts val="2060"/>
              </a:lnSpc>
              <a:spcBef>
                <a:spcPts val="460"/>
              </a:spcBef>
            </a:pP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3、源端本地业务架构模</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式不会发生变化；</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marL="960755" algn="l" rtl="0" eaLnBrk="0">
              <a:lnSpc>
                <a:spcPts val="2060"/>
              </a:lnSpc>
              <a:spcBef>
                <a:spcPts val="460"/>
              </a:spcBef>
            </a:pP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4、</a:t>
            </a:r>
            <a:r>
              <a:rPr sz="15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业务割接</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主要发</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生在公网及内网用户</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访问入口位置。</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48000"/>
              </a:lnSpc>
            </a:pPr>
            <a:endParaRPr sz="1000" dirty="0">
              <a:latin typeface="Arial" panose="020B0604020202020204"/>
              <a:ea typeface="Arial" panose="020B0604020202020204"/>
              <a:cs typeface="Arial" panose="020B0604020202020204"/>
            </a:endParaRPr>
          </a:p>
          <a:p>
            <a:pPr algn="l" rtl="0" eaLnBrk="0">
              <a:lnSpc>
                <a:spcPct val="148000"/>
              </a:lnSpc>
            </a:pPr>
            <a:endParaRPr sz="1000" dirty="0">
              <a:latin typeface="Arial" panose="020B0604020202020204"/>
              <a:ea typeface="Arial" panose="020B0604020202020204"/>
              <a:cs typeface="Arial" panose="020B0604020202020204"/>
            </a:endParaRPr>
          </a:p>
          <a:p>
            <a:pPr marL="733425" algn="l" rtl="0" eaLnBrk="0">
              <a:lnSpc>
                <a:spcPct val="88000"/>
              </a:lnSpc>
              <a:spcBef>
                <a:spcPts val="450"/>
              </a:spcBef>
            </a:pP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回退切换步骤设计说</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明：</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42000"/>
              </a:lnSpc>
            </a:pPr>
            <a:endParaRPr sz="1000" dirty="0">
              <a:latin typeface="Arial" panose="020B0604020202020204"/>
              <a:ea typeface="Arial" panose="020B0604020202020204"/>
              <a:cs typeface="Arial" panose="020B0604020202020204"/>
            </a:endParaRPr>
          </a:p>
          <a:p>
            <a:pPr algn="l" rtl="0" eaLnBrk="0">
              <a:lnSpc>
                <a:spcPct val="143000"/>
              </a:lnSpc>
            </a:pPr>
            <a:r>
              <a:rPr lang="en-US"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1、数据库切换</a:t>
            </a:r>
            <a:r>
              <a:rPr sz="15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：源端和华为云端数据库进行一致性</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同步</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，保障数据的一致性；</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marL="1031240" algn="l" rtl="0" eaLnBrk="0">
              <a:lnSpc>
                <a:spcPts val="2060"/>
              </a:lnSpc>
              <a:spcBef>
                <a:spcPts val="460"/>
              </a:spcBef>
            </a:pP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2、公网域名解析切换</a:t>
            </a:r>
            <a:r>
              <a:rPr sz="15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：在域名管理</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后台将A记录指向源目标的公网出口</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IP</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28000"/>
              </a:lnSpc>
            </a:pPr>
            <a:endParaRPr sz="300" dirty="0">
              <a:latin typeface="Arial" panose="020B0604020202020204"/>
              <a:ea typeface="Arial" panose="020B0604020202020204"/>
              <a:cs typeface="Arial" panose="020B0604020202020204"/>
            </a:endParaRPr>
          </a:p>
          <a:p>
            <a:pPr marL="1033780" algn="l" rtl="0" eaLnBrk="0">
              <a:lnSpc>
                <a:spcPts val="2060"/>
              </a:lnSpc>
            </a:pP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15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用户访问切换</a:t>
            </a:r>
            <a:r>
              <a:rPr sz="15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：将用户的访问请求</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，切换至源目标的服务</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器上。</a:t>
            </a:r>
            <a:endParaRPr sz="15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2" name="picture 1172"/>
          <p:cNvPicPr>
            <a:picLocks noChangeAspect="1"/>
          </p:cNvPicPr>
          <p:nvPr/>
        </p:nvPicPr>
        <p:blipFill>
          <a:blip r:embed="rId1"/>
          <a:stretch>
            <a:fillRect/>
          </a:stretch>
        </p:blipFill>
        <p:spPr>
          <a:xfrm rot="21600000">
            <a:off x="455129" y="1736826"/>
            <a:ext cx="3233661" cy="4282909"/>
          </a:xfrm>
          <a:prstGeom prst="rect">
            <a:avLst/>
          </a:prstGeom>
        </p:spPr>
      </p:pic>
      <p:pic>
        <p:nvPicPr>
          <p:cNvPr id="1174" name="picture 1174"/>
          <p:cNvPicPr>
            <a:picLocks noChangeAspect="1"/>
          </p:cNvPicPr>
          <p:nvPr/>
        </p:nvPicPr>
        <p:blipFill>
          <a:blip r:embed="rId2"/>
          <a:stretch>
            <a:fillRect/>
          </a:stretch>
        </p:blipFill>
        <p:spPr>
          <a:xfrm rot="21600000">
            <a:off x="5793752" y="1216393"/>
            <a:ext cx="519277" cy="148882"/>
          </a:xfrm>
          <a:prstGeom prst="rect">
            <a:avLst/>
          </a:prstGeom>
        </p:spPr>
      </p:pic>
      <p:pic>
        <p:nvPicPr>
          <p:cNvPr id="1176" name="picture 1176"/>
          <p:cNvPicPr>
            <a:picLocks noChangeAspect="1"/>
          </p:cNvPicPr>
          <p:nvPr/>
        </p:nvPicPr>
        <p:blipFill>
          <a:blip r:embed="rId3"/>
          <a:stretch>
            <a:fillRect/>
          </a:stretch>
        </p:blipFill>
        <p:spPr>
          <a:xfrm rot="21600000">
            <a:off x="6090475" y="1324826"/>
            <a:ext cx="416039" cy="687133"/>
          </a:xfrm>
          <a:prstGeom prst="rect">
            <a:avLst/>
          </a:prstGeom>
        </p:spPr>
      </p:pic>
      <p:grpSp>
        <p:nvGrpSpPr>
          <p:cNvPr id="104" name="group 104"/>
          <p:cNvGrpSpPr/>
          <p:nvPr/>
        </p:nvGrpSpPr>
        <p:grpSpPr>
          <a:xfrm rot="21600000">
            <a:off x="6515836" y="1535810"/>
            <a:ext cx="574776" cy="237172"/>
            <a:chOff x="0" y="0"/>
            <a:chExt cx="574776" cy="237172"/>
          </a:xfrm>
        </p:grpSpPr>
        <p:pic>
          <p:nvPicPr>
            <p:cNvPr id="1178" name="picture 1178"/>
            <p:cNvPicPr>
              <a:picLocks noChangeAspect="1"/>
            </p:cNvPicPr>
            <p:nvPr/>
          </p:nvPicPr>
          <p:blipFill>
            <a:blip r:embed="rId4"/>
            <a:stretch>
              <a:fillRect/>
            </a:stretch>
          </p:blipFill>
          <p:spPr>
            <a:xfrm rot="21600000">
              <a:off x="0" y="0"/>
              <a:ext cx="574776" cy="237172"/>
            </a:xfrm>
            <a:prstGeom prst="rect">
              <a:avLst/>
            </a:prstGeom>
          </p:spPr>
        </p:pic>
        <p:sp>
          <p:nvSpPr>
            <p:cNvPr id="1180" name="textbox 1180"/>
            <p:cNvSpPr/>
            <p:nvPr/>
          </p:nvSpPr>
          <p:spPr>
            <a:xfrm>
              <a:off x="-12700" y="-12700"/>
              <a:ext cx="600709" cy="279400"/>
            </a:xfrm>
            <a:prstGeom prst="rect">
              <a:avLst/>
            </a:prstGeom>
            <a:noFill/>
            <a:ln w="0" cap="flat">
              <a:noFill/>
              <a:prstDash val="solid"/>
              <a:miter lim="0"/>
            </a:ln>
          </p:spPr>
          <p:txBody>
            <a:bodyPr vert="horz" wrap="square" lIns="0" tIns="0" rIns="0" bIns="0"/>
            <a:lstStyle/>
            <a:p>
              <a:pPr algn="l" rtl="0" eaLnBrk="0">
                <a:lnSpc>
                  <a:spcPct val="107000"/>
                </a:lnSpc>
              </a:pPr>
              <a:endParaRPr sz="600" dirty="0">
                <a:latin typeface="Arial" panose="020B0604020202020204"/>
                <a:ea typeface="Arial" panose="020B0604020202020204"/>
                <a:cs typeface="Arial" panose="020B0604020202020204"/>
              </a:endParaRPr>
            </a:p>
            <a:p>
              <a:pPr marL="125730" algn="l" rtl="0" eaLnBrk="0">
                <a:lnSpc>
                  <a:spcPct val="81000"/>
                </a:lnSpc>
                <a:spcBef>
                  <a:spcPts val="5"/>
                </a:spcBef>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CDN</a:t>
              </a:r>
              <a:endParaRPr sz="1000" dirty="0">
                <a:latin typeface="微软雅黑" panose="020B0503020204020204" charset="-122"/>
                <a:ea typeface="微软雅黑" panose="020B0503020204020204" charset="-122"/>
                <a:cs typeface="微软雅黑" panose="020B0503020204020204" charset="-122"/>
              </a:endParaRPr>
            </a:p>
          </p:txBody>
        </p:sp>
      </p:grpSp>
      <p:pic>
        <p:nvPicPr>
          <p:cNvPr id="1182" name="picture 1182"/>
          <p:cNvPicPr>
            <a:picLocks noChangeAspect="1"/>
          </p:cNvPicPr>
          <p:nvPr/>
        </p:nvPicPr>
        <p:blipFill>
          <a:blip r:embed="rId5"/>
          <a:stretch>
            <a:fillRect/>
          </a:stretch>
        </p:blipFill>
        <p:spPr>
          <a:xfrm rot="21600000">
            <a:off x="5805373" y="3719982"/>
            <a:ext cx="76200" cy="241528"/>
          </a:xfrm>
          <a:prstGeom prst="rect">
            <a:avLst/>
          </a:prstGeom>
        </p:spPr>
      </p:pic>
      <p:pic>
        <p:nvPicPr>
          <p:cNvPr id="1184" name="picture 1184"/>
          <p:cNvPicPr>
            <a:picLocks noChangeAspect="1"/>
          </p:cNvPicPr>
          <p:nvPr/>
        </p:nvPicPr>
        <p:blipFill>
          <a:blip r:embed="rId6"/>
          <a:stretch>
            <a:fillRect/>
          </a:stretch>
        </p:blipFill>
        <p:spPr>
          <a:xfrm rot="21600000">
            <a:off x="4667859" y="3929024"/>
            <a:ext cx="2805531" cy="784707"/>
          </a:xfrm>
          <a:prstGeom prst="rect">
            <a:avLst/>
          </a:prstGeom>
        </p:spPr>
      </p:pic>
      <p:pic>
        <p:nvPicPr>
          <p:cNvPr id="1186" name="picture 1186"/>
          <p:cNvPicPr>
            <a:picLocks noChangeAspect="1"/>
          </p:cNvPicPr>
          <p:nvPr/>
        </p:nvPicPr>
        <p:blipFill>
          <a:blip r:embed="rId7"/>
          <a:stretch>
            <a:fillRect/>
          </a:stretch>
        </p:blipFill>
        <p:spPr>
          <a:xfrm rot="21600000">
            <a:off x="4729073" y="5091061"/>
            <a:ext cx="2648408" cy="784694"/>
          </a:xfrm>
          <a:prstGeom prst="rect">
            <a:avLst/>
          </a:prstGeom>
        </p:spPr>
      </p:pic>
      <p:pic>
        <p:nvPicPr>
          <p:cNvPr id="1188" name="picture 1188"/>
          <p:cNvPicPr>
            <a:picLocks noChangeAspect="1"/>
          </p:cNvPicPr>
          <p:nvPr/>
        </p:nvPicPr>
        <p:blipFill>
          <a:blip r:embed="rId8"/>
          <a:stretch>
            <a:fillRect/>
          </a:stretch>
        </p:blipFill>
        <p:spPr>
          <a:xfrm rot="21600000">
            <a:off x="4667859" y="2943440"/>
            <a:ext cx="2839085" cy="625640"/>
          </a:xfrm>
          <a:prstGeom prst="rect">
            <a:avLst/>
          </a:prstGeom>
        </p:spPr>
      </p:pic>
      <p:graphicFrame>
        <p:nvGraphicFramePr>
          <p:cNvPr id="1190" name="table 1190"/>
          <p:cNvGraphicFramePr>
            <a:graphicFrameLocks noGrp="1"/>
          </p:cNvGraphicFramePr>
          <p:nvPr/>
        </p:nvGraphicFramePr>
        <p:xfrm>
          <a:off x="4608105" y="1761921"/>
          <a:ext cx="2939414" cy="4257675"/>
        </p:xfrm>
        <a:graphic>
          <a:graphicData uri="http://schemas.openxmlformats.org/drawingml/2006/table">
            <a:tbl>
              <a:tblPr/>
              <a:tblGrid>
                <a:gridCol w="1710054"/>
                <a:gridCol w="1229360"/>
              </a:tblGrid>
              <a:tr h="325754">
                <a:tc gridSpan="2">
                  <a:txBody>
                    <a:bodyPr/>
                    <a:lstStyle/>
                    <a:p>
                      <a:pPr algn="l" rtl="0" eaLnBrk="0">
                        <a:lnSpc>
                          <a:spcPct val="125000"/>
                        </a:lnSpc>
                      </a:pPr>
                      <a:endParaRPr sz="300" dirty="0">
                        <a:latin typeface="Arial" panose="020B0604020202020204"/>
                        <a:ea typeface="Arial" panose="020B0604020202020204"/>
                        <a:cs typeface="Arial" panose="020B0604020202020204"/>
                      </a:endParaRPr>
                    </a:p>
                    <a:p>
                      <a:pPr marL="112395" algn="l" rtl="0" eaLnBrk="0">
                        <a:lnSpc>
                          <a:spcPct val="88000"/>
                        </a:lnSpc>
                        <a:spcBef>
                          <a:spcPts val="5"/>
                        </a:spcBef>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华为云</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855980">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6350" cap="flat" cmpd="sng" algn="ctr">
                      <a:solidFill>
                        <a:srgbClr val="000000"/>
                      </a:solidFill>
                      <a:prstDash val="solid"/>
                      <a:round/>
                      <a:headEnd type="none" w="med" len="med"/>
                      <a:tailEnd type="none" w="med" len="med"/>
                    </a:lnL>
                    <a:lnR>
                      <a:noFill/>
                    </a:lnR>
                    <a:lnT>
                      <a:noFill/>
                    </a:lnT>
                    <a:lnB>
                      <a:noFill/>
                    </a:lnB>
                  </a:tcPr>
                </a:tc>
                <a:tc>
                  <a:txBody>
                    <a:bodyPr/>
                    <a:lstStyle/>
                    <a:p>
                      <a:pPr algn="l" rtl="0" eaLnBrk="0">
                        <a:lnSpc>
                          <a:spcPct val="110000"/>
                        </a:lnSpc>
                      </a:pPr>
                      <a:endParaRPr sz="700" dirty="0">
                        <a:latin typeface="Arial" panose="020B0604020202020204"/>
                        <a:ea typeface="Arial" panose="020B0604020202020204"/>
                        <a:cs typeface="Arial" panose="020B0604020202020204"/>
                      </a:endParaRPr>
                    </a:p>
                    <a:p>
                      <a:pPr marL="227330" algn="l" rtl="0" eaLnBrk="0">
                        <a:lnSpc>
                          <a:spcPct val="79000"/>
                        </a:lnSpc>
                        <a:spcBef>
                          <a:spcPts val="5"/>
                        </a:spcBef>
                      </a:pPr>
                      <a:r>
                        <a:rPr sz="9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ELB</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w="6350" cap="flat" cmpd="sng" algn="ctr">
                      <a:solidFill>
                        <a:srgbClr val="000000"/>
                      </a:solidFill>
                      <a:prstDash val="solid"/>
                      <a:round/>
                      <a:headEnd type="none" w="med" len="med"/>
                      <a:tailEnd type="none" w="med" len="med"/>
                    </a:lnR>
                    <a:lnT>
                      <a:noFill/>
                    </a:lnT>
                    <a:lnB>
                      <a:noFill/>
                    </a:lnB>
                  </a:tcPr>
                </a:tc>
              </a:tr>
              <a:tr h="625475">
                <a:tc>
                  <a:txBody>
                    <a:bodyPr/>
                    <a:lstStyle/>
                    <a:p>
                      <a:pPr algn="l" rtl="0" eaLnBrk="0">
                        <a:lnSpc>
                          <a:spcPct val="101000"/>
                        </a:lnSpc>
                      </a:pPr>
                      <a:endParaRPr sz="700" dirty="0">
                        <a:latin typeface="Arial" panose="020B0604020202020204"/>
                        <a:ea typeface="Arial" panose="020B0604020202020204"/>
                        <a:cs typeface="Arial" panose="020B0604020202020204"/>
                      </a:endParaRPr>
                    </a:p>
                    <a:p>
                      <a:pPr marL="937895" algn="l" rtl="0" eaLnBrk="0">
                        <a:lnSpc>
                          <a:spcPct val="81000"/>
                        </a:lnSpc>
                      </a:pPr>
                      <a:r>
                        <a:rPr sz="9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APP</a:t>
                      </a:r>
                      <a:r>
                        <a:rPr sz="900" b="1"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Server</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3000"/>
                        </a:lnSpc>
                      </a:pPr>
                      <a:endParaRPr sz="1100" dirty="0">
                        <a:latin typeface="Arial" panose="020B0604020202020204"/>
                        <a:ea typeface="Arial" panose="020B0604020202020204"/>
                        <a:cs typeface="Arial" panose="020B0604020202020204"/>
                      </a:endParaRPr>
                    </a:p>
                    <a:p>
                      <a:pPr marL="1147445" algn="l" rtl="0" eaLnBrk="0">
                        <a:lnSpc>
                          <a:spcPct val="81000"/>
                        </a:lnSpc>
                        <a:spcBef>
                          <a:spcPts val="5"/>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ECS</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a:noFill/>
                    </a:lnR>
                    <a:lnT>
                      <a:noFill/>
                    </a:lnT>
                    <a:lnB>
                      <a:noFill/>
                    </a:lnB>
                  </a:tcPr>
                </a:tc>
                <a:tc>
                  <a:txBody>
                    <a:bodyPr/>
                    <a:lstStyle/>
                    <a:p>
                      <a:pPr algn="l" rtl="0" eaLnBrk="0">
                        <a:lnSpc>
                          <a:spcPct val="101000"/>
                        </a:lnSpc>
                      </a:pPr>
                      <a:endParaRPr sz="700" dirty="0">
                        <a:latin typeface="Arial" panose="020B0604020202020204"/>
                        <a:ea typeface="Arial" panose="020B0604020202020204"/>
                        <a:cs typeface="Arial" panose="020B0604020202020204"/>
                      </a:endParaRPr>
                    </a:p>
                    <a:p>
                      <a:pPr marL="424180" algn="l" rtl="0" eaLnBrk="0">
                        <a:lnSpc>
                          <a:spcPct val="91000"/>
                        </a:lnSpc>
                        <a:spcBef>
                          <a:spcPts val="5"/>
                        </a:spcBef>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应用层</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w="6350" cap="flat" cmpd="sng" algn="ctr">
                      <a:solidFill>
                        <a:srgbClr val="000000"/>
                      </a:solidFill>
                      <a:prstDash val="solid"/>
                      <a:round/>
                      <a:headEnd type="none" w="med" len="med"/>
                      <a:tailEnd type="none" w="med" len="med"/>
                    </a:lnR>
                    <a:lnT>
                      <a:noFill/>
                    </a:lnT>
                    <a:lnB>
                      <a:noFill/>
                    </a:lnB>
                  </a:tcPr>
                </a:tc>
              </a:tr>
              <a:tr h="340995">
                <a:tc gridSpan="2">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758190">
                <a:tc gridSpan="2">
                  <a:txBody>
                    <a:bodyPr/>
                    <a:lstStyle/>
                    <a:p>
                      <a:pPr algn="l" rtl="0" eaLnBrk="0">
                        <a:lnSpc>
                          <a:spcPct val="106000"/>
                        </a:lnSpc>
                      </a:pPr>
                      <a:endParaRPr sz="800" dirty="0">
                        <a:latin typeface="Arial" panose="020B0604020202020204"/>
                        <a:ea typeface="Arial" panose="020B0604020202020204"/>
                        <a:cs typeface="Arial" panose="020B0604020202020204"/>
                      </a:endParaRPr>
                    </a:p>
                    <a:p>
                      <a:pPr marL="1109345" algn="l" rtl="0" eaLnBrk="0">
                        <a:lnSpc>
                          <a:spcPct val="90000"/>
                        </a:lnSpc>
                        <a:spcBef>
                          <a:spcPts val="5"/>
                        </a:spcBef>
                      </a:pPr>
                      <a:r>
                        <a:rPr sz="9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中间件</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0000"/>
                        </a:lnSpc>
                      </a:pPr>
                      <a:endParaRPr sz="7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1125220" algn="l" rtl="0" eaLnBrk="0">
                        <a:lnSpc>
                          <a:spcPts val="1285"/>
                        </a:lnSpc>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351280">
                <a:tc gridSpan="2">
                  <a:txBody>
                    <a:bodyPr/>
                    <a:lstStyle/>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19000"/>
                        </a:lnSpc>
                      </a:pPr>
                      <a:endParaRPr sz="1000" dirty="0">
                        <a:latin typeface="Arial" panose="020B0604020202020204"/>
                        <a:ea typeface="Arial" panose="020B0604020202020204"/>
                        <a:cs typeface="Arial" panose="020B0604020202020204"/>
                      </a:endParaRPr>
                    </a:p>
                    <a:p>
                      <a:pPr marL="1160780" algn="l" rtl="0" eaLnBrk="0">
                        <a:lnSpc>
                          <a:spcPct val="91000"/>
                        </a:lnSpc>
                        <a:spcBef>
                          <a:spcPts val="0"/>
                        </a:spcBef>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数据层</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29000"/>
                        </a:lnSpc>
                      </a:pPr>
                      <a:endParaRPr sz="1000" dirty="0">
                        <a:latin typeface="Arial" panose="020B0604020202020204"/>
                        <a:ea typeface="Arial" panose="020B0604020202020204"/>
                        <a:cs typeface="Arial" panose="020B0604020202020204"/>
                      </a:endParaRPr>
                    </a:p>
                    <a:p>
                      <a:pPr algn="l" rtl="0" eaLnBrk="0">
                        <a:lnSpc>
                          <a:spcPct val="115000"/>
                        </a:lnSpc>
                      </a:pPr>
                      <a:endParaRPr sz="200" dirty="0">
                        <a:latin typeface="Arial" panose="020B0604020202020204"/>
                        <a:ea typeface="Arial" panose="020B0604020202020204"/>
                        <a:cs typeface="Arial" panose="020B0604020202020204"/>
                      </a:endParaRPr>
                    </a:p>
                    <a:p>
                      <a:pPr marL="941070" algn="l" rtl="0" eaLnBrk="0">
                        <a:lnSpc>
                          <a:spcPct val="81000"/>
                        </a:lnSpc>
                      </a:pP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OBS</a:t>
                      </a: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SFS</a:t>
                      </a:r>
                      <a:endParaRPr sz="9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cPr marL="0" marR="0" marT="0" marB="0" vert="horz">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
        <p:nvSpPr>
          <p:cNvPr id="1192" name="textbox 1192"/>
          <p:cNvSpPr/>
          <p:nvPr/>
        </p:nvSpPr>
        <p:spPr>
          <a:xfrm>
            <a:off x="8046894" y="1304996"/>
            <a:ext cx="3676015" cy="3102610"/>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2700" algn="l" rtl="0" eaLnBrk="0">
              <a:lnSpc>
                <a:spcPct val="88000"/>
              </a:lnSpc>
            </a:pPr>
            <a:r>
              <a:rPr sz="14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场景一  流量逐步切</a:t>
            </a:r>
            <a:r>
              <a:rPr sz="1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换阶段</a:t>
            </a:r>
            <a:endParaRPr sz="1400" dirty="0">
              <a:latin typeface="微软雅黑" panose="020B0503020204020204" charset="-122"/>
              <a:ea typeface="微软雅黑" panose="020B0503020204020204" charset="-122"/>
              <a:cs typeface="微软雅黑" panose="020B0503020204020204" charset="-122"/>
            </a:endParaRPr>
          </a:p>
          <a:p>
            <a:pPr marL="28575" algn="l" rtl="0" eaLnBrk="0">
              <a:lnSpc>
                <a:spcPts val="1815"/>
              </a:lnSpc>
              <a:spcBef>
                <a:spcPts val="780"/>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1、切换DNS</a:t>
            </a:r>
            <a:r>
              <a:rPr sz="14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，将流量逐步切换回源端系统</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8000"/>
              </a:lnSpc>
            </a:pPr>
            <a:endParaRPr sz="1000" dirty="0">
              <a:latin typeface="Arial" panose="020B0604020202020204"/>
              <a:ea typeface="Arial" panose="020B0604020202020204"/>
              <a:cs typeface="Arial" panose="020B0604020202020204"/>
            </a:endParaRPr>
          </a:p>
          <a:p>
            <a:pPr marL="12700" algn="l" rtl="0" eaLnBrk="0">
              <a:lnSpc>
                <a:spcPct val="88000"/>
              </a:lnSpc>
              <a:spcBef>
                <a:spcPts val="425"/>
              </a:spcBef>
            </a:pPr>
            <a:r>
              <a:rPr sz="14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场景二  数据层已经切换到</a:t>
            </a:r>
            <a:r>
              <a:rPr sz="1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华为云</a:t>
            </a:r>
            <a:endParaRPr sz="1400" dirty="0">
              <a:latin typeface="微软雅黑" panose="020B0503020204020204" charset="-122"/>
              <a:ea typeface="微软雅黑" panose="020B0503020204020204" charset="-122"/>
              <a:cs typeface="微软雅黑" panose="020B0503020204020204" charset="-122"/>
            </a:endParaRPr>
          </a:p>
          <a:p>
            <a:pPr marL="28575" algn="l" rtl="0" eaLnBrk="0">
              <a:lnSpc>
                <a:spcPts val="1815"/>
              </a:lnSpc>
              <a:spcBef>
                <a:spcPts val="78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1、构建源端数据库数据</a:t>
            </a:r>
            <a:endParaRPr sz="1400" dirty="0">
              <a:latin typeface="微软雅黑" panose="020B0503020204020204" charset="-122"/>
              <a:ea typeface="微软雅黑" panose="020B0503020204020204" charset="-122"/>
              <a:cs typeface="微软雅黑" panose="020B0503020204020204" charset="-122"/>
            </a:endParaRPr>
          </a:p>
          <a:p>
            <a:pPr marL="328930" algn="l" rtl="0" eaLnBrk="0">
              <a:lnSpc>
                <a:spcPct val="88000"/>
              </a:lnSpc>
              <a:spcBef>
                <a:spcPts val="970"/>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使用DRS反向迁出RDS</a:t>
            </a:r>
            <a:endParaRPr sz="1400" dirty="0">
              <a:latin typeface="微软雅黑" panose="020B0503020204020204" charset="-122"/>
              <a:ea typeface="微软雅黑" panose="020B0503020204020204" charset="-122"/>
              <a:cs typeface="微软雅黑" panose="020B0503020204020204" charset="-122"/>
            </a:endParaRPr>
          </a:p>
          <a:p>
            <a:pPr marL="328930" algn="l" rtl="0" eaLnBrk="0">
              <a:lnSpc>
                <a:spcPts val="1815"/>
              </a:lnSpc>
              <a:spcBef>
                <a:spcPts val="780"/>
              </a:spcBef>
            </a:pP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使用离线CDM同步OBS增量</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数据到S3</a:t>
            </a:r>
            <a:endParaRPr sz="1400" dirty="0">
              <a:latin typeface="微软雅黑" panose="020B0503020204020204" charset="-122"/>
              <a:ea typeface="微软雅黑" panose="020B0503020204020204" charset="-122"/>
              <a:cs typeface="微软雅黑" panose="020B0503020204020204" charset="-122"/>
            </a:endParaRPr>
          </a:p>
          <a:p>
            <a:pPr marL="13335" indent="6350" algn="l" rtl="0" eaLnBrk="0">
              <a:lnSpc>
                <a:spcPct val="146000"/>
              </a:lnSpc>
              <a:spcBef>
                <a:spcPts val="30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2、通过更改DNS配置</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，逐步切换流</a:t>
            </a: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量到源端，</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直到100%。</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400" dirty="0">
              <a:latin typeface="Arial" panose="020B0604020202020204"/>
              <a:ea typeface="Arial" panose="020B0604020202020204"/>
              <a:cs typeface="Arial" panose="020B0604020202020204"/>
            </a:endParaRPr>
          </a:p>
          <a:p>
            <a:pPr marL="22860" algn="l" rtl="0" eaLnBrk="0">
              <a:lnSpc>
                <a:spcPts val="1815"/>
              </a:lnSpc>
              <a:spcBef>
                <a:spcPts val="0"/>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3、稳定性观察</a:t>
            </a:r>
            <a:endParaRPr sz="1400" dirty="0">
              <a:latin typeface="微软雅黑" panose="020B0503020204020204" charset="-122"/>
              <a:ea typeface="微软雅黑" panose="020B0503020204020204" charset="-122"/>
              <a:cs typeface="微软雅黑" panose="020B0503020204020204" charset="-122"/>
            </a:endParaRPr>
          </a:p>
        </p:txBody>
      </p:sp>
      <p:sp>
        <p:nvSpPr>
          <p:cNvPr id="1194" name="textbox 1194"/>
          <p:cNvSpPr/>
          <p:nvPr/>
        </p:nvSpPr>
        <p:spPr>
          <a:xfrm>
            <a:off x="1626323" y="5780989"/>
            <a:ext cx="5492115" cy="426719"/>
          </a:xfrm>
          <a:prstGeom prst="rect">
            <a:avLst/>
          </a:prstGeom>
          <a:noFill/>
          <a:ln w="0" cap="flat">
            <a:noFill/>
            <a:prstDash val="solid"/>
            <a:miter lim="0"/>
          </a:ln>
        </p:spPr>
        <p:txBody>
          <a:bodyPr vert="horz" wrap="square" lIns="0" tIns="0" rIns="0" bIns="0"/>
          <a:lstStyle/>
          <a:p>
            <a:pPr algn="l" rtl="0" eaLnBrk="0">
              <a:lnSpc>
                <a:spcPct val="189000"/>
              </a:lnSpc>
            </a:pPr>
            <a:endParaRPr sz="10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1539240" algn="l" rtl="0" eaLnBrk="0">
              <a:lnSpc>
                <a:spcPct val="68000"/>
              </a:lnSpc>
              <a:tabLst>
                <a:tab pos="2715260" algn="l"/>
              </a:tabLst>
            </a:pPr>
            <a:r>
              <a:rPr sz="1200" kern="0" spc="0" dirty="0">
                <a:solidFill>
                  <a:srgbClr val="000000">
                    <a:alpha val="100000"/>
                  </a:srgbClr>
                </a:solidFill>
                <a:latin typeface="Calibri" panose="020F0502020204030204"/>
                <a:ea typeface="Calibri" panose="020F0502020204030204"/>
                <a:cs typeface="Calibri" panose="020F0502020204030204"/>
              </a:rPr>
              <a:t>	</a:t>
            </a:r>
            <a:r>
              <a:rPr sz="1200" kern="0" spc="-10" dirty="0">
                <a:solidFill>
                  <a:srgbClr val="000000">
                    <a:alpha val="100000"/>
                  </a:srgbClr>
                </a:solidFill>
                <a:latin typeface="Calibri" panose="020F0502020204030204"/>
                <a:ea typeface="Calibri" panose="020F0502020204030204"/>
                <a:cs typeface="Calibri" panose="020F0502020204030204"/>
              </a:rPr>
              <a:t>1                                   </a:t>
            </a:r>
            <a:endParaRPr sz="1200" dirty="0">
              <a:latin typeface="Calibri" panose="020F0502020204030204"/>
              <a:ea typeface="Calibri" panose="020F0502020204030204"/>
              <a:cs typeface="Calibri" panose="020F0502020204030204"/>
            </a:endParaRPr>
          </a:p>
        </p:txBody>
      </p:sp>
      <p:pic>
        <p:nvPicPr>
          <p:cNvPr id="1196" name="picture 1196"/>
          <p:cNvPicPr>
            <a:picLocks noChangeAspect="1"/>
          </p:cNvPicPr>
          <p:nvPr/>
        </p:nvPicPr>
        <p:blipFill>
          <a:blip r:embed="rId9"/>
          <a:stretch>
            <a:fillRect/>
          </a:stretch>
        </p:blipFill>
        <p:spPr>
          <a:xfrm rot="21600000">
            <a:off x="5579499" y="5798565"/>
            <a:ext cx="1526768" cy="261353"/>
          </a:xfrm>
          <a:prstGeom prst="rect">
            <a:avLst/>
          </a:prstGeom>
        </p:spPr>
      </p:pic>
      <p:pic>
        <p:nvPicPr>
          <p:cNvPr id="1198" name="picture 1198"/>
          <p:cNvPicPr>
            <a:picLocks noChangeAspect="1"/>
          </p:cNvPicPr>
          <p:nvPr/>
        </p:nvPicPr>
        <p:blipFill>
          <a:blip r:embed="rId10"/>
          <a:stretch>
            <a:fillRect/>
          </a:stretch>
        </p:blipFill>
        <p:spPr>
          <a:xfrm rot="21600000">
            <a:off x="1639023" y="5793689"/>
            <a:ext cx="1526768" cy="261353"/>
          </a:xfrm>
          <a:prstGeom prst="rect">
            <a:avLst/>
          </a:prstGeom>
        </p:spPr>
      </p:pic>
      <p:pic>
        <p:nvPicPr>
          <p:cNvPr id="1200" name="picture 1200"/>
          <p:cNvPicPr>
            <a:picLocks noChangeAspect="1"/>
          </p:cNvPicPr>
          <p:nvPr/>
        </p:nvPicPr>
        <p:blipFill>
          <a:blip r:embed="rId11"/>
          <a:stretch>
            <a:fillRect/>
          </a:stretch>
        </p:blipFill>
        <p:spPr>
          <a:xfrm rot="21600000">
            <a:off x="574268" y="3027438"/>
            <a:ext cx="2904667" cy="625627"/>
          </a:xfrm>
          <a:prstGeom prst="rect">
            <a:avLst/>
          </a:prstGeom>
        </p:spPr>
      </p:pic>
      <p:pic>
        <p:nvPicPr>
          <p:cNvPr id="1202" name="picture 1202"/>
          <p:cNvPicPr>
            <a:picLocks noChangeAspect="1"/>
          </p:cNvPicPr>
          <p:nvPr/>
        </p:nvPicPr>
        <p:blipFill>
          <a:blip r:embed="rId12"/>
          <a:stretch>
            <a:fillRect/>
          </a:stretch>
        </p:blipFill>
        <p:spPr>
          <a:xfrm rot="21600000">
            <a:off x="580593" y="2045030"/>
            <a:ext cx="2898343" cy="625627"/>
          </a:xfrm>
          <a:prstGeom prst="rect">
            <a:avLst/>
          </a:prstGeom>
        </p:spPr>
      </p:pic>
      <p:grpSp>
        <p:nvGrpSpPr>
          <p:cNvPr id="106" name="group 106"/>
          <p:cNvGrpSpPr/>
          <p:nvPr/>
        </p:nvGrpSpPr>
        <p:grpSpPr>
          <a:xfrm rot="21600000">
            <a:off x="1529029" y="1045984"/>
            <a:ext cx="1125042" cy="655408"/>
            <a:chOff x="0" y="0"/>
            <a:chExt cx="1125042" cy="655408"/>
          </a:xfrm>
        </p:grpSpPr>
        <p:pic>
          <p:nvPicPr>
            <p:cNvPr id="1204" name="picture 1204"/>
            <p:cNvPicPr>
              <a:picLocks noChangeAspect="1"/>
            </p:cNvPicPr>
            <p:nvPr/>
          </p:nvPicPr>
          <p:blipFill>
            <a:blip r:embed="rId13"/>
            <a:stretch>
              <a:fillRect/>
            </a:stretch>
          </p:blipFill>
          <p:spPr>
            <a:xfrm rot="21600000">
              <a:off x="0" y="0"/>
              <a:ext cx="1125042" cy="655408"/>
            </a:xfrm>
            <a:prstGeom prst="rect">
              <a:avLst/>
            </a:prstGeom>
          </p:spPr>
        </p:pic>
        <p:sp>
          <p:nvSpPr>
            <p:cNvPr id="1206" name="textbox 1206"/>
            <p:cNvSpPr/>
            <p:nvPr/>
          </p:nvSpPr>
          <p:spPr>
            <a:xfrm>
              <a:off x="-12700" y="-12700"/>
              <a:ext cx="1150619" cy="697865"/>
            </a:xfrm>
            <a:prstGeom prst="rect">
              <a:avLst/>
            </a:prstGeom>
            <a:noFill/>
            <a:ln w="0" cap="flat">
              <a:noFill/>
              <a:prstDash val="solid"/>
              <a:miter lim="0"/>
            </a:ln>
          </p:spPr>
          <p:txBody>
            <a:bodyPr vert="horz" wrap="square" lIns="0" tIns="0" rIns="0" bIns="0"/>
            <a:lstStyle/>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675640" algn="l" rtl="0" eaLnBrk="0">
                <a:lnSpc>
                  <a:spcPct val="81000"/>
                </a:lnSpc>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CDN</a:t>
              </a:r>
              <a:endParaRPr sz="1000" dirty="0">
                <a:latin typeface="微软雅黑" panose="020B0503020204020204" charset="-122"/>
                <a:ea typeface="微软雅黑" panose="020B0503020204020204" charset="-122"/>
                <a:cs typeface="微软雅黑" panose="020B0503020204020204" charset="-122"/>
              </a:endParaRPr>
            </a:p>
          </p:txBody>
        </p:sp>
      </p:grpSp>
      <p:grpSp>
        <p:nvGrpSpPr>
          <p:cNvPr id="108" name="group 108"/>
          <p:cNvGrpSpPr/>
          <p:nvPr/>
        </p:nvGrpSpPr>
        <p:grpSpPr>
          <a:xfrm rot="21600000">
            <a:off x="4368126" y="1012812"/>
            <a:ext cx="1434083" cy="419176"/>
            <a:chOff x="0" y="0"/>
            <a:chExt cx="1434083" cy="419176"/>
          </a:xfrm>
        </p:grpSpPr>
        <p:pic>
          <p:nvPicPr>
            <p:cNvPr id="1208" name="picture 1208"/>
            <p:cNvPicPr>
              <a:picLocks noChangeAspect="1"/>
            </p:cNvPicPr>
            <p:nvPr/>
          </p:nvPicPr>
          <p:blipFill>
            <a:blip r:embed="rId14"/>
            <a:stretch>
              <a:fillRect/>
            </a:stretch>
          </p:blipFill>
          <p:spPr>
            <a:xfrm rot="21600000">
              <a:off x="0" y="0"/>
              <a:ext cx="1434083" cy="419176"/>
            </a:xfrm>
            <a:prstGeom prst="rect">
              <a:avLst/>
            </a:prstGeom>
          </p:spPr>
        </p:pic>
        <p:sp>
          <p:nvSpPr>
            <p:cNvPr id="1210" name="textbox 1210"/>
            <p:cNvSpPr/>
            <p:nvPr/>
          </p:nvSpPr>
          <p:spPr>
            <a:xfrm>
              <a:off x="383113" y="74309"/>
              <a:ext cx="579755" cy="21082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455"/>
                </a:lnSpc>
              </a:pPr>
              <a:r>
                <a:rPr sz="11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Internet</a:t>
              </a:r>
              <a:endParaRPr sz="1100" dirty="0">
                <a:latin typeface="微软雅黑" panose="020B0503020204020204" charset="-122"/>
                <a:ea typeface="微软雅黑" panose="020B0503020204020204" charset="-122"/>
                <a:cs typeface="微软雅黑" panose="020B0503020204020204" charset="-122"/>
              </a:endParaRPr>
            </a:p>
          </p:txBody>
        </p:sp>
        <p:pic>
          <p:nvPicPr>
            <p:cNvPr id="1212" name="picture 1212"/>
            <p:cNvPicPr>
              <a:picLocks noChangeAspect="1"/>
            </p:cNvPicPr>
            <p:nvPr/>
          </p:nvPicPr>
          <p:blipFill>
            <a:blip r:embed="rId15"/>
            <a:stretch>
              <a:fillRect/>
            </a:stretch>
          </p:blipFill>
          <p:spPr>
            <a:xfrm rot="21600000">
              <a:off x="75984" y="137922"/>
              <a:ext cx="158750" cy="204711"/>
            </a:xfrm>
            <a:prstGeom prst="rect">
              <a:avLst/>
            </a:prstGeom>
          </p:spPr>
        </p:pic>
        <p:pic>
          <p:nvPicPr>
            <p:cNvPr id="1214" name="picture 1214"/>
            <p:cNvPicPr>
              <a:picLocks noChangeAspect="1"/>
            </p:cNvPicPr>
            <p:nvPr/>
          </p:nvPicPr>
          <p:blipFill>
            <a:blip r:embed="rId16"/>
            <a:stretch>
              <a:fillRect/>
            </a:stretch>
          </p:blipFill>
          <p:spPr>
            <a:xfrm rot="21600000">
              <a:off x="523328" y="331736"/>
              <a:ext cx="436536" cy="46304"/>
            </a:xfrm>
            <a:prstGeom prst="rect">
              <a:avLst/>
            </a:prstGeom>
          </p:spPr>
        </p:pic>
        <p:pic>
          <p:nvPicPr>
            <p:cNvPr id="1216" name="picture 1216"/>
            <p:cNvPicPr>
              <a:picLocks noChangeAspect="1"/>
            </p:cNvPicPr>
            <p:nvPr/>
          </p:nvPicPr>
          <p:blipFill>
            <a:blip r:embed="rId17"/>
            <a:stretch>
              <a:fillRect/>
            </a:stretch>
          </p:blipFill>
          <p:spPr>
            <a:xfrm rot="21600000">
              <a:off x="1263574" y="53124"/>
              <a:ext cx="121894" cy="125717"/>
            </a:xfrm>
            <a:prstGeom prst="rect">
              <a:avLst/>
            </a:prstGeom>
          </p:spPr>
        </p:pic>
        <p:pic>
          <p:nvPicPr>
            <p:cNvPr id="1218" name="picture 1218"/>
            <p:cNvPicPr>
              <a:picLocks noChangeAspect="1"/>
            </p:cNvPicPr>
            <p:nvPr/>
          </p:nvPicPr>
          <p:blipFill>
            <a:blip r:embed="rId18"/>
            <a:stretch>
              <a:fillRect/>
            </a:stretch>
          </p:blipFill>
          <p:spPr>
            <a:xfrm rot="21600000">
              <a:off x="465823" y="31394"/>
              <a:ext cx="284149" cy="38557"/>
            </a:xfrm>
            <a:prstGeom prst="rect">
              <a:avLst/>
            </a:prstGeom>
          </p:spPr>
        </p:pic>
        <p:pic>
          <p:nvPicPr>
            <p:cNvPr id="1220" name="picture 1220"/>
            <p:cNvPicPr>
              <a:picLocks noChangeAspect="1"/>
            </p:cNvPicPr>
            <p:nvPr/>
          </p:nvPicPr>
          <p:blipFill>
            <a:blip r:embed="rId19"/>
            <a:stretch>
              <a:fillRect/>
            </a:stretch>
          </p:blipFill>
          <p:spPr>
            <a:xfrm rot="21600000">
              <a:off x="960513" y="21386"/>
              <a:ext cx="29552" cy="23241"/>
            </a:xfrm>
            <a:prstGeom prst="rect">
              <a:avLst/>
            </a:prstGeom>
          </p:spPr>
        </p:pic>
      </p:grpSp>
      <p:pic>
        <p:nvPicPr>
          <p:cNvPr id="1222" name="picture 1222"/>
          <p:cNvPicPr>
            <a:picLocks noChangeAspect="1"/>
          </p:cNvPicPr>
          <p:nvPr/>
        </p:nvPicPr>
        <p:blipFill>
          <a:blip r:embed="rId20"/>
          <a:stretch>
            <a:fillRect/>
          </a:stretch>
        </p:blipFill>
        <p:spPr>
          <a:xfrm rot="21600000">
            <a:off x="1828164" y="1402079"/>
            <a:ext cx="4119917" cy="334352"/>
          </a:xfrm>
          <a:prstGeom prst="rect">
            <a:avLst/>
          </a:prstGeom>
        </p:spPr>
      </p:pic>
      <p:pic>
        <p:nvPicPr>
          <p:cNvPr id="1224" name="picture 1224"/>
          <p:cNvPicPr>
            <a:picLocks noChangeAspect="1"/>
          </p:cNvPicPr>
          <p:nvPr/>
        </p:nvPicPr>
        <p:blipFill>
          <a:blip r:embed="rId21"/>
          <a:stretch>
            <a:fillRect/>
          </a:stretch>
        </p:blipFill>
        <p:spPr>
          <a:xfrm rot="21600000">
            <a:off x="2402205" y="6027762"/>
            <a:ext cx="3958551" cy="270167"/>
          </a:xfrm>
          <a:prstGeom prst="rect">
            <a:avLst/>
          </a:prstGeom>
        </p:spPr>
      </p:pic>
      <p:sp>
        <p:nvSpPr>
          <p:cNvPr id="1226" name="textbox 1226"/>
          <p:cNvSpPr/>
          <p:nvPr/>
        </p:nvSpPr>
        <p:spPr>
          <a:xfrm>
            <a:off x="431189" y="330101"/>
            <a:ext cx="2228850" cy="415925"/>
          </a:xfrm>
          <a:prstGeom prst="rect">
            <a:avLst/>
          </a:prstGeom>
          <a:noFill/>
          <a:ln w="0" cap="flat">
            <a:noFill/>
            <a:prstDash val="solid"/>
            <a:miter lim="0"/>
          </a:ln>
        </p:spPr>
        <p:txBody>
          <a:bodyPr vert="horz" wrap="square" lIns="0" tIns="0" rIns="0" bIns="0"/>
          <a:lstStyle/>
          <a:p>
            <a:pPr algn="l" rtl="0" eaLnBrk="0">
              <a:lnSpc>
                <a:spcPct val="91000"/>
              </a:lnSpc>
            </a:pPr>
            <a:endParaRPr sz="100" dirty="0">
              <a:latin typeface="Arial" panose="020B0604020202020204"/>
              <a:ea typeface="Arial" panose="020B0604020202020204"/>
              <a:cs typeface="Arial" panose="020B0604020202020204"/>
            </a:endParaRPr>
          </a:p>
          <a:p>
            <a:pPr marL="12700" algn="l" rtl="0" eaLnBrk="0">
              <a:lnSpc>
                <a:spcPct val="88000"/>
              </a:lnSpc>
            </a:pPr>
            <a:r>
              <a:rPr sz="2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业务回退方案</a:t>
            </a:r>
            <a:endParaRPr sz="2900" dirty="0">
              <a:latin typeface="微软雅黑" panose="020B0503020204020204" charset="-122"/>
              <a:ea typeface="微软雅黑" panose="020B0503020204020204" charset="-122"/>
              <a:cs typeface="微软雅黑" panose="020B0503020204020204" charset="-122"/>
            </a:endParaRPr>
          </a:p>
        </p:txBody>
      </p:sp>
      <p:pic>
        <p:nvPicPr>
          <p:cNvPr id="1228" name="picture 1228"/>
          <p:cNvPicPr>
            <a:picLocks noChangeAspect="1"/>
          </p:cNvPicPr>
          <p:nvPr/>
        </p:nvPicPr>
        <p:blipFill>
          <a:blip r:embed="rId22"/>
          <a:stretch>
            <a:fillRect/>
          </a:stretch>
        </p:blipFill>
        <p:spPr>
          <a:xfrm rot="21600000">
            <a:off x="838492" y="3373754"/>
            <a:ext cx="209270" cy="194462"/>
          </a:xfrm>
          <a:prstGeom prst="rect">
            <a:avLst/>
          </a:prstGeom>
        </p:spPr>
      </p:pic>
      <p:sp>
        <p:nvSpPr>
          <p:cNvPr id="1230" name="textbox 1230"/>
          <p:cNvSpPr/>
          <p:nvPr/>
        </p:nvSpPr>
        <p:spPr>
          <a:xfrm>
            <a:off x="889446" y="3108071"/>
            <a:ext cx="1299844" cy="455930"/>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algn="r" rtl="0" eaLnBrk="0">
              <a:lnSpc>
                <a:spcPct val="81000"/>
              </a:lnSpc>
            </a:pPr>
            <a:r>
              <a:rPr sz="9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APP</a:t>
            </a:r>
            <a:r>
              <a:rPr sz="900" b="1"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Server</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1000"/>
              </a:lnSpc>
            </a:pPr>
            <a:endParaRPr sz="1200" dirty="0">
              <a:latin typeface="Arial" panose="020B0604020202020204"/>
              <a:ea typeface="Arial" panose="020B0604020202020204"/>
              <a:cs typeface="Arial" panose="020B0604020202020204"/>
            </a:endParaRPr>
          </a:p>
          <a:p>
            <a:pPr marL="12700" algn="l" rtl="0" eaLnBrk="0">
              <a:lnSpc>
                <a:spcPts val="1055"/>
              </a:lnSpc>
              <a:spcBef>
                <a:spcPts val="5"/>
              </a:spcBef>
            </a:pPr>
            <a:r>
              <a:rPr sz="2100" kern="0" spc="50" baseline="-6000" dirty="0">
                <a:solidFill>
                  <a:srgbClr val="000000">
                    <a:alpha val="100000"/>
                  </a:srgbClr>
                </a:solidFill>
                <a:latin typeface="Calibri" panose="020F0502020204030204"/>
                <a:ea typeface="Calibri" panose="020F0502020204030204"/>
                <a:cs typeface="Calibri" panose="020F0502020204030204"/>
              </a:rPr>
              <a:t>4</a:t>
            </a:r>
            <a:r>
              <a:rPr sz="1300" kern="0" spc="10" dirty="0">
                <a:solidFill>
                  <a:srgbClr val="000000">
                    <a:alpha val="100000"/>
                  </a:srgbClr>
                </a:solidFill>
                <a:latin typeface="Calibri" panose="020F0502020204030204"/>
                <a:ea typeface="Calibri" panose="020F0502020204030204"/>
                <a:cs typeface="Calibri" panose="020F0502020204030204"/>
              </a:rPr>
              <a:t>           </a:t>
            </a:r>
            <a:r>
              <a:rPr sz="1300" kern="0" spc="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ECS</a:t>
            </a:r>
            <a:endParaRPr sz="900" dirty="0">
              <a:latin typeface="微软雅黑" panose="020B0503020204020204" charset="-122"/>
              <a:ea typeface="微软雅黑" panose="020B0503020204020204" charset="-122"/>
              <a:cs typeface="微软雅黑" panose="020B0503020204020204" charset="-122"/>
            </a:endParaRPr>
          </a:p>
        </p:txBody>
      </p:sp>
      <p:sp>
        <p:nvSpPr>
          <p:cNvPr id="1232" name="textbox 1232"/>
          <p:cNvSpPr/>
          <p:nvPr/>
        </p:nvSpPr>
        <p:spPr>
          <a:xfrm>
            <a:off x="2915483" y="4035874"/>
            <a:ext cx="405129" cy="1314450"/>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9050" algn="l" rtl="0" eaLnBrk="0">
              <a:lnSpc>
                <a:spcPct val="90000"/>
              </a:lnSpc>
            </a:pPr>
            <a:r>
              <a:rPr sz="9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中间件</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7000"/>
              </a:lnSpc>
            </a:pPr>
            <a:endParaRPr sz="200" dirty="0">
              <a:latin typeface="Arial" panose="020B0604020202020204"/>
              <a:ea typeface="Arial" panose="020B0604020202020204"/>
              <a:cs typeface="Arial" panose="020B0604020202020204"/>
            </a:endParaRPr>
          </a:p>
          <a:p>
            <a:pPr marL="12700" algn="l" rtl="0" eaLnBrk="0">
              <a:lnSpc>
                <a:spcPct val="91000"/>
              </a:lnSpc>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数据层</a:t>
            </a:r>
            <a:endParaRPr sz="900" dirty="0">
              <a:latin typeface="微软雅黑" panose="020B0503020204020204" charset="-122"/>
              <a:ea typeface="微软雅黑" panose="020B0503020204020204" charset="-122"/>
              <a:cs typeface="微软雅黑" panose="020B0503020204020204" charset="-122"/>
            </a:endParaRPr>
          </a:p>
        </p:txBody>
      </p:sp>
      <p:grpSp>
        <p:nvGrpSpPr>
          <p:cNvPr id="110" name="group 110"/>
          <p:cNvGrpSpPr/>
          <p:nvPr/>
        </p:nvGrpSpPr>
        <p:grpSpPr>
          <a:xfrm rot="21600000">
            <a:off x="408851" y="957694"/>
            <a:ext cx="1127633" cy="419176"/>
            <a:chOff x="0" y="0"/>
            <a:chExt cx="1127633" cy="419176"/>
          </a:xfrm>
        </p:grpSpPr>
        <p:pic>
          <p:nvPicPr>
            <p:cNvPr id="1234" name="picture 1234"/>
            <p:cNvPicPr>
              <a:picLocks noChangeAspect="1"/>
            </p:cNvPicPr>
            <p:nvPr/>
          </p:nvPicPr>
          <p:blipFill>
            <a:blip r:embed="rId23"/>
            <a:stretch>
              <a:fillRect/>
            </a:stretch>
          </p:blipFill>
          <p:spPr>
            <a:xfrm rot="21600000">
              <a:off x="0" y="0"/>
              <a:ext cx="1127633" cy="419176"/>
            </a:xfrm>
            <a:prstGeom prst="rect">
              <a:avLst/>
            </a:prstGeom>
          </p:spPr>
        </p:pic>
        <p:sp>
          <p:nvSpPr>
            <p:cNvPr id="1236" name="textbox 1236"/>
            <p:cNvSpPr/>
            <p:nvPr/>
          </p:nvSpPr>
          <p:spPr>
            <a:xfrm>
              <a:off x="89242" y="74309"/>
              <a:ext cx="730884" cy="31622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455"/>
                </a:lnSpc>
              </a:pPr>
              <a:r>
                <a:rPr sz="1100" kern="0" spc="-50" dirty="0">
                  <a:solidFill>
                    <a:srgbClr val="000000">
                      <a:alpha val="100000"/>
                    </a:srgbClr>
                  </a:solidFill>
                  <a:latin typeface="Arial" panose="020B0604020202020204"/>
                  <a:ea typeface="Arial" panose="020B0604020202020204"/>
                  <a:cs typeface="Arial" panose="020B0604020202020204"/>
                </a:rPr>
                <a:t>·</a:t>
              </a:r>
              <a:r>
                <a:rPr sz="1100" kern="0" spc="70" dirty="0">
                  <a:solidFill>
                    <a:srgbClr val="000000">
                      <a:alpha val="100000"/>
                    </a:srgbClr>
                  </a:solidFill>
                  <a:latin typeface="Arial" panose="020B0604020202020204"/>
                  <a:ea typeface="Arial" panose="020B0604020202020204"/>
                  <a:cs typeface="Arial" panose="020B0604020202020204"/>
                </a:rPr>
                <a:t>   </a:t>
              </a:r>
              <a:r>
                <a:rPr sz="1700" b="1" kern="0" spc="-50" baseline="-5000" dirty="0">
                  <a:solidFill>
                    <a:srgbClr val="000000">
                      <a:alpha val="100000"/>
                    </a:srgbClr>
                  </a:solidFill>
                  <a:latin typeface="微软雅黑" panose="020B0503020204020204" charset="-122"/>
                  <a:ea typeface="微软雅黑" panose="020B0503020204020204" charset="-122"/>
                  <a:cs typeface="微软雅黑" panose="020B0503020204020204" charset="-122"/>
                </a:rPr>
                <a:t>Internet</a:t>
              </a:r>
              <a:endParaRPr sz="1700" baseline="-5000" dirty="0">
                <a:latin typeface="微软雅黑" panose="020B0503020204020204" charset="-122"/>
                <a:ea typeface="微软雅黑" panose="020B0503020204020204" charset="-122"/>
                <a:cs typeface="微软雅黑" panose="020B0503020204020204" charset="-122"/>
              </a:endParaRPr>
            </a:p>
            <a:p>
              <a:pPr algn="l" rtl="0" eaLnBrk="0">
                <a:lnSpc>
                  <a:spcPct val="108000"/>
                </a:lnSpc>
              </a:pPr>
              <a:endParaRPr sz="500" dirty="0">
                <a:latin typeface="Arial" panose="020B0604020202020204"/>
                <a:ea typeface="Arial" panose="020B0604020202020204"/>
                <a:cs typeface="Arial" panose="020B0604020202020204"/>
              </a:endParaRPr>
            </a:p>
            <a:p>
              <a:pPr marL="321310" algn="l" rtl="0" eaLnBrk="0">
                <a:lnSpc>
                  <a:spcPts val="185"/>
                </a:lnSpc>
              </a:pPr>
              <a:r>
                <a:rPr sz="1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00" dirty="0">
                <a:latin typeface="微软雅黑" panose="020B0503020204020204" charset="-122"/>
                <a:ea typeface="微软雅黑" panose="020B0503020204020204" charset="-122"/>
                <a:cs typeface="微软雅黑" panose="020B0503020204020204" charset="-122"/>
              </a:endParaRPr>
            </a:p>
          </p:txBody>
        </p:sp>
        <p:pic>
          <p:nvPicPr>
            <p:cNvPr id="1238" name="picture 1238"/>
            <p:cNvPicPr>
              <a:picLocks noChangeAspect="1"/>
            </p:cNvPicPr>
            <p:nvPr/>
          </p:nvPicPr>
          <p:blipFill>
            <a:blip r:embed="rId24"/>
            <a:stretch>
              <a:fillRect/>
            </a:stretch>
          </p:blipFill>
          <p:spPr>
            <a:xfrm rot="21600000">
              <a:off x="155740" y="329577"/>
              <a:ext cx="599681" cy="23685"/>
            </a:xfrm>
            <a:prstGeom prst="rect">
              <a:avLst/>
            </a:prstGeom>
          </p:spPr>
        </p:pic>
        <p:pic>
          <p:nvPicPr>
            <p:cNvPr id="1240" name="picture 1240"/>
            <p:cNvPicPr>
              <a:picLocks noChangeAspect="1"/>
            </p:cNvPicPr>
            <p:nvPr/>
          </p:nvPicPr>
          <p:blipFill>
            <a:blip r:embed="rId25"/>
            <a:stretch>
              <a:fillRect/>
            </a:stretch>
          </p:blipFill>
          <p:spPr>
            <a:xfrm rot="21600000">
              <a:off x="991704" y="53467"/>
              <a:ext cx="97828" cy="125221"/>
            </a:xfrm>
            <a:prstGeom prst="rect">
              <a:avLst/>
            </a:prstGeom>
          </p:spPr>
        </p:pic>
        <p:pic>
          <p:nvPicPr>
            <p:cNvPr id="1242" name="picture 1242"/>
            <p:cNvPicPr>
              <a:picLocks noChangeAspect="1"/>
            </p:cNvPicPr>
            <p:nvPr/>
          </p:nvPicPr>
          <p:blipFill>
            <a:blip r:embed="rId26"/>
            <a:stretch>
              <a:fillRect/>
            </a:stretch>
          </p:blipFill>
          <p:spPr>
            <a:xfrm rot="21600000">
              <a:off x="366102" y="31787"/>
              <a:ext cx="224637" cy="38011"/>
            </a:xfrm>
            <a:prstGeom prst="rect">
              <a:avLst/>
            </a:prstGeom>
          </p:spPr>
        </p:pic>
        <p:pic>
          <p:nvPicPr>
            <p:cNvPr id="1244" name="picture 1244"/>
            <p:cNvPicPr>
              <a:picLocks noChangeAspect="1"/>
            </p:cNvPicPr>
            <p:nvPr/>
          </p:nvPicPr>
          <p:blipFill>
            <a:blip r:embed="rId27"/>
            <a:stretch>
              <a:fillRect/>
            </a:stretch>
          </p:blipFill>
          <p:spPr>
            <a:xfrm rot="21600000">
              <a:off x="753846" y="21628"/>
              <a:ext cx="25145" cy="22605"/>
            </a:xfrm>
            <a:prstGeom prst="rect">
              <a:avLst/>
            </a:prstGeom>
          </p:spPr>
        </p:pic>
      </p:grpSp>
      <p:pic>
        <p:nvPicPr>
          <p:cNvPr id="1248" name="picture 1248"/>
          <p:cNvPicPr>
            <a:picLocks noChangeAspect="1"/>
          </p:cNvPicPr>
          <p:nvPr/>
        </p:nvPicPr>
        <p:blipFill>
          <a:blip r:embed="rId28"/>
          <a:stretch>
            <a:fillRect/>
          </a:stretch>
        </p:blipFill>
        <p:spPr>
          <a:xfrm rot="21600000">
            <a:off x="700493" y="2295842"/>
            <a:ext cx="114300" cy="3090278"/>
          </a:xfrm>
          <a:prstGeom prst="rect">
            <a:avLst/>
          </a:prstGeom>
        </p:spPr>
      </p:pic>
      <p:sp>
        <p:nvSpPr>
          <p:cNvPr id="1250" name="textbox 1250"/>
          <p:cNvSpPr/>
          <p:nvPr/>
        </p:nvSpPr>
        <p:spPr>
          <a:xfrm>
            <a:off x="2153367" y="2146381"/>
            <a:ext cx="1167130" cy="347979"/>
          </a:xfrm>
          <a:prstGeom prst="rect">
            <a:avLst/>
          </a:prstGeom>
          <a:noFill/>
          <a:ln w="0" cap="flat">
            <a:noFill/>
            <a:prstDash val="solid"/>
            <a:miter lim="0"/>
          </a:ln>
        </p:spPr>
        <p:txBody>
          <a:bodyPr vert="horz" wrap="square" lIns="0" tIns="235" rIns="0" bIns="0"/>
          <a:lstStyle/>
          <a:p>
            <a:pPr marL="12700" indent="762635" algn="l" rtl="0" eaLnBrk="0">
              <a:lnSpc>
                <a:spcPct val="122000"/>
              </a:lnSpc>
              <a:spcBef>
                <a:spcPts val="0"/>
              </a:spcBef>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接入层</a:t>
            </a:r>
            <a:r>
              <a:rPr sz="9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9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SLB</a:t>
            </a:r>
            <a:endParaRPr sz="900" dirty="0">
              <a:latin typeface="微软雅黑" panose="020B0503020204020204" charset="-122"/>
              <a:ea typeface="微软雅黑" panose="020B0503020204020204" charset="-122"/>
              <a:cs typeface="微软雅黑" panose="020B0503020204020204" charset="-122"/>
            </a:endParaRPr>
          </a:p>
        </p:txBody>
      </p:sp>
      <p:sp>
        <p:nvSpPr>
          <p:cNvPr id="1252" name="path 1252"/>
          <p:cNvSpPr/>
          <p:nvPr/>
        </p:nvSpPr>
        <p:spPr>
          <a:xfrm>
            <a:off x="5795644" y="1922145"/>
            <a:ext cx="545465" cy="606425"/>
          </a:xfrm>
          <a:custGeom>
            <a:avLst/>
            <a:gdLst/>
            <a:ahLst/>
            <a:cxnLst/>
            <a:rect l="0" t="0" r="0" b="0"/>
            <a:pathLst>
              <a:path w="859" h="955">
                <a:moveTo>
                  <a:pt x="800" y="613"/>
                </a:moveTo>
                <a:cubicBezTo>
                  <a:pt x="795" y="613"/>
                  <a:pt x="790" y="613"/>
                  <a:pt x="785" y="618"/>
                </a:cubicBezTo>
                <a:cubicBezTo>
                  <a:pt x="478" y="124"/>
                  <a:pt x="478" y="124"/>
                  <a:pt x="478" y="124"/>
                </a:cubicBezTo>
                <a:cubicBezTo>
                  <a:pt x="492" y="108"/>
                  <a:pt x="497" y="92"/>
                  <a:pt x="497" y="75"/>
                </a:cubicBezTo>
                <a:cubicBezTo>
                  <a:pt x="497" y="32"/>
                  <a:pt x="468" y="0"/>
                  <a:pt x="429" y="0"/>
                </a:cubicBezTo>
                <a:cubicBezTo>
                  <a:pt x="390" y="0"/>
                  <a:pt x="356" y="32"/>
                  <a:pt x="356" y="75"/>
                </a:cubicBezTo>
                <a:cubicBezTo>
                  <a:pt x="356" y="92"/>
                  <a:pt x="366" y="113"/>
                  <a:pt x="375" y="124"/>
                </a:cubicBezTo>
                <a:cubicBezTo>
                  <a:pt x="73" y="618"/>
                  <a:pt x="73" y="618"/>
                  <a:pt x="73" y="618"/>
                </a:cubicBezTo>
                <a:cubicBezTo>
                  <a:pt x="68" y="618"/>
                  <a:pt x="63" y="613"/>
                  <a:pt x="58" y="613"/>
                </a:cubicBezTo>
                <a:cubicBezTo>
                  <a:pt x="24" y="613"/>
                  <a:pt x="0" y="640"/>
                  <a:pt x="0" y="678"/>
                </a:cubicBezTo>
                <a:cubicBezTo>
                  <a:pt x="0" y="710"/>
                  <a:pt x="24" y="737"/>
                  <a:pt x="58" y="737"/>
                </a:cubicBezTo>
                <a:cubicBezTo>
                  <a:pt x="63" y="737"/>
                  <a:pt x="73" y="737"/>
                  <a:pt x="78" y="732"/>
                </a:cubicBezTo>
                <a:cubicBezTo>
                  <a:pt x="361" y="884"/>
                  <a:pt x="361" y="884"/>
                  <a:pt x="361" y="884"/>
                </a:cubicBezTo>
                <a:cubicBezTo>
                  <a:pt x="361" y="922"/>
                  <a:pt x="390" y="955"/>
                  <a:pt x="429" y="955"/>
                </a:cubicBezTo>
                <a:cubicBezTo>
                  <a:pt x="463" y="955"/>
                  <a:pt x="497" y="922"/>
                  <a:pt x="497" y="884"/>
                </a:cubicBezTo>
                <a:cubicBezTo>
                  <a:pt x="776" y="737"/>
                  <a:pt x="776" y="737"/>
                  <a:pt x="776" y="737"/>
                </a:cubicBezTo>
                <a:cubicBezTo>
                  <a:pt x="785" y="737"/>
                  <a:pt x="790" y="737"/>
                  <a:pt x="800" y="737"/>
                </a:cubicBezTo>
                <a:cubicBezTo>
                  <a:pt x="829" y="737"/>
                  <a:pt x="859" y="710"/>
                  <a:pt x="859" y="678"/>
                </a:cubicBezTo>
                <a:cubicBezTo>
                  <a:pt x="859" y="640"/>
                  <a:pt x="829" y="613"/>
                  <a:pt x="800" y="613"/>
                </a:cubicBezTo>
                <a:moveTo>
                  <a:pt x="741" y="678"/>
                </a:moveTo>
                <a:cubicBezTo>
                  <a:pt x="741" y="683"/>
                  <a:pt x="741" y="689"/>
                  <a:pt x="746" y="694"/>
                </a:cubicBezTo>
                <a:cubicBezTo>
                  <a:pt x="483" y="835"/>
                  <a:pt x="483" y="835"/>
                  <a:pt x="483" y="835"/>
                </a:cubicBezTo>
                <a:cubicBezTo>
                  <a:pt x="473" y="819"/>
                  <a:pt x="463" y="813"/>
                  <a:pt x="449" y="808"/>
                </a:cubicBezTo>
                <a:cubicBezTo>
                  <a:pt x="449" y="146"/>
                  <a:pt x="449" y="146"/>
                  <a:pt x="449" y="146"/>
                </a:cubicBezTo>
                <a:cubicBezTo>
                  <a:pt x="453" y="141"/>
                  <a:pt x="458" y="141"/>
                  <a:pt x="463" y="141"/>
                </a:cubicBezTo>
                <a:cubicBezTo>
                  <a:pt x="761" y="629"/>
                  <a:pt x="761" y="629"/>
                  <a:pt x="761" y="629"/>
                </a:cubicBezTo>
                <a:cubicBezTo>
                  <a:pt x="751" y="640"/>
                  <a:pt x="741" y="656"/>
                  <a:pt x="741" y="678"/>
                </a:cubicBezTo>
                <a:moveTo>
                  <a:pt x="395" y="141"/>
                </a:moveTo>
                <a:cubicBezTo>
                  <a:pt x="400" y="141"/>
                  <a:pt x="400" y="146"/>
                  <a:pt x="405" y="146"/>
                </a:cubicBezTo>
                <a:cubicBezTo>
                  <a:pt x="405" y="808"/>
                  <a:pt x="405" y="808"/>
                  <a:pt x="405" y="808"/>
                </a:cubicBezTo>
                <a:cubicBezTo>
                  <a:pt x="390" y="813"/>
                  <a:pt x="380" y="819"/>
                  <a:pt x="370" y="835"/>
                </a:cubicBezTo>
                <a:cubicBezTo>
                  <a:pt x="112" y="694"/>
                  <a:pt x="112" y="694"/>
                  <a:pt x="112" y="694"/>
                </a:cubicBezTo>
                <a:cubicBezTo>
                  <a:pt x="112" y="689"/>
                  <a:pt x="117" y="683"/>
                  <a:pt x="117" y="678"/>
                </a:cubicBezTo>
                <a:cubicBezTo>
                  <a:pt x="117" y="656"/>
                  <a:pt x="107" y="640"/>
                  <a:pt x="92" y="629"/>
                </a:cubicBezTo>
                <a:lnTo>
                  <a:pt x="395" y="141"/>
                </a:lnTo>
                <a:close/>
                <a:moveTo>
                  <a:pt x="19" y="678"/>
                </a:moveTo>
                <a:cubicBezTo>
                  <a:pt x="19" y="656"/>
                  <a:pt x="39" y="640"/>
                  <a:pt x="58" y="640"/>
                </a:cubicBezTo>
                <a:cubicBezTo>
                  <a:pt x="78" y="640"/>
                  <a:pt x="92" y="656"/>
                  <a:pt x="92" y="678"/>
                </a:cubicBezTo>
                <a:cubicBezTo>
                  <a:pt x="92" y="699"/>
                  <a:pt x="78" y="716"/>
                  <a:pt x="58" y="716"/>
                </a:cubicBezTo>
                <a:cubicBezTo>
                  <a:pt x="39" y="716"/>
                  <a:pt x="19" y="699"/>
                  <a:pt x="19" y="678"/>
                </a:cubicBezTo>
                <a:moveTo>
                  <a:pt x="429" y="927"/>
                </a:moveTo>
                <a:cubicBezTo>
                  <a:pt x="400" y="927"/>
                  <a:pt x="380" y="906"/>
                  <a:pt x="380" y="879"/>
                </a:cubicBezTo>
                <a:cubicBezTo>
                  <a:pt x="380" y="851"/>
                  <a:pt x="400" y="830"/>
                  <a:pt x="429" y="830"/>
                </a:cubicBezTo>
                <a:cubicBezTo>
                  <a:pt x="453" y="830"/>
                  <a:pt x="473" y="851"/>
                  <a:pt x="473" y="879"/>
                </a:cubicBezTo>
                <a:cubicBezTo>
                  <a:pt x="473" y="906"/>
                  <a:pt x="453" y="927"/>
                  <a:pt x="429" y="927"/>
                </a:cubicBezTo>
                <a:moveTo>
                  <a:pt x="800" y="716"/>
                </a:moveTo>
                <a:cubicBezTo>
                  <a:pt x="780" y="716"/>
                  <a:pt x="766" y="699"/>
                  <a:pt x="766" y="678"/>
                </a:cubicBezTo>
                <a:cubicBezTo>
                  <a:pt x="766" y="656"/>
                  <a:pt x="780" y="640"/>
                  <a:pt x="800" y="640"/>
                </a:cubicBezTo>
                <a:cubicBezTo>
                  <a:pt x="819" y="640"/>
                  <a:pt x="834" y="656"/>
                  <a:pt x="834" y="678"/>
                </a:cubicBezTo>
                <a:cubicBezTo>
                  <a:pt x="834" y="699"/>
                  <a:pt x="819" y="716"/>
                  <a:pt x="800" y="716"/>
                </a:cubicBezTo>
              </a:path>
            </a:pathLst>
          </a:custGeom>
          <a:solidFill>
            <a:srgbClr val="000000">
              <a:alpha val="100000"/>
            </a:srgbClr>
          </a:solidFill>
          <a:ln w="0" cap="flat">
            <a:noFill/>
            <a:prstDash val="solid"/>
            <a:miter lim="0"/>
          </a:ln>
        </p:spPr>
        <p:txBody>
          <a:bodyPr rtlCol="0"/>
          <a:lstStyle/>
          <a:p>
            <a:pPr algn="ctr"/>
            <a:endParaRPr lang="zh-CN" altLang="en-US"/>
          </a:p>
        </p:txBody>
      </p:sp>
      <p:sp>
        <p:nvSpPr>
          <p:cNvPr id="1254" name="textbox 1254"/>
          <p:cNvSpPr/>
          <p:nvPr/>
        </p:nvSpPr>
        <p:spPr>
          <a:xfrm>
            <a:off x="1367027" y="4198620"/>
            <a:ext cx="893444" cy="245745"/>
          </a:xfrm>
          <a:prstGeom prst="rect">
            <a:avLst/>
          </a:prstGeom>
          <a:solidFill>
            <a:srgbClr val="B7DEE8">
              <a:alpha val="100000"/>
            </a:srgbClr>
          </a:solidFill>
          <a:ln w="0" cap="flat">
            <a:noFill/>
            <a:prstDash val="solid"/>
            <a:miter lim="0"/>
          </a:ln>
        </p:spPr>
        <p:txBody>
          <a:bodyPr vert="horz" wrap="square" lIns="0" tIns="0" rIns="0" bIns="0"/>
          <a:lstStyle/>
          <a:p>
            <a:pPr algn="l" rtl="0" eaLnBrk="0">
              <a:lnSpc>
                <a:spcPct val="128000"/>
              </a:lnSpc>
            </a:pPr>
            <a:endParaRPr sz="200" dirty="0">
              <a:latin typeface="Arial" panose="020B0604020202020204"/>
              <a:ea typeface="Arial" panose="020B0604020202020204"/>
              <a:cs typeface="Arial" panose="020B0604020202020204"/>
            </a:endParaRPr>
          </a:p>
          <a:p>
            <a:pPr marL="294005" algn="l" rtl="0" eaLnBrk="0">
              <a:lnSpc>
                <a:spcPts val="1285"/>
              </a:lnSpc>
              <a:spcBef>
                <a:spcPts val="0"/>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Redis</a:t>
            </a:r>
            <a:endParaRPr sz="900" dirty="0">
              <a:latin typeface="微软雅黑" panose="020B0503020204020204" charset="-122"/>
              <a:ea typeface="微软雅黑" panose="020B0503020204020204" charset="-122"/>
              <a:cs typeface="微软雅黑" panose="020B0503020204020204" charset="-122"/>
            </a:endParaRPr>
          </a:p>
        </p:txBody>
      </p:sp>
      <p:pic>
        <p:nvPicPr>
          <p:cNvPr id="1256" name="picture 1256"/>
          <p:cNvPicPr>
            <a:picLocks noChangeAspect="1"/>
          </p:cNvPicPr>
          <p:nvPr/>
        </p:nvPicPr>
        <p:blipFill>
          <a:blip r:embed="rId29"/>
          <a:stretch>
            <a:fillRect/>
          </a:stretch>
        </p:blipFill>
        <p:spPr>
          <a:xfrm rot="21600000">
            <a:off x="1562759" y="2119883"/>
            <a:ext cx="413209" cy="414528"/>
          </a:xfrm>
          <a:prstGeom prst="rect">
            <a:avLst/>
          </a:prstGeom>
        </p:spPr>
      </p:pic>
      <p:sp>
        <p:nvSpPr>
          <p:cNvPr id="1258" name="textbox 1258"/>
          <p:cNvSpPr/>
          <p:nvPr/>
        </p:nvSpPr>
        <p:spPr>
          <a:xfrm>
            <a:off x="2197607" y="5251703"/>
            <a:ext cx="669290" cy="245745"/>
          </a:xfrm>
          <a:prstGeom prst="rect">
            <a:avLst/>
          </a:prstGeom>
          <a:solidFill>
            <a:srgbClr val="9BBB59">
              <a:alpha val="100000"/>
            </a:srgbClr>
          </a:solidFill>
          <a:ln w="0" cap="flat">
            <a:noFill/>
            <a:prstDash val="solid"/>
            <a:miter lim="0"/>
          </a:ln>
        </p:spPr>
        <p:txBody>
          <a:bodyPr vert="horz" wrap="square" lIns="0" tIns="0" rIns="0" bIns="0"/>
          <a:lstStyle/>
          <a:p>
            <a:pPr algn="l" rtl="0" eaLnBrk="0">
              <a:lnSpc>
                <a:spcPct val="116000"/>
              </a:lnSpc>
            </a:pPr>
            <a:endParaRPr sz="400" dirty="0">
              <a:latin typeface="Arial" panose="020B0604020202020204"/>
              <a:ea typeface="Arial" panose="020B0604020202020204"/>
              <a:cs typeface="Arial" panose="020B0604020202020204"/>
            </a:endParaRPr>
          </a:p>
          <a:p>
            <a:pPr marL="212725" algn="l" rtl="0" eaLnBrk="0">
              <a:lnSpc>
                <a:spcPct val="81000"/>
              </a:lnSpc>
              <a:spcBef>
                <a:spcPts val="5"/>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NAS</a:t>
            </a:r>
            <a:endParaRPr sz="900" dirty="0">
              <a:latin typeface="微软雅黑" panose="020B0503020204020204" charset="-122"/>
              <a:ea typeface="微软雅黑" panose="020B0503020204020204" charset="-122"/>
              <a:cs typeface="微软雅黑" panose="020B0503020204020204" charset="-122"/>
            </a:endParaRPr>
          </a:p>
        </p:txBody>
      </p:sp>
      <p:sp>
        <p:nvSpPr>
          <p:cNvPr id="1260" name="textbox 1260"/>
          <p:cNvSpPr/>
          <p:nvPr/>
        </p:nvSpPr>
        <p:spPr>
          <a:xfrm>
            <a:off x="1498091" y="5260848"/>
            <a:ext cx="631190" cy="245745"/>
          </a:xfrm>
          <a:prstGeom prst="rect">
            <a:avLst/>
          </a:prstGeom>
          <a:solidFill>
            <a:srgbClr val="FFC000">
              <a:alpha val="100000"/>
            </a:srgbClr>
          </a:solidFill>
          <a:ln w="0" cap="flat">
            <a:noFill/>
            <a:prstDash val="solid"/>
            <a:miter lim="0"/>
          </a:ln>
        </p:spPr>
        <p:txBody>
          <a:bodyPr vert="horz" wrap="square" lIns="0" tIns="0" rIns="0" bIns="0"/>
          <a:lstStyle/>
          <a:p>
            <a:pPr algn="l" rtl="0" eaLnBrk="0">
              <a:lnSpc>
                <a:spcPct val="117000"/>
              </a:lnSpc>
            </a:pPr>
            <a:endParaRPr sz="400" dirty="0">
              <a:latin typeface="Arial" panose="020B0604020202020204"/>
              <a:ea typeface="Arial" panose="020B0604020202020204"/>
              <a:cs typeface="Arial" panose="020B0604020202020204"/>
            </a:endParaRPr>
          </a:p>
          <a:p>
            <a:pPr marL="196850" algn="l" rtl="0" eaLnBrk="0">
              <a:lnSpc>
                <a:spcPct val="81000"/>
              </a:lnSpc>
              <a:spcBef>
                <a:spcPts val="5"/>
              </a:spcBef>
            </a:pPr>
            <a:r>
              <a:rPr sz="9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OSS</a:t>
            </a:r>
            <a:endParaRPr sz="900" dirty="0">
              <a:latin typeface="微软雅黑" panose="020B0503020204020204" charset="-122"/>
              <a:ea typeface="微软雅黑" panose="020B0503020204020204" charset="-122"/>
              <a:cs typeface="微软雅黑" panose="020B0503020204020204" charset="-122"/>
            </a:endParaRPr>
          </a:p>
        </p:txBody>
      </p:sp>
      <p:sp>
        <p:nvSpPr>
          <p:cNvPr id="1262" name="textbox 1262"/>
          <p:cNvSpPr/>
          <p:nvPr/>
        </p:nvSpPr>
        <p:spPr>
          <a:xfrm>
            <a:off x="850391" y="5254752"/>
            <a:ext cx="581025" cy="245745"/>
          </a:xfrm>
          <a:prstGeom prst="rect">
            <a:avLst/>
          </a:prstGeom>
          <a:solidFill>
            <a:srgbClr val="8064A2">
              <a:alpha val="100000"/>
            </a:srgbClr>
          </a:solidFill>
          <a:ln w="0" cap="flat">
            <a:noFill/>
            <a:prstDash val="solid"/>
            <a:miter lim="0"/>
          </a:ln>
        </p:spPr>
        <p:txBody>
          <a:bodyPr vert="horz" wrap="square" lIns="0" tIns="0" rIns="0" bIns="0"/>
          <a:lstStyle/>
          <a:p>
            <a:pPr algn="l" rtl="0" eaLnBrk="0">
              <a:lnSpc>
                <a:spcPct val="118000"/>
              </a:lnSpc>
            </a:pPr>
            <a:endParaRPr sz="400" dirty="0">
              <a:latin typeface="Arial" panose="020B0604020202020204"/>
              <a:ea typeface="Arial" panose="020B0604020202020204"/>
              <a:cs typeface="Arial" panose="020B0604020202020204"/>
            </a:endParaRPr>
          </a:p>
          <a:p>
            <a:pPr marL="176530" algn="l" rtl="0" eaLnBrk="0">
              <a:lnSpc>
                <a:spcPct val="81000"/>
              </a:lnSpc>
              <a:spcBef>
                <a:spcPts val="0"/>
              </a:spcBef>
            </a:pPr>
            <a:r>
              <a:rPr sz="9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endParaRPr sz="900" dirty="0">
              <a:latin typeface="微软雅黑" panose="020B0503020204020204" charset="-122"/>
              <a:ea typeface="微软雅黑" panose="020B0503020204020204" charset="-122"/>
              <a:cs typeface="微软雅黑" panose="020B0503020204020204" charset="-122"/>
            </a:endParaRPr>
          </a:p>
        </p:txBody>
      </p:sp>
      <p:sp>
        <p:nvSpPr>
          <p:cNvPr id="1266" name="textbox 1266"/>
          <p:cNvSpPr/>
          <p:nvPr/>
        </p:nvSpPr>
        <p:spPr>
          <a:xfrm>
            <a:off x="2916241" y="3137617"/>
            <a:ext cx="404495" cy="150495"/>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91000"/>
              </a:lnSpc>
            </a:pPr>
            <a:r>
              <a:rPr sz="9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应用层</a:t>
            </a:r>
            <a:endParaRPr sz="900" dirty="0">
              <a:latin typeface="微软雅黑" panose="020B0503020204020204" charset="-122"/>
              <a:ea typeface="微软雅黑" panose="020B0503020204020204" charset="-122"/>
              <a:cs typeface="微软雅黑" panose="020B0503020204020204" charset="-122"/>
            </a:endParaRPr>
          </a:p>
        </p:txBody>
      </p:sp>
      <p:sp>
        <p:nvSpPr>
          <p:cNvPr id="1268" name="textbox 1268"/>
          <p:cNvSpPr/>
          <p:nvPr/>
        </p:nvSpPr>
        <p:spPr>
          <a:xfrm>
            <a:off x="557199" y="1784845"/>
            <a:ext cx="328295" cy="185420"/>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12700" algn="l" rtl="0" eaLnBrk="0">
              <a:lnSpc>
                <a:spcPct val="87000"/>
              </a:lnSpc>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源端</a:t>
            </a:r>
            <a:endParaRPr sz="1200" dirty="0">
              <a:latin typeface="微软雅黑" panose="020B0503020204020204" charset="-122"/>
              <a:ea typeface="微软雅黑" panose="020B0503020204020204" charset="-122"/>
              <a:cs typeface="微软雅黑" panose="020B0503020204020204" charset="-122"/>
            </a:endParaRPr>
          </a:p>
        </p:txBody>
      </p:sp>
      <p:grpSp>
        <p:nvGrpSpPr>
          <p:cNvPr id="112" name="group 112"/>
          <p:cNvGrpSpPr/>
          <p:nvPr/>
        </p:nvGrpSpPr>
        <p:grpSpPr>
          <a:xfrm rot="21600000">
            <a:off x="3783202" y="1311909"/>
            <a:ext cx="209283" cy="194462"/>
            <a:chOff x="0" y="0"/>
            <a:chExt cx="209283" cy="194462"/>
          </a:xfrm>
        </p:grpSpPr>
        <p:pic>
          <p:nvPicPr>
            <p:cNvPr id="1270" name="picture 1270"/>
            <p:cNvPicPr>
              <a:picLocks noChangeAspect="1"/>
            </p:cNvPicPr>
            <p:nvPr/>
          </p:nvPicPr>
          <p:blipFill>
            <a:blip r:embed="rId30"/>
            <a:stretch>
              <a:fillRect/>
            </a:stretch>
          </p:blipFill>
          <p:spPr>
            <a:xfrm rot="21600000">
              <a:off x="0" y="0"/>
              <a:ext cx="209283" cy="194462"/>
            </a:xfrm>
            <a:prstGeom prst="rect">
              <a:avLst/>
            </a:prstGeom>
          </p:spPr>
        </p:pic>
        <p:sp>
          <p:nvSpPr>
            <p:cNvPr id="1272" name="textbox 1272"/>
            <p:cNvSpPr/>
            <p:nvPr/>
          </p:nvSpPr>
          <p:spPr>
            <a:xfrm>
              <a:off x="-12700" y="-12700"/>
              <a:ext cx="234950" cy="248284"/>
            </a:xfrm>
            <a:prstGeom prst="rect">
              <a:avLst/>
            </a:prstGeom>
            <a:noFill/>
            <a:ln w="0" cap="flat">
              <a:noFill/>
              <a:prstDash val="solid"/>
              <a:miter lim="0"/>
            </a:ln>
          </p:spPr>
          <p:txBody>
            <a:bodyPr vert="horz" wrap="square" lIns="0" tIns="0" rIns="0" bIns="0"/>
            <a:lstStyle/>
            <a:p>
              <a:pPr algn="l" rtl="0" eaLnBrk="0">
                <a:lnSpc>
                  <a:spcPct val="120000"/>
                </a:lnSpc>
              </a:pPr>
              <a:endParaRPr sz="300" dirty="0">
                <a:latin typeface="Arial" panose="020B0604020202020204"/>
                <a:ea typeface="Arial" panose="020B0604020202020204"/>
                <a:cs typeface="Arial" panose="020B0604020202020204"/>
              </a:endParaRPr>
            </a:p>
            <a:p>
              <a:pPr marL="80645" algn="l" rtl="0" eaLnBrk="0">
                <a:lnSpc>
                  <a:spcPct val="68000"/>
                </a:lnSpc>
                <a:spcBef>
                  <a:spcPts val="5"/>
                </a:spcBef>
              </a:pPr>
              <a:r>
                <a:rPr sz="1400" kern="0" spc="-20" dirty="0">
                  <a:solidFill>
                    <a:srgbClr val="000000">
                      <a:alpha val="100000"/>
                    </a:srgbClr>
                  </a:solidFill>
                  <a:latin typeface="Calibri" panose="020F0502020204030204"/>
                  <a:ea typeface="Calibri" panose="020F0502020204030204"/>
                  <a:cs typeface="Calibri" panose="020F0502020204030204"/>
                </a:rPr>
                <a:t>3</a:t>
              </a:r>
              <a:endParaRPr sz="1400" dirty="0">
                <a:latin typeface="Calibri" panose="020F0502020204030204"/>
                <a:ea typeface="Calibri" panose="020F0502020204030204"/>
                <a:cs typeface="Calibri" panose="020F0502020204030204"/>
              </a:endParaRPr>
            </a:p>
          </p:txBody>
        </p:sp>
      </p:grpSp>
      <p:sp>
        <p:nvSpPr>
          <p:cNvPr id="1274" name="path 1274"/>
          <p:cNvSpPr/>
          <p:nvPr/>
        </p:nvSpPr>
        <p:spPr>
          <a:xfrm>
            <a:off x="6221183" y="1461071"/>
            <a:ext cx="240221" cy="103492"/>
          </a:xfrm>
          <a:custGeom>
            <a:avLst/>
            <a:gdLst/>
            <a:ahLst/>
            <a:cxnLst/>
            <a:rect l="0" t="0" r="0" b="0"/>
            <a:pathLst>
              <a:path w="378" h="162">
                <a:moveTo>
                  <a:pt x="11" y="162"/>
                </a:moveTo>
                <a:cubicBezTo>
                  <a:pt x="79" y="162"/>
                  <a:pt x="79" y="162"/>
                  <a:pt x="79" y="162"/>
                </a:cubicBezTo>
                <a:cubicBezTo>
                  <a:pt x="94" y="162"/>
                  <a:pt x="106" y="149"/>
                  <a:pt x="106" y="132"/>
                </a:cubicBezTo>
                <a:cubicBezTo>
                  <a:pt x="106" y="33"/>
                  <a:pt x="106" y="33"/>
                  <a:pt x="106" y="33"/>
                </a:cubicBezTo>
                <a:cubicBezTo>
                  <a:pt x="106" y="16"/>
                  <a:pt x="94" y="0"/>
                  <a:pt x="79" y="0"/>
                </a:cubicBezTo>
                <a:cubicBezTo>
                  <a:pt x="11" y="0"/>
                  <a:pt x="11" y="0"/>
                  <a:pt x="11" y="0"/>
                </a:cubicBezTo>
                <a:cubicBezTo>
                  <a:pt x="0" y="0"/>
                  <a:pt x="0" y="0"/>
                  <a:pt x="0" y="0"/>
                </a:cubicBezTo>
                <a:cubicBezTo>
                  <a:pt x="0" y="13"/>
                  <a:pt x="0" y="13"/>
                  <a:pt x="0" y="13"/>
                </a:cubicBezTo>
                <a:cubicBezTo>
                  <a:pt x="0" y="149"/>
                  <a:pt x="0" y="149"/>
                  <a:pt x="0" y="149"/>
                </a:cubicBezTo>
                <a:cubicBezTo>
                  <a:pt x="0" y="162"/>
                  <a:pt x="0" y="162"/>
                  <a:pt x="0" y="162"/>
                </a:cubicBezTo>
                <a:lnTo>
                  <a:pt x="11" y="162"/>
                </a:lnTo>
                <a:close/>
                <a:moveTo>
                  <a:pt x="11" y="13"/>
                </a:moveTo>
                <a:cubicBezTo>
                  <a:pt x="79" y="13"/>
                  <a:pt x="79" y="13"/>
                  <a:pt x="79" y="13"/>
                </a:cubicBezTo>
                <a:cubicBezTo>
                  <a:pt x="88" y="13"/>
                  <a:pt x="94" y="23"/>
                  <a:pt x="94" y="33"/>
                </a:cubicBezTo>
                <a:cubicBezTo>
                  <a:pt x="94" y="132"/>
                  <a:pt x="94" y="132"/>
                  <a:pt x="94" y="132"/>
                </a:cubicBezTo>
                <a:cubicBezTo>
                  <a:pt x="94" y="142"/>
                  <a:pt x="88" y="149"/>
                  <a:pt x="79" y="149"/>
                </a:cubicBezTo>
                <a:cubicBezTo>
                  <a:pt x="11" y="149"/>
                  <a:pt x="11" y="149"/>
                  <a:pt x="11" y="149"/>
                </a:cubicBezTo>
                <a:lnTo>
                  <a:pt x="11" y="13"/>
                </a:lnTo>
              </a:path>
              <a:path w="378" h="162">
                <a:moveTo>
                  <a:pt x="141" y="13"/>
                </a:moveTo>
                <a:cubicBezTo>
                  <a:pt x="144" y="13"/>
                  <a:pt x="144" y="13"/>
                  <a:pt x="144" y="13"/>
                </a:cubicBezTo>
                <a:cubicBezTo>
                  <a:pt x="153" y="13"/>
                  <a:pt x="162" y="20"/>
                  <a:pt x="165" y="33"/>
                </a:cubicBezTo>
                <a:cubicBezTo>
                  <a:pt x="198" y="139"/>
                  <a:pt x="198" y="139"/>
                  <a:pt x="198" y="139"/>
                </a:cubicBezTo>
                <a:cubicBezTo>
                  <a:pt x="204" y="135"/>
                  <a:pt x="204" y="135"/>
                  <a:pt x="204" y="135"/>
                </a:cubicBezTo>
                <a:cubicBezTo>
                  <a:pt x="198" y="139"/>
                  <a:pt x="198" y="139"/>
                  <a:pt x="198" y="139"/>
                </a:cubicBezTo>
                <a:cubicBezTo>
                  <a:pt x="204" y="156"/>
                  <a:pt x="212" y="162"/>
                  <a:pt x="230" y="162"/>
                </a:cubicBezTo>
                <a:cubicBezTo>
                  <a:pt x="248" y="162"/>
                  <a:pt x="248" y="162"/>
                  <a:pt x="248" y="162"/>
                </a:cubicBezTo>
                <a:cubicBezTo>
                  <a:pt x="248" y="149"/>
                  <a:pt x="248" y="149"/>
                  <a:pt x="248" y="149"/>
                </a:cubicBezTo>
                <a:cubicBezTo>
                  <a:pt x="248" y="0"/>
                  <a:pt x="248" y="0"/>
                  <a:pt x="248" y="0"/>
                </a:cubicBezTo>
                <a:cubicBezTo>
                  <a:pt x="236" y="0"/>
                  <a:pt x="236" y="0"/>
                  <a:pt x="236" y="0"/>
                </a:cubicBezTo>
                <a:cubicBezTo>
                  <a:pt x="236" y="149"/>
                  <a:pt x="236" y="149"/>
                  <a:pt x="236" y="149"/>
                </a:cubicBezTo>
                <a:cubicBezTo>
                  <a:pt x="230" y="149"/>
                  <a:pt x="230" y="149"/>
                  <a:pt x="230" y="149"/>
                </a:cubicBezTo>
                <a:cubicBezTo>
                  <a:pt x="218" y="149"/>
                  <a:pt x="212" y="146"/>
                  <a:pt x="209" y="135"/>
                </a:cubicBezTo>
                <a:cubicBezTo>
                  <a:pt x="177" y="30"/>
                  <a:pt x="177" y="30"/>
                  <a:pt x="177" y="30"/>
                </a:cubicBezTo>
                <a:cubicBezTo>
                  <a:pt x="174" y="23"/>
                  <a:pt x="168" y="0"/>
                  <a:pt x="144" y="0"/>
                </a:cubicBezTo>
                <a:cubicBezTo>
                  <a:pt x="135" y="0"/>
                  <a:pt x="135" y="0"/>
                  <a:pt x="135" y="0"/>
                </a:cubicBezTo>
                <a:cubicBezTo>
                  <a:pt x="129" y="0"/>
                  <a:pt x="129" y="0"/>
                  <a:pt x="129" y="0"/>
                </a:cubicBezTo>
                <a:cubicBezTo>
                  <a:pt x="129" y="162"/>
                  <a:pt x="129" y="162"/>
                  <a:pt x="129" y="162"/>
                </a:cubicBezTo>
                <a:cubicBezTo>
                  <a:pt x="141" y="162"/>
                  <a:pt x="141" y="162"/>
                  <a:pt x="141" y="162"/>
                </a:cubicBezTo>
                <a:lnTo>
                  <a:pt x="141" y="13"/>
                </a:lnTo>
              </a:path>
              <a:path w="378" h="162">
                <a:moveTo>
                  <a:pt x="295" y="81"/>
                </a:moveTo>
                <a:cubicBezTo>
                  <a:pt x="307" y="81"/>
                  <a:pt x="307" y="81"/>
                  <a:pt x="307" y="81"/>
                </a:cubicBezTo>
                <a:cubicBezTo>
                  <a:pt x="351" y="81"/>
                  <a:pt x="351" y="81"/>
                  <a:pt x="351" y="81"/>
                </a:cubicBezTo>
                <a:cubicBezTo>
                  <a:pt x="360" y="81"/>
                  <a:pt x="366" y="91"/>
                  <a:pt x="366" y="101"/>
                </a:cubicBezTo>
                <a:cubicBezTo>
                  <a:pt x="366" y="132"/>
                  <a:pt x="366" y="132"/>
                  <a:pt x="366" y="132"/>
                </a:cubicBezTo>
                <a:cubicBezTo>
                  <a:pt x="366" y="142"/>
                  <a:pt x="360" y="149"/>
                  <a:pt x="351" y="149"/>
                </a:cubicBezTo>
                <a:cubicBezTo>
                  <a:pt x="271" y="149"/>
                  <a:pt x="271" y="149"/>
                  <a:pt x="271" y="149"/>
                </a:cubicBezTo>
                <a:cubicBezTo>
                  <a:pt x="271" y="162"/>
                  <a:pt x="271" y="162"/>
                  <a:pt x="271" y="162"/>
                </a:cubicBezTo>
                <a:cubicBezTo>
                  <a:pt x="351" y="162"/>
                  <a:pt x="351" y="162"/>
                  <a:pt x="351" y="162"/>
                </a:cubicBezTo>
                <a:cubicBezTo>
                  <a:pt x="366" y="162"/>
                  <a:pt x="378" y="149"/>
                  <a:pt x="378" y="132"/>
                </a:cubicBezTo>
                <a:cubicBezTo>
                  <a:pt x="378" y="101"/>
                  <a:pt x="378" y="101"/>
                  <a:pt x="378" y="101"/>
                </a:cubicBezTo>
                <a:cubicBezTo>
                  <a:pt x="378" y="84"/>
                  <a:pt x="366" y="67"/>
                  <a:pt x="351" y="67"/>
                </a:cubicBezTo>
                <a:cubicBezTo>
                  <a:pt x="339" y="67"/>
                  <a:pt x="339" y="67"/>
                  <a:pt x="339" y="67"/>
                </a:cubicBezTo>
                <a:cubicBezTo>
                  <a:pt x="295" y="67"/>
                  <a:pt x="295" y="67"/>
                  <a:pt x="295" y="67"/>
                </a:cubicBezTo>
                <a:cubicBezTo>
                  <a:pt x="289" y="67"/>
                  <a:pt x="283" y="61"/>
                  <a:pt x="283" y="50"/>
                </a:cubicBezTo>
                <a:cubicBezTo>
                  <a:pt x="283" y="33"/>
                  <a:pt x="283" y="33"/>
                  <a:pt x="283" y="33"/>
                </a:cubicBezTo>
                <a:cubicBezTo>
                  <a:pt x="283" y="23"/>
                  <a:pt x="289" y="13"/>
                  <a:pt x="295" y="13"/>
                </a:cubicBezTo>
                <a:cubicBezTo>
                  <a:pt x="378" y="13"/>
                  <a:pt x="378" y="13"/>
                  <a:pt x="378" y="13"/>
                </a:cubicBezTo>
                <a:cubicBezTo>
                  <a:pt x="378" y="0"/>
                  <a:pt x="378" y="0"/>
                  <a:pt x="378" y="0"/>
                </a:cubicBezTo>
                <a:cubicBezTo>
                  <a:pt x="295" y="0"/>
                  <a:pt x="295" y="0"/>
                  <a:pt x="295" y="0"/>
                </a:cubicBezTo>
                <a:cubicBezTo>
                  <a:pt x="283" y="0"/>
                  <a:pt x="271" y="16"/>
                  <a:pt x="271" y="33"/>
                </a:cubicBezTo>
                <a:cubicBezTo>
                  <a:pt x="271" y="50"/>
                  <a:pt x="271" y="50"/>
                  <a:pt x="271" y="50"/>
                </a:cubicBezTo>
                <a:cubicBezTo>
                  <a:pt x="271" y="67"/>
                  <a:pt x="283" y="81"/>
                  <a:pt x="295" y="81"/>
                </a:cubicBezTo>
              </a:path>
            </a:pathLst>
          </a:custGeom>
          <a:solidFill>
            <a:srgbClr val="000000">
              <a:alpha val="100000"/>
            </a:srgbClr>
          </a:solidFill>
          <a:ln w="0" cap="flat">
            <a:noFill/>
            <a:prstDash val="solid"/>
            <a:miter lim="0"/>
          </a:ln>
        </p:spPr>
        <p:txBody>
          <a:bodyPr rtlCol="0"/>
          <a:lstStyle/>
          <a:p>
            <a:pPr algn="ctr"/>
            <a:endParaRPr lang="zh-CN" altLang="en-US"/>
          </a:p>
        </p:txBody>
      </p:sp>
      <p:pic>
        <p:nvPicPr>
          <p:cNvPr id="1276" name="picture 1276"/>
          <p:cNvPicPr>
            <a:picLocks noChangeAspect="1"/>
          </p:cNvPicPr>
          <p:nvPr/>
        </p:nvPicPr>
        <p:blipFill>
          <a:blip r:embed="rId31"/>
          <a:stretch>
            <a:fillRect/>
          </a:stretch>
        </p:blipFill>
        <p:spPr>
          <a:xfrm rot="21600000">
            <a:off x="1673529" y="1809851"/>
            <a:ext cx="76200" cy="241528"/>
          </a:xfrm>
          <a:prstGeom prst="rect">
            <a:avLst/>
          </a:prstGeom>
        </p:spPr>
      </p:pic>
      <p:pic>
        <p:nvPicPr>
          <p:cNvPr id="1278" name="picture 1278"/>
          <p:cNvPicPr>
            <a:picLocks noChangeAspect="1"/>
          </p:cNvPicPr>
          <p:nvPr/>
        </p:nvPicPr>
        <p:blipFill>
          <a:blip r:embed="rId32"/>
          <a:stretch>
            <a:fillRect/>
          </a:stretch>
        </p:blipFill>
        <p:spPr>
          <a:xfrm rot="21600000">
            <a:off x="1750974" y="2747441"/>
            <a:ext cx="76200" cy="241516"/>
          </a:xfrm>
          <a:prstGeom prst="rect">
            <a:avLst/>
          </a:prstGeom>
        </p:spPr>
      </p:pic>
      <p:pic>
        <p:nvPicPr>
          <p:cNvPr id="1280" name="picture 1280"/>
          <p:cNvPicPr>
            <a:picLocks noChangeAspect="1"/>
          </p:cNvPicPr>
          <p:nvPr/>
        </p:nvPicPr>
        <p:blipFill>
          <a:blip r:embed="rId33"/>
          <a:stretch>
            <a:fillRect/>
          </a:stretch>
        </p:blipFill>
        <p:spPr>
          <a:xfrm rot="21600000">
            <a:off x="6014999" y="2592857"/>
            <a:ext cx="76200" cy="241516"/>
          </a:xfrm>
          <a:prstGeom prst="rect">
            <a:avLst/>
          </a:prstGeom>
        </p:spPr>
      </p:pic>
      <p:pic>
        <p:nvPicPr>
          <p:cNvPr id="1282" name="picture 1282"/>
          <p:cNvPicPr>
            <a:picLocks noChangeAspect="1"/>
          </p:cNvPicPr>
          <p:nvPr/>
        </p:nvPicPr>
        <p:blipFill>
          <a:blip r:embed="rId34"/>
          <a:stretch>
            <a:fillRect/>
          </a:stretch>
        </p:blipFill>
        <p:spPr>
          <a:xfrm rot="21600000">
            <a:off x="1816138" y="4822862"/>
            <a:ext cx="76200" cy="241516"/>
          </a:xfrm>
          <a:prstGeom prst="rect">
            <a:avLst/>
          </a:prstGeom>
        </p:spPr>
      </p:pic>
      <p:pic>
        <p:nvPicPr>
          <p:cNvPr id="1284" name="picture 1284"/>
          <p:cNvPicPr>
            <a:picLocks noChangeAspect="1"/>
          </p:cNvPicPr>
          <p:nvPr/>
        </p:nvPicPr>
        <p:blipFill>
          <a:blip r:embed="rId35"/>
          <a:stretch>
            <a:fillRect/>
          </a:stretch>
        </p:blipFill>
        <p:spPr>
          <a:xfrm rot="21600000">
            <a:off x="1738909" y="3743655"/>
            <a:ext cx="76200" cy="24151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 name="picture 624"/>
          <p:cNvPicPr>
            <a:picLocks noChangeAspect="1"/>
          </p:cNvPicPr>
          <p:nvPr/>
        </p:nvPicPr>
        <p:blipFill>
          <a:blip r:embed="rId1"/>
          <a:stretch>
            <a:fillRect/>
          </a:stretch>
        </p:blipFill>
        <p:spPr>
          <a:xfrm rot="21600000">
            <a:off x="510540" y="1379220"/>
            <a:ext cx="11289791" cy="2706623"/>
          </a:xfrm>
          <a:prstGeom prst="rect">
            <a:avLst/>
          </a:prstGeom>
        </p:spPr>
      </p:pic>
      <p:grpSp>
        <p:nvGrpSpPr>
          <p:cNvPr id="72" name="group 72"/>
          <p:cNvGrpSpPr/>
          <p:nvPr/>
        </p:nvGrpSpPr>
        <p:grpSpPr>
          <a:xfrm rot="21600000">
            <a:off x="790956" y="4553711"/>
            <a:ext cx="10744200" cy="1736141"/>
            <a:chOff x="0" y="0"/>
            <a:chExt cx="10744200" cy="1736141"/>
          </a:xfrm>
        </p:grpSpPr>
        <p:sp>
          <p:nvSpPr>
            <p:cNvPr id="626" name="rect 626"/>
            <p:cNvSpPr/>
            <p:nvPr/>
          </p:nvSpPr>
          <p:spPr>
            <a:xfrm>
              <a:off x="0" y="0"/>
              <a:ext cx="10744200" cy="1632204"/>
            </a:xfrm>
            <a:prstGeom prst="rect">
              <a:avLst/>
            </a:prstGeom>
            <a:solidFill>
              <a:srgbClr val="F3F3F3">
                <a:alpha val="100000"/>
              </a:srgbClr>
            </a:solidFill>
            <a:ln w="0" cap="flat">
              <a:noFill/>
              <a:prstDash val="solid"/>
              <a:miter lim="0"/>
            </a:ln>
          </p:spPr>
          <p:txBody>
            <a:bodyPr rtlCol="0"/>
            <a:lstStyle/>
            <a:p>
              <a:pPr algn="ctr"/>
              <a:endParaRPr lang="zh-CN" altLang="en-US"/>
            </a:p>
          </p:txBody>
        </p:sp>
        <p:sp>
          <p:nvSpPr>
            <p:cNvPr id="628" name="textbox 628"/>
            <p:cNvSpPr/>
            <p:nvPr/>
          </p:nvSpPr>
          <p:spPr>
            <a:xfrm>
              <a:off x="2808440" y="150886"/>
              <a:ext cx="2347595" cy="1610994"/>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973455" algn="l" rtl="0" eaLnBrk="0">
                <a:lnSpc>
                  <a:spcPct val="87000"/>
                </a:lnSpc>
              </a:pPr>
              <a:r>
                <a:rPr sz="1800" b="1"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专业</a:t>
              </a:r>
              <a:endParaRPr sz="1800" dirty="0">
                <a:latin typeface="微软雅黑" panose="020B0503020204020204" charset="-122"/>
                <a:ea typeface="微软雅黑" panose="020B0503020204020204" charset="-122"/>
                <a:cs typeface="微软雅黑" panose="020B0503020204020204" charset="-122"/>
              </a:endParaRPr>
            </a:p>
            <a:p>
              <a:pPr marL="150495" indent="-138430" algn="l" rtl="0" eaLnBrk="0">
                <a:lnSpc>
                  <a:spcPct val="137000"/>
                </a:lnSpc>
                <a:spcBef>
                  <a:spcPts val="1140"/>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7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2000+咨询及迁移专家</a:t>
              </a:r>
              <a:r>
                <a:rPr sz="1000" kern="0" spc="-14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，量身定制架</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构与迁移方案</a:t>
              </a:r>
              <a:endParaRPr sz="1000" dirty="0">
                <a:latin typeface="微软雅黑" panose="020B0503020204020204" charset="-122"/>
                <a:ea typeface="微软雅黑" panose="020B0503020204020204" charset="-122"/>
                <a:cs typeface="微软雅黑" panose="020B0503020204020204" charset="-122"/>
              </a:endParaRPr>
            </a:p>
            <a:p>
              <a:pPr marL="150495" indent="-137795" algn="l" rtl="0" eaLnBrk="0">
                <a:lnSpc>
                  <a:spcPct val="145000"/>
                </a:lnSpc>
                <a:spcBef>
                  <a:spcPts val="5"/>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1000+行业领域案例</a:t>
              </a:r>
              <a:r>
                <a:rPr sz="1000" kern="0" spc="-12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，覆盖政府、</a:t>
              </a:r>
              <a:r>
                <a:rPr sz="1000" kern="0" spc="-19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互</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联网、金融</a:t>
              </a:r>
              <a:r>
                <a:rPr sz="1000" kern="0" spc="-14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，大企业</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等行业的</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TOP</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客</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户</a:t>
              </a:r>
              <a:endParaRPr sz="1000" dirty="0">
                <a:latin typeface="微软雅黑" panose="020B0503020204020204" charset="-122"/>
                <a:ea typeface="微软雅黑" panose="020B0503020204020204" charset="-122"/>
                <a:cs typeface="微软雅黑" panose="020B0503020204020204" charset="-122"/>
              </a:endParaRPr>
            </a:p>
          </p:txBody>
        </p:sp>
      </p:grpSp>
      <p:sp>
        <p:nvSpPr>
          <p:cNvPr id="630" name="rect 630"/>
          <p:cNvSpPr/>
          <p:nvPr/>
        </p:nvSpPr>
        <p:spPr>
          <a:xfrm>
            <a:off x="477012" y="888491"/>
            <a:ext cx="3425951" cy="472440"/>
          </a:xfrm>
          <a:prstGeom prst="rect">
            <a:avLst/>
          </a:prstGeom>
          <a:solidFill>
            <a:srgbClr val="4D4D4D">
              <a:alpha val="100000"/>
            </a:srgbClr>
          </a:solidFill>
          <a:ln w="0" cap="flat">
            <a:noFill/>
            <a:prstDash val="solid"/>
            <a:miter lim="0"/>
          </a:ln>
        </p:spPr>
        <p:txBody>
          <a:bodyPr rtlCol="0"/>
          <a:lstStyle/>
          <a:p>
            <a:pPr algn="ctr"/>
            <a:endParaRPr lang="zh-CN" altLang="en-US"/>
          </a:p>
        </p:txBody>
      </p:sp>
      <p:sp>
        <p:nvSpPr>
          <p:cNvPr id="632" name="textbox 632"/>
          <p:cNvSpPr/>
          <p:nvPr/>
        </p:nvSpPr>
        <p:spPr>
          <a:xfrm>
            <a:off x="1745106" y="1021419"/>
            <a:ext cx="2055495" cy="2476500"/>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2700" algn="l" rtl="0" eaLnBrk="0">
              <a:lnSpc>
                <a:spcPct val="88000"/>
              </a:lnSpc>
            </a:pPr>
            <a:r>
              <a:rPr sz="1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评估调研</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52000"/>
              </a:lnSpc>
            </a:pPr>
            <a:endParaRPr sz="1000" dirty="0">
              <a:latin typeface="Arial" panose="020B0604020202020204"/>
              <a:ea typeface="Arial" panose="020B0604020202020204"/>
              <a:cs typeface="Arial" panose="020B0604020202020204"/>
            </a:endParaRPr>
          </a:p>
          <a:p>
            <a:pPr marL="603250" algn="l" rtl="0" eaLnBrk="0">
              <a:lnSpc>
                <a:spcPts val="1875"/>
              </a:lnSpc>
              <a:spcBef>
                <a:spcPts val="340"/>
              </a:spcBef>
            </a:pPr>
            <a:r>
              <a:rPr sz="1700" kern="0" spc="-20" baseline="28000" dirty="0">
                <a:solidFill>
                  <a:srgbClr val="FFFFFF">
                    <a:alpha val="100000"/>
                  </a:srgbClr>
                </a:solidFill>
                <a:latin typeface="微软雅黑" panose="020B0503020204020204" charset="-122"/>
                <a:ea typeface="微软雅黑" panose="020B0503020204020204" charset="-122"/>
                <a:cs typeface="微软雅黑" panose="020B0503020204020204" charset="-122"/>
              </a:rPr>
              <a:t>2</a:t>
            </a:r>
            <a:r>
              <a:rPr sz="1100" kern="0" spc="-6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1700" kern="0" spc="-20" baseline="-2000" dirty="0">
                <a:solidFill>
                  <a:srgbClr val="000000">
                    <a:alpha val="100000"/>
                  </a:srgbClr>
                </a:solidFill>
                <a:latin typeface="微软雅黑" panose="020B0503020204020204" charset="-122"/>
                <a:ea typeface="微软雅黑" panose="020B0503020204020204" charset="-122"/>
                <a:cs typeface="微软雅黑" panose="020B0503020204020204" charset="-122"/>
              </a:rPr>
              <a:t>资源清单梳理</a:t>
            </a:r>
            <a:endParaRPr sz="1700" baseline="-2000" dirty="0">
              <a:latin typeface="微软雅黑" panose="020B0503020204020204" charset="-122"/>
              <a:ea typeface="微软雅黑" panose="020B0503020204020204" charset="-122"/>
              <a:cs typeface="微软雅黑" panose="020B0503020204020204" charset="-122"/>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marL="585470" algn="l" rtl="0" eaLnBrk="0">
              <a:lnSpc>
                <a:spcPts val="1940"/>
              </a:lnSpc>
              <a:spcBef>
                <a:spcPts val="340"/>
              </a:spcBef>
            </a:pPr>
            <a:r>
              <a:rPr sz="1700" kern="0" spc="-20" baseline="33000" dirty="0">
                <a:solidFill>
                  <a:srgbClr val="FFFFFF">
                    <a:alpha val="100000"/>
                  </a:srgbClr>
                </a:solidFill>
                <a:latin typeface="微软雅黑" panose="020B0503020204020204" charset="-122"/>
                <a:ea typeface="微软雅黑" panose="020B0503020204020204" charset="-122"/>
                <a:cs typeface="微软雅黑" panose="020B0503020204020204" charset="-122"/>
              </a:rPr>
              <a:t>3</a:t>
            </a:r>
            <a:r>
              <a:rPr sz="11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1700" kern="0" spc="-20" baseline="-4000" dirty="0">
                <a:solidFill>
                  <a:srgbClr val="000000">
                    <a:alpha val="100000"/>
                  </a:srgbClr>
                </a:solidFill>
                <a:latin typeface="微软雅黑" panose="020B0503020204020204" charset="-122"/>
                <a:ea typeface="微软雅黑" panose="020B0503020204020204" charset="-122"/>
                <a:cs typeface="微软雅黑" panose="020B0503020204020204" charset="-122"/>
              </a:rPr>
              <a:t>上云风险评估</a:t>
            </a:r>
            <a:endParaRPr sz="1700" baseline="-4000" dirty="0">
              <a:latin typeface="微软雅黑" panose="020B0503020204020204" charset="-122"/>
              <a:ea typeface="微软雅黑" panose="020B0503020204020204" charset="-122"/>
              <a:cs typeface="微软雅黑" panose="020B0503020204020204" charset="-122"/>
            </a:endParaRPr>
          </a:p>
          <a:p>
            <a:pPr algn="l" rtl="0" eaLnBrk="0">
              <a:lnSpc>
                <a:spcPct val="193000"/>
              </a:lnSpc>
            </a:pPr>
            <a:endParaRPr sz="1000" dirty="0">
              <a:latin typeface="Arial" panose="020B0604020202020204"/>
              <a:ea typeface="Arial" panose="020B0604020202020204"/>
              <a:cs typeface="Arial" panose="020B0604020202020204"/>
            </a:endParaRPr>
          </a:p>
          <a:p>
            <a:pPr marL="570230" algn="l" rtl="0" eaLnBrk="0">
              <a:lnSpc>
                <a:spcPts val="1940"/>
              </a:lnSpc>
              <a:spcBef>
                <a:spcPts val="340"/>
              </a:spcBef>
            </a:pPr>
            <a:r>
              <a:rPr sz="1700" kern="0" spc="-10" baseline="33000" dirty="0">
                <a:solidFill>
                  <a:srgbClr val="FFFFFF">
                    <a:alpha val="100000"/>
                  </a:srgbClr>
                </a:solidFill>
                <a:latin typeface="微软雅黑" panose="020B0503020204020204" charset="-122"/>
                <a:ea typeface="微软雅黑" panose="020B0503020204020204" charset="-122"/>
                <a:cs typeface="微软雅黑" panose="020B0503020204020204" charset="-122"/>
              </a:rPr>
              <a:t>4</a:t>
            </a:r>
            <a:r>
              <a:rPr sz="1100"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1700" kern="0" spc="-10" baseline="-4000" dirty="0">
                <a:solidFill>
                  <a:srgbClr val="000000">
                    <a:alpha val="100000"/>
                  </a:srgbClr>
                </a:solidFill>
                <a:latin typeface="微软雅黑" panose="020B0503020204020204" charset="-122"/>
                <a:ea typeface="微软雅黑" panose="020B0503020204020204" charset="-122"/>
                <a:cs typeface="微软雅黑" panose="020B0503020204020204" charset="-122"/>
              </a:rPr>
              <a:t>上云策略评估</a:t>
            </a:r>
            <a:endParaRPr sz="1700" baseline="-4000" dirty="0">
              <a:latin typeface="微软雅黑" panose="020B0503020204020204" charset="-122"/>
              <a:ea typeface="微软雅黑" panose="020B0503020204020204" charset="-122"/>
              <a:cs typeface="微软雅黑" panose="020B0503020204020204" charset="-122"/>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40000"/>
              </a:lnSpc>
            </a:pPr>
            <a:endParaRPr sz="200" dirty="0">
              <a:latin typeface="Arial" panose="020B0604020202020204"/>
              <a:ea typeface="Arial" panose="020B0604020202020204"/>
              <a:cs typeface="Arial" panose="020B0604020202020204"/>
            </a:endParaRPr>
          </a:p>
          <a:p>
            <a:pPr algn="r" rtl="0" eaLnBrk="0">
              <a:lnSpc>
                <a:spcPts val="1425"/>
              </a:lnSpc>
              <a:spcBef>
                <a:spcPts val="0"/>
              </a:spcBef>
            </a:pPr>
            <a:r>
              <a:rPr sz="11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8</a:t>
            </a:r>
            <a:endParaRPr sz="1100" dirty="0">
              <a:latin typeface="微软雅黑" panose="020B0503020204020204" charset="-122"/>
              <a:ea typeface="微软雅黑" panose="020B0503020204020204" charset="-122"/>
              <a:cs typeface="微软雅黑" panose="020B0503020204020204" charset="-122"/>
            </a:endParaRPr>
          </a:p>
        </p:txBody>
      </p:sp>
      <p:sp>
        <p:nvSpPr>
          <p:cNvPr id="634" name="rect 634"/>
          <p:cNvSpPr/>
          <p:nvPr/>
        </p:nvSpPr>
        <p:spPr>
          <a:xfrm>
            <a:off x="512063" y="4076700"/>
            <a:ext cx="11306555" cy="381000"/>
          </a:xfrm>
          <a:prstGeom prst="rect">
            <a:avLst/>
          </a:prstGeom>
          <a:solidFill>
            <a:srgbClr val="64CB84">
              <a:alpha val="100000"/>
            </a:srgbClr>
          </a:solidFill>
          <a:ln w="0" cap="flat">
            <a:noFill/>
            <a:prstDash val="solid"/>
            <a:miter lim="0"/>
          </a:ln>
        </p:spPr>
        <p:txBody>
          <a:bodyPr rtlCol="0"/>
          <a:lstStyle/>
          <a:p>
            <a:pPr algn="ctr"/>
            <a:endParaRPr lang="zh-CN" altLang="en-US"/>
          </a:p>
        </p:txBody>
      </p:sp>
      <p:sp>
        <p:nvSpPr>
          <p:cNvPr id="636" name="textbox 636"/>
          <p:cNvSpPr/>
          <p:nvPr/>
        </p:nvSpPr>
        <p:spPr>
          <a:xfrm>
            <a:off x="881825" y="4702698"/>
            <a:ext cx="2336800" cy="1456055"/>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972185" algn="l" rtl="0" eaLnBrk="0">
              <a:lnSpc>
                <a:spcPct val="88000"/>
              </a:lnSpc>
            </a:pPr>
            <a:r>
              <a:rPr sz="1800" b="1"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高效</a:t>
            </a:r>
            <a:endParaRPr sz="1800" dirty="0">
              <a:latin typeface="微软雅黑" panose="020B0503020204020204" charset="-122"/>
              <a:ea typeface="微软雅黑" panose="020B0503020204020204" charset="-122"/>
              <a:cs typeface="微软雅黑" panose="020B0503020204020204" charset="-122"/>
            </a:endParaRPr>
          </a:p>
          <a:p>
            <a:pPr algn="l" rtl="0" eaLnBrk="0">
              <a:lnSpc>
                <a:spcPct val="134000"/>
              </a:lnSpc>
            </a:pPr>
            <a:endParaRPr sz="1000" dirty="0">
              <a:latin typeface="Arial" panose="020B0604020202020204"/>
              <a:ea typeface="Arial" panose="020B0604020202020204"/>
              <a:cs typeface="Arial" panose="020B0604020202020204"/>
            </a:endParaRPr>
          </a:p>
          <a:p>
            <a:pPr marL="12700" algn="l" rtl="0" eaLnBrk="0">
              <a:lnSpc>
                <a:spcPct val="89000"/>
              </a:lnSpc>
              <a:spcBef>
                <a:spcPts val="300"/>
              </a:spcBef>
            </a:pP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4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一站式迁移专业服务</a:t>
            </a:r>
            <a:endParaRPr sz="1000" dirty="0">
              <a:latin typeface="微软雅黑" panose="020B0503020204020204" charset="-122"/>
              <a:ea typeface="微软雅黑" panose="020B0503020204020204" charset="-122"/>
              <a:cs typeface="微软雅黑" panose="020B0503020204020204" charset="-122"/>
            </a:endParaRPr>
          </a:p>
          <a:p>
            <a:pPr marL="150495" indent="-138430" algn="l" rtl="0" eaLnBrk="0">
              <a:lnSpc>
                <a:spcPct val="143000"/>
              </a:lnSpc>
              <a:spcBef>
                <a:spcPts val="5"/>
              </a:spcBef>
            </a:pP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1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全栈式迁移工具</a:t>
            </a:r>
            <a:r>
              <a:rPr sz="1000" kern="0" spc="-10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：主机迁移服务、数</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据复制服务、对象迁移服务和</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数据快</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递服务</a:t>
            </a:r>
            <a:r>
              <a:rPr sz="1000" kern="0" spc="-14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50" dirty="0">
                <a:solidFill>
                  <a:srgbClr val="1D1D1A">
                    <a:alpha val="100000"/>
                  </a:srgbClr>
                </a:solidFill>
                <a:latin typeface="微软雅黑" panose="020B0503020204020204" charset="-122"/>
                <a:ea typeface="微软雅黑" panose="020B0503020204020204" charset="-122"/>
                <a:cs typeface="微软雅黑" panose="020B0503020204020204" charset="-122"/>
              </a:rPr>
              <a:t>，支持20多种数据源</a:t>
            </a:r>
            <a:endParaRPr sz="1000" dirty="0">
              <a:latin typeface="微软雅黑" panose="020B0503020204020204" charset="-122"/>
              <a:ea typeface="微软雅黑" panose="020B0503020204020204" charset="-122"/>
              <a:cs typeface="微软雅黑" panose="020B0503020204020204" charset="-122"/>
            </a:endParaRPr>
          </a:p>
        </p:txBody>
      </p:sp>
      <p:sp>
        <p:nvSpPr>
          <p:cNvPr id="638" name="textbox 638"/>
          <p:cNvSpPr/>
          <p:nvPr/>
        </p:nvSpPr>
        <p:spPr>
          <a:xfrm>
            <a:off x="6266803" y="5016637"/>
            <a:ext cx="2562225" cy="1176019"/>
          </a:xfrm>
          <a:prstGeom prst="rect">
            <a:avLst/>
          </a:prstGeom>
          <a:noFill/>
          <a:ln w="0" cap="flat">
            <a:noFill/>
            <a:prstDash val="solid"/>
            <a:miter lim="0"/>
          </a:ln>
        </p:spPr>
        <p:txBody>
          <a:bodyPr vert="horz" wrap="square" lIns="0" tIns="0" rIns="0" bIns="0"/>
          <a:lstStyle/>
          <a:p>
            <a:pPr algn="l" rtl="0" eaLnBrk="0">
              <a:lnSpc>
                <a:spcPct val="73000"/>
              </a:lnSpc>
            </a:pPr>
            <a:endParaRPr sz="100" dirty="0">
              <a:latin typeface="Arial" panose="020B0604020202020204"/>
              <a:ea typeface="Arial" panose="020B0604020202020204"/>
              <a:cs typeface="Arial" panose="020B0604020202020204"/>
            </a:endParaRPr>
          </a:p>
          <a:p>
            <a:pPr marL="176530" indent="-164465" algn="l" rtl="0" eaLnBrk="0">
              <a:lnSpc>
                <a:spcPct val="145000"/>
              </a:lnSpc>
            </a:pPr>
            <a:r>
              <a:rPr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ISO</a:t>
            </a:r>
            <a:r>
              <a:rPr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 27001</a:t>
            </a:r>
            <a:r>
              <a:rPr lang="zh-CN"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27017</a:t>
            </a:r>
            <a:r>
              <a:rPr lang="zh-CN"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27018</a:t>
            </a:r>
            <a:r>
              <a:rPr lang="zh-CN"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7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2000</a:t>
            </a:r>
            <a:r>
              <a:rPr sz="1000" kern="0" spc="10" dirty="0">
                <a:solidFill>
                  <a:srgbClr val="1D1D1A">
                    <a:alpha val="100000"/>
                  </a:srgbClr>
                </a:solidFill>
                <a:latin typeface="微软雅黑" panose="020B0503020204020204" charset="-122"/>
                <a:ea typeface="微软雅黑" panose="020B0503020204020204" charset="-122"/>
                <a:cs typeface="微软雅黑" panose="020B0503020204020204" charset="-122"/>
              </a:rPr>
              <a:t>0、</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CSA</a:t>
            </a:r>
            <a:r>
              <a:rPr sz="10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STAR</a:t>
            </a:r>
            <a:r>
              <a:rPr lang="zh-CN"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PCI</a:t>
            </a:r>
            <a:r>
              <a:rPr sz="10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DSS</a:t>
            </a:r>
            <a:r>
              <a:rPr sz="10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认证</a:t>
            </a:r>
            <a:r>
              <a:rPr lang="zh-CN" sz="10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信息安全</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应急处理服务资质一级</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认证</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17000"/>
              </a:lnSpc>
            </a:pPr>
            <a:endParaRPr sz="400" dirty="0">
              <a:latin typeface="微软雅黑" panose="020B0503020204020204" charset="-122"/>
              <a:ea typeface="微软雅黑" panose="020B0503020204020204" charset="-122"/>
              <a:cs typeface="微软雅黑" panose="020B0503020204020204" charset="-122"/>
            </a:endParaRPr>
          </a:p>
          <a:p>
            <a:pPr marL="150495" indent="-137795" algn="l" rtl="0" eaLnBrk="0">
              <a:lnSpc>
                <a:spcPct val="137000"/>
              </a:lnSpc>
              <a:spcBef>
                <a:spcPts val="0"/>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3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7</a:t>
            </a:r>
            <a:r>
              <a:rPr sz="10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×24小时贴身服务</a:t>
            </a:r>
            <a:r>
              <a:rPr sz="1000" kern="0" spc="-13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lang="zh-CN" sz="1000" kern="0" spc="-13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全流程咨</a:t>
            </a: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询、迁</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移、优化专家服务</a:t>
            </a:r>
            <a:endParaRPr sz="1000" dirty="0">
              <a:latin typeface="微软雅黑" panose="020B0503020204020204" charset="-122"/>
              <a:ea typeface="微软雅黑" panose="020B0503020204020204" charset="-122"/>
              <a:cs typeface="微软雅黑" panose="020B0503020204020204" charset="-122"/>
            </a:endParaRPr>
          </a:p>
        </p:txBody>
      </p:sp>
      <p:sp>
        <p:nvSpPr>
          <p:cNvPr id="640" name="textbox 640"/>
          <p:cNvSpPr/>
          <p:nvPr/>
        </p:nvSpPr>
        <p:spPr>
          <a:xfrm>
            <a:off x="9034552" y="5016637"/>
            <a:ext cx="2472689" cy="79184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380"/>
              </a:lnSpc>
            </a:pP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200+迁移伙伴</a:t>
            </a:r>
            <a:endParaRPr sz="1000" dirty="0">
              <a:latin typeface="微软雅黑" panose="020B0503020204020204" charset="-122"/>
              <a:ea typeface="微软雅黑" panose="020B0503020204020204" charset="-122"/>
              <a:cs typeface="微软雅黑" panose="020B0503020204020204" charset="-122"/>
            </a:endParaRPr>
          </a:p>
          <a:p>
            <a:pPr marL="12700" algn="l" rtl="0" eaLnBrk="0">
              <a:lnSpc>
                <a:spcPct val="89000"/>
              </a:lnSpc>
              <a:spcBef>
                <a:spcPts val="1135"/>
              </a:spcBef>
            </a:pP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3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迁移云课堂、专业培训和深入合作支持</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6000"/>
              </a:lnSpc>
            </a:pPr>
            <a:endParaRPr sz="1000" dirty="0">
              <a:latin typeface="微软雅黑" panose="020B0503020204020204" charset="-122"/>
              <a:ea typeface="微软雅黑" panose="020B0503020204020204" charset="-122"/>
              <a:cs typeface="微软雅黑" panose="020B0503020204020204" charset="-122"/>
            </a:endParaRPr>
          </a:p>
          <a:p>
            <a:pPr marL="12700" algn="l" rtl="0" eaLnBrk="0">
              <a:lnSpc>
                <a:spcPts val="1380"/>
              </a:lnSpc>
            </a:pP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12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60" dirty="0">
                <a:solidFill>
                  <a:srgbClr val="1D1D1A">
                    <a:alpha val="100000"/>
                  </a:srgbClr>
                </a:solidFill>
                <a:latin typeface="微软雅黑" panose="020B0503020204020204" charset="-122"/>
                <a:ea typeface="微软雅黑" panose="020B0503020204020204" charset="-122"/>
                <a:cs typeface="微软雅黑" panose="020B0503020204020204" charset="-122"/>
              </a:rPr>
              <a:t>标准、开放</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API</a:t>
            </a:r>
            <a:endParaRPr sz="1000" dirty="0">
              <a:latin typeface="微软雅黑" panose="020B0503020204020204" charset="-122"/>
              <a:ea typeface="微软雅黑" panose="020B0503020204020204" charset="-122"/>
              <a:cs typeface="微软雅黑" panose="020B0503020204020204" charset="-122"/>
            </a:endParaRPr>
          </a:p>
        </p:txBody>
      </p:sp>
      <p:pic>
        <p:nvPicPr>
          <p:cNvPr id="642" name="picture 642"/>
          <p:cNvPicPr>
            <a:picLocks noChangeAspect="1"/>
          </p:cNvPicPr>
          <p:nvPr/>
        </p:nvPicPr>
        <p:blipFill>
          <a:blip r:embed="rId2"/>
          <a:stretch>
            <a:fillRect/>
          </a:stretch>
        </p:blipFill>
        <p:spPr>
          <a:xfrm rot="21600000">
            <a:off x="6266954" y="879005"/>
            <a:ext cx="2976410" cy="492188"/>
          </a:xfrm>
          <a:prstGeom prst="rect">
            <a:avLst/>
          </a:prstGeom>
        </p:spPr>
      </p:pic>
      <p:pic>
        <p:nvPicPr>
          <p:cNvPr id="644" name="picture 644"/>
          <p:cNvPicPr>
            <a:picLocks noChangeAspect="1"/>
          </p:cNvPicPr>
          <p:nvPr/>
        </p:nvPicPr>
        <p:blipFill>
          <a:blip r:embed="rId3"/>
          <a:stretch>
            <a:fillRect/>
          </a:stretch>
        </p:blipFill>
        <p:spPr>
          <a:xfrm rot="21600000">
            <a:off x="8923781" y="879005"/>
            <a:ext cx="2976398" cy="492188"/>
          </a:xfrm>
          <a:prstGeom prst="rect">
            <a:avLst/>
          </a:prstGeom>
        </p:spPr>
      </p:pic>
      <p:sp>
        <p:nvSpPr>
          <p:cNvPr id="646" name="textbox 646"/>
          <p:cNvSpPr/>
          <p:nvPr/>
        </p:nvSpPr>
        <p:spPr>
          <a:xfrm>
            <a:off x="10049798" y="1021240"/>
            <a:ext cx="734694" cy="2496185"/>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2700" algn="l" rtl="0" eaLnBrk="0">
              <a:lnSpc>
                <a:spcPct val="88000"/>
              </a:lnSpc>
            </a:pPr>
            <a:r>
              <a:rPr sz="1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迁移验收</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96000"/>
              </a:lnSpc>
            </a:pPr>
            <a:endParaRPr sz="1000" dirty="0">
              <a:latin typeface="Arial" panose="020B0604020202020204"/>
              <a:ea typeface="Arial" panose="020B0604020202020204"/>
              <a:cs typeface="Arial" panose="020B0604020202020204"/>
            </a:endParaRPr>
          </a:p>
          <a:p>
            <a:pPr marL="227965" algn="l" rtl="0" eaLnBrk="0">
              <a:lnSpc>
                <a:spcPct val="88000"/>
              </a:lnSpc>
              <a:spcBef>
                <a:spcPts val="340"/>
              </a:spcBef>
            </a:pPr>
            <a:r>
              <a:rPr sz="11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监控</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marL="227330" algn="l" rtl="0" eaLnBrk="0">
              <a:lnSpc>
                <a:spcPct val="86000"/>
              </a:lnSpc>
              <a:spcBef>
                <a:spcPts val="340"/>
              </a:spcBef>
            </a:pPr>
            <a:r>
              <a:rPr sz="11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优化</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marL="226695" algn="l" rtl="0" eaLnBrk="0">
              <a:lnSpc>
                <a:spcPct val="88000"/>
              </a:lnSpc>
              <a:spcBef>
                <a:spcPts val="330"/>
              </a:spcBef>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移交</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48000"/>
              </a:lnSpc>
            </a:pPr>
            <a:endParaRPr sz="1000" dirty="0">
              <a:latin typeface="Arial" panose="020B0604020202020204"/>
              <a:ea typeface="Arial" panose="020B0604020202020204"/>
              <a:cs typeface="Arial" panose="020B0604020202020204"/>
            </a:endParaRPr>
          </a:p>
          <a:p>
            <a:pPr algn="l" rtl="0" eaLnBrk="0">
              <a:lnSpc>
                <a:spcPct val="148000"/>
              </a:lnSpc>
            </a:pPr>
            <a:endParaRPr sz="1000" dirty="0">
              <a:latin typeface="Arial" panose="020B0604020202020204"/>
              <a:ea typeface="Arial" panose="020B0604020202020204"/>
              <a:cs typeface="Arial" panose="020B0604020202020204"/>
            </a:endParaRPr>
          </a:p>
          <a:p>
            <a:pPr algn="l" rtl="0" eaLnBrk="0">
              <a:lnSpc>
                <a:spcPct val="141000"/>
              </a:lnSpc>
            </a:pPr>
            <a:endParaRPr sz="200" dirty="0">
              <a:latin typeface="Arial" panose="020B0604020202020204"/>
              <a:ea typeface="Arial" panose="020B0604020202020204"/>
              <a:cs typeface="Arial" panose="020B0604020202020204"/>
            </a:endParaRPr>
          </a:p>
          <a:p>
            <a:pPr marL="219075" algn="l" rtl="0" eaLnBrk="0">
              <a:lnSpc>
                <a:spcPct val="87000"/>
              </a:lnSpc>
              <a:spcBef>
                <a:spcPts val="0"/>
              </a:spcBef>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验收</a:t>
            </a:r>
            <a:endParaRPr sz="1100" dirty="0">
              <a:latin typeface="微软雅黑" panose="020B0503020204020204" charset="-122"/>
              <a:ea typeface="微软雅黑" panose="020B0503020204020204" charset="-122"/>
              <a:cs typeface="微软雅黑" panose="020B0503020204020204" charset="-122"/>
            </a:endParaRPr>
          </a:p>
        </p:txBody>
      </p:sp>
      <p:sp>
        <p:nvSpPr>
          <p:cNvPr id="648" name="textbox 648"/>
          <p:cNvSpPr/>
          <p:nvPr/>
        </p:nvSpPr>
        <p:spPr>
          <a:xfrm>
            <a:off x="7330330" y="1554195"/>
            <a:ext cx="861060" cy="200406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51130" algn="l" rtl="0" eaLnBrk="0">
              <a:lnSpc>
                <a:spcPct val="87000"/>
              </a:lnSpc>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实施研讨</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24000"/>
              </a:lnSpc>
            </a:pPr>
            <a:endParaRPr sz="1000" dirty="0">
              <a:latin typeface="Arial" panose="020B0604020202020204"/>
              <a:ea typeface="Arial" panose="020B0604020202020204"/>
              <a:cs typeface="Arial" panose="020B0604020202020204"/>
            </a:endParaRPr>
          </a:p>
          <a:p>
            <a:pPr algn="l" rtl="0" eaLnBrk="0">
              <a:lnSpc>
                <a:spcPct val="124000"/>
              </a:lnSpc>
            </a:pPr>
            <a:endParaRPr sz="1000" dirty="0">
              <a:latin typeface="Arial" panose="020B0604020202020204"/>
              <a:ea typeface="Arial" panose="020B0604020202020204"/>
              <a:cs typeface="Arial" panose="020B0604020202020204"/>
            </a:endParaRPr>
          </a:p>
          <a:p>
            <a:pPr marL="12700" algn="l" rtl="0" eaLnBrk="0">
              <a:lnSpc>
                <a:spcPct val="88000"/>
              </a:lnSpc>
              <a:spcBef>
                <a:spcPts val="330"/>
              </a:spcBef>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云上资源发放</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31000"/>
              </a:lnSpc>
            </a:pPr>
            <a:endParaRPr sz="1000" dirty="0">
              <a:latin typeface="Arial" panose="020B0604020202020204"/>
              <a:ea typeface="Arial" panose="020B0604020202020204"/>
              <a:cs typeface="Arial" panose="020B0604020202020204"/>
            </a:endParaRPr>
          </a:p>
          <a:p>
            <a:pPr algn="l" rtl="0" eaLnBrk="0">
              <a:lnSpc>
                <a:spcPct val="132000"/>
              </a:lnSpc>
            </a:pPr>
            <a:endParaRPr sz="1000" dirty="0">
              <a:latin typeface="Arial" panose="020B0604020202020204"/>
              <a:ea typeface="Arial" panose="020B0604020202020204"/>
              <a:cs typeface="Arial" panose="020B0604020202020204"/>
            </a:endParaRPr>
          </a:p>
          <a:p>
            <a:pPr marL="149860" algn="l" rtl="0" eaLnBrk="0">
              <a:lnSpc>
                <a:spcPct val="87000"/>
              </a:lnSpc>
              <a:spcBef>
                <a:spcPts val="335"/>
              </a:spcBef>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数据同步</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06000"/>
              </a:lnSpc>
            </a:pPr>
            <a:endParaRPr sz="1000" dirty="0">
              <a:latin typeface="Arial" panose="020B0604020202020204"/>
              <a:ea typeface="Arial" panose="020B0604020202020204"/>
              <a:cs typeface="Arial" panose="020B0604020202020204"/>
            </a:endParaRPr>
          </a:p>
          <a:p>
            <a:pPr algn="l" rtl="0" eaLnBrk="0">
              <a:lnSpc>
                <a:spcPct val="106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38000"/>
              </a:lnSpc>
            </a:pPr>
            <a:endParaRPr sz="200" dirty="0">
              <a:latin typeface="Arial" panose="020B0604020202020204"/>
              <a:ea typeface="Arial" panose="020B0604020202020204"/>
              <a:cs typeface="Arial" panose="020B0604020202020204"/>
            </a:endParaRPr>
          </a:p>
          <a:p>
            <a:pPr marL="151130" algn="l" rtl="0" eaLnBrk="0">
              <a:lnSpc>
                <a:spcPct val="88000"/>
              </a:lnSpc>
              <a:spcBef>
                <a:spcPts val="0"/>
              </a:spcBef>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业务割接</a:t>
            </a:r>
            <a:endParaRPr sz="1100" dirty="0">
              <a:latin typeface="微软雅黑" panose="020B0503020204020204" charset="-122"/>
              <a:ea typeface="微软雅黑" panose="020B0503020204020204" charset="-122"/>
              <a:cs typeface="微软雅黑" panose="020B0503020204020204" charset="-122"/>
            </a:endParaRPr>
          </a:p>
        </p:txBody>
      </p:sp>
      <p:pic>
        <p:nvPicPr>
          <p:cNvPr id="650" name="picture 650"/>
          <p:cNvPicPr>
            <a:picLocks noChangeAspect="1"/>
          </p:cNvPicPr>
          <p:nvPr/>
        </p:nvPicPr>
        <p:blipFill>
          <a:blip r:embed="rId4"/>
          <a:stretch>
            <a:fillRect/>
          </a:stretch>
        </p:blipFill>
        <p:spPr>
          <a:xfrm rot="21600000">
            <a:off x="3499916" y="879005"/>
            <a:ext cx="3079674" cy="492188"/>
          </a:xfrm>
          <a:prstGeom prst="rect">
            <a:avLst/>
          </a:prstGeom>
        </p:spPr>
      </p:pic>
      <p:sp>
        <p:nvSpPr>
          <p:cNvPr id="652" name="textbox 652"/>
          <p:cNvSpPr/>
          <p:nvPr/>
        </p:nvSpPr>
        <p:spPr>
          <a:xfrm>
            <a:off x="187290" y="148405"/>
            <a:ext cx="2857500" cy="386715"/>
          </a:xfrm>
          <a:prstGeom prst="rect">
            <a:avLst/>
          </a:prstGeom>
          <a:noFill/>
          <a:ln w="0" cap="flat">
            <a:noFill/>
            <a:prstDash val="solid"/>
            <a:miter lim="0"/>
          </a:ln>
        </p:spPr>
        <p:txBody>
          <a:bodyPr vert="horz" wrap="square" lIns="0" tIns="0" rIns="0" bIns="0"/>
          <a:lstStyle/>
          <a:p>
            <a:pPr algn="l" rtl="0" eaLnBrk="0">
              <a:lnSpc>
                <a:spcPct val="74000"/>
              </a:lnSpc>
            </a:pPr>
            <a:endParaRPr sz="100" dirty="0">
              <a:latin typeface="Arial" panose="020B0604020202020204"/>
              <a:ea typeface="Arial" panose="020B0604020202020204"/>
              <a:cs typeface="Arial" panose="020B0604020202020204"/>
            </a:endParaRPr>
          </a:p>
          <a:p>
            <a:pPr marL="12700" algn="l" rtl="0" eaLnBrk="0">
              <a:lnSpc>
                <a:spcPct val="88000"/>
              </a:lnSpc>
            </a:pPr>
            <a:r>
              <a:rPr sz="2700" b="1"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云端迁移流程设计</a:t>
            </a:r>
            <a:endParaRPr sz="2700" dirty="0">
              <a:latin typeface="微软雅黑" panose="020B0503020204020204" charset="-122"/>
              <a:ea typeface="微软雅黑" panose="020B0503020204020204" charset="-122"/>
              <a:cs typeface="微软雅黑" panose="020B0503020204020204" charset="-122"/>
            </a:endParaRPr>
          </a:p>
        </p:txBody>
      </p:sp>
      <p:sp>
        <p:nvSpPr>
          <p:cNvPr id="654" name="textbox 654"/>
          <p:cNvSpPr/>
          <p:nvPr/>
        </p:nvSpPr>
        <p:spPr>
          <a:xfrm>
            <a:off x="7277770" y="4703648"/>
            <a:ext cx="3212464" cy="267334"/>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88000"/>
              </a:lnSpc>
            </a:pPr>
            <a:r>
              <a:rPr sz="1800" b="1"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可靠                              </a:t>
            </a:r>
            <a:r>
              <a:rPr sz="1800" b="1" kern="0" spc="10" dirty="0">
                <a:solidFill>
                  <a:srgbClr val="1D1D1A">
                    <a:alpha val="100000"/>
                  </a:srgbClr>
                </a:solidFill>
                <a:latin typeface="微软雅黑" panose="020B0503020204020204" charset="-122"/>
                <a:ea typeface="微软雅黑" panose="020B0503020204020204" charset="-122"/>
                <a:cs typeface="微软雅黑" panose="020B0503020204020204" charset="-122"/>
              </a:rPr>
              <a:t>  开放</a:t>
            </a:r>
            <a:endParaRPr sz="1800" dirty="0">
              <a:latin typeface="微软雅黑" panose="020B0503020204020204" charset="-122"/>
              <a:ea typeface="微软雅黑" panose="020B0503020204020204" charset="-122"/>
              <a:cs typeface="微软雅黑" panose="020B0503020204020204" charset="-122"/>
            </a:endParaRPr>
          </a:p>
        </p:txBody>
      </p:sp>
      <p:sp>
        <p:nvSpPr>
          <p:cNvPr id="656" name="textbox 656"/>
          <p:cNvSpPr/>
          <p:nvPr/>
        </p:nvSpPr>
        <p:spPr>
          <a:xfrm>
            <a:off x="4677874" y="1020526"/>
            <a:ext cx="3449954" cy="213359"/>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12700" algn="l" rtl="0" eaLnBrk="0">
              <a:lnSpc>
                <a:spcPct val="88000"/>
              </a:lnSpc>
            </a:pPr>
            <a:r>
              <a:rPr sz="1400" b="1" kern="0" spc="0" dirty="0">
                <a:solidFill>
                  <a:srgbClr val="FFFFFF">
                    <a:alpha val="100000"/>
                  </a:srgbClr>
                </a:solidFill>
                <a:latin typeface="微软雅黑" panose="020B0503020204020204" charset="-122"/>
                <a:ea typeface="微软雅黑" panose="020B0503020204020204" charset="-122"/>
                <a:cs typeface="微软雅黑" panose="020B0503020204020204" charset="-122"/>
              </a:rPr>
              <a:t>规划设计                                      迁移</a:t>
            </a:r>
            <a:r>
              <a:rPr sz="1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实施</a:t>
            </a:r>
            <a:endParaRPr sz="1400" dirty="0">
              <a:latin typeface="微软雅黑" panose="020B0503020204020204" charset="-122"/>
              <a:ea typeface="微软雅黑" panose="020B0503020204020204" charset="-122"/>
              <a:cs typeface="微软雅黑" panose="020B0503020204020204" charset="-122"/>
            </a:endParaRPr>
          </a:p>
        </p:txBody>
      </p:sp>
      <p:sp>
        <p:nvSpPr>
          <p:cNvPr id="658" name="textbox 658"/>
          <p:cNvSpPr/>
          <p:nvPr/>
        </p:nvSpPr>
        <p:spPr>
          <a:xfrm>
            <a:off x="4497816" y="1562320"/>
            <a:ext cx="862964" cy="742950"/>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4605" algn="l" rtl="0" eaLnBrk="0">
              <a:lnSpc>
                <a:spcPct val="88000"/>
              </a:lnSpc>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云上方案设计</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25000"/>
              </a:lnSpc>
            </a:pPr>
            <a:endParaRPr sz="1000" dirty="0">
              <a:latin typeface="Arial" panose="020B0604020202020204"/>
              <a:ea typeface="Arial" panose="020B0604020202020204"/>
              <a:cs typeface="Arial" panose="020B0604020202020204"/>
            </a:endParaRPr>
          </a:p>
          <a:p>
            <a:pPr algn="l" rtl="0" eaLnBrk="0">
              <a:lnSpc>
                <a:spcPct val="137000"/>
              </a:lnSpc>
            </a:pPr>
            <a:endParaRPr sz="200" dirty="0">
              <a:latin typeface="Arial" panose="020B0604020202020204"/>
              <a:ea typeface="Arial" panose="020B0604020202020204"/>
              <a:cs typeface="Arial" panose="020B0604020202020204"/>
            </a:endParaRPr>
          </a:p>
          <a:p>
            <a:pPr marL="12700" algn="l" rtl="0" eaLnBrk="0">
              <a:lnSpc>
                <a:spcPct val="88000"/>
              </a:lnSpc>
              <a:spcBef>
                <a:spcPts val="0"/>
              </a:spcBef>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迁移方案设计</a:t>
            </a:r>
            <a:endParaRPr sz="1100" dirty="0">
              <a:latin typeface="微软雅黑" panose="020B0503020204020204" charset="-122"/>
              <a:ea typeface="微软雅黑" panose="020B0503020204020204" charset="-122"/>
              <a:cs typeface="微软雅黑" panose="020B0503020204020204" charset="-122"/>
            </a:endParaRPr>
          </a:p>
        </p:txBody>
      </p:sp>
      <p:sp>
        <p:nvSpPr>
          <p:cNvPr id="662" name="textbox 662"/>
          <p:cNvSpPr/>
          <p:nvPr/>
        </p:nvSpPr>
        <p:spPr>
          <a:xfrm>
            <a:off x="9791346" y="1440360"/>
            <a:ext cx="191770" cy="200088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21590" algn="l" rtl="0" eaLnBrk="0">
              <a:lnSpc>
                <a:spcPts val="1425"/>
              </a:lnSpc>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14</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4000"/>
              </a:lnSpc>
            </a:pPr>
            <a:endParaRPr sz="1000" dirty="0">
              <a:latin typeface="Arial" panose="020B0604020202020204"/>
              <a:ea typeface="Arial" panose="020B0604020202020204"/>
              <a:cs typeface="Arial" panose="020B0604020202020204"/>
            </a:endParaRPr>
          </a:p>
          <a:p>
            <a:pPr marL="23495" algn="l" rtl="0" eaLnBrk="0">
              <a:lnSpc>
                <a:spcPts val="1425"/>
              </a:lnSpc>
              <a:spcBef>
                <a:spcPts val="335"/>
              </a:spcBef>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15</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18000"/>
              </a:lnSpc>
            </a:pPr>
            <a:endParaRPr sz="1000" dirty="0">
              <a:latin typeface="Arial" panose="020B0604020202020204"/>
              <a:ea typeface="Arial" panose="020B0604020202020204"/>
              <a:cs typeface="Arial" panose="020B0604020202020204"/>
            </a:endParaRPr>
          </a:p>
          <a:p>
            <a:pPr algn="l" rtl="0" eaLnBrk="0">
              <a:lnSpc>
                <a:spcPct val="118000"/>
              </a:lnSpc>
            </a:pPr>
            <a:endParaRPr sz="1000" dirty="0">
              <a:latin typeface="Arial" panose="020B0604020202020204"/>
              <a:ea typeface="Arial" panose="020B0604020202020204"/>
              <a:cs typeface="Arial" panose="020B0604020202020204"/>
            </a:endParaRPr>
          </a:p>
          <a:p>
            <a:pPr marL="28575" algn="l" rtl="0" eaLnBrk="0">
              <a:lnSpc>
                <a:spcPts val="1425"/>
              </a:lnSpc>
              <a:spcBef>
                <a:spcPts val="335"/>
              </a:spcBef>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16</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37000"/>
              </a:lnSpc>
            </a:pPr>
            <a:endParaRPr sz="1000" dirty="0">
              <a:latin typeface="Arial" panose="020B0604020202020204"/>
              <a:ea typeface="Arial" panose="020B0604020202020204"/>
              <a:cs typeface="Arial" panose="020B0604020202020204"/>
            </a:endParaRPr>
          </a:p>
          <a:p>
            <a:pPr algn="l" rtl="0" eaLnBrk="0">
              <a:lnSpc>
                <a:spcPct val="137000"/>
              </a:lnSpc>
            </a:pPr>
            <a:endParaRPr sz="1000" dirty="0">
              <a:latin typeface="Arial" panose="020B0604020202020204"/>
              <a:ea typeface="Arial" panose="020B0604020202020204"/>
              <a:cs typeface="Arial" panose="020B0604020202020204"/>
            </a:endParaRPr>
          </a:p>
          <a:p>
            <a:pPr algn="l" rtl="0" eaLnBrk="0">
              <a:lnSpc>
                <a:spcPct val="140000"/>
              </a:lnSpc>
            </a:pPr>
            <a:endParaRPr sz="200" dirty="0">
              <a:latin typeface="Arial" panose="020B0604020202020204"/>
              <a:ea typeface="Arial" panose="020B0604020202020204"/>
              <a:cs typeface="Arial" panose="020B0604020202020204"/>
            </a:endParaRPr>
          </a:p>
          <a:p>
            <a:pPr marL="12700" algn="l" rtl="0" eaLnBrk="0">
              <a:lnSpc>
                <a:spcPts val="1425"/>
              </a:lnSpc>
              <a:spcBef>
                <a:spcPts val="0"/>
              </a:spcBef>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17</a:t>
            </a:r>
            <a:endParaRPr sz="1100" dirty="0">
              <a:latin typeface="微软雅黑" panose="020B0503020204020204" charset="-122"/>
              <a:ea typeface="微软雅黑" panose="020B0503020204020204" charset="-122"/>
              <a:cs typeface="微软雅黑" panose="020B0503020204020204" charset="-122"/>
            </a:endParaRPr>
          </a:p>
        </p:txBody>
      </p:sp>
      <p:sp>
        <p:nvSpPr>
          <p:cNvPr id="664" name="textbox 664"/>
          <p:cNvSpPr/>
          <p:nvPr/>
        </p:nvSpPr>
        <p:spPr>
          <a:xfrm>
            <a:off x="7141504" y="1442113"/>
            <a:ext cx="183514" cy="201676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5875" algn="l" rtl="0" eaLnBrk="0">
              <a:lnSpc>
                <a:spcPts val="1425"/>
              </a:lnSpc>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10</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marL="12700" algn="l" rtl="0" eaLnBrk="0">
              <a:lnSpc>
                <a:spcPts val="1425"/>
              </a:lnSpc>
              <a:spcBef>
                <a:spcPts val="335"/>
              </a:spcBef>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11</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21000"/>
              </a:lnSpc>
            </a:pPr>
            <a:endParaRPr sz="1000" dirty="0">
              <a:latin typeface="Arial" panose="020B0604020202020204"/>
              <a:ea typeface="Arial" panose="020B0604020202020204"/>
              <a:cs typeface="Arial" panose="020B0604020202020204"/>
            </a:endParaRPr>
          </a:p>
          <a:p>
            <a:pPr algn="l" rtl="0" eaLnBrk="0">
              <a:lnSpc>
                <a:spcPct val="122000"/>
              </a:lnSpc>
            </a:pPr>
            <a:endParaRPr sz="1000" dirty="0">
              <a:latin typeface="Arial" panose="020B0604020202020204"/>
              <a:ea typeface="Arial" panose="020B0604020202020204"/>
              <a:cs typeface="Arial" panose="020B0604020202020204"/>
            </a:endParaRPr>
          </a:p>
          <a:p>
            <a:pPr marL="20320" algn="l" rtl="0" eaLnBrk="0">
              <a:lnSpc>
                <a:spcPts val="1425"/>
              </a:lnSpc>
              <a:spcBef>
                <a:spcPts val="340"/>
              </a:spcBef>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12</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40000"/>
              </a:lnSpc>
            </a:pPr>
            <a:endParaRPr sz="1000" dirty="0">
              <a:latin typeface="Arial" panose="020B0604020202020204"/>
              <a:ea typeface="Arial" panose="020B0604020202020204"/>
              <a:cs typeface="Arial" panose="020B0604020202020204"/>
            </a:endParaRPr>
          </a:p>
          <a:p>
            <a:pPr algn="l" rtl="0" eaLnBrk="0">
              <a:lnSpc>
                <a:spcPct val="141000"/>
              </a:lnSpc>
            </a:pPr>
            <a:endParaRPr sz="1000" dirty="0">
              <a:latin typeface="Arial" panose="020B0604020202020204"/>
              <a:ea typeface="Arial" panose="020B0604020202020204"/>
              <a:cs typeface="Arial" panose="020B0604020202020204"/>
            </a:endParaRPr>
          </a:p>
          <a:p>
            <a:pPr algn="l" rtl="0" eaLnBrk="0">
              <a:lnSpc>
                <a:spcPct val="137000"/>
              </a:lnSpc>
            </a:pPr>
            <a:endParaRPr sz="200" dirty="0">
              <a:latin typeface="Arial" panose="020B0604020202020204"/>
              <a:ea typeface="Arial" panose="020B0604020202020204"/>
              <a:cs typeface="Arial" panose="020B0604020202020204"/>
            </a:endParaRPr>
          </a:p>
          <a:p>
            <a:pPr marL="14605" algn="l" rtl="0" eaLnBrk="0">
              <a:lnSpc>
                <a:spcPts val="1425"/>
              </a:lnSpc>
              <a:spcBef>
                <a:spcPts val="0"/>
              </a:spcBef>
            </a:pPr>
            <a:r>
              <a:rPr sz="1100" kern="0" spc="-70" dirty="0">
                <a:solidFill>
                  <a:srgbClr val="FFFFFF">
                    <a:alpha val="100000"/>
                  </a:srgbClr>
                </a:solidFill>
                <a:latin typeface="微软雅黑" panose="020B0503020204020204" charset="-122"/>
                <a:ea typeface="微软雅黑" panose="020B0503020204020204" charset="-122"/>
                <a:cs typeface="微软雅黑" panose="020B0503020204020204" charset="-122"/>
              </a:rPr>
              <a:t>13</a:t>
            </a:r>
            <a:endParaRPr sz="1100" dirty="0">
              <a:latin typeface="微软雅黑" panose="020B0503020204020204" charset="-122"/>
              <a:ea typeface="微软雅黑" panose="020B0503020204020204" charset="-122"/>
              <a:cs typeface="微软雅黑" panose="020B0503020204020204" charset="-122"/>
            </a:endParaRPr>
          </a:p>
        </p:txBody>
      </p:sp>
      <p:sp>
        <p:nvSpPr>
          <p:cNvPr id="666" name="textbox 666"/>
          <p:cNvSpPr/>
          <p:nvPr/>
        </p:nvSpPr>
        <p:spPr>
          <a:xfrm>
            <a:off x="4343294" y="2654950"/>
            <a:ext cx="1078230" cy="27622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970"/>
              </a:lnSpc>
            </a:pPr>
            <a:r>
              <a:rPr sz="1700" kern="0" spc="-20" baseline="34000" dirty="0">
                <a:solidFill>
                  <a:srgbClr val="FFFFFF">
                    <a:alpha val="100000"/>
                  </a:srgbClr>
                </a:solidFill>
                <a:latin typeface="微软雅黑" panose="020B0503020204020204" charset="-122"/>
                <a:ea typeface="微软雅黑" panose="020B0503020204020204" charset="-122"/>
                <a:cs typeface="微软雅黑" panose="020B0503020204020204" charset="-122"/>
              </a:rPr>
              <a:t>7</a:t>
            </a:r>
            <a:r>
              <a:rPr sz="1700" kern="0" spc="-20" baseline="-3000" dirty="0">
                <a:solidFill>
                  <a:srgbClr val="000000">
                    <a:alpha val="100000"/>
                  </a:srgbClr>
                </a:solidFill>
                <a:latin typeface="微软雅黑" panose="020B0503020204020204" charset="-122"/>
                <a:ea typeface="微软雅黑" panose="020B0503020204020204" charset="-122"/>
                <a:cs typeface="微软雅黑" panose="020B0503020204020204" charset="-122"/>
              </a:rPr>
              <a:t>功能和性能验证</a:t>
            </a:r>
            <a:endParaRPr sz="1700" baseline="-3000" dirty="0">
              <a:latin typeface="微软雅黑" panose="020B0503020204020204" charset="-122"/>
              <a:ea typeface="微软雅黑" panose="020B0503020204020204" charset="-122"/>
              <a:cs typeface="微软雅黑" panose="020B0503020204020204" charset="-122"/>
            </a:endParaRPr>
          </a:p>
        </p:txBody>
      </p:sp>
      <p:sp>
        <p:nvSpPr>
          <p:cNvPr id="668" name="textbox 668"/>
          <p:cNvSpPr/>
          <p:nvPr/>
        </p:nvSpPr>
        <p:spPr>
          <a:xfrm>
            <a:off x="5744383" y="4162523"/>
            <a:ext cx="735330" cy="212725"/>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2700" algn="l" rtl="0" eaLnBrk="0">
              <a:lnSpc>
                <a:spcPct val="88000"/>
              </a:lnSpc>
            </a:pPr>
            <a:r>
              <a:rPr sz="1400" b="1"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项目管理</a:t>
            </a:r>
            <a:endParaRPr sz="1400" dirty="0">
              <a:latin typeface="微软雅黑" panose="020B0503020204020204" charset="-122"/>
              <a:ea typeface="微软雅黑" panose="020B0503020204020204" charset="-122"/>
              <a:cs typeface="微软雅黑" panose="020B0503020204020204" charset="-122"/>
            </a:endParaRPr>
          </a:p>
        </p:txBody>
      </p:sp>
      <p:sp>
        <p:nvSpPr>
          <p:cNvPr id="672" name="textbox 672"/>
          <p:cNvSpPr/>
          <p:nvPr/>
        </p:nvSpPr>
        <p:spPr>
          <a:xfrm>
            <a:off x="834618" y="1576733"/>
            <a:ext cx="861694" cy="173989"/>
          </a:xfrm>
          <a:prstGeom prst="rect">
            <a:avLst/>
          </a:prstGeom>
          <a:noFill/>
          <a:ln w="0" cap="flat">
            <a:noFill/>
            <a:prstDash val="solid"/>
            <a:miter lim="0"/>
          </a:ln>
        </p:spPr>
        <p:txBody>
          <a:bodyPr vert="horz" wrap="square" lIns="0" tIns="0" rIns="0" bIns="0"/>
          <a:lstStyle/>
          <a:p>
            <a:pPr algn="l" rtl="0" eaLnBrk="0">
              <a:lnSpc>
                <a:spcPct val="89000"/>
              </a:lnSpc>
            </a:pPr>
            <a:endParaRPr sz="100" dirty="0">
              <a:latin typeface="Arial" panose="020B0604020202020204"/>
              <a:ea typeface="Arial" panose="020B0604020202020204"/>
              <a:cs typeface="Arial" panose="020B0604020202020204"/>
            </a:endParaRPr>
          </a:p>
          <a:p>
            <a:pPr marL="12700" algn="l" rtl="0" eaLnBrk="0">
              <a:lnSpc>
                <a:spcPct val="88000"/>
              </a:lnSpc>
            </a:pPr>
            <a:r>
              <a:rPr sz="11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业务信息收集</a:t>
            </a:r>
            <a:endParaRPr sz="1100" dirty="0">
              <a:latin typeface="微软雅黑" panose="020B0503020204020204" charset="-122"/>
              <a:ea typeface="微软雅黑" panose="020B0503020204020204" charset="-122"/>
              <a:cs typeface="微软雅黑" panose="020B0503020204020204" charset="-122"/>
            </a:endParaRPr>
          </a:p>
        </p:txBody>
      </p:sp>
      <p:sp>
        <p:nvSpPr>
          <p:cNvPr id="674" name="textbox 674"/>
          <p:cNvSpPr/>
          <p:nvPr/>
        </p:nvSpPr>
        <p:spPr>
          <a:xfrm>
            <a:off x="5223838" y="3399238"/>
            <a:ext cx="862330" cy="172085"/>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7000"/>
              </a:lnSpc>
            </a:pPr>
            <a:r>
              <a:rPr sz="1100" kern="0" spc="-10" dirty="0">
                <a:solidFill>
                  <a:srgbClr val="1D1D1A">
                    <a:alpha val="100000"/>
                  </a:srgbClr>
                </a:solidFill>
                <a:latin typeface="微软雅黑" panose="020B0503020204020204" charset="-122"/>
                <a:ea typeface="微软雅黑" panose="020B0503020204020204" charset="-122"/>
                <a:cs typeface="微软雅黑" panose="020B0503020204020204" charset="-122"/>
              </a:rPr>
              <a:t>实施计划制定</a:t>
            </a:r>
            <a:endParaRPr sz="1100" dirty="0">
              <a:latin typeface="微软雅黑" panose="020B0503020204020204" charset="-122"/>
              <a:ea typeface="微软雅黑" panose="020B0503020204020204" charset="-122"/>
              <a:cs typeface="微软雅黑" panose="020B0503020204020204" charset="-122"/>
            </a:endParaRPr>
          </a:p>
        </p:txBody>
      </p:sp>
      <p:sp>
        <p:nvSpPr>
          <p:cNvPr id="676" name="textbox 676"/>
          <p:cNvSpPr/>
          <p:nvPr/>
        </p:nvSpPr>
        <p:spPr>
          <a:xfrm>
            <a:off x="3851001" y="3399659"/>
            <a:ext cx="863600" cy="17145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87000"/>
              </a:lnSpc>
            </a:pPr>
            <a:r>
              <a:rPr sz="1100" kern="0" spc="-10" dirty="0">
                <a:solidFill>
                  <a:srgbClr val="1D1D1A">
                    <a:alpha val="100000"/>
                  </a:srgbClr>
                </a:solidFill>
                <a:latin typeface="微软雅黑" panose="020B0503020204020204" charset="-122"/>
                <a:ea typeface="微软雅黑" panose="020B0503020204020204" charset="-122"/>
                <a:cs typeface="微软雅黑" panose="020B0503020204020204" charset="-122"/>
              </a:rPr>
              <a:t>操作手册制作</a:t>
            </a:r>
            <a:endParaRPr sz="1100" dirty="0">
              <a:latin typeface="微软雅黑" panose="020B0503020204020204" charset="-122"/>
              <a:ea typeface="微软雅黑" panose="020B0503020204020204" charset="-122"/>
              <a:cs typeface="微软雅黑" panose="020B0503020204020204" charset="-122"/>
            </a:endParaRPr>
          </a:p>
        </p:txBody>
      </p:sp>
      <p:sp>
        <p:nvSpPr>
          <p:cNvPr id="678" name="textbox 678"/>
          <p:cNvSpPr/>
          <p:nvPr/>
        </p:nvSpPr>
        <p:spPr>
          <a:xfrm>
            <a:off x="4342932" y="1453073"/>
            <a:ext cx="105410" cy="77724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425"/>
              </a:lnSpc>
            </a:pPr>
            <a:r>
              <a:rPr sz="11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5</a:t>
            </a:r>
            <a:endParaRPr sz="11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4000"/>
              </a:lnSpc>
            </a:pPr>
            <a:endParaRPr sz="1000" dirty="0">
              <a:latin typeface="Arial" panose="020B0604020202020204"/>
              <a:ea typeface="Arial" panose="020B0604020202020204"/>
              <a:cs typeface="Arial" panose="020B0604020202020204"/>
            </a:endParaRPr>
          </a:p>
          <a:p>
            <a:pPr algn="l" rtl="0" eaLnBrk="0">
              <a:lnSpc>
                <a:spcPct val="142000"/>
              </a:lnSpc>
            </a:pPr>
            <a:endParaRPr sz="200" dirty="0">
              <a:latin typeface="Arial" panose="020B0604020202020204"/>
              <a:ea typeface="Arial" panose="020B0604020202020204"/>
              <a:cs typeface="Arial" panose="020B0604020202020204"/>
            </a:endParaRPr>
          </a:p>
          <a:p>
            <a:pPr marL="17780" algn="l" rtl="0" eaLnBrk="0">
              <a:lnSpc>
                <a:spcPts val="1425"/>
              </a:lnSpc>
              <a:spcBef>
                <a:spcPts val="0"/>
              </a:spcBef>
            </a:pPr>
            <a:r>
              <a:rPr sz="11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6</a:t>
            </a:r>
            <a:endParaRPr sz="1100" dirty="0">
              <a:latin typeface="微软雅黑" panose="020B0503020204020204" charset="-122"/>
              <a:ea typeface="微软雅黑" panose="020B0503020204020204" charset="-122"/>
              <a:cs typeface="微软雅黑" panose="020B0503020204020204" charset="-122"/>
            </a:endParaRPr>
          </a:p>
        </p:txBody>
      </p:sp>
      <p:sp>
        <p:nvSpPr>
          <p:cNvPr id="680" name="textbox 680"/>
          <p:cNvSpPr/>
          <p:nvPr/>
        </p:nvSpPr>
        <p:spPr>
          <a:xfrm>
            <a:off x="5071014" y="3290813"/>
            <a:ext cx="100964" cy="20700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425"/>
              </a:lnSpc>
            </a:pPr>
            <a:r>
              <a:rPr sz="1100" kern="0" spc="-20" dirty="0">
                <a:solidFill>
                  <a:srgbClr val="FFFFFF">
                    <a:alpha val="100000"/>
                  </a:srgbClr>
                </a:solidFill>
                <a:latin typeface="微软雅黑" panose="020B0503020204020204" charset="-122"/>
                <a:ea typeface="微软雅黑" panose="020B0503020204020204" charset="-122"/>
                <a:cs typeface="微软雅黑" panose="020B0503020204020204" charset="-122"/>
              </a:rPr>
              <a:t>9</a:t>
            </a:r>
            <a:endParaRPr sz="1100" dirty="0">
              <a:latin typeface="微软雅黑" panose="020B0503020204020204" charset="-122"/>
              <a:ea typeface="微软雅黑" panose="020B0503020204020204" charset="-122"/>
              <a:cs typeface="微软雅黑" panose="020B0503020204020204" charset="-122"/>
            </a:endParaRPr>
          </a:p>
        </p:txBody>
      </p:sp>
      <p:sp>
        <p:nvSpPr>
          <p:cNvPr id="682" name="textbox 682"/>
          <p:cNvSpPr/>
          <p:nvPr/>
        </p:nvSpPr>
        <p:spPr>
          <a:xfrm>
            <a:off x="718784" y="1467475"/>
            <a:ext cx="93344" cy="20700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ts val="1425"/>
              </a:lnSpc>
            </a:pPr>
            <a:r>
              <a:rPr sz="900"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1</a:t>
            </a:r>
            <a:endParaRPr sz="9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 name="group 74"/>
          <p:cNvGrpSpPr/>
          <p:nvPr/>
        </p:nvGrpSpPr>
        <p:grpSpPr>
          <a:xfrm rot="21600000">
            <a:off x="1350162" y="999388"/>
            <a:ext cx="2167343" cy="5021160"/>
            <a:chOff x="0" y="0"/>
            <a:chExt cx="2167343" cy="5021160"/>
          </a:xfrm>
        </p:grpSpPr>
        <p:pic>
          <p:nvPicPr>
            <p:cNvPr id="686" name="picture 686"/>
            <p:cNvPicPr>
              <a:picLocks noChangeAspect="1"/>
            </p:cNvPicPr>
            <p:nvPr/>
          </p:nvPicPr>
          <p:blipFill>
            <a:blip r:embed="rId1"/>
            <a:stretch>
              <a:fillRect/>
            </a:stretch>
          </p:blipFill>
          <p:spPr>
            <a:xfrm rot="21600000">
              <a:off x="0" y="0"/>
              <a:ext cx="2167343" cy="5021160"/>
            </a:xfrm>
            <a:prstGeom prst="rect">
              <a:avLst/>
            </a:prstGeom>
          </p:spPr>
        </p:pic>
        <p:sp>
          <p:nvSpPr>
            <p:cNvPr id="688" name="textbox 688"/>
            <p:cNvSpPr/>
            <p:nvPr/>
          </p:nvSpPr>
          <p:spPr>
            <a:xfrm>
              <a:off x="-12700" y="-12700"/>
              <a:ext cx="2193289" cy="5048884"/>
            </a:xfrm>
            <a:prstGeom prst="rect">
              <a:avLst/>
            </a:prstGeom>
            <a:noFill/>
            <a:ln w="0" cap="flat">
              <a:noFill/>
              <a:prstDash val="solid"/>
              <a:miter lim="0"/>
            </a:ln>
          </p:spPr>
          <p:txBody>
            <a:bodyPr vert="horz" wrap="square" lIns="0" tIns="0" rIns="0" bIns="0"/>
            <a:lstStyle/>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915035" algn="l" rtl="0" eaLnBrk="0">
                <a:lnSpc>
                  <a:spcPct val="87000"/>
                </a:lnSpc>
              </a:pP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主机</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72000"/>
                </a:lnSpc>
              </a:pPr>
              <a:endParaRPr sz="1000" dirty="0">
                <a:latin typeface="Arial" panose="020B0604020202020204"/>
                <a:ea typeface="Arial" panose="020B0604020202020204"/>
                <a:cs typeface="Arial" panose="020B0604020202020204"/>
              </a:endParaRPr>
            </a:p>
            <a:p>
              <a:pPr algn="l" rtl="0" eaLnBrk="0">
                <a:lnSpc>
                  <a:spcPct val="126000"/>
                </a:lnSpc>
              </a:pPr>
              <a:endParaRPr sz="200" dirty="0">
                <a:latin typeface="Arial" panose="020B0604020202020204"/>
                <a:ea typeface="Arial" panose="020B0604020202020204"/>
                <a:cs typeface="Arial" panose="020B0604020202020204"/>
              </a:endParaRPr>
            </a:p>
            <a:p>
              <a:pPr marL="913130" algn="l" rtl="0" eaLnBrk="0">
                <a:lnSpc>
                  <a:spcPct val="87000"/>
                </a:lnSpc>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容器</a:t>
              </a:r>
              <a:endParaRPr sz="1000" dirty="0">
                <a:latin typeface="微软雅黑" panose="020B0503020204020204" charset="-122"/>
                <a:ea typeface="微软雅黑" panose="020B0503020204020204" charset="-122"/>
                <a:cs typeface="微软雅黑" panose="020B0503020204020204" charset="-122"/>
              </a:endParaRPr>
            </a:p>
          </p:txBody>
        </p:sp>
      </p:grpSp>
      <p:pic>
        <p:nvPicPr>
          <p:cNvPr id="690" name="picture 690"/>
          <p:cNvPicPr>
            <a:picLocks noChangeAspect="1"/>
          </p:cNvPicPr>
          <p:nvPr/>
        </p:nvPicPr>
        <p:blipFill>
          <a:blip r:embed="rId2"/>
          <a:stretch>
            <a:fillRect/>
          </a:stretch>
        </p:blipFill>
        <p:spPr>
          <a:xfrm rot="21600000">
            <a:off x="4744618" y="999388"/>
            <a:ext cx="2167330" cy="5021160"/>
          </a:xfrm>
          <a:prstGeom prst="rect">
            <a:avLst/>
          </a:prstGeom>
        </p:spPr>
      </p:pic>
      <p:sp>
        <p:nvSpPr>
          <p:cNvPr id="692" name="textbox 692"/>
          <p:cNvSpPr/>
          <p:nvPr/>
        </p:nvSpPr>
        <p:spPr>
          <a:xfrm>
            <a:off x="7852147" y="5172984"/>
            <a:ext cx="3678554" cy="591184"/>
          </a:xfrm>
          <a:prstGeom prst="rect">
            <a:avLst/>
          </a:prstGeom>
          <a:solidFill>
            <a:srgbClr val="FDEADA">
              <a:alpha val="100000"/>
            </a:srgbClr>
          </a:solidFill>
          <a:ln w="0" cap="flat">
            <a:noFill/>
            <a:prstDash val="solid"/>
            <a:miter lim="0"/>
          </a:ln>
        </p:spPr>
        <p:txBody>
          <a:bodyPr vert="horz" wrap="square" lIns="0" tIns="0" rIns="0" bIns="0"/>
          <a:lstStyle/>
          <a:p>
            <a:pPr algn="l" rtl="0" eaLnBrk="0">
              <a:lnSpc>
                <a:spcPct val="151000"/>
              </a:lnSpc>
            </a:pPr>
            <a:endParaRPr sz="100" dirty="0">
              <a:latin typeface="Arial" panose="020B0604020202020204"/>
              <a:ea typeface="Arial" panose="020B0604020202020204"/>
              <a:cs typeface="Arial" panose="020B0604020202020204"/>
            </a:endParaRPr>
          </a:p>
          <a:p>
            <a:pPr marL="1306830" algn="l" rtl="0" eaLnBrk="0">
              <a:lnSpc>
                <a:spcPct val="88000"/>
              </a:lnSpc>
              <a:spcBef>
                <a:spcPts val="0"/>
              </a:spcBef>
            </a:pPr>
            <a:r>
              <a:rPr sz="1400" kern="0" spc="-10" dirty="0">
                <a:solidFill>
                  <a:srgbClr val="1D1D1A">
                    <a:alpha val="100000"/>
                  </a:srgbClr>
                </a:solidFill>
                <a:latin typeface="微软雅黑" panose="020B0503020204020204" charset="-122"/>
                <a:ea typeface="微软雅黑" panose="020B0503020204020204" charset="-122"/>
                <a:cs typeface="微软雅黑" panose="020B0503020204020204" charset="-122"/>
              </a:rPr>
              <a:t>数据快递服务</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20000"/>
              </a:lnSpc>
            </a:pPr>
            <a:endParaRPr sz="400" dirty="0">
              <a:latin typeface="Arial" panose="020B0604020202020204"/>
              <a:ea typeface="Arial" panose="020B0604020202020204"/>
              <a:cs typeface="Arial" panose="020B0604020202020204"/>
            </a:endParaRPr>
          </a:p>
          <a:p>
            <a:pPr marL="728345" algn="l" rtl="0" eaLnBrk="0">
              <a:lnSpc>
                <a:spcPts val="1815"/>
              </a:lnSpc>
              <a:spcBef>
                <a:spcPts val="5"/>
              </a:spcBef>
            </a:pPr>
            <a:r>
              <a:rPr sz="14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DES</a:t>
            </a:r>
            <a:r>
              <a:rPr sz="1400" kern="0" spc="17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(Data</a:t>
            </a:r>
            <a:r>
              <a:rPr sz="1400" kern="0" spc="14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1D1D1A">
                    <a:alpha val="100000"/>
                  </a:srgbClr>
                </a:solidFill>
                <a:latin typeface="微软雅黑" panose="020B0503020204020204" charset="-122"/>
                <a:ea typeface="微软雅黑" panose="020B0503020204020204" charset="-122"/>
                <a:cs typeface="微软雅黑" panose="020B0503020204020204" charset="-122"/>
              </a:rPr>
              <a:t>Express Service)</a:t>
            </a:r>
            <a:endParaRPr sz="1400" dirty="0">
              <a:latin typeface="微软雅黑" panose="020B0503020204020204" charset="-122"/>
              <a:ea typeface="微软雅黑" panose="020B0503020204020204" charset="-122"/>
              <a:cs typeface="微软雅黑" panose="020B0503020204020204" charset="-122"/>
            </a:endParaRPr>
          </a:p>
        </p:txBody>
      </p:sp>
      <p:sp>
        <p:nvSpPr>
          <p:cNvPr id="694" name="textbox 694"/>
          <p:cNvSpPr/>
          <p:nvPr/>
        </p:nvSpPr>
        <p:spPr>
          <a:xfrm>
            <a:off x="7852147" y="3696977"/>
            <a:ext cx="3678554" cy="591184"/>
          </a:xfrm>
          <a:prstGeom prst="rect">
            <a:avLst/>
          </a:prstGeom>
          <a:solidFill>
            <a:srgbClr val="FDEADA">
              <a:alpha val="100000"/>
            </a:srgbClr>
          </a:solidFill>
          <a:ln w="0" cap="flat">
            <a:noFill/>
            <a:prstDash val="solid"/>
            <a:miter lim="0"/>
          </a:ln>
        </p:spPr>
        <p:txBody>
          <a:bodyPr vert="horz" wrap="square" lIns="0" tIns="0" rIns="0" bIns="0"/>
          <a:lstStyle/>
          <a:p>
            <a:pPr algn="l" rtl="0" eaLnBrk="0">
              <a:lnSpc>
                <a:spcPct val="137000"/>
              </a:lnSpc>
            </a:pPr>
            <a:endParaRPr sz="200" dirty="0">
              <a:latin typeface="Arial" panose="020B0604020202020204"/>
              <a:ea typeface="Arial" panose="020B0604020202020204"/>
              <a:cs typeface="Arial" panose="020B0604020202020204"/>
            </a:endParaRPr>
          </a:p>
          <a:p>
            <a:pPr marL="1180465" algn="l" rtl="0" eaLnBrk="0">
              <a:lnSpc>
                <a:spcPct val="90000"/>
              </a:lnSpc>
              <a:spcBef>
                <a:spcPts val="0"/>
              </a:spcBef>
            </a:pPr>
            <a:r>
              <a:rPr sz="12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对象存储迁移服务</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3000"/>
              </a:lnSpc>
            </a:pPr>
            <a:endParaRPr sz="500" dirty="0">
              <a:latin typeface="Arial" panose="020B0604020202020204"/>
              <a:ea typeface="Arial" panose="020B0604020202020204"/>
              <a:cs typeface="Arial" panose="020B0604020202020204"/>
            </a:endParaRPr>
          </a:p>
          <a:p>
            <a:pPr marL="261620" algn="l" rtl="0" eaLnBrk="0">
              <a:lnSpc>
                <a:spcPts val="1670"/>
              </a:lnSpc>
            </a:pP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OMS</a:t>
            </a:r>
            <a:r>
              <a:rPr sz="12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(Object Storage</a:t>
            </a:r>
            <a:r>
              <a:rPr sz="1200" kern="0" spc="17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Migration Service)</a:t>
            </a:r>
            <a:endParaRPr sz="1200" dirty="0">
              <a:latin typeface="微软雅黑" panose="020B0503020204020204" charset="-122"/>
              <a:ea typeface="微软雅黑" panose="020B0503020204020204" charset="-122"/>
              <a:cs typeface="微软雅黑" panose="020B0503020204020204" charset="-122"/>
            </a:endParaRPr>
          </a:p>
        </p:txBody>
      </p:sp>
      <p:grpSp>
        <p:nvGrpSpPr>
          <p:cNvPr id="76" name="group 76"/>
          <p:cNvGrpSpPr/>
          <p:nvPr/>
        </p:nvGrpSpPr>
        <p:grpSpPr>
          <a:xfrm rot="21600000">
            <a:off x="7843115" y="1469773"/>
            <a:ext cx="3669761" cy="592289"/>
            <a:chOff x="0" y="0"/>
            <a:chExt cx="3669761" cy="592289"/>
          </a:xfrm>
        </p:grpSpPr>
        <p:pic>
          <p:nvPicPr>
            <p:cNvPr id="696" name="picture 696"/>
            <p:cNvPicPr>
              <a:picLocks noChangeAspect="1"/>
            </p:cNvPicPr>
            <p:nvPr/>
          </p:nvPicPr>
          <p:blipFill>
            <a:blip r:embed="rId3"/>
            <a:stretch>
              <a:fillRect/>
            </a:stretch>
          </p:blipFill>
          <p:spPr>
            <a:xfrm rot="21600000">
              <a:off x="0" y="0"/>
              <a:ext cx="3669761" cy="592289"/>
            </a:xfrm>
            <a:prstGeom prst="rect">
              <a:avLst/>
            </a:prstGeom>
          </p:spPr>
        </p:pic>
        <p:sp>
          <p:nvSpPr>
            <p:cNvPr id="698" name="textbox 698"/>
            <p:cNvSpPr/>
            <p:nvPr/>
          </p:nvSpPr>
          <p:spPr>
            <a:xfrm>
              <a:off x="-12700" y="-12700"/>
              <a:ext cx="3695700" cy="617855"/>
            </a:xfrm>
            <a:prstGeom prst="rect">
              <a:avLst/>
            </a:prstGeom>
            <a:noFill/>
            <a:ln w="0" cap="flat">
              <a:noFill/>
              <a:prstDash val="solid"/>
              <a:miter lim="0"/>
            </a:ln>
          </p:spPr>
          <p:txBody>
            <a:bodyPr vert="horz" wrap="square" lIns="0" tIns="0" rIns="0" bIns="0"/>
            <a:lstStyle/>
            <a:p>
              <a:pPr algn="l" rtl="0" eaLnBrk="0">
                <a:lnSpc>
                  <a:spcPct val="122000"/>
                </a:lnSpc>
              </a:pPr>
              <a:endParaRPr sz="300" dirty="0">
                <a:latin typeface="Arial" panose="020B0604020202020204"/>
                <a:ea typeface="Arial" panose="020B0604020202020204"/>
                <a:cs typeface="Arial" panose="020B0604020202020204"/>
              </a:endParaRPr>
            </a:p>
            <a:p>
              <a:pPr marL="1354455" algn="l" rtl="0" eaLnBrk="0">
                <a:lnSpc>
                  <a:spcPct val="89000"/>
                </a:lnSpc>
                <a:spcBef>
                  <a:spcPts val="0"/>
                </a:spcBef>
              </a:pPr>
              <a:r>
                <a:rPr sz="12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资源发现评估</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4000"/>
                </a:lnSpc>
              </a:pPr>
              <a:endParaRPr sz="500" dirty="0">
                <a:latin typeface="Arial" panose="020B0604020202020204"/>
                <a:ea typeface="Arial" panose="020B0604020202020204"/>
                <a:cs typeface="Arial" panose="020B0604020202020204"/>
              </a:endParaRPr>
            </a:p>
            <a:p>
              <a:pPr marL="351790" algn="l" rtl="0" eaLnBrk="0">
                <a:lnSpc>
                  <a:spcPts val="1670"/>
                </a:lnSpc>
                <a:spcBef>
                  <a:spcPts val="5"/>
                </a:spcBef>
              </a:pP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RDA</a:t>
              </a:r>
              <a:r>
                <a:rPr sz="12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(Resource</a:t>
              </a:r>
              <a:r>
                <a:rPr sz="12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Discovery Assessment)</a:t>
              </a:r>
              <a:endParaRPr sz="1200" dirty="0">
                <a:latin typeface="微软雅黑" panose="020B0503020204020204" charset="-122"/>
                <a:ea typeface="微软雅黑" panose="020B0503020204020204" charset="-122"/>
                <a:cs typeface="微软雅黑" panose="020B0503020204020204" charset="-122"/>
              </a:endParaRPr>
            </a:p>
          </p:txBody>
        </p:sp>
      </p:grpSp>
      <p:sp>
        <p:nvSpPr>
          <p:cNvPr id="700" name="textbox 700"/>
          <p:cNvSpPr/>
          <p:nvPr/>
        </p:nvSpPr>
        <p:spPr>
          <a:xfrm>
            <a:off x="7852057" y="4434974"/>
            <a:ext cx="3670300" cy="591184"/>
          </a:xfrm>
          <a:prstGeom prst="rect">
            <a:avLst/>
          </a:prstGeom>
          <a:solidFill>
            <a:srgbClr val="FDEADA">
              <a:alpha val="100000"/>
            </a:srgbClr>
          </a:solidFill>
          <a:ln w="0" cap="flat">
            <a:noFill/>
            <a:prstDash val="solid"/>
            <a:miter lim="0"/>
          </a:ln>
        </p:spPr>
        <p:txBody>
          <a:bodyPr vert="horz" wrap="square" lIns="0" tIns="0" rIns="0" bIns="0"/>
          <a:lstStyle/>
          <a:p>
            <a:pPr algn="l" rtl="0" eaLnBrk="0">
              <a:lnSpc>
                <a:spcPct val="138000"/>
              </a:lnSpc>
            </a:pPr>
            <a:endParaRPr sz="200" dirty="0">
              <a:latin typeface="Arial" panose="020B0604020202020204"/>
              <a:ea typeface="Arial" panose="020B0604020202020204"/>
              <a:cs typeface="Arial" panose="020B0604020202020204"/>
            </a:endParaRPr>
          </a:p>
          <a:p>
            <a:pPr marL="1261110" algn="l" rtl="0" eaLnBrk="0">
              <a:lnSpc>
                <a:spcPct val="90000"/>
              </a:lnSpc>
              <a:spcBef>
                <a:spcPts val="0"/>
              </a:spcBef>
            </a:pPr>
            <a:r>
              <a:rPr sz="12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云数据迁移服务</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2000"/>
              </a:lnSpc>
            </a:pPr>
            <a:endParaRPr sz="500" dirty="0">
              <a:latin typeface="Arial" panose="020B0604020202020204"/>
              <a:ea typeface="Arial" panose="020B0604020202020204"/>
              <a:cs typeface="Arial" panose="020B0604020202020204"/>
            </a:endParaRPr>
          </a:p>
          <a:p>
            <a:pPr marL="708660" algn="l" rtl="0" eaLnBrk="0">
              <a:lnSpc>
                <a:spcPts val="1670"/>
              </a:lnSpc>
              <a:spcBef>
                <a:spcPts val="5"/>
              </a:spcBef>
            </a:pP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CDM</a:t>
            </a:r>
            <a:r>
              <a:rPr sz="1200" kern="0" spc="13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(Cloud</a:t>
            </a:r>
            <a:r>
              <a:rPr sz="12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Data</a:t>
            </a:r>
            <a:r>
              <a:rPr sz="1200" kern="0" spc="16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Migration)</a:t>
            </a:r>
            <a:endParaRPr sz="1200" dirty="0">
              <a:latin typeface="微软雅黑" panose="020B0503020204020204" charset="-122"/>
              <a:ea typeface="微软雅黑" panose="020B0503020204020204" charset="-122"/>
              <a:cs typeface="微软雅黑" panose="020B0503020204020204" charset="-122"/>
            </a:endParaRPr>
          </a:p>
        </p:txBody>
      </p:sp>
      <p:sp>
        <p:nvSpPr>
          <p:cNvPr id="702" name="textbox 702"/>
          <p:cNvSpPr/>
          <p:nvPr/>
        </p:nvSpPr>
        <p:spPr>
          <a:xfrm>
            <a:off x="7862316" y="2959607"/>
            <a:ext cx="3648709" cy="556894"/>
          </a:xfrm>
          <a:prstGeom prst="rect">
            <a:avLst/>
          </a:prstGeom>
          <a:solidFill>
            <a:srgbClr val="FDEADA">
              <a:alpha val="100000"/>
            </a:srgbClr>
          </a:solidFill>
          <a:ln w="0" cap="flat">
            <a:noFill/>
            <a:prstDash val="solid"/>
            <a:miter lim="0"/>
          </a:ln>
        </p:spPr>
        <p:txBody>
          <a:bodyPr vert="horz" wrap="square" lIns="0" tIns="0" rIns="0" bIns="0"/>
          <a:lstStyle/>
          <a:p>
            <a:pPr algn="l" rtl="0" eaLnBrk="0">
              <a:lnSpc>
                <a:spcPct val="136000"/>
              </a:lnSpc>
            </a:pPr>
            <a:endParaRPr sz="200" dirty="0">
              <a:latin typeface="Arial" panose="020B0604020202020204"/>
              <a:ea typeface="Arial" panose="020B0604020202020204"/>
              <a:cs typeface="Arial" panose="020B0604020202020204"/>
            </a:endParaRPr>
          </a:p>
          <a:p>
            <a:pPr marL="1330325" algn="l" rtl="0" eaLnBrk="0">
              <a:lnSpc>
                <a:spcPct val="90000"/>
              </a:lnSpc>
              <a:spcBef>
                <a:spcPts val="0"/>
              </a:spcBef>
            </a:pPr>
            <a:r>
              <a:rPr sz="12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数据复制服务</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2000"/>
              </a:lnSpc>
            </a:pPr>
            <a:endParaRPr sz="500" dirty="0">
              <a:latin typeface="Arial" panose="020B0604020202020204"/>
              <a:ea typeface="Arial" panose="020B0604020202020204"/>
              <a:cs typeface="Arial" panose="020B0604020202020204"/>
            </a:endParaRPr>
          </a:p>
          <a:p>
            <a:pPr marL="641985" algn="l" rtl="0" eaLnBrk="0">
              <a:lnSpc>
                <a:spcPts val="1670"/>
              </a:lnSpc>
              <a:spcBef>
                <a:spcPts val="5"/>
              </a:spcBef>
            </a:pP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DRS</a:t>
            </a:r>
            <a:r>
              <a:rPr sz="1200" kern="0" spc="12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(Data</a:t>
            </a:r>
            <a:r>
              <a:rPr sz="1200" kern="0" spc="17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Repli</a:t>
            </a:r>
            <a:r>
              <a:rPr sz="12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cation Service)</a:t>
            </a:r>
            <a:endParaRPr sz="1200" dirty="0">
              <a:latin typeface="微软雅黑" panose="020B0503020204020204" charset="-122"/>
              <a:ea typeface="微软雅黑" panose="020B0503020204020204" charset="-122"/>
              <a:cs typeface="微软雅黑" panose="020B0503020204020204" charset="-122"/>
            </a:endParaRPr>
          </a:p>
        </p:txBody>
      </p:sp>
      <p:sp>
        <p:nvSpPr>
          <p:cNvPr id="704" name="textbox 704"/>
          <p:cNvSpPr/>
          <p:nvPr/>
        </p:nvSpPr>
        <p:spPr>
          <a:xfrm>
            <a:off x="7854696" y="2209800"/>
            <a:ext cx="3647440" cy="554990"/>
          </a:xfrm>
          <a:prstGeom prst="rect">
            <a:avLst/>
          </a:prstGeom>
          <a:solidFill>
            <a:srgbClr val="FDEADA">
              <a:alpha val="100000"/>
            </a:srgbClr>
          </a:solidFill>
          <a:ln w="0" cap="flat">
            <a:noFill/>
            <a:prstDash val="solid"/>
            <a:miter lim="0"/>
          </a:ln>
        </p:spPr>
        <p:txBody>
          <a:bodyPr vert="horz" wrap="square" lIns="0" tIns="0" rIns="0" bIns="0"/>
          <a:lstStyle/>
          <a:p>
            <a:pPr algn="l" rtl="0" eaLnBrk="0">
              <a:lnSpc>
                <a:spcPct val="132000"/>
              </a:lnSpc>
            </a:pPr>
            <a:endParaRPr sz="200" dirty="0">
              <a:latin typeface="Arial" panose="020B0604020202020204"/>
              <a:ea typeface="Arial" panose="020B0604020202020204"/>
              <a:cs typeface="Arial" panose="020B0604020202020204"/>
            </a:endParaRPr>
          </a:p>
          <a:p>
            <a:pPr marL="1331595" algn="l" rtl="0" eaLnBrk="0">
              <a:lnSpc>
                <a:spcPct val="90000"/>
              </a:lnSpc>
              <a:spcBef>
                <a:spcPts val="0"/>
              </a:spcBef>
            </a:pPr>
            <a:r>
              <a:rPr sz="1200" kern="0" spc="90" dirty="0">
                <a:solidFill>
                  <a:srgbClr val="1D1D1A">
                    <a:alpha val="100000"/>
                  </a:srgbClr>
                </a:solidFill>
                <a:latin typeface="微软雅黑" panose="020B0503020204020204" charset="-122"/>
                <a:ea typeface="微软雅黑" panose="020B0503020204020204" charset="-122"/>
                <a:cs typeface="微软雅黑" panose="020B0503020204020204" charset="-122"/>
              </a:rPr>
              <a:t>主机迁移服务</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3000"/>
              </a:lnSpc>
            </a:pPr>
            <a:endParaRPr sz="500" dirty="0">
              <a:latin typeface="Arial" panose="020B0604020202020204"/>
              <a:ea typeface="Arial" panose="020B0604020202020204"/>
              <a:cs typeface="Arial" panose="020B0604020202020204"/>
            </a:endParaRPr>
          </a:p>
          <a:p>
            <a:pPr marL="588645" algn="l" rtl="0" eaLnBrk="0">
              <a:lnSpc>
                <a:spcPts val="1670"/>
              </a:lnSpc>
            </a:pP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SMS  (Server</a:t>
            </a:r>
            <a:r>
              <a:rPr sz="1200" kern="0" spc="15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Migration</a:t>
            </a:r>
            <a:r>
              <a:rPr sz="1200" kern="0" spc="11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Service)</a:t>
            </a:r>
            <a:endParaRPr sz="1200" dirty="0">
              <a:latin typeface="微软雅黑" panose="020B0503020204020204" charset="-122"/>
              <a:ea typeface="微软雅黑" panose="020B0503020204020204" charset="-122"/>
              <a:cs typeface="微软雅黑" panose="020B0503020204020204" charset="-122"/>
            </a:endParaRPr>
          </a:p>
        </p:txBody>
      </p:sp>
      <p:sp>
        <p:nvSpPr>
          <p:cNvPr id="706" name="textbox 706"/>
          <p:cNvSpPr/>
          <p:nvPr/>
        </p:nvSpPr>
        <p:spPr>
          <a:xfrm>
            <a:off x="1886012" y="1120832"/>
            <a:ext cx="1000760" cy="1284605"/>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300990" algn="l" rtl="0" eaLnBrk="0">
              <a:lnSpc>
                <a:spcPct val="88000"/>
              </a:lnSpc>
            </a:pP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源端</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37000"/>
              </a:lnSpc>
            </a:pPr>
            <a:endParaRPr sz="1000" dirty="0">
              <a:latin typeface="Arial" panose="020B0604020202020204"/>
              <a:ea typeface="Arial" panose="020B0604020202020204"/>
              <a:cs typeface="Arial" panose="020B0604020202020204"/>
            </a:endParaRPr>
          </a:p>
          <a:p>
            <a:pPr algn="l" rtl="0" eaLnBrk="0">
              <a:lnSpc>
                <a:spcPct val="137000"/>
              </a:lnSpc>
            </a:pPr>
            <a:endParaRPr sz="1000" dirty="0">
              <a:latin typeface="Arial" panose="020B0604020202020204"/>
              <a:ea typeface="Arial" panose="020B0604020202020204"/>
              <a:cs typeface="Arial" panose="020B0604020202020204"/>
            </a:endParaRPr>
          </a:p>
          <a:p>
            <a:pPr marL="431800" indent="-419100" algn="l" rtl="0" eaLnBrk="0">
              <a:lnSpc>
                <a:spcPct val="109000"/>
              </a:lnSpc>
              <a:spcBef>
                <a:spcPts val="305"/>
              </a:spcBef>
            </a:pP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CDN</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a:t>
            </a:r>
            <a:r>
              <a:rPr sz="1000" kern="0" spc="0" dirty="0">
                <a:solidFill>
                  <a:srgbClr val="1D1D1A">
                    <a:alpha val="100000"/>
                  </a:srgbClr>
                </a:solidFill>
                <a:latin typeface="微软雅黑" panose="020B0503020204020204" charset="-122"/>
                <a:ea typeface="微软雅黑" panose="020B0503020204020204" charset="-122"/>
                <a:cs typeface="微软雅黑" panose="020B0503020204020204" charset="-122"/>
              </a:rPr>
              <a:t>WAF</a:t>
            </a:r>
            <a:r>
              <a:rPr sz="1000" kern="0" spc="70" dirty="0">
                <a:solidFill>
                  <a:srgbClr val="1D1D1A">
                    <a:alpha val="100000"/>
                  </a:srgbClr>
                </a:solidFill>
                <a:latin typeface="微软雅黑" panose="020B0503020204020204" charset="-122"/>
                <a:ea typeface="微软雅黑" panose="020B0503020204020204" charset="-122"/>
                <a:cs typeface="微软雅黑" panose="020B0503020204020204" charset="-122"/>
              </a:rPr>
              <a:t>/防火</a:t>
            </a:r>
            <a:r>
              <a:rPr sz="1000" kern="0" spc="10" dirty="0">
                <a:solidFill>
                  <a:srgbClr val="1D1D1A">
                    <a:alpha val="100000"/>
                  </a:srgbClr>
                </a:solidFill>
                <a:latin typeface="微软雅黑" panose="020B0503020204020204" charset="-122"/>
                <a:ea typeface="微软雅黑" panose="020B0503020204020204" charset="-122"/>
                <a:cs typeface="微软雅黑" panose="020B0503020204020204" charset="-122"/>
              </a:rPr>
              <a:t> </a:t>
            </a: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墙</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8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231775" algn="l" rtl="0" eaLnBrk="0">
              <a:lnSpc>
                <a:spcPct val="87000"/>
              </a:lnSpc>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负载均衡</a:t>
            </a:r>
            <a:endParaRPr sz="1000" dirty="0">
              <a:latin typeface="微软雅黑" panose="020B0503020204020204" charset="-122"/>
              <a:ea typeface="微软雅黑" panose="020B0503020204020204" charset="-122"/>
              <a:cs typeface="微软雅黑" panose="020B0503020204020204" charset="-122"/>
            </a:endParaRPr>
          </a:p>
        </p:txBody>
      </p:sp>
      <p:sp>
        <p:nvSpPr>
          <p:cNvPr id="708" name="textbox 708"/>
          <p:cNvSpPr/>
          <p:nvPr/>
        </p:nvSpPr>
        <p:spPr>
          <a:xfrm>
            <a:off x="2105344" y="3738746"/>
            <a:ext cx="558165" cy="2040889"/>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46685" algn="l" rtl="0" eaLnBrk="0">
              <a:lnSpc>
                <a:spcPct val="88000"/>
              </a:lnSpc>
            </a:pPr>
            <a:r>
              <a:rPr sz="1000" kern="0" spc="30" dirty="0">
                <a:solidFill>
                  <a:srgbClr val="1D1D1A">
                    <a:alpha val="100000"/>
                  </a:srgbClr>
                </a:solidFill>
                <a:latin typeface="微软雅黑" panose="020B0503020204020204" charset="-122"/>
                <a:ea typeface="微软雅黑" panose="020B0503020204020204" charset="-122"/>
                <a:cs typeface="微软雅黑" panose="020B0503020204020204" charset="-122"/>
              </a:rPr>
              <a:t>缓存</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marL="78740" algn="l" rtl="0" eaLnBrk="0">
              <a:lnSpc>
                <a:spcPct val="88000"/>
              </a:lnSpc>
              <a:spcBef>
                <a:spcPts val="310"/>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数据库</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70000"/>
              </a:lnSpc>
            </a:pPr>
            <a:endParaRPr sz="1000" dirty="0">
              <a:latin typeface="Arial" panose="020B0604020202020204"/>
              <a:ea typeface="Arial" panose="020B0604020202020204"/>
              <a:cs typeface="Arial" panose="020B0604020202020204"/>
            </a:endParaRPr>
          </a:p>
          <a:p>
            <a:pPr marL="12700" algn="l" rtl="0" eaLnBrk="0">
              <a:lnSpc>
                <a:spcPct val="88000"/>
              </a:lnSpc>
              <a:spcBef>
                <a:spcPts val="305"/>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对象存储</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marL="13335" algn="l" rtl="0" eaLnBrk="0">
              <a:lnSpc>
                <a:spcPct val="88000"/>
              </a:lnSpc>
              <a:spcBef>
                <a:spcPts val="305"/>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文件系统</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29000"/>
              </a:lnSpc>
            </a:pPr>
            <a:endParaRPr sz="200" dirty="0">
              <a:latin typeface="Arial" panose="020B0604020202020204"/>
              <a:ea typeface="Arial" panose="020B0604020202020204"/>
              <a:cs typeface="Arial" panose="020B0604020202020204"/>
            </a:endParaRPr>
          </a:p>
          <a:p>
            <a:pPr marL="79375" algn="l" rtl="0" eaLnBrk="0">
              <a:lnSpc>
                <a:spcPct val="87000"/>
              </a:lnSpc>
              <a:spcBef>
                <a:spcPts val="0"/>
              </a:spcBef>
            </a:pPr>
            <a:r>
              <a:rPr sz="1000" kern="0" spc="40" dirty="0">
                <a:solidFill>
                  <a:srgbClr val="1D1D1A">
                    <a:alpha val="100000"/>
                  </a:srgbClr>
                </a:solidFill>
                <a:latin typeface="微软雅黑" panose="020B0503020204020204" charset="-122"/>
                <a:ea typeface="微软雅黑" panose="020B0503020204020204" charset="-122"/>
                <a:cs typeface="微软雅黑" panose="020B0503020204020204" charset="-122"/>
              </a:rPr>
              <a:t>大数据</a:t>
            </a:r>
            <a:endParaRPr sz="1000" dirty="0">
              <a:latin typeface="微软雅黑" panose="020B0503020204020204" charset="-122"/>
              <a:ea typeface="微软雅黑" panose="020B0503020204020204" charset="-122"/>
              <a:cs typeface="微软雅黑" panose="020B0503020204020204" charset="-122"/>
            </a:endParaRPr>
          </a:p>
        </p:txBody>
      </p:sp>
      <p:sp>
        <p:nvSpPr>
          <p:cNvPr id="710" name="textbox 710"/>
          <p:cNvSpPr/>
          <p:nvPr/>
        </p:nvSpPr>
        <p:spPr>
          <a:xfrm>
            <a:off x="187290" y="148405"/>
            <a:ext cx="2857500" cy="386715"/>
          </a:xfrm>
          <a:prstGeom prst="rect">
            <a:avLst/>
          </a:prstGeom>
          <a:noFill/>
          <a:ln w="0" cap="flat">
            <a:noFill/>
            <a:prstDash val="solid"/>
            <a:miter lim="0"/>
          </a:ln>
        </p:spPr>
        <p:txBody>
          <a:bodyPr vert="horz" wrap="square" lIns="0" tIns="0" rIns="0" bIns="0"/>
          <a:lstStyle/>
          <a:p>
            <a:pPr algn="l" rtl="0" eaLnBrk="0">
              <a:lnSpc>
                <a:spcPct val="74000"/>
              </a:lnSpc>
            </a:pPr>
            <a:endParaRPr sz="100" dirty="0">
              <a:latin typeface="Arial" panose="020B0604020202020204"/>
              <a:ea typeface="Arial" panose="020B0604020202020204"/>
              <a:cs typeface="Arial" panose="020B0604020202020204"/>
            </a:endParaRPr>
          </a:p>
          <a:p>
            <a:pPr marL="12700" algn="l" rtl="0" eaLnBrk="0">
              <a:lnSpc>
                <a:spcPct val="88000"/>
              </a:lnSpc>
            </a:pPr>
            <a:r>
              <a:rPr sz="2700" b="1"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云端迁移工具选型</a:t>
            </a:r>
            <a:endParaRPr sz="2700" dirty="0">
              <a:latin typeface="微软雅黑" panose="020B0503020204020204" charset="-122"/>
              <a:ea typeface="微软雅黑" panose="020B0503020204020204" charset="-122"/>
              <a:cs typeface="微软雅黑" panose="020B0503020204020204" charset="-122"/>
            </a:endParaRPr>
          </a:p>
        </p:txBody>
      </p:sp>
      <p:pic>
        <p:nvPicPr>
          <p:cNvPr id="712" name="picture 712"/>
          <p:cNvPicPr>
            <a:picLocks noChangeAspect="1"/>
          </p:cNvPicPr>
          <p:nvPr/>
        </p:nvPicPr>
        <p:blipFill>
          <a:blip r:embed="rId4"/>
          <a:stretch>
            <a:fillRect/>
          </a:stretch>
        </p:blipFill>
        <p:spPr>
          <a:xfrm rot="21600000">
            <a:off x="3152889" y="4228033"/>
            <a:ext cx="1799767" cy="76200"/>
          </a:xfrm>
          <a:prstGeom prst="rect">
            <a:avLst/>
          </a:prstGeom>
        </p:spPr>
      </p:pic>
      <p:sp>
        <p:nvSpPr>
          <p:cNvPr id="714" name="textbox 714"/>
          <p:cNvSpPr/>
          <p:nvPr/>
        </p:nvSpPr>
        <p:spPr>
          <a:xfrm>
            <a:off x="3194393" y="4228604"/>
            <a:ext cx="1706245" cy="42290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160"/>
              </a:lnSpc>
            </a:pP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Data Guard/RMAN/Data</a:t>
            </a:r>
            <a:r>
              <a:rPr sz="900" kern="0" spc="90" dirty="0">
                <a:solidFill>
                  <a:srgbClr val="376092">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Pum</a:t>
            </a:r>
            <a:r>
              <a:rPr sz="900" kern="0" spc="-20" dirty="0">
                <a:solidFill>
                  <a:srgbClr val="376092">
                    <a:alpha val="100000"/>
                  </a:srgbClr>
                </a:solidFill>
                <a:latin typeface="微软雅黑" panose="020B0503020204020204" charset="-122"/>
                <a:ea typeface="微软雅黑" panose="020B0503020204020204" charset="-122"/>
                <a:cs typeface="微软雅黑" panose="020B0503020204020204" charset="-122"/>
              </a:rPr>
              <a:t>p</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01000"/>
              </a:lnSpc>
            </a:pPr>
            <a:endParaRPr sz="900" dirty="0">
              <a:latin typeface="Arial" panose="020B0604020202020204"/>
              <a:ea typeface="Arial" panose="020B0604020202020204"/>
              <a:cs typeface="Arial" panose="020B0604020202020204"/>
            </a:endParaRPr>
          </a:p>
          <a:p>
            <a:pPr marL="727710" algn="l" rtl="0" eaLnBrk="0">
              <a:lnSpc>
                <a:spcPct val="81000"/>
              </a:lnSpc>
            </a:pPr>
            <a:r>
              <a:rPr sz="900"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OMS</a:t>
            </a:r>
            <a:endParaRPr sz="900" dirty="0">
              <a:latin typeface="微软雅黑" panose="020B0503020204020204" charset="-122"/>
              <a:ea typeface="微软雅黑" panose="020B0503020204020204" charset="-122"/>
              <a:cs typeface="微软雅黑" panose="020B0503020204020204" charset="-122"/>
            </a:endParaRPr>
          </a:p>
        </p:txBody>
      </p:sp>
      <p:sp>
        <p:nvSpPr>
          <p:cNvPr id="716" name="textbox 716"/>
          <p:cNvSpPr/>
          <p:nvPr/>
        </p:nvSpPr>
        <p:spPr>
          <a:xfrm>
            <a:off x="3396030" y="2729331"/>
            <a:ext cx="1227455" cy="537844"/>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541655" algn="l" rtl="0" eaLnBrk="0">
              <a:lnSpc>
                <a:spcPct val="81000"/>
              </a:lnSpc>
            </a:pPr>
            <a:r>
              <a:rPr sz="900" kern="0" spc="-30" dirty="0">
                <a:solidFill>
                  <a:srgbClr val="C00000">
                    <a:alpha val="100000"/>
                  </a:srgbClr>
                </a:solidFill>
                <a:latin typeface="微软雅黑" panose="020B0503020204020204" charset="-122"/>
                <a:ea typeface="微软雅黑" panose="020B0503020204020204" charset="-122"/>
                <a:cs typeface="微软雅黑" panose="020B0503020204020204" charset="-122"/>
              </a:rPr>
              <a:t>SMS</a:t>
            </a:r>
            <a:endParaRPr sz="900" dirty="0">
              <a:latin typeface="微软雅黑" panose="020B0503020204020204" charset="-122"/>
              <a:ea typeface="微软雅黑" panose="020B0503020204020204" charset="-122"/>
              <a:cs typeface="微软雅黑" panose="020B0503020204020204" charset="-122"/>
            </a:endParaRPr>
          </a:p>
          <a:p>
            <a:pPr algn="l" rtl="0" eaLnBrk="0">
              <a:lnSpc>
                <a:spcPct val="143000"/>
              </a:lnSpc>
            </a:pPr>
            <a:endParaRPr sz="1000" dirty="0">
              <a:latin typeface="Arial" panose="020B0604020202020204"/>
              <a:ea typeface="Arial" panose="020B0604020202020204"/>
              <a:cs typeface="Arial" panose="020B0604020202020204"/>
            </a:endParaRPr>
          </a:p>
          <a:p>
            <a:pPr algn="l" rtl="0" eaLnBrk="0">
              <a:lnSpc>
                <a:spcPct val="115000"/>
              </a:lnSpc>
            </a:pPr>
            <a:endParaRPr sz="200" dirty="0">
              <a:latin typeface="Arial" panose="020B0604020202020204"/>
              <a:ea typeface="Arial" panose="020B0604020202020204"/>
              <a:cs typeface="Arial" panose="020B0604020202020204"/>
            </a:endParaRPr>
          </a:p>
          <a:p>
            <a:pPr marL="12700" algn="l" rtl="0" eaLnBrk="0">
              <a:lnSpc>
                <a:spcPts val="1160"/>
              </a:lnSpc>
              <a:spcBef>
                <a:spcPts val="0"/>
              </a:spcBef>
            </a:pP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Kubectl</a:t>
            </a: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900"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ContainerOps</a:t>
            </a:r>
            <a:endParaRPr sz="900" dirty="0">
              <a:latin typeface="微软雅黑" panose="020B0503020204020204" charset="-122"/>
              <a:ea typeface="微软雅黑" panose="020B0503020204020204" charset="-122"/>
              <a:cs typeface="微软雅黑" panose="020B0503020204020204" charset="-122"/>
            </a:endParaRPr>
          </a:p>
        </p:txBody>
      </p:sp>
      <p:sp>
        <p:nvSpPr>
          <p:cNvPr id="718" name="textbox 718"/>
          <p:cNvSpPr/>
          <p:nvPr/>
        </p:nvSpPr>
        <p:spPr>
          <a:xfrm>
            <a:off x="792073" y="1872348"/>
            <a:ext cx="186689" cy="2936239"/>
          </a:xfrm>
          <a:prstGeom prst="rect">
            <a:avLst/>
          </a:prstGeom>
          <a:noFill/>
          <a:ln w="0" cap="flat">
            <a:noFill/>
            <a:prstDash val="solid"/>
            <a:miter lim="0"/>
          </a:ln>
        </p:spPr>
        <p:txBody>
          <a:bodyPr vert="eaVert"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2700" algn="l" rtl="0" eaLnBrk="0">
              <a:lnSpc>
                <a:spcPct val="87000"/>
              </a:lnSpc>
            </a:pPr>
            <a:r>
              <a:rPr sz="12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网</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络</a:t>
            </a: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应 用               </a:t>
            </a:r>
            <a:r>
              <a:rPr sz="12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           数 据</a:t>
            </a:r>
            <a:endParaRPr sz="1200" dirty="0">
              <a:latin typeface="微软雅黑" panose="020B0503020204020204" charset="-122"/>
              <a:ea typeface="微软雅黑" panose="020B0503020204020204" charset="-122"/>
              <a:cs typeface="微软雅黑" panose="020B0503020204020204" charset="-122"/>
            </a:endParaRPr>
          </a:p>
        </p:txBody>
      </p:sp>
      <p:sp>
        <p:nvSpPr>
          <p:cNvPr id="722" name="textbox 722"/>
          <p:cNvSpPr/>
          <p:nvPr/>
        </p:nvSpPr>
        <p:spPr>
          <a:xfrm>
            <a:off x="2810218" y="4022864"/>
            <a:ext cx="2474595" cy="17335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160"/>
              </a:lnSpc>
            </a:pPr>
            <a:r>
              <a:rPr sz="900"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DRS</a:t>
            </a: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/mysqldump/SQLServer</a:t>
            </a:r>
            <a:r>
              <a:rPr sz="900" kern="0" spc="110" dirty="0">
                <a:solidFill>
                  <a:srgbClr val="376092">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Import &amp;</a:t>
            </a:r>
            <a:r>
              <a:rPr sz="900" kern="0" spc="90" dirty="0">
                <a:solidFill>
                  <a:srgbClr val="376092">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Export</a:t>
            </a:r>
            <a:endParaRPr sz="900" dirty="0">
              <a:latin typeface="微软雅黑" panose="020B0503020204020204" charset="-122"/>
              <a:ea typeface="微软雅黑" panose="020B0503020204020204" charset="-122"/>
              <a:cs typeface="微软雅黑" panose="020B0503020204020204" charset="-122"/>
            </a:endParaRPr>
          </a:p>
        </p:txBody>
      </p:sp>
      <p:sp>
        <p:nvSpPr>
          <p:cNvPr id="724" name="textbox 724"/>
          <p:cNvSpPr/>
          <p:nvPr/>
        </p:nvSpPr>
        <p:spPr>
          <a:xfrm>
            <a:off x="5705055" y="3974064"/>
            <a:ext cx="288925" cy="1017269"/>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20320" algn="l" rtl="0" eaLnBrk="0">
              <a:lnSpc>
                <a:spcPct val="72000"/>
              </a:lnSpc>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DCS</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marL="20955" algn="l" rtl="0" eaLnBrk="0">
              <a:lnSpc>
                <a:spcPct val="76000"/>
              </a:lnSpc>
              <a:spcBef>
                <a:spcPts val="300"/>
              </a:spcBef>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53000"/>
              </a:lnSpc>
            </a:pPr>
            <a:endParaRPr sz="1000" dirty="0">
              <a:latin typeface="Arial" panose="020B0604020202020204"/>
              <a:ea typeface="Arial" panose="020B0604020202020204"/>
              <a:cs typeface="Arial" panose="020B0604020202020204"/>
            </a:endParaRPr>
          </a:p>
          <a:p>
            <a:pPr algn="l" rtl="0" eaLnBrk="0">
              <a:lnSpc>
                <a:spcPct val="128000"/>
              </a:lnSpc>
            </a:pPr>
            <a:endParaRPr sz="200" dirty="0">
              <a:latin typeface="Arial" panose="020B0604020202020204"/>
              <a:ea typeface="Arial" panose="020B0604020202020204"/>
              <a:cs typeface="Arial" panose="020B0604020202020204"/>
            </a:endParaRPr>
          </a:p>
          <a:p>
            <a:pPr marL="12700" algn="l" rtl="0" eaLnBrk="0">
              <a:lnSpc>
                <a:spcPct val="81000"/>
              </a:lnSpc>
              <a:spcBef>
                <a:spcPts val="0"/>
              </a:spcBef>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OBS</a:t>
            </a:r>
            <a:endParaRPr sz="1000" dirty="0">
              <a:latin typeface="微软雅黑" panose="020B0503020204020204" charset="-122"/>
              <a:ea typeface="微软雅黑" panose="020B0503020204020204" charset="-122"/>
              <a:cs typeface="微软雅黑" panose="020B0503020204020204" charset="-122"/>
            </a:endParaRPr>
          </a:p>
        </p:txBody>
      </p:sp>
      <p:sp>
        <p:nvSpPr>
          <p:cNvPr id="726" name="textbox 726"/>
          <p:cNvSpPr/>
          <p:nvPr/>
        </p:nvSpPr>
        <p:spPr>
          <a:xfrm>
            <a:off x="3112795" y="3563835"/>
            <a:ext cx="1730375" cy="17335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160"/>
              </a:lnSpc>
            </a:pPr>
            <a:r>
              <a:rPr sz="900"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DCS-</a:t>
            </a:r>
            <a:r>
              <a:rPr sz="900"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Data</a:t>
            </a:r>
            <a:r>
              <a:rPr sz="900" kern="0" spc="8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900"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Migration</a:t>
            </a: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900" kern="0" spc="-10" dirty="0">
                <a:solidFill>
                  <a:srgbClr val="4B709D">
                    <a:alpha val="100000"/>
                  </a:srgbClr>
                </a:solidFill>
                <a:latin typeface="微软雅黑" panose="020B0503020204020204" charset="-122"/>
                <a:ea typeface="微软雅黑" panose="020B0503020204020204" charset="-122"/>
                <a:cs typeface="微软雅黑" panose="020B0503020204020204" charset="-122"/>
              </a:rPr>
              <a:t>Red</a:t>
            </a:r>
            <a:r>
              <a:rPr sz="900" kern="0" spc="-20" dirty="0">
                <a:solidFill>
                  <a:srgbClr val="4B709D">
                    <a:alpha val="100000"/>
                  </a:srgbClr>
                </a:solidFill>
                <a:latin typeface="微软雅黑" panose="020B0503020204020204" charset="-122"/>
                <a:ea typeface="微软雅黑" panose="020B0503020204020204" charset="-122"/>
                <a:cs typeface="微软雅黑" panose="020B0503020204020204" charset="-122"/>
              </a:rPr>
              <a:t>isport</a:t>
            </a:r>
            <a:endParaRPr sz="900" dirty="0">
              <a:latin typeface="微软雅黑" panose="020B0503020204020204" charset="-122"/>
              <a:ea typeface="微软雅黑" panose="020B0503020204020204" charset="-122"/>
              <a:cs typeface="微软雅黑" panose="020B0503020204020204" charset="-122"/>
            </a:endParaRPr>
          </a:p>
        </p:txBody>
      </p:sp>
      <p:grpSp>
        <p:nvGrpSpPr>
          <p:cNvPr id="78" name="group 78"/>
          <p:cNvGrpSpPr/>
          <p:nvPr/>
        </p:nvGrpSpPr>
        <p:grpSpPr>
          <a:xfrm rot="21600000">
            <a:off x="4038168" y="6077661"/>
            <a:ext cx="1186319" cy="187591"/>
            <a:chOff x="0" y="0"/>
            <a:chExt cx="1186319" cy="187591"/>
          </a:xfrm>
        </p:grpSpPr>
        <p:pic>
          <p:nvPicPr>
            <p:cNvPr id="728" name="picture 728"/>
            <p:cNvPicPr>
              <a:picLocks noChangeAspect="1"/>
            </p:cNvPicPr>
            <p:nvPr/>
          </p:nvPicPr>
          <p:blipFill>
            <a:blip r:embed="rId5"/>
            <a:stretch>
              <a:fillRect/>
            </a:stretch>
          </p:blipFill>
          <p:spPr>
            <a:xfrm rot="21600000">
              <a:off x="0" y="0"/>
              <a:ext cx="1186319" cy="187591"/>
            </a:xfrm>
            <a:prstGeom prst="rect">
              <a:avLst/>
            </a:prstGeom>
          </p:spPr>
        </p:pic>
        <p:sp>
          <p:nvSpPr>
            <p:cNvPr id="730" name="textbox 730"/>
            <p:cNvSpPr/>
            <p:nvPr/>
          </p:nvSpPr>
          <p:spPr>
            <a:xfrm>
              <a:off x="-12700" y="-12700"/>
              <a:ext cx="1212214" cy="220979"/>
            </a:xfrm>
            <a:prstGeom prst="rect">
              <a:avLst/>
            </a:prstGeom>
            <a:noFill/>
            <a:ln w="0" cap="flat">
              <a:noFill/>
              <a:prstDash val="solid"/>
              <a:miter lim="0"/>
            </a:ln>
          </p:spPr>
          <p:txBody>
            <a:bodyPr vert="horz" wrap="square" lIns="0" tIns="0" rIns="0" bIns="0"/>
            <a:lstStyle/>
            <a:p>
              <a:pPr algn="l" rtl="0" eaLnBrk="0">
                <a:lnSpc>
                  <a:spcPct val="104000"/>
                </a:lnSpc>
              </a:pPr>
              <a:endParaRPr sz="300" dirty="0">
                <a:latin typeface="Arial" panose="020B0604020202020204"/>
                <a:ea typeface="Arial" panose="020B0604020202020204"/>
                <a:cs typeface="Arial" panose="020B0604020202020204"/>
              </a:endParaRPr>
            </a:p>
            <a:p>
              <a:pPr marL="320040" algn="l" rtl="0" eaLnBrk="0">
                <a:lnSpc>
                  <a:spcPct val="88000"/>
                </a:lnSpc>
                <a:spcBef>
                  <a:spcPts val="5"/>
                </a:spcBef>
              </a:pPr>
              <a:r>
                <a:rPr sz="900" b="1" kern="0" spc="-10" dirty="0">
                  <a:solidFill>
                    <a:srgbClr val="6080A8">
                      <a:alpha val="100000"/>
                    </a:srgbClr>
                  </a:solidFill>
                  <a:latin typeface="微软雅黑" panose="020B0503020204020204" charset="-122"/>
                  <a:ea typeface="微软雅黑" panose="020B0503020204020204" charset="-122"/>
                  <a:cs typeface="微软雅黑" panose="020B0503020204020204" charset="-122"/>
                </a:rPr>
                <a:t>第三方工具</a:t>
              </a:r>
              <a:endParaRPr sz="900" dirty="0">
                <a:latin typeface="微软雅黑" panose="020B0503020204020204" charset="-122"/>
                <a:ea typeface="微软雅黑" panose="020B0503020204020204" charset="-122"/>
                <a:cs typeface="微软雅黑" panose="020B0503020204020204" charset="-122"/>
              </a:endParaRPr>
            </a:p>
          </p:txBody>
        </p:sp>
      </p:grpSp>
      <p:sp>
        <p:nvSpPr>
          <p:cNvPr id="732" name="textbox 732"/>
          <p:cNvSpPr/>
          <p:nvPr/>
        </p:nvSpPr>
        <p:spPr>
          <a:xfrm>
            <a:off x="5276010" y="5722977"/>
            <a:ext cx="1272539" cy="19875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360"/>
              </a:lnSpc>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DIS</a:t>
            </a:r>
            <a:r>
              <a:rPr sz="10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MRS</a:t>
            </a:r>
            <a:r>
              <a:rPr sz="1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DWS</a:t>
            </a:r>
            <a:endParaRPr sz="1000" dirty="0">
              <a:latin typeface="微软雅黑" panose="020B0503020204020204" charset="-122"/>
              <a:ea typeface="微软雅黑" panose="020B0503020204020204" charset="-122"/>
              <a:cs typeface="微软雅黑" panose="020B0503020204020204" charset="-122"/>
            </a:endParaRPr>
          </a:p>
        </p:txBody>
      </p:sp>
      <p:pic>
        <p:nvPicPr>
          <p:cNvPr id="734" name="picture 734"/>
          <p:cNvPicPr>
            <a:picLocks noChangeAspect="1"/>
          </p:cNvPicPr>
          <p:nvPr/>
        </p:nvPicPr>
        <p:blipFill>
          <a:blip r:embed="rId6"/>
          <a:stretch>
            <a:fillRect/>
          </a:stretch>
        </p:blipFill>
        <p:spPr>
          <a:xfrm rot="21600000">
            <a:off x="3153168" y="5591480"/>
            <a:ext cx="1799767" cy="76200"/>
          </a:xfrm>
          <a:prstGeom prst="rect">
            <a:avLst/>
          </a:prstGeom>
        </p:spPr>
      </p:pic>
      <p:sp>
        <p:nvSpPr>
          <p:cNvPr id="736" name="textbox 736"/>
          <p:cNvSpPr/>
          <p:nvPr/>
        </p:nvSpPr>
        <p:spPr>
          <a:xfrm>
            <a:off x="3357143" y="5445582"/>
            <a:ext cx="1426844" cy="17335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160"/>
              </a:lnSpc>
            </a:pPr>
            <a:r>
              <a:rPr sz="900"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CDM/DES</a:t>
            </a:r>
            <a:r>
              <a:rPr sz="900" kern="0" spc="0" dirty="0">
                <a:solidFill>
                  <a:srgbClr val="4B709D">
                    <a:alpha val="100000"/>
                  </a:srgbClr>
                </a:solidFill>
                <a:latin typeface="微软雅黑" panose="020B0503020204020204" charset="-122"/>
                <a:ea typeface="微软雅黑" panose="020B0503020204020204" charset="-122"/>
                <a:cs typeface="微软雅黑" panose="020B0503020204020204" charset="-122"/>
              </a:rPr>
              <a:t>/rsyn</a:t>
            </a:r>
            <a:r>
              <a:rPr sz="900" kern="0" spc="-10" dirty="0">
                <a:solidFill>
                  <a:srgbClr val="4B709D">
                    <a:alpha val="100000"/>
                  </a:srgbClr>
                </a:solidFill>
                <a:latin typeface="微软雅黑" panose="020B0503020204020204" charset="-122"/>
                <a:ea typeface="微软雅黑" panose="020B0503020204020204" charset="-122"/>
                <a:cs typeface="微软雅黑" panose="020B0503020204020204" charset="-122"/>
              </a:rPr>
              <a:t>c/Logstash</a:t>
            </a:r>
            <a:endParaRPr sz="900" dirty="0">
              <a:latin typeface="微软雅黑" panose="020B0503020204020204" charset="-122"/>
              <a:ea typeface="微软雅黑" panose="020B0503020204020204" charset="-122"/>
              <a:cs typeface="微软雅黑" panose="020B0503020204020204" charset="-122"/>
            </a:endParaRPr>
          </a:p>
        </p:txBody>
      </p:sp>
      <p:grpSp>
        <p:nvGrpSpPr>
          <p:cNvPr id="80" name="group 80"/>
          <p:cNvGrpSpPr/>
          <p:nvPr/>
        </p:nvGrpSpPr>
        <p:grpSpPr>
          <a:xfrm rot="21600000">
            <a:off x="2898394" y="6071819"/>
            <a:ext cx="1089901" cy="187604"/>
            <a:chOff x="0" y="0"/>
            <a:chExt cx="1089901" cy="187604"/>
          </a:xfrm>
        </p:grpSpPr>
        <p:pic>
          <p:nvPicPr>
            <p:cNvPr id="738" name="picture 738"/>
            <p:cNvPicPr>
              <a:picLocks noChangeAspect="1"/>
            </p:cNvPicPr>
            <p:nvPr/>
          </p:nvPicPr>
          <p:blipFill>
            <a:blip r:embed="rId7"/>
            <a:stretch>
              <a:fillRect/>
            </a:stretch>
          </p:blipFill>
          <p:spPr>
            <a:xfrm rot="21600000">
              <a:off x="0" y="0"/>
              <a:ext cx="1089901" cy="187604"/>
            </a:xfrm>
            <a:prstGeom prst="rect">
              <a:avLst/>
            </a:prstGeom>
          </p:spPr>
        </p:pic>
        <p:sp>
          <p:nvSpPr>
            <p:cNvPr id="740" name="textbox 740"/>
            <p:cNvSpPr/>
            <p:nvPr/>
          </p:nvSpPr>
          <p:spPr>
            <a:xfrm>
              <a:off x="-12700" y="-12700"/>
              <a:ext cx="1115694" cy="221615"/>
            </a:xfrm>
            <a:prstGeom prst="rect">
              <a:avLst/>
            </a:prstGeom>
            <a:noFill/>
            <a:ln w="0" cap="flat">
              <a:noFill/>
              <a:prstDash val="solid"/>
              <a:miter lim="0"/>
            </a:ln>
          </p:spPr>
          <p:txBody>
            <a:bodyPr vert="horz" wrap="square" lIns="0" tIns="0" rIns="0" bIns="0"/>
            <a:lstStyle/>
            <a:p>
              <a:pPr algn="l" rtl="0" eaLnBrk="0">
                <a:lnSpc>
                  <a:spcPct val="106000"/>
                </a:lnSpc>
              </a:pPr>
              <a:endParaRPr sz="300" dirty="0">
                <a:latin typeface="Arial" panose="020B0604020202020204"/>
                <a:ea typeface="Arial" panose="020B0604020202020204"/>
                <a:cs typeface="Arial" panose="020B0604020202020204"/>
              </a:endParaRPr>
            </a:p>
            <a:p>
              <a:pPr marL="273050" algn="l" rtl="0" eaLnBrk="0">
                <a:lnSpc>
                  <a:spcPct val="88000"/>
                </a:lnSpc>
                <a:spcBef>
                  <a:spcPts val="0"/>
                </a:spcBef>
              </a:pPr>
              <a:r>
                <a:rPr sz="9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华为云工具</a:t>
              </a:r>
              <a:endParaRPr sz="900" dirty="0">
                <a:latin typeface="微软雅黑" panose="020B0503020204020204" charset="-122"/>
                <a:ea typeface="微软雅黑" panose="020B0503020204020204" charset="-122"/>
                <a:cs typeface="微软雅黑" panose="020B0503020204020204" charset="-122"/>
              </a:endParaRPr>
            </a:p>
          </p:txBody>
        </p:sp>
      </p:grpSp>
      <p:sp>
        <p:nvSpPr>
          <p:cNvPr id="742" name="textbox 742"/>
          <p:cNvSpPr/>
          <p:nvPr/>
        </p:nvSpPr>
        <p:spPr>
          <a:xfrm>
            <a:off x="3544697" y="4955603"/>
            <a:ext cx="1159510" cy="17335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160"/>
              </a:lnSpc>
            </a:pPr>
            <a:r>
              <a:rPr sz="900"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CDM</a:t>
            </a:r>
            <a:r>
              <a:rPr sz="9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900" kern="0" spc="0" dirty="0">
                <a:solidFill>
                  <a:srgbClr val="376092">
                    <a:alpha val="100000"/>
                  </a:srgbClr>
                </a:solidFill>
                <a:latin typeface="微软雅黑" panose="020B0503020204020204" charset="-122"/>
                <a:ea typeface="微软雅黑" panose="020B0503020204020204" charset="-122"/>
                <a:cs typeface="微软雅黑" panose="020B0503020204020204" charset="-122"/>
              </a:rPr>
              <a:t>rsync/</a:t>
            </a:r>
            <a:r>
              <a:rPr sz="900" kern="0" spc="-10" dirty="0">
                <a:solidFill>
                  <a:srgbClr val="376092">
                    <a:alpha val="100000"/>
                  </a:srgbClr>
                </a:solidFill>
                <a:latin typeface="微软雅黑" panose="020B0503020204020204" charset="-122"/>
                <a:ea typeface="微软雅黑" panose="020B0503020204020204" charset="-122"/>
                <a:cs typeface="微软雅黑" panose="020B0503020204020204" charset="-122"/>
              </a:rPr>
              <a:t>datasync</a:t>
            </a:r>
            <a:endParaRPr sz="900" dirty="0">
              <a:latin typeface="微软雅黑" panose="020B0503020204020204" charset="-122"/>
              <a:ea typeface="微软雅黑" panose="020B0503020204020204" charset="-122"/>
              <a:cs typeface="微软雅黑" panose="020B0503020204020204" charset="-122"/>
            </a:endParaRPr>
          </a:p>
        </p:txBody>
      </p:sp>
      <p:sp>
        <p:nvSpPr>
          <p:cNvPr id="744" name="textbox 744"/>
          <p:cNvSpPr/>
          <p:nvPr/>
        </p:nvSpPr>
        <p:spPr>
          <a:xfrm>
            <a:off x="5723726" y="1918552"/>
            <a:ext cx="325120" cy="597534"/>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76000"/>
              </a:lnSpc>
            </a:pPr>
            <a:r>
              <a:rPr sz="1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WAF</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94000"/>
              </a:lnSpc>
            </a:pPr>
            <a:endParaRPr sz="1000" dirty="0">
              <a:latin typeface="Arial" panose="020B0604020202020204"/>
              <a:ea typeface="Arial" panose="020B0604020202020204"/>
              <a:cs typeface="Arial" panose="020B0604020202020204"/>
            </a:endParaRPr>
          </a:p>
          <a:p>
            <a:pPr algn="l" rtl="0" eaLnBrk="0">
              <a:lnSpc>
                <a:spcPct val="126000"/>
              </a:lnSpc>
            </a:pPr>
            <a:endParaRPr sz="200" dirty="0">
              <a:latin typeface="Arial" panose="020B0604020202020204"/>
              <a:ea typeface="Arial" panose="020B0604020202020204"/>
              <a:cs typeface="Arial" panose="020B0604020202020204"/>
            </a:endParaRPr>
          </a:p>
          <a:p>
            <a:pPr marL="22225" algn="l" rtl="0" eaLnBrk="0">
              <a:lnSpc>
                <a:spcPct val="80000"/>
              </a:lnSpc>
              <a:spcBef>
                <a:spcPts val="0"/>
              </a:spcBef>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ELB</a:t>
            </a:r>
            <a:endParaRPr sz="1000" dirty="0">
              <a:latin typeface="微软雅黑" panose="020B0503020204020204" charset="-122"/>
              <a:ea typeface="微软雅黑" panose="020B0503020204020204" charset="-122"/>
              <a:cs typeface="微软雅黑" panose="020B0503020204020204" charset="-122"/>
            </a:endParaRPr>
          </a:p>
        </p:txBody>
      </p:sp>
      <p:sp>
        <p:nvSpPr>
          <p:cNvPr id="746" name="textbox 746"/>
          <p:cNvSpPr/>
          <p:nvPr/>
        </p:nvSpPr>
        <p:spPr>
          <a:xfrm>
            <a:off x="5714579" y="2899657"/>
            <a:ext cx="270509" cy="62865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27940" algn="l" rtl="0" eaLnBrk="0">
              <a:lnSpc>
                <a:spcPct val="70000"/>
              </a:lnSpc>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ECS</a:t>
            </a:r>
            <a:endParaRPr sz="1000" dirty="0">
              <a:latin typeface="微软雅黑" panose="020B0503020204020204" charset="-122"/>
              <a:ea typeface="微软雅黑" panose="020B0503020204020204" charset="-122"/>
              <a:cs typeface="微软雅黑" panose="020B0503020204020204" charset="-122"/>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28000"/>
              </a:lnSpc>
            </a:pPr>
            <a:endParaRPr sz="200" dirty="0">
              <a:latin typeface="Arial" panose="020B0604020202020204"/>
              <a:ea typeface="Arial" panose="020B0604020202020204"/>
              <a:cs typeface="Arial" panose="020B0604020202020204"/>
            </a:endParaRPr>
          </a:p>
          <a:p>
            <a:pPr marL="12700" algn="l" rtl="0" eaLnBrk="0">
              <a:lnSpc>
                <a:spcPct val="81000"/>
              </a:lnSpc>
              <a:spcBef>
                <a:spcPts val="0"/>
              </a:spcBef>
            </a:pPr>
            <a:r>
              <a:rPr sz="1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CCE</a:t>
            </a:r>
            <a:endParaRPr sz="1000" dirty="0">
              <a:latin typeface="微软雅黑" panose="020B0503020204020204" charset="-122"/>
              <a:ea typeface="微软雅黑" panose="020B0503020204020204" charset="-122"/>
              <a:cs typeface="微软雅黑" panose="020B0503020204020204" charset="-122"/>
            </a:endParaRPr>
          </a:p>
        </p:txBody>
      </p:sp>
      <p:pic>
        <p:nvPicPr>
          <p:cNvPr id="748" name="picture 748"/>
          <p:cNvPicPr>
            <a:picLocks noChangeAspect="1"/>
          </p:cNvPicPr>
          <p:nvPr/>
        </p:nvPicPr>
        <p:blipFill>
          <a:blip r:embed="rId8"/>
          <a:stretch>
            <a:fillRect/>
          </a:stretch>
        </p:blipFill>
        <p:spPr>
          <a:xfrm rot="21600000">
            <a:off x="3153168" y="3716134"/>
            <a:ext cx="1800047" cy="76200"/>
          </a:xfrm>
          <a:prstGeom prst="rect">
            <a:avLst/>
          </a:prstGeom>
        </p:spPr>
      </p:pic>
      <p:pic>
        <p:nvPicPr>
          <p:cNvPr id="750" name="picture 750"/>
          <p:cNvPicPr>
            <a:picLocks noChangeAspect="1"/>
          </p:cNvPicPr>
          <p:nvPr/>
        </p:nvPicPr>
        <p:blipFill>
          <a:blip r:embed="rId9"/>
          <a:stretch>
            <a:fillRect/>
          </a:stretch>
        </p:blipFill>
        <p:spPr>
          <a:xfrm rot="21600000">
            <a:off x="3153168" y="1550987"/>
            <a:ext cx="1799767" cy="76200"/>
          </a:xfrm>
          <a:prstGeom prst="rect">
            <a:avLst/>
          </a:prstGeom>
        </p:spPr>
      </p:pic>
      <p:pic>
        <p:nvPicPr>
          <p:cNvPr id="752" name="picture 752"/>
          <p:cNvPicPr>
            <a:picLocks noChangeAspect="1"/>
          </p:cNvPicPr>
          <p:nvPr/>
        </p:nvPicPr>
        <p:blipFill>
          <a:blip r:embed="rId10"/>
          <a:stretch>
            <a:fillRect/>
          </a:stretch>
        </p:blipFill>
        <p:spPr>
          <a:xfrm rot="21600000">
            <a:off x="3153168" y="3260979"/>
            <a:ext cx="1799767" cy="76200"/>
          </a:xfrm>
          <a:prstGeom prst="rect">
            <a:avLst/>
          </a:prstGeom>
        </p:spPr>
      </p:pic>
      <p:pic>
        <p:nvPicPr>
          <p:cNvPr id="754" name="picture 754"/>
          <p:cNvPicPr>
            <a:picLocks noChangeAspect="1"/>
          </p:cNvPicPr>
          <p:nvPr/>
        </p:nvPicPr>
        <p:blipFill>
          <a:blip r:embed="rId11"/>
          <a:stretch>
            <a:fillRect/>
          </a:stretch>
        </p:blipFill>
        <p:spPr>
          <a:xfrm rot="21600000">
            <a:off x="3153168" y="1984184"/>
            <a:ext cx="1799767" cy="76200"/>
          </a:xfrm>
          <a:prstGeom prst="rect">
            <a:avLst/>
          </a:prstGeom>
        </p:spPr>
      </p:pic>
      <p:pic>
        <p:nvPicPr>
          <p:cNvPr id="756" name="picture 756"/>
          <p:cNvPicPr>
            <a:picLocks noChangeAspect="1"/>
          </p:cNvPicPr>
          <p:nvPr/>
        </p:nvPicPr>
        <p:blipFill>
          <a:blip r:embed="rId12"/>
          <a:stretch>
            <a:fillRect/>
          </a:stretch>
        </p:blipFill>
        <p:spPr>
          <a:xfrm rot="21600000">
            <a:off x="3153168" y="4637036"/>
            <a:ext cx="1799767" cy="76200"/>
          </a:xfrm>
          <a:prstGeom prst="rect">
            <a:avLst/>
          </a:prstGeom>
        </p:spPr>
      </p:pic>
      <p:pic>
        <p:nvPicPr>
          <p:cNvPr id="758" name="picture 758"/>
          <p:cNvPicPr>
            <a:picLocks noChangeAspect="1"/>
          </p:cNvPicPr>
          <p:nvPr/>
        </p:nvPicPr>
        <p:blipFill>
          <a:blip r:embed="rId13"/>
          <a:stretch>
            <a:fillRect/>
          </a:stretch>
        </p:blipFill>
        <p:spPr>
          <a:xfrm rot="21600000">
            <a:off x="3153168" y="5109679"/>
            <a:ext cx="1799767" cy="76200"/>
          </a:xfrm>
          <a:prstGeom prst="rect">
            <a:avLst/>
          </a:prstGeom>
        </p:spPr>
      </p:pic>
      <p:pic>
        <p:nvPicPr>
          <p:cNvPr id="760" name="picture 760"/>
          <p:cNvPicPr>
            <a:picLocks noChangeAspect="1"/>
          </p:cNvPicPr>
          <p:nvPr/>
        </p:nvPicPr>
        <p:blipFill>
          <a:blip r:embed="rId14"/>
          <a:stretch>
            <a:fillRect/>
          </a:stretch>
        </p:blipFill>
        <p:spPr>
          <a:xfrm rot="21600000">
            <a:off x="3153168" y="2851493"/>
            <a:ext cx="1799767" cy="76200"/>
          </a:xfrm>
          <a:prstGeom prst="rect">
            <a:avLst/>
          </a:prstGeom>
        </p:spPr>
      </p:pic>
      <p:sp>
        <p:nvSpPr>
          <p:cNvPr id="762" name="textbox 762"/>
          <p:cNvSpPr/>
          <p:nvPr/>
        </p:nvSpPr>
        <p:spPr>
          <a:xfrm>
            <a:off x="5504347" y="1126917"/>
            <a:ext cx="631190" cy="226059"/>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2700" algn="l" rtl="0" eaLnBrk="0">
              <a:lnSpc>
                <a:spcPct val="88000"/>
              </a:lnSpc>
            </a:pP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华为云</a:t>
            </a:r>
            <a:endParaRPr sz="1500" dirty="0">
              <a:latin typeface="微软雅黑" panose="020B0503020204020204" charset="-122"/>
              <a:ea typeface="微软雅黑" panose="020B0503020204020204" charset="-122"/>
              <a:cs typeface="微软雅黑" panose="020B0503020204020204" charset="-122"/>
            </a:endParaRPr>
          </a:p>
        </p:txBody>
      </p:sp>
      <p:pic>
        <p:nvPicPr>
          <p:cNvPr id="766" name="picture 766"/>
          <p:cNvPicPr>
            <a:picLocks noChangeAspect="1"/>
          </p:cNvPicPr>
          <p:nvPr/>
        </p:nvPicPr>
        <p:blipFill>
          <a:blip r:embed="rId15"/>
          <a:stretch>
            <a:fillRect/>
          </a:stretch>
        </p:blipFill>
        <p:spPr>
          <a:xfrm rot="21600000">
            <a:off x="5710428" y="3557015"/>
            <a:ext cx="324611" cy="358140"/>
          </a:xfrm>
          <a:prstGeom prst="rect">
            <a:avLst/>
          </a:prstGeom>
        </p:spPr>
      </p:pic>
      <p:pic>
        <p:nvPicPr>
          <p:cNvPr id="768" name="picture 768"/>
          <p:cNvPicPr>
            <a:picLocks noChangeAspect="1"/>
          </p:cNvPicPr>
          <p:nvPr/>
        </p:nvPicPr>
        <p:blipFill>
          <a:blip r:embed="rId16"/>
          <a:stretch>
            <a:fillRect/>
          </a:stretch>
        </p:blipFill>
        <p:spPr>
          <a:xfrm rot="21600000">
            <a:off x="5710428" y="1534667"/>
            <a:ext cx="324611" cy="358140"/>
          </a:xfrm>
          <a:prstGeom prst="rect">
            <a:avLst/>
          </a:prstGeom>
        </p:spPr>
      </p:pic>
      <p:pic>
        <p:nvPicPr>
          <p:cNvPr id="770" name="picture 770"/>
          <p:cNvPicPr>
            <a:picLocks noChangeAspect="1"/>
          </p:cNvPicPr>
          <p:nvPr/>
        </p:nvPicPr>
        <p:blipFill>
          <a:blip r:embed="rId17"/>
          <a:stretch>
            <a:fillRect/>
          </a:stretch>
        </p:blipFill>
        <p:spPr>
          <a:xfrm rot="21600000">
            <a:off x="5710428" y="5407152"/>
            <a:ext cx="324611" cy="356616"/>
          </a:xfrm>
          <a:prstGeom prst="rect">
            <a:avLst/>
          </a:prstGeom>
        </p:spPr>
      </p:pic>
      <p:grpSp>
        <p:nvGrpSpPr>
          <p:cNvPr id="82" name="group 82"/>
          <p:cNvGrpSpPr/>
          <p:nvPr/>
        </p:nvGrpSpPr>
        <p:grpSpPr>
          <a:xfrm rot="21600000">
            <a:off x="5236527" y="5406390"/>
            <a:ext cx="323964" cy="353415"/>
            <a:chOff x="0" y="0"/>
            <a:chExt cx="323964" cy="353415"/>
          </a:xfrm>
        </p:grpSpPr>
        <p:sp>
          <p:nvSpPr>
            <p:cNvPr id="772" name="path 772"/>
            <p:cNvSpPr/>
            <p:nvPr/>
          </p:nvSpPr>
          <p:spPr>
            <a:xfrm>
              <a:off x="0" y="0"/>
              <a:ext cx="323964" cy="353415"/>
            </a:xfrm>
            <a:custGeom>
              <a:avLst/>
              <a:gdLst/>
              <a:ahLst/>
              <a:cxnLst/>
              <a:rect l="0" t="0" r="0" b="0"/>
              <a:pathLst>
                <a:path w="510" h="556">
                  <a:moveTo>
                    <a:pt x="481" y="116"/>
                  </a:moveTo>
                  <a:cubicBezTo>
                    <a:pt x="286" y="9"/>
                    <a:pt x="286" y="9"/>
                    <a:pt x="286" y="9"/>
                  </a:cubicBezTo>
                  <a:cubicBezTo>
                    <a:pt x="267" y="0"/>
                    <a:pt x="242" y="0"/>
                    <a:pt x="226" y="9"/>
                  </a:cubicBezTo>
                  <a:cubicBezTo>
                    <a:pt x="31" y="116"/>
                    <a:pt x="31" y="116"/>
                    <a:pt x="31" y="116"/>
                  </a:cubicBezTo>
                  <a:cubicBezTo>
                    <a:pt x="12" y="125"/>
                    <a:pt x="0" y="147"/>
                    <a:pt x="0" y="166"/>
                  </a:cubicBezTo>
                  <a:cubicBezTo>
                    <a:pt x="0" y="393"/>
                    <a:pt x="0" y="393"/>
                    <a:pt x="0" y="393"/>
                  </a:cubicBezTo>
                  <a:cubicBezTo>
                    <a:pt x="0" y="411"/>
                    <a:pt x="12" y="433"/>
                    <a:pt x="31" y="443"/>
                  </a:cubicBezTo>
                  <a:cubicBezTo>
                    <a:pt x="226" y="550"/>
                    <a:pt x="226" y="550"/>
                    <a:pt x="226" y="550"/>
                  </a:cubicBezTo>
                  <a:cubicBezTo>
                    <a:pt x="232" y="553"/>
                    <a:pt x="245" y="556"/>
                    <a:pt x="255" y="556"/>
                  </a:cubicBezTo>
                  <a:cubicBezTo>
                    <a:pt x="267" y="556"/>
                    <a:pt x="277" y="553"/>
                    <a:pt x="286" y="550"/>
                  </a:cubicBezTo>
                  <a:cubicBezTo>
                    <a:pt x="481" y="443"/>
                    <a:pt x="481" y="443"/>
                    <a:pt x="481" y="443"/>
                  </a:cubicBezTo>
                  <a:cubicBezTo>
                    <a:pt x="497" y="433"/>
                    <a:pt x="510" y="411"/>
                    <a:pt x="510" y="393"/>
                  </a:cubicBezTo>
                  <a:cubicBezTo>
                    <a:pt x="510" y="166"/>
                    <a:pt x="510" y="166"/>
                    <a:pt x="510" y="166"/>
                  </a:cubicBezTo>
                  <a:cubicBezTo>
                    <a:pt x="510" y="147"/>
                    <a:pt x="497" y="125"/>
                    <a:pt x="481" y="116"/>
                  </a:cubicBezTo>
                  <a:moveTo>
                    <a:pt x="484" y="393"/>
                  </a:moveTo>
                  <a:cubicBezTo>
                    <a:pt x="484" y="402"/>
                    <a:pt x="475" y="415"/>
                    <a:pt x="468" y="421"/>
                  </a:cubicBezTo>
                  <a:cubicBezTo>
                    <a:pt x="271" y="528"/>
                    <a:pt x="271" y="528"/>
                    <a:pt x="271" y="528"/>
                  </a:cubicBezTo>
                  <a:cubicBezTo>
                    <a:pt x="264" y="531"/>
                    <a:pt x="248" y="531"/>
                    <a:pt x="239" y="528"/>
                  </a:cubicBezTo>
                  <a:cubicBezTo>
                    <a:pt x="44" y="421"/>
                    <a:pt x="44" y="421"/>
                    <a:pt x="44" y="421"/>
                  </a:cubicBezTo>
                  <a:cubicBezTo>
                    <a:pt x="35" y="415"/>
                    <a:pt x="28" y="402"/>
                    <a:pt x="28" y="393"/>
                  </a:cubicBezTo>
                  <a:cubicBezTo>
                    <a:pt x="28" y="166"/>
                    <a:pt x="28" y="166"/>
                    <a:pt x="28" y="166"/>
                  </a:cubicBezTo>
                  <a:cubicBezTo>
                    <a:pt x="28" y="157"/>
                    <a:pt x="35" y="144"/>
                    <a:pt x="44" y="138"/>
                  </a:cubicBezTo>
                  <a:cubicBezTo>
                    <a:pt x="239" y="31"/>
                    <a:pt x="239" y="31"/>
                    <a:pt x="239" y="31"/>
                  </a:cubicBezTo>
                  <a:cubicBezTo>
                    <a:pt x="242" y="31"/>
                    <a:pt x="248" y="28"/>
                    <a:pt x="255" y="28"/>
                  </a:cubicBezTo>
                  <a:cubicBezTo>
                    <a:pt x="261" y="28"/>
                    <a:pt x="267" y="31"/>
                    <a:pt x="271" y="31"/>
                  </a:cubicBezTo>
                  <a:cubicBezTo>
                    <a:pt x="468" y="138"/>
                    <a:pt x="468" y="138"/>
                    <a:pt x="468" y="138"/>
                  </a:cubicBezTo>
                  <a:cubicBezTo>
                    <a:pt x="475" y="144"/>
                    <a:pt x="484" y="157"/>
                    <a:pt x="484" y="166"/>
                  </a:cubicBezTo>
                  <a:lnTo>
                    <a:pt x="484" y="393"/>
                  </a:lnTo>
                </a:path>
                <a:path w="510" h="556">
                  <a:moveTo>
                    <a:pt x="191" y="279"/>
                  </a:moveTo>
                  <a:cubicBezTo>
                    <a:pt x="191" y="272"/>
                    <a:pt x="187" y="269"/>
                    <a:pt x="184" y="266"/>
                  </a:cubicBezTo>
                  <a:cubicBezTo>
                    <a:pt x="118" y="200"/>
                    <a:pt x="118" y="200"/>
                    <a:pt x="118" y="200"/>
                  </a:cubicBezTo>
                  <a:cubicBezTo>
                    <a:pt x="115" y="200"/>
                    <a:pt x="112" y="200"/>
                    <a:pt x="108" y="200"/>
                  </a:cubicBezTo>
                  <a:cubicBezTo>
                    <a:pt x="105" y="203"/>
                    <a:pt x="105" y="206"/>
                    <a:pt x="108" y="209"/>
                  </a:cubicBezTo>
                  <a:cubicBezTo>
                    <a:pt x="175" y="276"/>
                    <a:pt x="175" y="276"/>
                    <a:pt x="175" y="276"/>
                  </a:cubicBezTo>
                  <a:cubicBezTo>
                    <a:pt x="175" y="276"/>
                    <a:pt x="178" y="279"/>
                    <a:pt x="178" y="279"/>
                  </a:cubicBezTo>
                  <a:cubicBezTo>
                    <a:pt x="178" y="282"/>
                    <a:pt x="175" y="282"/>
                    <a:pt x="175" y="285"/>
                  </a:cubicBezTo>
                  <a:cubicBezTo>
                    <a:pt x="108" y="348"/>
                    <a:pt x="108" y="348"/>
                    <a:pt x="108" y="348"/>
                  </a:cubicBezTo>
                  <a:cubicBezTo>
                    <a:pt x="105" y="351"/>
                    <a:pt x="105" y="354"/>
                    <a:pt x="108" y="358"/>
                  </a:cubicBezTo>
                  <a:cubicBezTo>
                    <a:pt x="108" y="358"/>
                    <a:pt x="112" y="358"/>
                    <a:pt x="115" y="358"/>
                  </a:cubicBezTo>
                  <a:cubicBezTo>
                    <a:pt x="115" y="358"/>
                    <a:pt x="118" y="358"/>
                    <a:pt x="118" y="358"/>
                  </a:cubicBezTo>
                  <a:cubicBezTo>
                    <a:pt x="184" y="291"/>
                    <a:pt x="184" y="291"/>
                    <a:pt x="184" y="291"/>
                  </a:cubicBezTo>
                  <a:cubicBezTo>
                    <a:pt x="187" y="288"/>
                    <a:pt x="191" y="285"/>
                    <a:pt x="191" y="279"/>
                  </a:cubicBezTo>
                </a:path>
                <a:path w="510" h="556">
                  <a:moveTo>
                    <a:pt x="270" y="348"/>
                  </a:moveTo>
                  <a:cubicBezTo>
                    <a:pt x="261" y="339"/>
                    <a:pt x="248" y="339"/>
                    <a:pt x="242" y="348"/>
                  </a:cubicBezTo>
                  <a:cubicBezTo>
                    <a:pt x="175" y="412"/>
                    <a:pt x="175" y="412"/>
                    <a:pt x="175" y="412"/>
                  </a:cubicBezTo>
                  <a:cubicBezTo>
                    <a:pt x="172" y="415"/>
                    <a:pt x="172" y="418"/>
                    <a:pt x="175" y="421"/>
                  </a:cubicBezTo>
                  <a:cubicBezTo>
                    <a:pt x="178" y="424"/>
                    <a:pt x="182" y="424"/>
                    <a:pt x="185" y="421"/>
                  </a:cubicBezTo>
                  <a:cubicBezTo>
                    <a:pt x="251" y="358"/>
                    <a:pt x="251" y="358"/>
                    <a:pt x="251" y="358"/>
                  </a:cubicBezTo>
                  <a:cubicBezTo>
                    <a:pt x="255" y="355"/>
                    <a:pt x="258" y="355"/>
                    <a:pt x="261" y="358"/>
                  </a:cubicBezTo>
                  <a:cubicBezTo>
                    <a:pt x="328" y="421"/>
                    <a:pt x="328" y="421"/>
                    <a:pt x="328" y="421"/>
                  </a:cubicBezTo>
                  <a:cubicBezTo>
                    <a:pt x="328" y="424"/>
                    <a:pt x="328" y="424"/>
                    <a:pt x="331" y="424"/>
                  </a:cubicBezTo>
                  <a:cubicBezTo>
                    <a:pt x="334" y="424"/>
                    <a:pt x="334" y="424"/>
                    <a:pt x="337" y="421"/>
                  </a:cubicBezTo>
                  <a:cubicBezTo>
                    <a:pt x="337" y="418"/>
                    <a:pt x="337" y="415"/>
                    <a:pt x="337" y="412"/>
                  </a:cubicBezTo>
                  <a:lnTo>
                    <a:pt x="270" y="348"/>
                  </a:lnTo>
                </a:path>
                <a:path w="510" h="556">
                  <a:moveTo>
                    <a:pt x="242" y="210"/>
                  </a:moveTo>
                  <a:cubicBezTo>
                    <a:pt x="245" y="213"/>
                    <a:pt x="251" y="217"/>
                    <a:pt x="255" y="217"/>
                  </a:cubicBezTo>
                  <a:cubicBezTo>
                    <a:pt x="261" y="217"/>
                    <a:pt x="264" y="213"/>
                    <a:pt x="270" y="210"/>
                  </a:cubicBezTo>
                  <a:cubicBezTo>
                    <a:pt x="337" y="147"/>
                    <a:pt x="337" y="147"/>
                    <a:pt x="337" y="147"/>
                  </a:cubicBezTo>
                  <a:cubicBezTo>
                    <a:pt x="337" y="144"/>
                    <a:pt x="337" y="141"/>
                    <a:pt x="337" y="138"/>
                  </a:cubicBezTo>
                  <a:cubicBezTo>
                    <a:pt x="334" y="135"/>
                    <a:pt x="328" y="135"/>
                    <a:pt x="328" y="138"/>
                  </a:cubicBezTo>
                  <a:cubicBezTo>
                    <a:pt x="261" y="201"/>
                    <a:pt x="261" y="201"/>
                    <a:pt x="261" y="201"/>
                  </a:cubicBezTo>
                  <a:cubicBezTo>
                    <a:pt x="258" y="204"/>
                    <a:pt x="255" y="204"/>
                    <a:pt x="251" y="201"/>
                  </a:cubicBezTo>
                  <a:cubicBezTo>
                    <a:pt x="185" y="138"/>
                    <a:pt x="185" y="138"/>
                    <a:pt x="185" y="138"/>
                  </a:cubicBezTo>
                  <a:cubicBezTo>
                    <a:pt x="182" y="135"/>
                    <a:pt x="178" y="135"/>
                    <a:pt x="175" y="138"/>
                  </a:cubicBezTo>
                  <a:cubicBezTo>
                    <a:pt x="172" y="141"/>
                    <a:pt x="172" y="144"/>
                    <a:pt x="175" y="147"/>
                  </a:cubicBezTo>
                  <a:lnTo>
                    <a:pt x="242" y="210"/>
                  </a:lnTo>
                </a:path>
              </a:pathLst>
            </a:custGeom>
            <a:solidFill>
              <a:srgbClr val="484848">
                <a:alpha val="100000"/>
              </a:srgbClr>
            </a:solidFill>
            <a:ln w="0" cap="flat">
              <a:noFill/>
              <a:prstDash val="solid"/>
              <a:miter lim="0"/>
            </a:ln>
          </p:spPr>
          <p:txBody>
            <a:bodyPr rtlCol="0"/>
            <a:lstStyle/>
            <a:p>
              <a:pPr algn="ctr"/>
              <a:endParaRPr lang="zh-CN" altLang="en-US"/>
            </a:p>
          </p:txBody>
        </p:sp>
        <p:sp>
          <p:nvSpPr>
            <p:cNvPr id="774" name="textbox 774"/>
            <p:cNvSpPr/>
            <p:nvPr/>
          </p:nvSpPr>
          <p:spPr>
            <a:xfrm>
              <a:off x="-12700" y="-12700"/>
              <a:ext cx="349884" cy="379095"/>
            </a:xfrm>
            <a:prstGeom prst="rect">
              <a:avLst/>
            </a:prstGeom>
            <a:noFill/>
            <a:ln w="0" cap="flat">
              <a:noFill/>
              <a:prstDash val="solid"/>
              <a:miter lim="0"/>
            </a:ln>
          </p:spPr>
          <p:txBody>
            <a:bodyPr vert="horz" wrap="square" lIns="0" tIns="0" rIns="0" bIns="0"/>
            <a:lstStyle/>
            <a:p>
              <a:pPr algn="l" rtl="0" eaLnBrk="0">
                <a:lnSpc>
                  <a:spcPct val="101000"/>
                </a:lnSpc>
              </a:pPr>
              <a:endParaRPr sz="9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215265" algn="l" rtl="0" eaLnBrk="0">
                <a:lnSpc>
                  <a:spcPct val="94000"/>
                </a:lnSpc>
              </a:pPr>
              <a:r>
                <a:rPr sz="700" kern="0" spc="0" dirty="0">
                  <a:solidFill>
                    <a:srgbClr val="484848">
                      <a:alpha val="100000"/>
                    </a:srgbClr>
                  </a:solidFill>
                  <a:latin typeface="Arial" panose="020B0604020202020204"/>
                  <a:ea typeface="Arial" panose="020B0604020202020204"/>
                  <a:cs typeface="Arial" panose="020B0604020202020204"/>
                </a:rPr>
                <a:t>&lt;</a:t>
              </a:r>
              <a:endParaRPr sz="700" dirty="0">
                <a:latin typeface="Arial" panose="020B0604020202020204"/>
                <a:ea typeface="Arial" panose="020B0604020202020204"/>
                <a:cs typeface="Arial" panose="020B0604020202020204"/>
              </a:endParaRPr>
            </a:p>
          </p:txBody>
        </p:sp>
      </p:grpSp>
      <p:pic>
        <p:nvPicPr>
          <p:cNvPr id="776" name="picture 776"/>
          <p:cNvPicPr>
            <a:picLocks noChangeAspect="1"/>
          </p:cNvPicPr>
          <p:nvPr/>
        </p:nvPicPr>
        <p:blipFill>
          <a:blip r:embed="rId18"/>
          <a:stretch>
            <a:fillRect/>
          </a:stretch>
        </p:blipFill>
        <p:spPr>
          <a:xfrm rot="21600000">
            <a:off x="6221971" y="5390337"/>
            <a:ext cx="331584" cy="327711"/>
          </a:xfrm>
          <a:prstGeom prst="rect">
            <a:avLst/>
          </a:prstGeom>
        </p:spPr>
      </p:pic>
      <p:pic>
        <p:nvPicPr>
          <p:cNvPr id="778" name="picture 778"/>
          <p:cNvPicPr>
            <a:picLocks noChangeAspect="1"/>
          </p:cNvPicPr>
          <p:nvPr/>
        </p:nvPicPr>
        <p:blipFill>
          <a:blip r:embed="rId19"/>
          <a:stretch>
            <a:fillRect/>
          </a:stretch>
        </p:blipFill>
        <p:spPr>
          <a:xfrm rot="21600000">
            <a:off x="5710428" y="3019044"/>
            <a:ext cx="324611" cy="324611"/>
          </a:xfrm>
          <a:prstGeom prst="rect">
            <a:avLst/>
          </a:prstGeom>
        </p:spPr>
      </p:pic>
      <p:pic>
        <p:nvPicPr>
          <p:cNvPr id="780" name="picture 780"/>
          <p:cNvPicPr>
            <a:picLocks noChangeAspect="1"/>
          </p:cNvPicPr>
          <p:nvPr/>
        </p:nvPicPr>
        <p:blipFill>
          <a:blip r:embed="rId20"/>
          <a:stretch>
            <a:fillRect/>
          </a:stretch>
        </p:blipFill>
        <p:spPr>
          <a:xfrm rot="21600000">
            <a:off x="5710428" y="4096511"/>
            <a:ext cx="324611" cy="324611"/>
          </a:xfrm>
          <a:prstGeom prst="rect">
            <a:avLst/>
          </a:prstGeom>
        </p:spPr>
      </p:pic>
      <p:pic>
        <p:nvPicPr>
          <p:cNvPr id="782" name="picture 782"/>
          <p:cNvPicPr>
            <a:picLocks noChangeAspect="1"/>
          </p:cNvPicPr>
          <p:nvPr/>
        </p:nvPicPr>
        <p:blipFill>
          <a:blip r:embed="rId21"/>
          <a:stretch>
            <a:fillRect/>
          </a:stretch>
        </p:blipFill>
        <p:spPr>
          <a:xfrm rot="21600000">
            <a:off x="5710428" y="2046732"/>
            <a:ext cx="324611" cy="324611"/>
          </a:xfrm>
          <a:prstGeom prst="rect">
            <a:avLst/>
          </a:prstGeom>
        </p:spPr>
      </p:pic>
      <p:pic>
        <p:nvPicPr>
          <p:cNvPr id="784" name="picture 784"/>
          <p:cNvPicPr>
            <a:picLocks noChangeAspect="1"/>
          </p:cNvPicPr>
          <p:nvPr/>
        </p:nvPicPr>
        <p:blipFill>
          <a:blip r:embed="rId22"/>
          <a:stretch>
            <a:fillRect/>
          </a:stretch>
        </p:blipFill>
        <p:spPr>
          <a:xfrm rot="21600000">
            <a:off x="5087111" y="1554479"/>
            <a:ext cx="324611" cy="324611"/>
          </a:xfrm>
          <a:prstGeom prst="rect">
            <a:avLst/>
          </a:prstGeom>
        </p:spPr>
      </p:pic>
      <p:pic>
        <p:nvPicPr>
          <p:cNvPr id="786" name="picture 786"/>
          <p:cNvPicPr>
            <a:picLocks noChangeAspect="1"/>
          </p:cNvPicPr>
          <p:nvPr/>
        </p:nvPicPr>
        <p:blipFill>
          <a:blip r:embed="rId23"/>
          <a:stretch>
            <a:fillRect/>
          </a:stretch>
        </p:blipFill>
        <p:spPr>
          <a:xfrm rot="21600000">
            <a:off x="5710428" y="4985003"/>
            <a:ext cx="324611" cy="266700"/>
          </a:xfrm>
          <a:prstGeom prst="rect">
            <a:avLst/>
          </a:prstGeom>
        </p:spPr>
      </p:pic>
      <p:sp>
        <p:nvSpPr>
          <p:cNvPr id="788" name="textbox 788"/>
          <p:cNvSpPr/>
          <p:nvPr/>
        </p:nvSpPr>
        <p:spPr>
          <a:xfrm>
            <a:off x="3666769" y="1429347"/>
            <a:ext cx="773430" cy="145414"/>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87000"/>
              </a:lnSpc>
            </a:pPr>
            <a:r>
              <a:rPr sz="900"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发现评估-RDA</a:t>
            </a:r>
            <a:endParaRPr sz="900" dirty="0">
              <a:latin typeface="微软雅黑" panose="020B0503020204020204" charset="-122"/>
              <a:ea typeface="微软雅黑" panose="020B0503020204020204" charset="-122"/>
              <a:cs typeface="微软雅黑" panose="020B0503020204020204" charset="-122"/>
            </a:endParaRPr>
          </a:p>
        </p:txBody>
      </p:sp>
      <p:pic>
        <p:nvPicPr>
          <p:cNvPr id="790" name="picture 790"/>
          <p:cNvPicPr>
            <a:picLocks noChangeAspect="1"/>
          </p:cNvPicPr>
          <p:nvPr/>
        </p:nvPicPr>
        <p:blipFill>
          <a:blip r:embed="rId24"/>
          <a:stretch>
            <a:fillRect/>
          </a:stretch>
        </p:blipFill>
        <p:spPr>
          <a:xfrm rot="21600000">
            <a:off x="6274308" y="1589532"/>
            <a:ext cx="324612" cy="237744"/>
          </a:xfrm>
          <a:prstGeom prst="rect">
            <a:avLst/>
          </a:prstGeom>
        </p:spPr>
      </p:pic>
      <p:pic>
        <p:nvPicPr>
          <p:cNvPr id="792" name="picture 792"/>
          <p:cNvPicPr>
            <a:picLocks noChangeAspect="1"/>
          </p:cNvPicPr>
          <p:nvPr/>
        </p:nvPicPr>
        <p:blipFill>
          <a:blip r:embed="rId25"/>
          <a:stretch>
            <a:fillRect/>
          </a:stretch>
        </p:blipFill>
        <p:spPr>
          <a:xfrm rot="21600000">
            <a:off x="5696711" y="2627376"/>
            <a:ext cx="324611" cy="237744"/>
          </a:xfrm>
          <a:prstGeom prst="rect">
            <a:avLst/>
          </a:prstGeom>
        </p:spPr>
      </p:pic>
      <p:pic>
        <p:nvPicPr>
          <p:cNvPr id="794" name="picture 794"/>
          <p:cNvPicPr>
            <a:picLocks noChangeAspect="1"/>
          </p:cNvPicPr>
          <p:nvPr/>
        </p:nvPicPr>
        <p:blipFill>
          <a:blip r:embed="rId26"/>
          <a:stretch>
            <a:fillRect/>
          </a:stretch>
        </p:blipFill>
        <p:spPr>
          <a:xfrm rot="21600000">
            <a:off x="5710428" y="4582667"/>
            <a:ext cx="324611" cy="236220"/>
          </a:xfrm>
          <a:prstGeom prst="rect">
            <a:avLst/>
          </a:prstGeom>
        </p:spPr>
      </p:pic>
      <p:sp>
        <p:nvSpPr>
          <p:cNvPr id="796" name="textbox 796"/>
          <p:cNvSpPr/>
          <p:nvPr/>
        </p:nvSpPr>
        <p:spPr>
          <a:xfrm>
            <a:off x="3864990" y="1851838"/>
            <a:ext cx="480694" cy="14605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88000"/>
              </a:lnSpc>
            </a:pPr>
            <a:r>
              <a:rPr sz="9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重新配置</a:t>
            </a:r>
            <a:endParaRPr sz="900" dirty="0">
              <a:latin typeface="微软雅黑" panose="020B0503020204020204" charset="-122"/>
              <a:ea typeface="微软雅黑" panose="020B0503020204020204" charset="-122"/>
              <a:cs typeface="微软雅黑" panose="020B0503020204020204" charset="-122"/>
            </a:endParaRPr>
          </a:p>
        </p:txBody>
      </p:sp>
      <p:pic>
        <p:nvPicPr>
          <p:cNvPr id="798" name="picture 798"/>
          <p:cNvPicPr>
            <a:picLocks noChangeAspect="1"/>
          </p:cNvPicPr>
          <p:nvPr/>
        </p:nvPicPr>
        <p:blipFill>
          <a:blip r:embed="rId27"/>
          <a:stretch>
            <a:fillRect/>
          </a:stretch>
        </p:blipFill>
        <p:spPr>
          <a:xfrm rot="21600000">
            <a:off x="1490002" y="3529876"/>
            <a:ext cx="5305425" cy="9525"/>
          </a:xfrm>
          <a:prstGeom prst="rect">
            <a:avLst/>
          </a:prstGeom>
        </p:spPr>
      </p:pic>
      <p:pic>
        <p:nvPicPr>
          <p:cNvPr id="800" name="picture 800"/>
          <p:cNvPicPr>
            <a:picLocks noChangeAspect="1"/>
          </p:cNvPicPr>
          <p:nvPr/>
        </p:nvPicPr>
        <p:blipFill>
          <a:blip r:embed="rId28"/>
          <a:stretch>
            <a:fillRect/>
          </a:stretch>
        </p:blipFill>
        <p:spPr>
          <a:xfrm rot="21600000">
            <a:off x="1490002" y="2567013"/>
            <a:ext cx="5305425" cy="9525"/>
          </a:xfrm>
          <a:prstGeom prst="rect">
            <a:avLst/>
          </a:prstGeom>
        </p:spPr>
      </p:pic>
      <p:sp>
        <p:nvSpPr>
          <p:cNvPr id="802" name="textbox 802"/>
          <p:cNvSpPr/>
          <p:nvPr/>
        </p:nvSpPr>
        <p:spPr>
          <a:xfrm>
            <a:off x="5114505" y="1916676"/>
            <a:ext cx="318134" cy="148589"/>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81000"/>
              </a:lnSpc>
            </a:pPr>
            <a:r>
              <a:rPr sz="10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CDN</a:t>
            </a:r>
            <a:endParaRPr sz="1000" dirty="0">
              <a:latin typeface="微软雅黑" panose="020B0503020204020204" charset="-122"/>
              <a:ea typeface="微软雅黑" panose="020B0503020204020204" charset="-122"/>
              <a:cs typeface="微软雅黑" panose="020B0503020204020204" charset="-122"/>
            </a:endParaRPr>
          </a:p>
        </p:txBody>
      </p:sp>
      <p:sp>
        <p:nvSpPr>
          <p:cNvPr id="804" name="textbox 804"/>
          <p:cNvSpPr/>
          <p:nvPr/>
        </p:nvSpPr>
        <p:spPr>
          <a:xfrm>
            <a:off x="6299770" y="1916676"/>
            <a:ext cx="285750" cy="148589"/>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81000"/>
              </a:lnSpc>
            </a:pPr>
            <a:r>
              <a:rPr sz="10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VPC</a:t>
            </a:r>
            <a:endParaRPr sz="1000" dirty="0">
              <a:latin typeface="微软雅黑" panose="020B0503020204020204" charset="-122"/>
              <a:ea typeface="微软雅黑" panose="020B0503020204020204" charset="-122"/>
              <a:cs typeface="微软雅黑" panose="020B0503020204020204" charset="-122"/>
            </a:endParaRPr>
          </a:p>
        </p:txBody>
      </p:sp>
      <p:sp>
        <p:nvSpPr>
          <p:cNvPr id="806" name="textbox 806"/>
          <p:cNvSpPr/>
          <p:nvPr/>
        </p:nvSpPr>
        <p:spPr>
          <a:xfrm>
            <a:off x="5729155" y="5277084"/>
            <a:ext cx="242570" cy="148589"/>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2700" algn="l" rtl="0" eaLnBrk="0">
              <a:lnSpc>
                <a:spcPct val="81000"/>
              </a:lnSpc>
            </a:pPr>
            <a:r>
              <a:rPr sz="10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SFS</a:t>
            </a:r>
            <a:endParaRPr sz="1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0" name="picture 810"/>
          <p:cNvPicPr>
            <a:picLocks noChangeAspect="1"/>
          </p:cNvPicPr>
          <p:nvPr/>
        </p:nvPicPr>
        <p:blipFill>
          <a:blip r:embed="rId1"/>
          <a:stretch>
            <a:fillRect/>
          </a:stretch>
        </p:blipFill>
        <p:spPr>
          <a:xfrm rot="21600000">
            <a:off x="673608" y="3904488"/>
            <a:ext cx="10783823" cy="2468879"/>
          </a:xfrm>
          <a:prstGeom prst="rect">
            <a:avLst/>
          </a:prstGeom>
        </p:spPr>
      </p:pic>
      <p:pic>
        <p:nvPicPr>
          <p:cNvPr id="812" name="picture 812"/>
          <p:cNvPicPr>
            <a:picLocks noChangeAspect="1"/>
          </p:cNvPicPr>
          <p:nvPr/>
        </p:nvPicPr>
        <p:blipFill>
          <a:blip r:embed="rId2"/>
          <a:stretch>
            <a:fillRect/>
          </a:stretch>
        </p:blipFill>
        <p:spPr>
          <a:xfrm rot="21600000">
            <a:off x="3663111" y="1125118"/>
            <a:ext cx="7818781" cy="2666885"/>
          </a:xfrm>
          <a:prstGeom prst="rect">
            <a:avLst/>
          </a:prstGeom>
        </p:spPr>
      </p:pic>
      <p:pic>
        <p:nvPicPr>
          <p:cNvPr id="814" name="picture 814"/>
          <p:cNvPicPr>
            <a:picLocks noChangeAspect="1"/>
          </p:cNvPicPr>
          <p:nvPr/>
        </p:nvPicPr>
        <p:blipFill>
          <a:blip r:embed="rId3"/>
          <a:stretch>
            <a:fillRect/>
          </a:stretch>
        </p:blipFill>
        <p:spPr>
          <a:xfrm rot="21600000">
            <a:off x="6409473" y="2572169"/>
            <a:ext cx="2651760" cy="7619"/>
          </a:xfrm>
          <a:prstGeom prst="rect">
            <a:avLst/>
          </a:prstGeom>
        </p:spPr>
      </p:pic>
      <p:pic>
        <p:nvPicPr>
          <p:cNvPr id="816" name="picture 816"/>
          <p:cNvPicPr>
            <a:picLocks noChangeAspect="1"/>
          </p:cNvPicPr>
          <p:nvPr/>
        </p:nvPicPr>
        <p:blipFill>
          <a:blip r:embed="rId4"/>
          <a:stretch>
            <a:fillRect/>
          </a:stretch>
        </p:blipFill>
        <p:spPr>
          <a:xfrm rot="21600000">
            <a:off x="6655215" y="1145626"/>
            <a:ext cx="2282693" cy="2886692"/>
          </a:xfrm>
          <a:prstGeom prst="rect">
            <a:avLst/>
          </a:prstGeom>
        </p:spPr>
      </p:pic>
      <p:sp>
        <p:nvSpPr>
          <p:cNvPr id="818" name="textbox 818"/>
          <p:cNvSpPr/>
          <p:nvPr/>
        </p:nvSpPr>
        <p:spPr>
          <a:xfrm>
            <a:off x="753075" y="1380149"/>
            <a:ext cx="2700654" cy="2173604"/>
          </a:xfrm>
          <a:prstGeom prst="rect">
            <a:avLst/>
          </a:prstGeom>
          <a:noFill/>
          <a:ln w="0" cap="flat">
            <a:noFill/>
            <a:prstDash val="solid"/>
            <a:miter lim="0"/>
          </a:ln>
        </p:spPr>
        <p:txBody>
          <a:bodyPr vert="horz" wrap="square" lIns="0" tIns="0" rIns="0" bIns="0"/>
          <a:lstStyle/>
          <a:p>
            <a:pPr algn="l" rtl="0" eaLnBrk="0">
              <a:lnSpc>
                <a:spcPct val="37000"/>
              </a:lnSpc>
            </a:pPr>
            <a:endParaRPr sz="100" dirty="0">
              <a:latin typeface="Arial" panose="020B0604020202020204"/>
              <a:ea typeface="Arial" panose="020B0604020202020204"/>
              <a:cs typeface="Arial" panose="020B0604020202020204"/>
            </a:endParaRPr>
          </a:p>
          <a:p>
            <a:pPr marL="12700" indent="3175" algn="l" rtl="0" eaLnBrk="0">
              <a:lnSpc>
                <a:spcPct val="142000"/>
              </a:lnSpc>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主机迁移服务（</a:t>
            </a:r>
            <a:r>
              <a:rPr sz="14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Server</a:t>
            </a:r>
            <a:r>
              <a:rPr sz="14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Migration</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Service）是一种P2V/V2V迁移</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服</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务</a:t>
            </a:r>
            <a:r>
              <a:rPr sz="14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，可以帮您把X8</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6物理服务器</a:t>
            </a:r>
            <a:r>
              <a:rPr sz="14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或者私有云、公有云平台上的</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虚拟</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机迁移到华为云弹性云服</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务器</a:t>
            </a:r>
            <a:endParaRPr sz="1400" dirty="0">
              <a:latin typeface="微软雅黑" panose="020B0503020204020204" charset="-122"/>
              <a:ea typeface="微软雅黑" panose="020B0503020204020204" charset="-122"/>
              <a:cs typeface="微软雅黑" panose="020B0503020204020204" charset="-122"/>
            </a:endParaRPr>
          </a:p>
          <a:p>
            <a:pPr marL="12700" indent="114935" algn="l" rtl="0" eaLnBrk="0">
              <a:lnSpc>
                <a:spcPct val="147000"/>
              </a:lnSpc>
              <a:spcBef>
                <a:spcPts val="100"/>
              </a:spcBef>
            </a:pPr>
            <a:r>
              <a:rPr sz="14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（ECS</a:t>
            </a:r>
            <a:r>
              <a:rPr sz="14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4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4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从而帮助您轻松地把服</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务器上应用和数据迁移到华</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为云</a:t>
            </a:r>
            <a:endParaRPr sz="1400" dirty="0">
              <a:latin typeface="微软雅黑" panose="020B0503020204020204" charset="-122"/>
              <a:ea typeface="微软雅黑" panose="020B0503020204020204" charset="-122"/>
              <a:cs typeface="微软雅黑" panose="020B0503020204020204" charset="-122"/>
            </a:endParaRPr>
          </a:p>
        </p:txBody>
      </p:sp>
      <p:grpSp>
        <p:nvGrpSpPr>
          <p:cNvPr id="84" name="group 84"/>
          <p:cNvGrpSpPr/>
          <p:nvPr/>
        </p:nvGrpSpPr>
        <p:grpSpPr>
          <a:xfrm rot="21600000">
            <a:off x="893203" y="4486618"/>
            <a:ext cx="2506916" cy="1502917"/>
            <a:chOff x="0" y="0"/>
            <a:chExt cx="2506916" cy="1502917"/>
          </a:xfrm>
        </p:grpSpPr>
        <p:pic>
          <p:nvPicPr>
            <p:cNvPr id="820" name="picture 820"/>
            <p:cNvPicPr>
              <a:picLocks noChangeAspect="1"/>
            </p:cNvPicPr>
            <p:nvPr/>
          </p:nvPicPr>
          <p:blipFill>
            <a:blip r:embed="rId5"/>
            <a:stretch>
              <a:fillRect/>
            </a:stretch>
          </p:blipFill>
          <p:spPr>
            <a:xfrm rot="21600000">
              <a:off x="0" y="0"/>
              <a:ext cx="2506916" cy="1502917"/>
            </a:xfrm>
            <a:prstGeom prst="rect">
              <a:avLst/>
            </a:prstGeom>
          </p:spPr>
        </p:pic>
        <p:sp>
          <p:nvSpPr>
            <p:cNvPr id="822" name="textbox 822"/>
            <p:cNvSpPr/>
            <p:nvPr/>
          </p:nvSpPr>
          <p:spPr>
            <a:xfrm>
              <a:off x="-12700" y="-12700"/>
              <a:ext cx="2532379" cy="1528444"/>
            </a:xfrm>
            <a:prstGeom prst="rect">
              <a:avLst/>
            </a:prstGeom>
            <a:noFill/>
            <a:ln w="0" cap="flat">
              <a:noFill/>
              <a:prstDash val="solid"/>
              <a:miter lim="0"/>
            </a:ln>
          </p:spPr>
          <p:txBody>
            <a:bodyPr vert="horz" wrap="square" lIns="0" tIns="0" rIns="0" bIns="0"/>
            <a:lstStyle/>
            <a:p>
              <a:pPr algn="l" rtl="0" eaLnBrk="0">
                <a:lnSpc>
                  <a:spcPct val="111000"/>
                </a:lnSpc>
              </a:pPr>
              <a:endParaRPr sz="10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433070" algn="l" rtl="0" eaLnBrk="0">
                <a:lnSpc>
                  <a:spcPct val="87000"/>
                </a:lnSpc>
              </a:pPr>
              <a:r>
                <a:rPr sz="1200" b="1" kern="0" spc="-10" dirty="0">
                  <a:solidFill>
                    <a:srgbClr val="1F497D">
                      <a:alpha val="100000"/>
                    </a:srgbClr>
                  </a:solidFill>
                  <a:latin typeface="微软雅黑" panose="020B0503020204020204" charset="-122"/>
                  <a:ea typeface="微软雅黑" panose="020B0503020204020204" charset="-122"/>
                  <a:cs typeface="微软雅黑" panose="020B0503020204020204" charset="-122"/>
                </a:rPr>
                <a:t>场景一： OS迁移</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9000"/>
                </a:lnSpc>
              </a:pPr>
              <a:endParaRPr sz="1000" dirty="0">
                <a:latin typeface="Arial" panose="020B0604020202020204"/>
                <a:ea typeface="Arial" panose="020B0604020202020204"/>
                <a:cs typeface="Arial" panose="020B0604020202020204"/>
              </a:endParaRPr>
            </a:p>
            <a:p>
              <a:pPr marL="382270" algn="l" rtl="0" eaLnBrk="0">
                <a:lnSpc>
                  <a:spcPct val="83000"/>
                </a:lnSpc>
                <a:spcBef>
                  <a:spcPts val="365"/>
                </a:spcBef>
              </a:pPr>
              <a:r>
                <a:rPr sz="1200" kern="0" spc="-30" dirty="0">
                  <a:solidFill>
                    <a:srgbClr val="FFFFFF">
                      <a:alpha val="100000"/>
                    </a:srgbClr>
                  </a:solidFill>
                  <a:latin typeface="微软雅黑" panose="020B0503020204020204" charset="-122"/>
                  <a:ea typeface="微软雅黑" panose="020B0503020204020204" charset="-122"/>
                  <a:cs typeface="微软雅黑" panose="020B0503020204020204" charset="-122"/>
                </a:rPr>
                <a:t>OS整体迁移</a:t>
              </a:r>
              <a:r>
                <a:rPr sz="1200" kern="0" spc="-100" dirty="0">
                  <a:solidFill>
                    <a:srgbClr val="FFFFFF">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FFFFFF">
                      <a:alpha val="100000"/>
                    </a:srgbClr>
                  </a:solidFill>
                  <a:latin typeface="微软雅黑" panose="020B0503020204020204" charset="-122"/>
                  <a:ea typeface="微软雅黑" panose="020B0503020204020204" charset="-122"/>
                  <a:cs typeface="微软雅黑" panose="020B0503020204020204" charset="-122"/>
                </a:rPr>
                <a:t>，保证目的</a:t>
              </a:r>
              <a:endParaRPr sz="1200" dirty="0">
                <a:latin typeface="微软雅黑" panose="020B0503020204020204" charset="-122"/>
                <a:ea typeface="微软雅黑" panose="020B0503020204020204" charset="-122"/>
                <a:cs typeface="微软雅黑" panose="020B0503020204020204" charset="-122"/>
              </a:endParaRPr>
            </a:p>
            <a:p>
              <a:pPr marL="376555" algn="l" rtl="0" eaLnBrk="0">
                <a:lnSpc>
                  <a:spcPts val="2155"/>
                </a:lnSpc>
              </a:pPr>
              <a:r>
                <a:rPr sz="1200"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端OS配置与源端一致，</a:t>
              </a:r>
              <a:endParaRPr sz="1200" dirty="0">
                <a:latin typeface="微软雅黑" panose="020B0503020204020204" charset="-122"/>
                <a:ea typeface="微软雅黑" panose="020B0503020204020204" charset="-122"/>
                <a:cs typeface="微软雅黑" panose="020B0503020204020204" charset="-122"/>
              </a:endParaRPr>
            </a:p>
            <a:p>
              <a:pPr marL="377190" algn="l" rtl="0" eaLnBrk="0">
                <a:lnSpc>
                  <a:spcPts val="2160"/>
                </a:lnSpc>
              </a:pPr>
              <a:r>
                <a:rPr sz="1200" kern="0" spc="-10" dirty="0">
                  <a:solidFill>
                    <a:srgbClr val="FFFFFF">
                      <a:alpha val="100000"/>
                    </a:srgbClr>
                  </a:solidFill>
                  <a:latin typeface="微软雅黑" panose="020B0503020204020204" charset="-122"/>
                  <a:ea typeface="微软雅黑" panose="020B0503020204020204" charset="-122"/>
                  <a:cs typeface="微软雅黑" panose="020B0503020204020204" charset="-122"/>
                </a:rPr>
                <a:t>无需重新配置</a:t>
              </a:r>
              <a:endParaRPr sz="1200" dirty="0">
                <a:latin typeface="微软雅黑" panose="020B0503020204020204" charset="-122"/>
                <a:ea typeface="微软雅黑" panose="020B0503020204020204" charset="-122"/>
                <a:cs typeface="微软雅黑" panose="020B0503020204020204" charset="-122"/>
              </a:endParaRPr>
            </a:p>
          </p:txBody>
        </p:sp>
      </p:grpSp>
      <p:sp>
        <p:nvSpPr>
          <p:cNvPr id="824" name="rect 824"/>
          <p:cNvSpPr/>
          <p:nvPr/>
        </p:nvSpPr>
        <p:spPr>
          <a:xfrm>
            <a:off x="3700881" y="4872316"/>
            <a:ext cx="2491727" cy="1081430"/>
          </a:xfrm>
          <a:prstGeom prst="rect">
            <a:avLst/>
          </a:prstGeom>
          <a:solidFill>
            <a:srgbClr val="FFFFFF">
              <a:alpha val="100000"/>
            </a:srgbClr>
          </a:solidFill>
          <a:ln w="0" cap="flat">
            <a:noFill/>
            <a:prstDash val="solid"/>
            <a:miter lim="0"/>
          </a:ln>
        </p:spPr>
        <p:txBody>
          <a:bodyPr rtlCol="0"/>
          <a:lstStyle/>
          <a:p>
            <a:pPr algn="ctr"/>
            <a:endParaRPr lang="zh-CN" altLang="en-US"/>
          </a:p>
        </p:txBody>
      </p:sp>
      <p:pic>
        <p:nvPicPr>
          <p:cNvPr id="826" name="picture 826"/>
          <p:cNvPicPr>
            <a:picLocks noChangeAspect="1"/>
          </p:cNvPicPr>
          <p:nvPr/>
        </p:nvPicPr>
        <p:blipFill>
          <a:blip r:embed="rId6"/>
          <a:stretch>
            <a:fillRect/>
          </a:stretch>
        </p:blipFill>
        <p:spPr>
          <a:xfrm rot="21600000">
            <a:off x="3693286" y="4486618"/>
            <a:ext cx="2506916" cy="1474723"/>
          </a:xfrm>
          <a:prstGeom prst="rect">
            <a:avLst/>
          </a:prstGeom>
        </p:spPr>
      </p:pic>
      <p:sp>
        <p:nvSpPr>
          <p:cNvPr id="828" name="rect 828"/>
          <p:cNvSpPr/>
          <p:nvPr/>
        </p:nvSpPr>
        <p:spPr>
          <a:xfrm>
            <a:off x="6500977" y="4872316"/>
            <a:ext cx="2491728" cy="1081430"/>
          </a:xfrm>
          <a:prstGeom prst="rect">
            <a:avLst/>
          </a:prstGeom>
          <a:solidFill>
            <a:srgbClr val="FFFFFF">
              <a:alpha val="100000"/>
            </a:srgbClr>
          </a:solidFill>
          <a:ln w="0" cap="flat">
            <a:noFill/>
            <a:prstDash val="solid"/>
            <a:miter lim="0"/>
          </a:ln>
        </p:spPr>
        <p:txBody>
          <a:bodyPr rtlCol="0"/>
          <a:lstStyle/>
          <a:p>
            <a:pPr algn="ctr"/>
            <a:endParaRPr lang="zh-CN" altLang="en-US"/>
          </a:p>
        </p:txBody>
      </p:sp>
      <p:pic>
        <p:nvPicPr>
          <p:cNvPr id="830" name="picture 830"/>
          <p:cNvPicPr>
            <a:picLocks noChangeAspect="1"/>
          </p:cNvPicPr>
          <p:nvPr/>
        </p:nvPicPr>
        <p:blipFill>
          <a:blip r:embed="rId7"/>
          <a:stretch>
            <a:fillRect/>
          </a:stretch>
        </p:blipFill>
        <p:spPr>
          <a:xfrm rot="21600000">
            <a:off x="6493383" y="4486618"/>
            <a:ext cx="2506916" cy="1474723"/>
          </a:xfrm>
          <a:prstGeom prst="rect">
            <a:avLst/>
          </a:prstGeom>
        </p:spPr>
      </p:pic>
      <p:pic>
        <p:nvPicPr>
          <p:cNvPr id="832" name="picture 832"/>
          <p:cNvPicPr>
            <a:picLocks noChangeAspect="1"/>
          </p:cNvPicPr>
          <p:nvPr/>
        </p:nvPicPr>
        <p:blipFill>
          <a:blip r:embed="rId8"/>
          <a:stretch>
            <a:fillRect/>
          </a:stretch>
        </p:blipFill>
        <p:spPr>
          <a:xfrm rot="21600000">
            <a:off x="6423837" y="1678787"/>
            <a:ext cx="2651760" cy="1236014"/>
          </a:xfrm>
          <a:prstGeom prst="rect">
            <a:avLst/>
          </a:prstGeom>
        </p:spPr>
      </p:pic>
      <p:sp>
        <p:nvSpPr>
          <p:cNvPr id="834" name="textbox 834"/>
          <p:cNvSpPr/>
          <p:nvPr/>
        </p:nvSpPr>
        <p:spPr>
          <a:xfrm>
            <a:off x="187325" y="74295"/>
            <a:ext cx="5012690" cy="49403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3685"/>
              </a:lnSpc>
            </a:pPr>
            <a:r>
              <a:rPr sz="2700" b="1" kern="0" spc="130" dirty="0">
                <a:solidFill>
                  <a:srgbClr val="C00000">
                    <a:alpha val="100000"/>
                  </a:srgbClr>
                </a:solidFill>
                <a:latin typeface="微软雅黑" panose="020B0503020204020204" charset="-122"/>
                <a:ea typeface="微软雅黑" panose="020B0503020204020204" charset="-122"/>
                <a:cs typeface="微软雅黑" panose="020B0503020204020204" charset="-122"/>
              </a:rPr>
              <a:t>云主机迁移工具—</a:t>
            </a: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SMS</a:t>
            </a:r>
            <a:r>
              <a:rPr sz="2700" b="1" kern="0" spc="130" dirty="0">
                <a:solidFill>
                  <a:srgbClr val="C00000">
                    <a:alpha val="100000"/>
                  </a:srgbClr>
                </a:solidFill>
                <a:latin typeface="微软雅黑" panose="020B0503020204020204" charset="-122"/>
                <a:ea typeface="微软雅黑" panose="020B0503020204020204" charset="-122"/>
                <a:cs typeface="微软雅黑" panose="020B0503020204020204" charset="-122"/>
              </a:rPr>
              <a:t>/</a:t>
            </a: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SMT</a:t>
            </a:r>
            <a:r>
              <a:rPr lang="en-US"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X</a:t>
            </a:r>
            <a:endParaRPr lang="en-US"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endParaRPr>
          </a:p>
        </p:txBody>
      </p:sp>
      <p:sp>
        <p:nvSpPr>
          <p:cNvPr id="836" name="rect 836"/>
          <p:cNvSpPr/>
          <p:nvPr/>
        </p:nvSpPr>
        <p:spPr>
          <a:xfrm>
            <a:off x="6626860" y="4915535"/>
            <a:ext cx="2324100" cy="846455"/>
          </a:xfrm>
          <a:prstGeom prst="rect">
            <a:avLst/>
          </a:prstGeom>
          <a:solidFill>
            <a:srgbClr val="1F497D">
              <a:alpha val="87450"/>
            </a:srgbClr>
          </a:solidFill>
          <a:ln w="0" cap="flat">
            <a:noFill/>
            <a:prstDash val="solid"/>
            <a:miter lim="0"/>
          </a:ln>
        </p:spPr>
        <p:txBody>
          <a:bodyPr rtlCol="0"/>
          <a:lstStyle/>
          <a:p>
            <a:pPr algn="ctr"/>
            <a:endParaRPr lang="zh-CN" altLang="en-US"/>
          </a:p>
        </p:txBody>
      </p:sp>
      <p:sp>
        <p:nvSpPr>
          <p:cNvPr id="838" name="textbox 838"/>
          <p:cNvSpPr/>
          <p:nvPr/>
        </p:nvSpPr>
        <p:spPr>
          <a:xfrm>
            <a:off x="6861466" y="4642104"/>
            <a:ext cx="1852929" cy="110871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262890" algn="l" rtl="0" eaLnBrk="0">
              <a:lnSpc>
                <a:spcPct val="87000"/>
              </a:lnSpc>
            </a:pPr>
            <a:r>
              <a:rPr sz="1200" b="1" kern="0" spc="-20" dirty="0">
                <a:solidFill>
                  <a:srgbClr val="1F497D">
                    <a:alpha val="100000"/>
                  </a:srgbClr>
                </a:solidFill>
                <a:latin typeface="微软雅黑" panose="020B0503020204020204" charset="-122"/>
                <a:ea typeface="微软雅黑" panose="020B0503020204020204" charset="-122"/>
                <a:cs typeface="微软雅黑" panose="020B0503020204020204" charset="-122"/>
              </a:rPr>
              <a:t>场景三：</a:t>
            </a:r>
            <a:r>
              <a:rPr sz="1200" b="1" kern="0" spc="-240" dirty="0">
                <a:solidFill>
                  <a:srgbClr val="1F497D">
                    <a:alpha val="100000"/>
                  </a:srgbClr>
                </a:solidFill>
                <a:latin typeface="微软雅黑" panose="020B0503020204020204" charset="-122"/>
                <a:ea typeface="微软雅黑" panose="020B0503020204020204" charset="-122"/>
                <a:cs typeface="微软雅黑" panose="020B0503020204020204" charset="-122"/>
              </a:rPr>
              <a:t> </a:t>
            </a:r>
            <a:r>
              <a:rPr sz="1200" b="1" kern="0" spc="-20" dirty="0">
                <a:solidFill>
                  <a:srgbClr val="1F497D">
                    <a:alpha val="100000"/>
                  </a:srgbClr>
                </a:solidFill>
                <a:latin typeface="微软雅黑" panose="020B0503020204020204" charset="-122"/>
                <a:ea typeface="微软雅黑" panose="020B0503020204020204" charset="-122"/>
                <a:cs typeface="微软雅黑" panose="020B0503020204020204" charset="-122"/>
              </a:rPr>
              <a:t>DB迁移</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1000" dirty="0">
              <a:latin typeface="Arial" panose="020B0604020202020204"/>
              <a:ea typeface="Arial" panose="020B0604020202020204"/>
              <a:cs typeface="Arial" panose="020B0604020202020204"/>
            </a:endParaRPr>
          </a:p>
          <a:p>
            <a:pPr marL="13335" algn="l" rtl="0" eaLnBrk="0">
              <a:lnSpc>
                <a:spcPct val="83000"/>
              </a:lnSpc>
              <a:spcBef>
                <a:spcPts val="360"/>
              </a:spcBef>
            </a:pPr>
            <a:r>
              <a:rPr sz="1200" kern="0" spc="-10" dirty="0">
                <a:solidFill>
                  <a:schemeClr val="bg1">
                    <a:alpha val="100000"/>
                  </a:schemeClr>
                </a:solidFill>
                <a:latin typeface="微软雅黑" panose="020B0503020204020204" charset="-122"/>
                <a:ea typeface="微软雅黑" panose="020B0503020204020204" charset="-122"/>
                <a:cs typeface="微软雅黑" panose="020B0503020204020204" charset="-122"/>
              </a:rPr>
              <a:t>可以迁移磁盘中数据库应用</a:t>
            </a:r>
            <a:endParaRPr sz="1200" dirty="0">
              <a:solidFill>
                <a:schemeClr val="bg1"/>
              </a:solidFill>
              <a:latin typeface="微软雅黑" panose="020B0503020204020204" charset="-122"/>
              <a:ea typeface="微软雅黑" panose="020B0503020204020204" charset="-122"/>
              <a:cs typeface="微软雅黑" panose="020B0503020204020204" charset="-122"/>
            </a:endParaRPr>
          </a:p>
          <a:p>
            <a:pPr marL="12700" algn="l" rtl="0" eaLnBrk="0">
              <a:lnSpc>
                <a:spcPts val="2160"/>
              </a:lnSpc>
            </a:pPr>
            <a:r>
              <a:rPr sz="1200"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rPr>
              <a:t>和数据文件</a:t>
            </a:r>
            <a:r>
              <a:rPr sz="1200" kern="0" spc="-170" dirty="0">
                <a:solidFill>
                  <a:schemeClr val="bg1">
                    <a:alpha val="100000"/>
                  </a:schemeClr>
                </a:solidFill>
                <a:latin typeface="微软雅黑" panose="020B0503020204020204" charset="-122"/>
                <a:ea typeface="微软雅黑" panose="020B0503020204020204" charset="-122"/>
                <a:cs typeface="微软雅黑" panose="020B0503020204020204" charset="-122"/>
              </a:rPr>
              <a:t> </a:t>
            </a:r>
            <a:r>
              <a:rPr sz="1200"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rPr>
              <a:t>，适合单节点</a:t>
            </a:r>
            <a:endParaRPr sz="1200" dirty="0">
              <a:solidFill>
                <a:schemeClr val="bg1"/>
              </a:solidFill>
              <a:latin typeface="微软雅黑" panose="020B0503020204020204" charset="-122"/>
              <a:ea typeface="微软雅黑" panose="020B0503020204020204" charset="-122"/>
              <a:cs typeface="微软雅黑" panose="020B0503020204020204" charset="-122"/>
            </a:endParaRPr>
          </a:p>
          <a:p>
            <a:pPr algn="l" rtl="0" eaLnBrk="0">
              <a:lnSpc>
                <a:spcPct val="101000"/>
              </a:lnSpc>
            </a:pPr>
            <a:endParaRPr sz="800" dirty="0">
              <a:solidFill>
                <a:schemeClr val="bg1"/>
              </a:solidFill>
              <a:latin typeface="Arial" panose="020B0604020202020204"/>
              <a:ea typeface="Arial" panose="020B0604020202020204"/>
              <a:cs typeface="Arial" panose="020B0604020202020204"/>
            </a:endParaRPr>
          </a:p>
          <a:p>
            <a:pPr marL="25400" algn="l" rtl="0" eaLnBrk="0">
              <a:lnSpc>
                <a:spcPct val="87000"/>
              </a:lnSpc>
              <a:spcBef>
                <a:spcPts val="5"/>
              </a:spcBef>
            </a:pPr>
            <a:r>
              <a:rPr sz="1200"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rPr>
              <a:t>DB迁移到ECS上。</a:t>
            </a:r>
            <a:endParaRPr sz="1200"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endParaRPr>
          </a:p>
        </p:txBody>
      </p:sp>
      <p:grpSp>
        <p:nvGrpSpPr>
          <p:cNvPr id="86" name="group 86"/>
          <p:cNvGrpSpPr/>
          <p:nvPr/>
        </p:nvGrpSpPr>
        <p:grpSpPr>
          <a:xfrm rot="21600000">
            <a:off x="9197340" y="4549737"/>
            <a:ext cx="1478102" cy="1274393"/>
            <a:chOff x="0" y="0"/>
            <a:chExt cx="1478102" cy="1274393"/>
          </a:xfrm>
        </p:grpSpPr>
        <p:sp>
          <p:nvSpPr>
            <p:cNvPr id="840" name="path 840"/>
            <p:cNvSpPr/>
            <p:nvPr/>
          </p:nvSpPr>
          <p:spPr>
            <a:xfrm>
              <a:off x="0" y="0"/>
              <a:ext cx="1478102" cy="1274393"/>
            </a:xfrm>
            <a:custGeom>
              <a:avLst/>
              <a:gdLst/>
              <a:ahLst/>
              <a:cxnLst/>
              <a:rect l="0" t="0" r="0" b="0"/>
              <a:pathLst>
                <a:path w="2327" h="2006">
                  <a:moveTo>
                    <a:pt x="0" y="1002"/>
                  </a:moveTo>
                  <a:cubicBezTo>
                    <a:pt x="0" y="449"/>
                    <a:pt x="521" y="0"/>
                    <a:pt x="1164" y="0"/>
                  </a:cubicBezTo>
                  <a:cubicBezTo>
                    <a:pt x="1806" y="0"/>
                    <a:pt x="2327" y="449"/>
                    <a:pt x="2327" y="1003"/>
                  </a:cubicBezTo>
                  <a:cubicBezTo>
                    <a:pt x="2327" y="1557"/>
                    <a:pt x="1806" y="2006"/>
                    <a:pt x="1164" y="2006"/>
                  </a:cubicBezTo>
                  <a:cubicBezTo>
                    <a:pt x="521" y="2006"/>
                    <a:pt x="0" y="1557"/>
                    <a:pt x="0" y="1002"/>
                  </a:cubicBezTo>
                </a:path>
              </a:pathLst>
            </a:custGeom>
            <a:solidFill>
              <a:srgbClr val="FFC000">
                <a:alpha val="100000"/>
              </a:srgbClr>
            </a:solidFill>
            <a:ln w="0" cap="flat">
              <a:noFill/>
              <a:prstDash val="solid"/>
              <a:miter lim="0"/>
            </a:ln>
          </p:spPr>
          <p:txBody>
            <a:bodyPr rtlCol="0"/>
            <a:lstStyle/>
            <a:p>
              <a:pPr algn="ctr"/>
              <a:endParaRPr lang="zh-CN" altLang="en-US"/>
            </a:p>
          </p:txBody>
        </p:sp>
        <p:sp>
          <p:nvSpPr>
            <p:cNvPr id="842" name="textbox 842"/>
            <p:cNvSpPr/>
            <p:nvPr/>
          </p:nvSpPr>
          <p:spPr>
            <a:xfrm>
              <a:off x="-12700" y="-12700"/>
              <a:ext cx="1503680" cy="1309369"/>
            </a:xfrm>
            <a:prstGeom prst="rect">
              <a:avLst/>
            </a:prstGeom>
            <a:noFill/>
            <a:ln w="0" cap="flat">
              <a:noFill/>
              <a:prstDash val="solid"/>
              <a:miter lim="0"/>
            </a:ln>
          </p:spPr>
          <p:txBody>
            <a:bodyPr vert="horz" wrap="square" lIns="0" tIns="0" rIns="0" bIns="0"/>
            <a:lstStyle/>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8000"/>
                </a:lnSpc>
              </a:pPr>
              <a:endParaRPr sz="1000" dirty="0">
                <a:solidFill>
                  <a:schemeClr val="tx1"/>
                </a:solidFill>
                <a:latin typeface="Arial" panose="020B0604020202020204"/>
                <a:ea typeface="Arial" panose="020B0604020202020204"/>
                <a:cs typeface="Arial" panose="020B0604020202020204"/>
              </a:endParaRPr>
            </a:p>
            <a:p>
              <a:pPr algn="l" rtl="0" eaLnBrk="0">
                <a:lnSpc>
                  <a:spcPct val="6000"/>
                </a:lnSpc>
              </a:pPr>
              <a:endParaRPr sz="100" dirty="0">
                <a:solidFill>
                  <a:schemeClr val="tx1"/>
                </a:solidFill>
                <a:latin typeface="Arial" panose="020B0604020202020204"/>
                <a:ea typeface="Arial" panose="020B0604020202020204"/>
                <a:cs typeface="Arial" panose="020B0604020202020204"/>
              </a:endParaRPr>
            </a:p>
            <a:p>
              <a:pPr marL="372745" algn="l" rtl="0" eaLnBrk="0">
                <a:lnSpc>
                  <a:spcPct val="87000"/>
                </a:lnSpc>
              </a:pPr>
              <a:r>
                <a:rPr sz="1200" kern="0" spc="-10" dirty="0">
                  <a:solidFill>
                    <a:schemeClr val="tx1">
                      <a:alpha val="100000"/>
                    </a:schemeClr>
                  </a:solidFill>
                  <a:latin typeface="微软雅黑" panose="020B0503020204020204" charset="-122"/>
                  <a:ea typeface="微软雅黑" panose="020B0503020204020204" charset="-122"/>
                  <a:cs typeface="微软雅黑" panose="020B0503020204020204" charset="-122"/>
                </a:rPr>
                <a:t>迁移到云数</a:t>
              </a:r>
              <a:endParaRPr sz="1200" dirty="0">
                <a:solidFill>
                  <a:schemeClr val="tx1"/>
                </a:solidFill>
                <a:latin typeface="微软雅黑" panose="020B0503020204020204" charset="-122"/>
                <a:ea typeface="微软雅黑" panose="020B0503020204020204" charset="-122"/>
                <a:cs typeface="微软雅黑" panose="020B0503020204020204" charset="-122"/>
              </a:endParaRPr>
            </a:p>
            <a:p>
              <a:pPr marL="372745" algn="l" rtl="0" eaLnBrk="0">
                <a:lnSpc>
                  <a:spcPct val="88000"/>
                </a:lnSpc>
                <a:spcBef>
                  <a:spcPts val="175"/>
                </a:spcBef>
              </a:pPr>
              <a:r>
                <a:rPr sz="1200" kern="0" spc="-50" dirty="0">
                  <a:solidFill>
                    <a:schemeClr val="tx1">
                      <a:alpha val="100000"/>
                    </a:schemeClr>
                  </a:solidFill>
                  <a:latin typeface="微软雅黑" panose="020B0503020204020204" charset="-122"/>
                  <a:ea typeface="微软雅黑" panose="020B0503020204020204" charset="-122"/>
                  <a:cs typeface="微软雅黑" panose="020B0503020204020204" charset="-122"/>
                </a:rPr>
                <a:t>据库</a:t>
              </a:r>
              <a:r>
                <a:rPr sz="1200" kern="0" spc="-140" dirty="0">
                  <a:solidFill>
                    <a:schemeClr val="tx1">
                      <a:alpha val="100000"/>
                    </a:schemeClr>
                  </a:solidFill>
                  <a:latin typeface="微软雅黑" panose="020B0503020204020204" charset="-122"/>
                  <a:ea typeface="微软雅黑" panose="020B0503020204020204" charset="-122"/>
                  <a:cs typeface="微软雅黑" panose="020B0503020204020204" charset="-122"/>
                </a:rPr>
                <a:t> </a:t>
              </a:r>
              <a:r>
                <a:rPr sz="1200" kern="0" spc="-50" dirty="0">
                  <a:solidFill>
                    <a:schemeClr val="tx1">
                      <a:alpha val="100000"/>
                    </a:schemeClr>
                  </a:solidFill>
                  <a:latin typeface="微软雅黑" panose="020B0503020204020204" charset="-122"/>
                  <a:ea typeface="微软雅黑" panose="020B0503020204020204" charset="-122"/>
                  <a:cs typeface="微软雅黑" panose="020B0503020204020204" charset="-122"/>
                </a:rPr>
                <a:t>，直接</a:t>
              </a:r>
              <a:endParaRPr sz="1200" dirty="0">
                <a:solidFill>
                  <a:schemeClr val="tx1"/>
                </a:solidFill>
                <a:latin typeface="微软雅黑" panose="020B0503020204020204" charset="-122"/>
                <a:ea typeface="微软雅黑" panose="020B0503020204020204" charset="-122"/>
                <a:cs typeface="微软雅黑" panose="020B0503020204020204" charset="-122"/>
              </a:endParaRPr>
            </a:p>
            <a:p>
              <a:pPr marL="449580" algn="l" rtl="0" eaLnBrk="0">
                <a:lnSpc>
                  <a:spcPct val="87000"/>
                </a:lnSpc>
                <a:spcBef>
                  <a:spcPts val="185"/>
                </a:spcBef>
              </a:pPr>
              <a:r>
                <a:rPr sz="1200" kern="0" spc="-10" dirty="0">
                  <a:solidFill>
                    <a:schemeClr val="tx1">
                      <a:alpha val="100000"/>
                    </a:schemeClr>
                  </a:solidFill>
                  <a:latin typeface="微软雅黑" panose="020B0503020204020204" charset="-122"/>
                  <a:ea typeface="微软雅黑" panose="020B0503020204020204" charset="-122"/>
                  <a:cs typeface="微软雅黑" panose="020B0503020204020204" charset="-122"/>
                </a:rPr>
                <a:t>使用DRS</a:t>
              </a:r>
              <a:endParaRPr sz="1200" kern="0" spc="-1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p:txBody>
        </p:sp>
      </p:grpSp>
      <p:sp>
        <p:nvSpPr>
          <p:cNvPr id="844" name="rect 844"/>
          <p:cNvSpPr/>
          <p:nvPr/>
        </p:nvSpPr>
        <p:spPr>
          <a:xfrm>
            <a:off x="3845623" y="4914683"/>
            <a:ext cx="2137689" cy="809168"/>
          </a:xfrm>
          <a:prstGeom prst="rect">
            <a:avLst/>
          </a:prstGeom>
          <a:solidFill>
            <a:srgbClr val="1F497D">
              <a:alpha val="90196"/>
            </a:srgbClr>
          </a:solidFill>
          <a:ln w="0" cap="flat">
            <a:noFill/>
            <a:prstDash val="solid"/>
            <a:miter lim="0"/>
          </a:ln>
        </p:spPr>
        <p:txBody>
          <a:bodyPr rtlCol="0"/>
          <a:lstStyle/>
          <a:p>
            <a:pPr algn="ctr"/>
            <a:endParaRPr lang="zh-CN" altLang="en-US"/>
          </a:p>
        </p:txBody>
      </p:sp>
      <p:sp>
        <p:nvSpPr>
          <p:cNvPr id="846" name="textbox 846"/>
          <p:cNvSpPr/>
          <p:nvPr/>
        </p:nvSpPr>
        <p:spPr>
          <a:xfrm>
            <a:off x="4079735" y="4599952"/>
            <a:ext cx="1548764" cy="1131569"/>
          </a:xfrm>
          <a:prstGeom prst="rect">
            <a:avLst/>
          </a:prstGeom>
          <a:noFill/>
          <a:ln w="0" cap="flat">
            <a:noFill/>
            <a:prstDash val="solid"/>
            <a:miter lim="0"/>
          </a:ln>
        </p:spPr>
        <p:txBody>
          <a:bodyPr vert="horz" wrap="square" lIns="0" tIns="0" rIns="0" bIns="0"/>
          <a:lstStyle/>
          <a:p>
            <a:pPr algn="l" rtl="0" eaLnBrk="0">
              <a:lnSpc>
                <a:spcPct val="80000"/>
              </a:lnSpc>
            </a:pPr>
            <a:endParaRPr sz="100" dirty="0">
              <a:latin typeface="Arial" panose="020B0604020202020204"/>
              <a:ea typeface="Arial" panose="020B0604020202020204"/>
              <a:cs typeface="Arial" panose="020B0604020202020204"/>
            </a:endParaRPr>
          </a:p>
          <a:p>
            <a:pPr marL="142875" algn="l" rtl="0" eaLnBrk="0">
              <a:lnSpc>
                <a:spcPct val="88000"/>
              </a:lnSpc>
            </a:pPr>
            <a:r>
              <a:rPr sz="1200" b="1" kern="0" spc="-10" dirty="0">
                <a:solidFill>
                  <a:srgbClr val="1F497D">
                    <a:alpha val="100000"/>
                  </a:srgbClr>
                </a:solidFill>
                <a:latin typeface="微软雅黑" panose="020B0503020204020204" charset="-122"/>
                <a:ea typeface="微软雅黑" panose="020B0503020204020204" charset="-122"/>
                <a:cs typeface="微软雅黑" panose="020B0503020204020204" charset="-122"/>
              </a:rPr>
              <a:t>场景二：应用迁移</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21000"/>
              </a:lnSpc>
            </a:pPr>
            <a:endParaRPr sz="1000" dirty="0">
              <a:latin typeface="Arial" panose="020B0604020202020204"/>
              <a:ea typeface="Arial" panose="020B0604020202020204"/>
              <a:cs typeface="Arial" panose="020B0604020202020204"/>
            </a:endParaRPr>
          </a:p>
          <a:p>
            <a:pPr marL="12700" algn="l" rtl="0" eaLnBrk="0">
              <a:lnSpc>
                <a:spcPct val="83000"/>
              </a:lnSpc>
              <a:spcBef>
                <a:spcPts val="365"/>
              </a:spcBef>
            </a:pPr>
            <a:r>
              <a:rPr sz="1200" kern="0" spc="-10" dirty="0">
                <a:solidFill>
                  <a:schemeClr val="bg1">
                    <a:alpha val="100000"/>
                  </a:schemeClr>
                </a:solidFill>
                <a:latin typeface="微软雅黑" panose="020B0503020204020204" charset="-122"/>
                <a:ea typeface="微软雅黑" panose="020B0503020204020204" charset="-122"/>
                <a:cs typeface="微软雅黑" panose="020B0503020204020204" charset="-122"/>
              </a:rPr>
              <a:t>磁盘里的应用和数据全</a:t>
            </a:r>
            <a:endParaRPr sz="1200" dirty="0">
              <a:solidFill>
                <a:schemeClr val="bg1"/>
              </a:solidFill>
              <a:latin typeface="微软雅黑" panose="020B0503020204020204" charset="-122"/>
              <a:ea typeface="微软雅黑" panose="020B0503020204020204" charset="-122"/>
              <a:cs typeface="微软雅黑" panose="020B0503020204020204" charset="-122"/>
            </a:endParaRPr>
          </a:p>
          <a:p>
            <a:pPr marL="26035" indent="-12065" algn="l" rtl="0" eaLnBrk="0">
              <a:lnSpc>
                <a:spcPct val="153000"/>
              </a:lnSpc>
              <a:spcBef>
                <a:spcPts val="30"/>
              </a:spcBef>
            </a:pPr>
            <a:r>
              <a:rPr sz="1200" kern="0" spc="-30" dirty="0">
                <a:solidFill>
                  <a:schemeClr val="bg1">
                    <a:alpha val="100000"/>
                  </a:schemeClr>
                </a:solidFill>
                <a:latin typeface="微软雅黑" panose="020B0503020204020204" charset="-122"/>
                <a:ea typeface="微软雅黑" panose="020B0503020204020204" charset="-122"/>
                <a:cs typeface="微软雅黑" panose="020B0503020204020204" charset="-122"/>
              </a:rPr>
              <a:t>量平迁</a:t>
            </a:r>
            <a:r>
              <a:rPr sz="1200" kern="0" spc="-100" dirty="0">
                <a:solidFill>
                  <a:schemeClr val="bg1">
                    <a:alpha val="100000"/>
                  </a:schemeClr>
                </a:solidFill>
                <a:latin typeface="微软雅黑" panose="020B0503020204020204" charset="-122"/>
                <a:ea typeface="微软雅黑" panose="020B0503020204020204" charset="-122"/>
                <a:cs typeface="微软雅黑" panose="020B0503020204020204" charset="-122"/>
              </a:rPr>
              <a:t> </a:t>
            </a:r>
            <a:r>
              <a:rPr sz="1200" kern="0" spc="-30" dirty="0">
                <a:solidFill>
                  <a:schemeClr val="bg1">
                    <a:alpha val="100000"/>
                  </a:schemeClr>
                </a:solidFill>
                <a:latin typeface="微软雅黑" panose="020B0503020204020204" charset="-122"/>
                <a:ea typeface="微软雅黑" panose="020B0503020204020204" charset="-122"/>
                <a:cs typeface="微软雅黑" panose="020B0503020204020204" charset="-122"/>
              </a:rPr>
              <a:t>，无需在华为云</a:t>
            </a:r>
            <a:r>
              <a:rPr sz="1200" kern="0" spc="0" dirty="0">
                <a:solidFill>
                  <a:schemeClr val="bg1">
                    <a:alpha val="100000"/>
                  </a:schemeClr>
                </a:solidFill>
                <a:latin typeface="微软雅黑" panose="020B0503020204020204" charset="-122"/>
                <a:ea typeface="微软雅黑" panose="020B0503020204020204" charset="-122"/>
                <a:cs typeface="微软雅黑" panose="020B0503020204020204" charset="-122"/>
              </a:rPr>
              <a:t> </a:t>
            </a:r>
            <a:r>
              <a:rPr sz="1200"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rPr>
              <a:t>ECS上手动部署应用。</a:t>
            </a:r>
            <a:endParaRPr sz="1200" kern="0" spc="-20" dirty="0">
              <a:solidFill>
                <a:schemeClr val="bg1">
                  <a:alpha val="100000"/>
                </a:schemeClr>
              </a:solidFill>
              <a:latin typeface="微软雅黑" panose="020B0503020204020204" charset="-122"/>
              <a:ea typeface="微软雅黑" panose="020B0503020204020204" charset="-122"/>
              <a:cs typeface="微软雅黑" panose="020B0503020204020204" charset="-122"/>
            </a:endParaRPr>
          </a:p>
        </p:txBody>
      </p:sp>
      <p:pic>
        <p:nvPicPr>
          <p:cNvPr id="848" name="picture 848"/>
          <p:cNvPicPr>
            <a:picLocks noChangeAspect="1"/>
          </p:cNvPicPr>
          <p:nvPr/>
        </p:nvPicPr>
        <p:blipFill>
          <a:blip r:embed="rId9"/>
          <a:stretch>
            <a:fillRect/>
          </a:stretch>
        </p:blipFill>
        <p:spPr>
          <a:xfrm rot="21600000">
            <a:off x="9484766" y="1856740"/>
            <a:ext cx="747712" cy="1507947"/>
          </a:xfrm>
          <a:prstGeom prst="rect">
            <a:avLst/>
          </a:prstGeom>
        </p:spPr>
      </p:pic>
      <p:sp>
        <p:nvSpPr>
          <p:cNvPr id="850" name="path 850"/>
          <p:cNvSpPr/>
          <p:nvPr/>
        </p:nvSpPr>
        <p:spPr>
          <a:xfrm>
            <a:off x="10632096" y="1860550"/>
            <a:ext cx="511671" cy="1500327"/>
          </a:xfrm>
          <a:custGeom>
            <a:avLst/>
            <a:gdLst/>
            <a:ahLst/>
            <a:cxnLst/>
            <a:rect l="0" t="0" r="0" b="0"/>
            <a:pathLst>
              <a:path w="805" h="2362">
                <a:moveTo>
                  <a:pt x="725" y="0"/>
                </a:moveTo>
                <a:moveTo>
                  <a:pt x="725" y="0"/>
                </a:moveTo>
                <a:lnTo>
                  <a:pt x="80" y="0"/>
                </a:lnTo>
                <a:cubicBezTo>
                  <a:pt x="36" y="0"/>
                  <a:pt x="0" y="51"/>
                  <a:pt x="0" y="115"/>
                </a:cubicBezTo>
                <a:lnTo>
                  <a:pt x="0" y="2362"/>
                </a:lnTo>
                <a:lnTo>
                  <a:pt x="805" y="2362"/>
                </a:lnTo>
                <a:lnTo>
                  <a:pt x="805" y="115"/>
                </a:lnTo>
                <a:cubicBezTo>
                  <a:pt x="805" y="51"/>
                  <a:pt x="769" y="0"/>
                  <a:pt x="725" y="0"/>
                </a:cubicBezTo>
                <a:moveTo>
                  <a:pt x="684" y="2132"/>
                </a:moveTo>
                <a:moveTo>
                  <a:pt x="684" y="2132"/>
                </a:moveTo>
                <a:lnTo>
                  <a:pt x="120" y="2132"/>
                </a:lnTo>
                <a:lnTo>
                  <a:pt x="120" y="2016"/>
                </a:lnTo>
                <a:lnTo>
                  <a:pt x="684" y="2016"/>
                </a:lnTo>
                <a:lnTo>
                  <a:pt x="684" y="2132"/>
                </a:lnTo>
                <a:close/>
                <a:moveTo>
                  <a:pt x="684" y="1901"/>
                </a:moveTo>
                <a:moveTo>
                  <a:pt x="684" y="1901"/>
                </a:moveTo>
                <a:lnTo>
                  <a:pt x="120" y="1901"/>
                </a:lnTo>
                <a:lnTo>
                  <a:pt x="120" y="1786"/>
                </a:lnTo>
                <a:lnTo>
                  <a:pt x="684" y="1786"/>
                </a:lnTo>
                <a:lnTo>
                  <a:pt x="684" y="1901"/>
                </a:lnTo>
                <a:close/>
                <a:moveTo>
                  <a:pt x="684" y="461"/>
                </a:moveTo>
                <a:moveTo>
                  <a:pt x="684" y="461"/>
                </a:moveTo>
                <a:lnTo>
                  <a:pt x="120" y="461"/>
                </a:lnTo>
                <a:lnTo>
                  <a:pt x="120" y="345"/>
                </a:lnTo>
                <a:lnTo>
                  <a:pt x="684" y="345"/>
                </a:lnTo>
                <a:lnTo>
                  <a:pt x="684" y="461"/>
                </a:lnTo>
              </a:path>
            </a:pathLst>
          </a:custGeom>
          <a:solidFill>
            <a:srgbClr val="AA0000">
              <a:alpha val="100000"/>
            </a:srgbClr>
          </a:solidFill>
          <a:ln w="0" cap="flat">
            <a:noFill/>
            <a:prstDash val="solid"/>
            <a:miter lim="0"/>
          </a:ln>
        </p:spPr>
        <p:txBody>
          <a:bodyPr rtlCol="0"/>
          <a:lstStyle/>
          <a:p>
            <a:pPr algn="ctr"/>
            <a:endParaRPr lang="zh-CN" altLang="en-US"/>
          </a:p>
        </p:txBody>
      </p:sp>
      <p:sp>
        <p:nvSpPr>
          <p:cNvPr id="852" name="path 852"/>
          <p:cNvSpPr/>
          <p:nvPr/>
        </p:nvSpPr>
        <p:spPr>
          <a:xfrm>
            <a:off x="3978300" y="1860550"/>
            <a:ext cx="511670" cy="1500327"/>
          </a:xfrm>
          <a:custGeom>
            <a:avLst/>
            <a:gdLst/>
            <a:ahLst/>
            <a:cxnLst/>
            <a:rect l="0" t="0" r="0" b="0"/>
            <a:pathLst>
              <a:path w="805" h="2362">
                <a:moveTo>
                  <a:pt x="725" y="0"/>
                </a:moveTo>
                <a:moveTo>
                  <a:pt x="725" y="0"/>
                </a:moveTo>
                <a:lnTo>
                  <a:pt x="80" y="0"/>
                </a:lnTo>
                <a:cubicBezTo>
                  <a:pt x="36" y="0"/>
                  <a:pt x="0" y="51"/>
                  <a:pt x="0" y="115"/>
                </a:cubicBezTo>
                <a:lnTo>
                  <a:pt x="0" y="2362"/>
                </a:lnTo>
                <a:lnTo>
                  <a:pt x="805" y="2362"/>
                </a:lnTo>
                <a:lnTo>
                  <a:pt x="805" y="115"/>
                </a:lnTo>
                <a:cubicBezTo>
                  <a:pt x="805" y="51"/>
                  <a:pt x="769" y="0"/>
                  <a:pt x="725" y="0"/>
                </a:cubicBezTo>
                <a:moveTo>
                  <a:pt x="684" y="2132"/>
                </a:moveTo>
                <a:moveTo>
                  <a:pt x="684" y="2132"/>
                </a:moveTo>
                <a:lnTo>
                  <a:pt x="120" y="2132"/>
                </a:lnTo>
                <a:lnTo>
                  <a:pt x="120" y="2016"/>
                </a:lnTo>
                <a:lnTo>
                  <a:pt x="684" y="2016"/>
                </a:lnTo>
                <a:lnTo>
                  <a:pt x="684" y="2132"/>
                </a:lnTo>
                <a:close/>
                <a:moveTo>
                  <a:pt x="684" y="1901"/>
                </a:moveTo>
                <a:moveTo>
                  <a:pt x="684" y="1901"/>
                </a:moveTo>
                <a:lnTo>
                  <a:pt x="120" y="1901"/>
                </a:lnTo>
                <a:lnTo>
                  <a:pt x="120" y="1786"/>
                </a:lnTo>
                <a:lnTo>
                  <a:pt x="684" y="1786"/>
                </a:lnTo>
                <a:lnTo>
                  <a:pt x="684" y="1901"/>
                </a:lnTo>
                <a:close/>
                <a:moveTo>
                  <a:pt x="684" y="461"/>
                </a:moveTo>
                <a:moveTo>
                  <a:pt x="684" y="461"/>
                </a:moveTo>
                <a:lnTo>
                  <a:pt x="120" y="461"/>
                </a:lnTo>
                <a:lnTo>
                  <a:pt x="120" y="345"/>
                </a:lnTo>
                <a:lnTo>
                  <a:pt x="684" y="345"/>
                </a:lnTo>
                <a:lnTo>
                  <a:pt x="684" y="461"/>
                </a:lnTo>
              </a:path>
            </a:pathLst>
          </a:custGeom>
          <a:solidFill>
            <a:srgbClr val="F79646">
              <a:alpha val="100000"/>
            </a:srgbClr>
          </a:solidFill>
          <a:ln w="0" cap="flat">
            <a:noFill/>
            <a:prstDash val="solid"/>
            <a:miter lim="0"/>
          </a:ln>
        </p:spPr>
        <p:txBody>
          <a:bodyPr rtlCol="0"/>
          <a:lstStyle/>
          <a:p>
            <a:pPr algn="ctr"/>
            <a:endParaRPr lang="zh-CN" altLang="en-US"/>
          </a:p>
        </p:txBody>
      </p:sp>
      <p:pic>
        <p:nvPicPr>
          <p:cNvPr id="854" name="picture 854"/>
          <p:cNvPicPr>
            <a:picLocks noChangeAspect="1"/>
          </p:cNvPicPr>
          <p:nvPr/>
        </p:nvPicPr>
        <p:blipFill>
          <a:blip r:embed="rId10"/>
          <a:stretch>
            <a:fillRect/>
          </a:stretch>
        </p:blipFill>
        <p:spPr>
          <a:xfrm rot="21600000">
            <a:off x="4489970" y="2118817"/>
            <a:ext cx="443839" cy="983792"/>
          </a:xfrm>
          <a:prstGeom prst="rect">
            <a:avLst/>
          </a:prstGeom>
        </p:spPr>
      </p:pic>
      <p:pic>
        <p:nvPicPr>
          <p:cNvPr id="856" name="picture 856"/>
          <p:cNvPicPr>
            <a:picLocks noChangeAspect="1"/>
          </p:cNvPicPr>
          <p:nvPr/>
        </p:nvPicPr>
        <p:blipFill>
          <a:blip r:embed="rId11"/>
          <a:stretch>
            <a:fillRect/>
          </a:stretch>
        </p:blipFill>
        <p:spPr>
          <a:xfrm rot="21600000">
            <a:off x="10228669" y="2118804"/>
            <a:ext cx="403427" cy="983805"/>
          </a:xfrm>
          <a:prstGeom prst="rect">
            <a:avLst/>
          </a:prstGeom>
        </p:spPr>
      </p:pic>
      <p:pic>
        <p:nvPicPr>
          <p:cNvPr id="860" name="picture 860"/>
          <p:cNvPicPr>
            <a:picLocks noChangeAspect="1"/>
          </p:cNvPicPr>
          <p:nvPr/>
        </p:nvPicPr>
        <p:blipFill>
          <a:blip r:embed="rId12"/>
          <a:stretch>
            <a:fillRect/>
          </a:stretch>
        </p:blipFill>
        <p:spPr>
          <a:xfrm rot="21600000">
            <a:off x="5588215" y="2288527"/>
            <a:ext cx="797521" cy="331952"/>
          </a:xfrm>
          <a:prstGeom prst="rect">
            <a:avLst/>
          </a:prstGeom>
        </p:spPr>
      </p:pic>
      <p:pic>
        <p:nvPicPr>
          <p:cNvPr id="862" name="picture 862"/>
          <p:cNvPicPr>
            <a:picLocks noChangeAspect="1"/>
          </p:cNvPicPr>
          <p:nvPr/>
        </p:nvPicPr>
        <p:blipFill>
          <a:blip r:embed="rId13"/>
          <a:stretch>
            <a:fillRect/>
          </a:stretch>
        </p:blipFill>
        <p:spPr>
          <a:xfrm rot="21600000">
            <a:off x="4930000" y="1856740"/>
            <a:ext cx="401218" cy="600341"/>
          </a:xfrm>
          <a:prstGeom prst="rect">
            <a:avLst/>
          </a:prstGeom>
        </p:spPr>
      </p:pic>
      <p:pic>
        <p:nvPicPr>
          <p:cNvPr id="864" name="picture 864"/>
          <p:cNvPicPr>
            <a:picLocks noChangeAspect="1"/>
          </p:cNvPicPr>
          <p:nvPr/>
        </p:nvPicPr>
        <p:blipFill>
          <a:blip r:embed="rId14"/>
          <a:stretch>
            <a:fillRect/>
          </a:stretch>
        </p:blipFill>
        <p:spPr>
          <a:xfrm rot="21600000">
            <a:off x="4930000" y="2764345"/>
            <a:ext cx="401218" cy="600341"/>
          </a:xfrm>
          <a:prstGeom prst="rect">
            <a:avLst/>
          </a:prstGeom>
        </p:spPr>
      </p:pic>
      <p:pic>
        <p:nvPicPr>
          <p:cNvPr id="866" name="picture 866"/>
          <p:cNvPicPr>
            <a:picLocks noChangeAspect="1"/>
          </p:cNvPicPr>
          <p:nvPr/>
        </p:nvPicPr>
        <p:blipFill>
          <a:blip r:embed="rId15"/>
          <a:stretch>
            <a:fillRect/>
          </a:stretch>
        </p:blipFill>
        <p:spPr>
          <a:xfrm rot="21600000">
            <a:off x="9099334" y="2523261"/>
            <a:ext cx="402894" cy="338569"/>
          </a:xfrm>
          <a:prstGeom prst="rect">
            <a:avLst/>
          </a:prstGeom>
        </p:spPr>
      </p:pic>
      <p:sp>
        <p:nvSpPr>
          <p:cNvPr id="868" name="textbox 868"/>
          <p:cNvSpPr/>
          <p:nvPr/>
        </p:nvSpPr>
        <p:spPr>
          <a:xfrm>
            <a:off x="7093514" y="3061111"/>
            <a:ext cx="1271905" cy="12953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85000"/>
              </a:lnSpc>
            </a:pPr>
            <a:r>
              <a:rPr sz="800" b="1" kern="0" spc="10" dirty="0">
                <a:solidFill>
                  <a:srgbClr val="303030">
                    <a:alpha val="100000"/>
                  </a:srgbClr>
                </a:solidFill>
                <a:latin typeface="Arial" panose="020B0604020202020204"/>
                <a:ea typeface="Arial" panose="020B0604020202020204"/>
                <a:cs typeface="Arial" panose="020B0604020202020204"/>
              </a:rPr>
              <a:t>Server Migration</a:t>
            </a:r>
            <a:r>
              <a:rPr sz="800" b="1" kern="0" spc="110" dirty="0">
                <a:solidFill>
                  <a:srgbClr val="303030">
                    <a:alpha val="100000"/>
                  </a:srgbClr>
                </a:solidFill>
                <a:latin typeface="Arial" panose="020B0604020202020204"/>
                <a:ea typeface="Arial" panose="020B0604020202020204"/>
                <a:cs typeface="Arial" panose="020B0604020202020204"/>
              </a:rPr>
              <a:t> </a:t>
            </a:r>
            <a:r>
              <a:rPr sz="800" b="1" kern="0" spc="10" dirty="0">
                <a:solidFill>
                  <a:srgbClr val="303030">
                    <a:alpha val="100000"/>
                  </a:srgbClr>
                </a:solidFill>
                <a:latin typeface="Arial" panose="020B0604020202020204"/>
                <a:ea typeface="Arial" panose="020B0604020202020204"/>
                <a:cs typeface="Arial" panose="020B0604020202020204"/>
              </a:rPr>
              <a:t>Service</a:t>
            </a:r>
            <a:endParaRPr sz="800" dirty="0">
              <a:latin typeface="Arial" panose="020B0604020202020204"/>
              <a:ea typeface="Arial" panose="020B0604020202020204"/>
              <a:cs typeface="Arial" panose="020B0604020202020204"/>
            </a:endParaRPr>
          </a:p>
        </p:txBody>
      </p:sp>
      <p:pic>
        <p:nvPicPr>
          <p:cNvPr id="872" name="picture 872"/>
          <p:cNvPicPr>
            <a:picLocks noChangeAspect="1"/>
          </p:cNvPicPr>
          <p:nvPr/>
        </p:nvPicPr>
        <p:blipFill>
          <a:blip r:embed="rId16"/>
          <a:stretch>
            <a:fillRect/>
          </a:stretch>
        </p:blipFill>
        <p:spPr>
          <a:xfrm rot="21600000">
            <a:off x="5327408" y="2742400"/>
            <a:ext cx="268427" cy="325920"/>
          </a:xfrm>
          <a:prstGeom prst="rect">
            <a:avLst/>
          </a:prstGeom>
        </p:spPr>
      </p:pic>
      <p:sp>
        <p:nvSpPr>
          <p:cNvPr id="874" name="textbox 874"/>
          <p:cNvSpPr/>
          <p:nvPr/>
        </p:nvSpPr>
        <p:spPr>
          <a:xfrm>
            <a:off x="10444297" y="1438282"/>
            <a:ext cx="544194" cy="116839"/>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5000"/>
              </a:lnSpc>
            </a:pPr>
            <a:r>
              <a:rPr sz="700" b="1" kern="0" spc="20" dirty="0">
                <a:solidFill>
                  <a:srgbClr val="303030">
                    <a:alpha val="100000"/>
                  </a:srgbClr>
                </a:solidFill>
                <a:latin typeface="Arial" panose="020B0604020202020204"/>
                <a:ea typeface="Arial" panose="020B0604020202020204"/>
                <a:cs typeface="Arial" panose="020B0604020202020204"/>
              </a:rPr>
              <a:t>Target</a:t>
            </a:r>
            <a:r>
              <a:rPr sz="700" b="1" kern="0" spc="90" dirty="0">
                <a:solidFill>
                  <a:srgbClr val="303030">
                    <a:alpha val="100000"/>
                  </a:srgbClr>
                </a:solidFill>
                <a:latin typeface="Arial" panose="020B0604020202020204"/>
                <a:ea typeface="Arial" panose="020B0604020202020204"/>
                <a:cs typeface="Arial" panose="020B0604020202020204"/>
              </a:rPr>
              <a:t> </a:t>
            </a:r>
            <a:r>
              <a:rPr sz="700" b="1" kern="0" spc="20" dirty="0">
                <a:solidFill>
                  <a:srgbClr val="303030">
                    <a:alpha val="100000"/>
                  </a:srgbClr>
                </a:solidFill>
                <a:latin typeface="Arial" panose="020B0604020202020204"/>
                <a:ea typeface="Arial" panose="020B0604020202020204"/>
                <a:cs typeface="Arial" panose="020B0604020202020204"/>
              </a:rPr>
              <a:t>ECS</a:t>
            </a:r>
            <a:endParaRPr sz="700" dirty="0">
              <a:latin typeface="Arial" panose="020B0604020202020204"/>
              <a:ea typeface="Arial" panose="020B0604020202020204"/>
              <a:cs typeface="Arial" panose="020B0604020202020204"/>
            </a:endParaRPr>
          </a:p>
        </p:txBody>
      </p:sp>
      <p:sp>
        <p:nvSpPr>
          <p:cNvPr id="876" name="textbox 876"/>
          <p:cNvSpPr/>
          <p:nvPr/>
        </p:nvSpPr>
        <p:spPr>
          <a:xfrm>
            <a:off x="4095976" y="1602670"/>
            <a:ext cx="678815" cy="107314"/>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76000"/>
              </a:lnSpc>
            </a:pPr>
            <a:r>
              <a:rPr sz="700" b="1" kern="0" spc="30" dirty="0">
                <a:solidFill>
                  <a:srgbClr val="303030">
                    <a:alpha val="100000"/>
                  </a:srgbClr>
                </a:solidFill>
                <a:latin typeface="Arial" panose="020B0604020202020204"/>
                <a:ea typeface="Arial" panose="020B0604020202020204"/>
                <a:cs typeface="Arial" panose="020B0604020202020204"/>
              </a:rPr>
              <a:t>Source Ser</a:t>
            </a:r>
            <a:r>
              <a:rPr sz="700" b="1" kern="0" spc="20" dirty="0">
                <a:solidFill>
                  <a:srgbClr val="303030">
                    <a:alpha val="100000"/>
                  </a:srgbClr>
                </a:solidFill>
                <a:latin typeface="Arial" panose="020B0604020202020204"/>
                <a:ea typeface="Arial" panose="020B0604020202020204"/>
                <a:cs typeface="Arial" panose="020B0604020202020204"/>
              </a:rPr>
              <a:t>ver</a:t>
            </a:r>
            <a:endParaRPr sz="700" dirty="0">
              <a:latin typeface="Arial" panose="020B0604020202020204"/>
              <a:ea typeface="Arial" panose="020B0604020202020204"/>
              <a:cs typeface="Arial" panose="020B0604020202020204"/>
            </a:endParaRPr>
          </a:p>
        </p:txBody>
      </p:sp>
      <p:pic>
        <p:nvPicPr>
          <p:cNvPr id="878" name="picture 878"/>
          <p:cNvPicPr>
            <a:picLocks noChangeAspect="1"/>
          </p:cNvPicPr>
          <p:nvPr/>
        </p:nvPicPr>
        <p:blipFill>
          <a:blip r:embed="rId17"/>
          <a:stretch>
            <a:fillRect/>
          </a:stretch>
        </p:blipFill>
        <p:spPr>
          <a:xfrm rot="21600000">
            <a:off x="5327408" y="2153107"/>
            <a:ext cx="268427" cy="97320"/>
          </a:xfrm>
          <a:prstGeom prst="rect">
            <a:avLst/>
          </a:prstGeom>
        </p:spPr>
      </p:pic>
      <p:sp>
        <p:nvSpPr>
          <p:cNvPr id="880" name="textbox 880"/>
          <p:cNvSpPr/>
          <p:nvPr/>
        </p:nvSpPr>
        <p:spPr>
          <a:xfrm>
            <a:off x="9837008" y="2532572"/>
            <a:ext cx="276859" cy="10667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76000"/>
              </a:lnSpc>
            </a:pPr>
            <a:r>
              <a:rPr sz="700" b="1" kern="0" spc="10" dirty="0">
                <a:solidFill>
                  <a:srgbClr val="303030">
                    <a:alpha val="100000"/>
                  </a:srgbClr>
                </a:solidFill>
                <a:latin typeface="Arial" panose="020B0604020202020204"/>
                <a:ea typeface="Arial" panose="020B0604020202020204"/>
                <a:cs typeface="Arial" panose="020B0604020202020204"/>
              </a:rPr>
              <a:t>Disks</a:t>
            </a:r>
            <a:endParaRPr sz="700" dirty="0">
              <a:latin typeface="Arial" panose="020B0604020202020204"/>
              <a:ea typeface="Arial" panose="020B0604020202020204"/>
              <a:cs typeface="Arial" panose="020B0604020202020204"/>
            </a:endParaRPr>
          </a:p>
        </p:txBody>
      </p:sp>
      <p:sp>
        <p:nvSpPr>
          <p:cNvPr id="882" name="textbox 882"/>
          <p:cNvSpPr/>
          <p:nvPr/>
        </p:nvSpPr>
        <p:spPr>
          <a:xfrm>
            <a:off x="4923099" y="2536902"/>
            <a:ext cx="276859" cy="106679"/>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76000"/>
              </a:lnSpc>
            </a:pPr>
            <a:r>
              <a:rPr sz="700" b="1" kern="0" spc="10" dirty="0">
                <a:solidFill>
                  <a:srgbClr val="303030">
                    <a:alpha val="100000"/>
                  </a:srgbClr>
                </a:solidFill>
                <a:latin typeface="Arial" panose="020B0604020202020204"/>
                <a:ea typeface="Arial" panose="020B0604020202020204"/>
                <a:cs typeface="Arial" panose="020B0604020202020204"/>
              </a:rPr>
              <a:t>Disks</a:t>
            </a:r>
            <a:endParaRPr sz="700" dirty="0">
              <a:latin typeface="Arial" panose="020B0604020202020204"/>
              <a:ea typeface="Arial" panose="020B0604020202020204"/>
              <a:cs typeface="Arial" panose="020B0604020202020204"/>
            </a:endParaRPr>
          </a:p>
        </p:txBody>
      </p:sp>
      <p:sp>
        <p:nvSpPr>
          <p:cNvPr id="884" name="textbox 884"/>
          <p:cNvSpPr/>
          <p:nvPr/>
        </p:nvSpPr>
        <p:spPr>
          <a:xfrm>
            <a:off x="9542233" y="3122576"/>
            <a:ext cx="196850" cy="114300"/>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83000"/>
              </a:lnSpc>
            </a:pPr>
            <a:r>
              <a:rPr sz="700" kern="0" spc="30" dirty="0">
                <a:solidFill>
                  <a:srgbClr val="303030">
                    <a:alpha val="100000"/>
                  </a:srgbClr>
                </a:solidFill>
                <a:latin typeface="Arial" panose="020B0604020202020204"/>
                <a:ea typeface="Arial" panose="020B0604020202020204"/>
                <a:cs typeface="Arial" panose="020B0604020202020204"/>
              </a:rPr>
              <a:t>App</a:t>
            </a:r>
            <a:endParaRPr sz="700" dirty="0">
              <a:latin typeface="Arial" panose="020B0604020202020204"/>
              <a:ea typeface="Arial" panose="020B0604020202020204"/>
              <a:cs typeface="Arial" panose="020B0604020202020204"/>
            </a:endParaRPr>
          </a:p>
        </p:txBody>
      </p:sp>
      <p:sp>
        <p:nvSpPr>
          <p:cNvPr id="886" name="textbox 886"/>
          <p:cNvSpPr/>
          <p:nvPr/>
        </p:nvSpPr>
        <p:spPr>
          <a:xfrm>
            <a:off x="5370169" y="3159622"/>
            <a:ext cx="196850" cy="114300"/>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83000"/>
              </a:lnSpc>
            </a:pPr>
            <a:r>
              <a:rPr sz="700" kern="0" spc="30" dirty="0">
                <a:solidFill>
                  <a:srgbClr val="303030">
                    <a:alpha val="100000"/>
                  </a:srgbClr>
                </a:solidFill>
                <a:latin typeface="Arial" panose="020B0604020202020204"/>
                <a:ea typeface="Arial" panose="020B0604020202020204"/>
                <a:cs typeface="Arial" panose="020B0604020202020204"/>
              </a:rPr>
              <a:t>App</a:t>
            </a:r>
            <a:endParaRPr sz="700" dirty="0">
              <a:latin typeface="Arial" panose="020B0604020202020204"/>
              <a:ea typeface="Arial" panose="020B0604020202020204"/>
              <a:cs typeface="Arial" panose="020B0604020202020204"/>
            </a:endParaRPr>
          </a:p>
        </p:txBody>
      </p:sp>
      <p:sp>
        <p:nvSpPr>
          <p:cNvPr id="890" name="textbox 890"/>
          <p:cNvSpPr/>
          <p:nvPr/>
        </p:nvSpPr>
        <p:spPr>
          <a:xfrm>
            <a:off x="9539013" y="1976602"/>
            <a:ext cx="160020" cy="107314"/>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76000"/>
              </a:lnSpc>
            </a:pPr>
            <a:r>
              <a:rPr sz="700" kern="0" spc="10" dirty="0">
                <a:solidFill>
                  <a:srgbClr val="303030">
                    <a:alpha val="100000"/>
                  </a:srgbClr>
                </a:solidFill>
                <a:latin typeface="Arial" panose="020B0604020202020204"/>
                <a:ea typeface="Arial" panose="020B0604020202020204"/>
                <a:cs typeface="Arial" panose="020B0604020202020204"/>
              </a:rPr>
              <a:t>OS</a:t>
            </a:r>
            <a:endParaRPr sz="700" dirty="0">
              <a:latin typeface="Arial" panose="020B0604020202020204"/>
              <a:ea typeface="Arial" panose="020B0604020202020204"/>
              <a:cs typeface="Arial" panose="020B0604020202020204"/>
            </a:endParaRPr>
          </a:p>
        </p:txBody>
      </p:sp>
      <p:sp>
        <p:nvSpPr>
          <p:cNvPr id="892" name="textbox 892"/>
          <p:cNvSpPr/>
          <p:nvPr/>
        </p:nvSpPr>
        <p:spPr>
          <a:xfrm>
            <a:off x="5382074" y="1990496"/>
            <a:ext cx="160020" cy="107314"/>
          </a:xfrm>
          <a:prstGeom prst="rect">
            <a:avLst/>
          </a:prstGeom>
          <a:noFill/>
          <a:ln w="0" cap="flat">
            <a:noFill/>
            <a:prstDash val="solid"/>
            <a:miter lim="0"/>
          </a:ln>
        </p:spPr>
        <p:txBody>
          <a:bodyPr vert="horz" wrap="square" lIns="0" tIns="0" rIns="0" bIns="0"/>
          <a:lstStyle/>
          <a:p>
            <a:pPr algn="l" rtl="0" eaLnBrk="0">
              <a:lnSpc>
                <a:spcPct val="86000"/>
              </a:lnSpc>
            </a:pPr>
            <a:endParaRPr sz="100" dirty="0">
              <a:latin typeface="Arial" panose="020B0604020202020204"/>
              <a:ea typeface="Arial" panose="020B0604020202020204"/>
              <a:cs typeface="Arial" panose="020B0604020202020204"/>
            </a:endParaRPr>
          </a:p>
          <a:p>
            <a:pPr marL="12700" algn="l" rtl="0" eaLnBrk="0">
              <a:lnSpc>
                <a:spcPct val="76000"/>
              </a:lnSpc>
            </a:pPr>
            <a:r>
              <a:rPr sz="700" kern="0" spc="10" dirty="0">
                <a:solidFill>
                  <a:srgbClr val="303030">
                    <a:alpha val="100000"/>
                  </a:srgbClr>
                </a:solidFill>
                <a:latin typeface="Arial" panose="020B0604020202020204"/>
                <a:ea typeface="Arial" panose="020B0604020202020204"/>
                <a:cs typeface="Arial" panose="020B0604020202020204"/>
              </a:rPr>
              <a:t>OS</a:t>
            </a:r>
            <a:endParaRPr sz="700" dirty="0">
              <a:latin typeface="Arial" panose="020B0604020202020204"/>
              <a:ea typeface="Arial" panose="020B0604020202020204"/>
              <a:cs typeface="Arial" panose="020B0604020202020204"/>
            </a:endParaRPr>
          </a:p>
        </p:txBody>
      </p:sp>
      <p:pic>
        <p:nvPicPr>
          <p:cNvPr id="894" name="picture 894"/>
          <p:cNvPicPr>
            <a:picLocks noChangeAspect="1"/>
          </p:cNvPicPr>
          <p:nvPr/>
        </p:nvPicPr>
        <p:blipFill>
          <a:blip r:embed="rId18"/>
          <a:stretch>
            <a:fillRect/>
          </a:stretch>
        </p:blipFill>
        <p:spPr>
          <a:xfrm rot="21600000">
            <a:off x="9494608" y="2899930"/>
            <a:ext cx="7620" cy="45719"/>
          </a:xfrm>
          <a:prstGeom prst="rect">
            <a:avLst/>
          </a:prstGeom>
        </p:spPr>
      </p:pic>
      <p:pic>
        <p:nvPicPr>
          <p:cNvPr id="896" name="picture 896"/>
          <p:cNvPicPr>
            <a:picLocks noChangeAspect="1"/>
          </p:cNvPicPr>
          <p:nvPr/>
        </p:nvPicPr>
        <p:blipFill>
          <a:blip r:embed="rId19"/>
          <a:stretch>
            <a:fillRect/>
          </a:stretch>
        </p:blipFill>
        <p:spPr>
          <a:xfrm rot="21600000">
            <a:off x="5588215" y="2658579"/>
            <a:ext cx="7620" cy="4572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8" name="picture 898"/>
          <p:cNvPicPr>
            <a:picLocks noChangeAspect="1"/>
          </p:cNvPicPr>
          <p:nvPr/>
        </p:nvPicPr>
        <p:blipFill>
          <a:blip r:embed="rId1"/>
          <a:stretch>
            <a:fillRect/>
          </a:stretch>
        </p:blipFill>
        <p:spPr>
          <a:xfrm rot="21600000">
            <a:off x="137160" y="992124"/>
            <a:ext cx="6045708" cy="4824983"/>
          </a:xfrm>
          <a:prstGeom prst="rect">
            <a:avLst/>
          </a:prstGeom>
        </p:spPr>
      </p:pic>
      <p:pic>
        <p:nvPicPr>
          <p:cNvPr id="900" name="picture 900"/>
          <p:cNvPicPr>
            <a:picLocks noChangeAspect="1"/>
          </p:cNvPicPr>
          <p:nvPr/>
        </p:nvPicPr>
        <p:blipFill>
          <a:blip r:embed="rId2"/>
          <a:stretch>
            <a:fillRect/>
          </a:stretch>
        </p:blipFill>
        <p:spPr>
          <a:xfrm rot="21600000">
            <a:off x="6266688" y="3799332"/>
            <a:ext cx="5917692" cy="2159507"/>
          </a:xfrm>
          <a:prstGeom prst="rect">
            <a:avLst/>
          </a:prstGeom>
        </p:spPr>
      </p:pic>
      <p:sp>
        <p:nvSpPr>
          <p:cNvPr id="902" name="textbox 902"/>
          <p:cNvSpPr/>
          <p:nvPr/>
        </p:nvSpPr>
        <p:spPr>
          <a:xfrm>
            <a:off x="6347726" y="1054366"/>
            <a:ext cx="5510529" cy="2307589"/>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4605" algn="l" rtl="0" eaLnBrk="0">
              <a:lnSpc>
                <a:spcPct val="88000"/>
              </a:lnSpc>
            </a:pPr>
            <a:r>
              <a:rPr sz="17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安全传输原理</a:t>
            </a:r>
            <a:endParaRPr sz="1700" dirty="0">
              <a:latin typeface="微软雅黑" panose="020B0503020204020204" charset="-122"/>
              <a:ea typeface="微软雅黑" panose="020B0503020204020204" charset="-122"/>
              <a:cs typeface="微软雅黑" panose="020B0503020204020204" charset="-122"/>
            </a:endParaRPr>
          </a:p>
          <a:p>
            <a:pPr marL="13970" algn="l" rtl="0" eaLnBrk="0">
              <a:lnSpc>
                <a:spcPct val="98000"/>
              </a:lnSpc>
              <a:spcBef>
                <a:spcPts val="1255"/>
              </a:spcBef>
            </a:pPr>
            <a:r>
              <a:rPr sz="17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源端服务器中的迁移</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Agent</a:t>
            </a:r>
            <a:r>
              <a:rPr sz="17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从主机迁移服务获取到迁移</a:t>
            </a:r>
            <a:endParaRPr sz="1700" dirty="0">
              <a:latin typeface="微软雅黑" panose="020B0503020204020204" charset="-122"/>
              <a:ea typeface="微软雅黑" panose="020B0503020204020204" charset="-122"/>
              <a:cs typeface="微软雅黑" panose="020B0503020204020204" charset="-122"/>
            </a:endParaRPr>
          </a:p>
          <a:p>
            <a:pPr marL="13970" algn="l" rtl="0" eaLnBrk="0">
              <a:lnSpc>
                <a:spcPts val="3040"/>
              </a:lnSpc>
            </a:pP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指令后</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，会动态生成安全证书和密</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钥并且通过华为云</a:t>
            </a:r>
            <a:endParaRPr sz="1700" dirty="0">
              <a:latin typeface="微软雅黑" panose="020B0503020204020204" charset="-122"/>
              <a:ea typeface="微软雅黑" panose="020B0503020204020204" charset="-122"/>
              <a:cs typeface="微软雅黑" panose="020B0503020204020204" charset="-122"/>
            </a:endParaRPr>
          </a:p>
          <a:p>
            <a:pPr marL="12700" indent="8890" algn="l" rtl="0" eaLnBrk="0">
              <a:lnSpc>
                <a:spcPct val="160000"/>
              </a:lnSpc>
              <a:spcBef>
                <a:spcPts val="95"/>
              </a:spcBef>
            </a:pP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OpenStack</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 元数据管理服务传输给目的端服务器</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，此</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后</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，源端服务器和目的端服务器会重启并</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使用新生成的</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动态安全证书建立安全的</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SSL</a:t>
            </a:r>
            <a:r>
              <a:rPr sz="17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通道。</a:t>
            </a:r>
            <a:endParaRPr sz="1700" dirty="0">
              <a:latin typeface="微软雅黑" panose="020B0503020204020204" charset="-122"/>
              <a:ea typeface="微软雅黑" panose="020B0503020204020204" charset="-122"/>
              <a:cs typeface="微软雅黑" panose="020B0503020204020204" charset="-122"/>
            </a:endParaRPr>
          </a:p>
        </p:txBody>
      </p:sp>
      <p:sp>
        <p:nvSpPr>
          <p:cNvPr id="904" name="textbox 904"/>
          <p:cNvSpPr/>
          <p:nvPr/>
        </p:nvSpPr>
        <p:spPr>
          <a:xfrm>
            <a:off x="192614" y="147340"/>
            <a:ext cx="4569459" cy="389254"/>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12700" algn="l" rtl="0" eaLnBrk="0">
              <a:lnSpc>
                <a:spcPct val="88000"/>
              </a:lnSpc>
            </a:pP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SMS</a:t>
            </a:r>
            <a:r>
              <a:rPr sz="2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  主机迁移服务工作原理</a:t>
            </a:r>
            <a:endParaRPr sz="2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2" name="picture 912"/>
          <p:cNvPicPr>
            <a:picLocks noChangeAspect="1"/>
          </p:cNvPicPr>
          <p:nvPr/>
        </p:nvPicPr>
        <p:blipFill>
          <a:blip r:embed="rId1"/>
          <a:stretch>
            <a:fillRect/>
          </a:stretch>
        </p:blipFill>
        <p:spPr>
          <a:xfrm rot="21600000">
            <a:off x="2902953" y="4518647"/>
            <a:ext cx="778967" cy="919886"/>
          </a:xfrm>
          <a:prstGeom prst="rect">
            <a:avLst/>
          </a:prstGeom>
        </p:spPr>
      </p:pic>
      <p:graphicFrame>
        <p:nvGraphicFramePr>
          <p:cNvPr id="914" name="table 914"/>
          <p:cNvGraphicFramePr>
            <a:graphicFrameLocks noGrp="1"/>
          </p:cNvGraphicFramePr>
          <p:nvPr/>
        </p:nvGraphicFramePr>
        <p:xfrm>
          <a:off x="733323" y="2878696"/>
          <a:ext cx="10610214" cy="3152775"/>
        </p:xfrm>
        <a:graphic>
          <a:graphicData uri="http://schemas.openxmlformats.org/drawingml/2006/table">
            <a:tbl>
              <a:tblPr/>
              <a:tblGrid>
                <a:gridCol w="2127250"/>
                <a:gridCol w="840739"/>
                <a:gridCol w="1228090"/>
                <a:gridCol w="731519"/>
                <a:gridCol w="5682615"/>
              </a:tblGrid>
              <a:tr h="831214">
                <a:tc rowSpan="3">
                  <a:txBody>
                    <a:bodyPr/>
                    <a:lstStyle/>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marL="706120" algn="l" rtl="0" eaLnBrk="0">
                        <a:lnSpc>
                          <a:spcPct val="87000"/>
                        </a:lnSpc>
                        <a:spcBef>
                          <a:spcPts val="0"/>
                        </a:spcBef>
                      </a:pP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云下数据库</a:t>
                      </a:r>
                      <a:endParaRPr sz="1500" dirty="0">
                        <a:latin typeface="微软雅黑" panose="020B0503020204020204" charset="-122"/>
                        <a:ea typeface="微软雅黑" panose="020B0503020204020204" charset="-122"/>
                        <a:cs typeface="微软雅黑" panose="020B0503020204020204" charset="-122"/>
                      </a:endParaRPr>
                    </a:p>
                    <a:p>
                      <a:pPr marL="1296670" algn="l" rtl="0" eaLnBrk="0">
                        <a:lnSpc>
                          <a:spcPts val="2045"/>
                        </a:lnSpc>
                        <a:tabLst>
                          <a:tab pos="1676400" algn="l"/>
                        </a:tabLst>
                      </a:pP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385D8A"/>
                      </a:solidFill>
                      <a:prstDash val="solid"/>
                      <a:round/>
                      <a:headEnd type="none" w="med" len="med"/>
                      <a:tailEnd type="none" w="med" len="med"/>
                    </a:lnL>
                    <a:lnR>
                      <a:noFill/>
                    </a:lnR>
                    <a:lnT w="6350" cap="flat" cmpd="sng" algn="ctr">
                      <a:solidFill>
                        <a:srgbClr val="385D8A"/>
                      </a:solidFill>
                      <a:prstDash val="solid"/>
                      <a:round/>
                      <a:headEnd type="none" w="med" len="med"/>
                      <a:tailEnd type="none" w="med" len="med"/>
                    </a:lnT>
                    <a:lnB>
                      <a:noFill/>
                    </a:lnB>
                  </a:tcPr>
                </a:tc>
                <a:tc rowSpan="3">
                  <a:txBody>
                    <a:bodyPr/>
                    <a:lstStyle/>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533400" algn="l" rtl="0" eaLnBrk="0">
                        <a:lnSpc>
                          <a:spcPts val="2060"/>
                        </a:lnSpc>
                      </a:pP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39000"/>
                        </a:lnSpc>
                      </a:pPr>
                      <a:endParaRPr sz="1000" dirty="0">
                        <a:latin typeface="Arial" panose="020B0604020202020204"/>
                        <a:ea typeface="Arial" panose="020B0604020202020204"/>
                        <a:cs typeface="Arial" panose="020B0604020202020204"/>
                      </a:endParaRPr>
                    </a:p>
                    <a:p>
                      <a:pPr marL="257810" algn="l" rtl="0" eaLnBrk="0">
                        <a:lnSpc>
                          <a:spcPct val="77000"/>
                        </a:lnSpc>
                        <a:spcBef>
                          <a:spcPts val="460"/>
                        </a:spcBef>
                      </a:pP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DRS</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19000"/>
                        </a:lnSpc>
                      </a:pPr>
                      <a:endParaRPr sz="300" dirty="0">
                        <a:latin typeface="Arial" panose="020B0604020202020204"/>
                        <a:ea typeface="Arial" panose="020B0604020202020204"/>
                        <a:cs typeface="Arial" panose="020B0604020202020204"/>
                      </a:endParaRPr>
                    </a:p>
                    <a:p>
                      <a:pPr marL="88265" algn="l" rtl="0" eaLnBrk="0">
                        <a:lnSpc>
                          <a:spcPct val="88000"/>
                        </a:lnSpc>
                        <a:spcBef>
                          <a:spcPts val="0"/>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迁移实例</a:t>
                      </a:r>
                      <a:endParaRPr sz="14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6350" cap="flat" cmpd="sng" algn="ctr">
                      <a:solidFill>
                        <a:srgbClr val="385D8A"/>
                      </a:solidFill>
                      <a:prstDash val="solid"/>
                      <a:round/>
                      <a:headEnd type="none" w="med" len="med"/>
                      <a:tailEnd type="none" w="med" len="med"/>
                    </a:lnT>
                    <a:lnB>
                      <a:noFill/>
                    </a:lnB>
                  </a:tcPr>
                </a:tc>
                <a:tc gridSpan="2">
                  <a:txBody>
                    <a:bodyPr/>
                    <a:lstStyle/>
                    <a:p>
                      <a:pPr algn="l" rtl="0" eaLnBrk="0">
                        <a:lnSpc>
                          <a:spcPct val="103000"/>
                        </a:lnSpc>
                      </a:pPr>
                      <a:endParaRPr sz="800" dirty="0">
                        <a:latin typeface="Arial" panose="020B0604020202020204"/>
                        <a:ea typeface="Arial" panose="020B0604020202020204"/>
                        <a:cs typeface="Arial" panose="020B0604020202020204"/>
                      </a:endParaRPr>
                    </a:p>
                    <a:p>
                      <a:pPr marL="765810" algn="l" rtl="0" eaLnBrk="0">
                        <a:lnSpc>
                          <a:spcPct val="88000"/>
                        </a:lnSpc>
                        <a:spcBef>
                          <a:spcPts val="5"/>
                        </a:spcBef>
                      </a:pP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应用程序</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6350" cap="flat" cmpd="sng" algn="ctr">
                      <a:solidFill>
                        <a:srgbClr val="385D8A"/>
                      </a:solidFill>
                      <a:prstDash val="solid"/>
                      <a:round/>
                      <a:headEnd type="none" w="med" len="med"/>
                      <a:tailEnd type="none" w="med" len="med"/>
                    </a:lnT>
                    <a:lnB>
                      <a:noFill/>
                    </a:lnB>
                  </a:tcPr>
                </a:tc>
                <a:tc hMerge="1">
                  <a:tcPr marL="0" marR="0" marT="0" marB="0" vert="horz">
                    <a:lnL>
                      <a:noFill/>
                    </a:lnL>
                    <a:lnR>
                      <a:noFill/>
                    </a:lnR>
                    <a:lnT w="6350" cap="flat" cmpd="sng" algn="ctr">
                      <a:solidFill>
                        <a:srgbClr val="385D8A"/>
                      </a:solidFill>
                      <a:prstDash val="solid"/>
                      <a:round/>
                      <a:headEnd type="none" w="med" len="med"/>
                      <a:tailEnd type="none" w="med" len="med"/>
                    </a:lnT>
                    <a:lnB>
                      <a:noFill/>
                    </a:lnB>
                  </a:tcPr>
                </a:tc>
                <a:tc rowSpan="3">
                  <a:txBody>
                    <a:bodyPr/>
                    <a:lstStyle/>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marL="212090" indent="-1905" algn="l" rtl="0" eaLnBrk="0">
                        <a:lnSpc>
                          <a:spcPct val="93000"/>
                        </a:lnSpc>
                      </a:pP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①</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用户通过华为数据复制服务</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DRS</a:t>
                      </a:r>
                      <a:r>
                        <a:rPr sz="15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，创建迁移任务</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，此</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时业务继续可用</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，无需中断</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59000"/>
                        </a:lnSpc>
                      </a:pPr>
                      <a:endParaRPr sz="1000" dirty="0">
                        <a:latin typeface="Arial" panose="020B0604020202020204"/>
                        <a:ea typeface="Arial" panose="020B0604020202020204"/>
                        <a:cs typeface="Arial" panose="020B0604020202020204"/>
                      </a:endParaRPr>
                    </a:p>
                    <a:p>
                      <a:pPr marL="205105" indent="4445" algn="l" rtl="0" eaLnBrk="0">
                        <a:lnSpc>
                          <a:spcPct val="93000"/>
                        </a:lnSpc>
                        <a:spcBef>
                          <a:spcPts val="520"/>
                        </a:spcBef>
                      </a:pP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②</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DRS</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迁移任务开始工作</a:t>
                      </a:r>
                      <a:r>
                        <a:rPr sz="15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，先进行全量迁移</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，后进行增</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量同步</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，此时业务继续可用</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，无</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需中断</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51000"/>
                        </a:lnSpc>
                      </a:pPr>
                      <a:endParaRPr sz="1000" dirty="0">
                        <a:latin typeface="Arial" panose="020B0604020202020204"/>
                        <a:ea typeface="Arial" panose="020B0604020202020204"/>
                        <a:cs typeface="Arial" panose="020B0604020202020204"/>
                      </a:endParaRPr>
                    </a:p>
                    <a:p>
                      <a:pPr algn="l" rtl="0" eaLnBrk="0">
                        <a:lnSpc>
                          <a:spcPct val="126000"/>
                        </a:lnSpc>
                      </a:pPr>
                      <a:endParaRPr sz="300" dirty="0">
                        <a:latin typeface="Arial" panose="020B0604020202020204"/>
                        <a:ea typeface="Arial" panose="020B0604020202020204"/>
                        <a:cs typeface="Arial" panose="020B0604020202020204"/>
                      </a:endParaRPr>
                    </a:p>
                    <a:p>
                      <a:pPr marL="205105" indent="3175" algn="l" rtl="0" eaLnBrk="0">
                        <a:lnSpc>
                          <a:spcPct val="103000"/>
                        </a:lnSpc>
                        <a:spcBef>
                          <a:spcPts val="0"/>
                        </a:spcBef>
                      </a:pP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③选择一个非业务繁忙时间段</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开始正式系统割接流程</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需要先中断业务</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用户决定系统割接时机</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系统指</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向华为云数据库</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业务对外恢复使用</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，迁移完</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成</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w="6350" cap="flat" cmpd="sng" algn="ctr">
                      <a:solidFill>
                        <a:srgbClr val="385D8A"/>
                      </a:solidFill>
                      <a:prstDash val="solid"/>
                      <a:round/>
                      <a:headEnd type="none" w="med" len="med"/>
                      <a:tailEnd type="none" w="med" len="med"/>
                    </a:lnR>
                    <a:lnT w="6350" cap="flat" cmpd="sng" algn="ctr">
                      <a:solidFill>
                        <a:srgbClr val="385D8A"/>
                      </a:solidFill>
                      <a:prstDash val="solid"/>
                      <a:round/>
                      <a:headEnd type="none" w="med" len="med"/>
                      <a:tailEnd type="none" w="med" len="med"/>
                    </a:lnT>
                    <a:lnB>
                      <a:noFill/>
                    </a:lnB>
                  </a:tcPr>
                </a:tc>
              </a:tr>
              <a:tr h="608330">
                <a:tc vMerge="1">
                  <a:tcPr marL="0" marR="0" marT="0" marB="0" vert="horz">
                    <a:lnL w="6350" cap="flat" cmpd="sng" algn="ctr">
                      <a:solidFill>
                        <a:srgbClr val="385D8A"/>
                      </a:solidFill>
                      <a:prstDash val="solid"/>
                      <a:round/>
                      <a:headEnd type="none" w="med" len="med"/>
                      <a:tailEnd type="none" w="med" len="med"/>
                    </a:lnL>
                    <a:lnR>
                      <a:noFill/>
                    </a:lnR>
                    <a:lnT w="6350" cap="flat" cmpd="sng" algn="ctr">
                      <a:solidFill>
                        <a:srgbClr val="385D8A"/>
                      </a:solidFill>
                      <a:prstDash val="solid"/>
                      <a:round/>
                      <a:headEnd type="none" w="med" len="med"/>
                      <a:tailEnd type="none" w="med" len="med"/>
                    </a:lnT>
                    <a:lnB>
                      <a:noFill/>
                    </a:lnB>
                  </a:tcPr>
                </a:tc>
                <a:tc vMerge="1">
                  <a:tcPr marL="0" marR="0" marT="0" marB="0" vert="horz">
                    <a:lnL>
                      <a:noFill/>
                    </a:lnL>
                    <a:lnR>
                      <a:noFill/>
                    </a:lnR>
                    <a:lnT w="6350" cap="flat" cmpd="sng" algn="ctr">
                      <a:solidFill>
                        <a:srgbClr val="385D8A"/>
                      </a:solidFill>
                      <a:prstDash val="solid"/>
                      <a:round/>
                      <a:headEnd type="none" w="med" len="med"/>
                      <a:tailEnd type="none" w="med" len="med"/>
                    </a:lnT>
                    <a:lnB>
                      <a:noFill/>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a:noFill/>
                    </a:lnL>
                    <a:lnR>
                      <a:noFill/>
                    </a:lnR>
                    <a:lnT>
                      <a:noFill/>
                    </a:lnT>
                    <a:lnB>
                      <a:noFill/>
                    </a:lnB>
                  </a:tcPr>
                </a:tc>
                <a:tc>
                  <a:txBody>
                    <a:bodyPr/>
                    <a:lstStyle/>
                    <a:p>
                      <a:pPr algn="l" rtl="0" eaLnBrk="0">
                        <a:lnSpc>
                          <a:spcPct val="109000"/>
                        </a:lnSpc>
                      </a:pPr>
                      <a:endParaRPr sz="700" dirty="0">
                        <a:latin typeface="Arial" panose="020B0604020202020204"/>
                        <a:ea typeface="Arial" panose="020B0604020202020204"/>
                        <a:cs typeface="Arial" panose="020B0604020202020204"/>
                      </a:endParaRPr>
                    </a:p>
                    <a:p>
                      <a:pPr marL="105410" algn="l" rtl="0" eaLnBrk="0">
                        <a:lnSpc>
                          <a:spcPts val="2060"/>
                        </a:lnSpc>
                        <a:spcBef>
                          <a:spcPts val="5"/>
                        </a:spcBef>
                      </a:pP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vMerge="1">
                  <a:tcPr marL="0" marR="0" marT="0" marB="0" vert="horz">
                    <a:lnL>
                      <a:noFill/>
                    </a:lnL>
                    <a:lnR w="6350" cap="flat" cmpd="sng" algn="ctr">
                      <a:solidFill>
                        <a:srgbClr val="385D8A"/>
                      </a:solidFill>
                      <a:prstDash val="solid"/>
                      <a:round/>
                      <a:headEnd type="none" w="med" len="med"/>
                      <a:tailEnd type="none" w="med" len="med"/>
                    </a:lnR>
                    <a:lnT w="6350" cap="flat" cmpd="sng" algn="ctr">
                      <a:solidFill>
                        <a:srgbClr val="385D8A"/>
                      </a:solidFill>
                      <a:prstDash val="solid"/>
                      <a:round/>
                      <a:headEnd type="none" w="med" len="med"/>
                      <a:tailEnd type="none" w="med" len="med"/>
                    </a:lnT>
                    <a:lnB>
                      <a:noFill/>
                    </a:lnB>
                  </a:tcPr>
                </a:tc>
              </a:tr>
              <a:tr h="1235075">
                <a:tc vMerge="1">
                  <a:tcPr marL="0" marR="0" marT="0" marB="0" vert="horz">
                    <a:lnL w="6350" cap="flat" cmpd="sng" algn="ctr">
                      <a:solidFill>
                        <a:srgbClr val="385D8A"/>
                      </a:solidFill>
                      <a:prstDash val="solid"/>
                      <a:round/>
                      <a:headEnd type="none" w="med" len="med"/>
                      <a:tailEnd type="none" w="med" len="med"/>
                    </a:lnL>
                    <a:lnR>
                      <a:noFill/>
                    </a:lnR>
                    <a:lnT w="6350" cap="flat" cmpd="sng" algn="ctr">
                      <a:solidFill>
                        <a:srgbClr val="385D8A"/>
                      </a:solidFill>
                      <a:prstDash val="solid"/>
                      <a:round/>
                      <a:headEnd type="none" w="med" len="med"/>
                      <a:tailEnd type="none" w="med" len="med"/>
                    </a:lnT>
                    <a:lnB>
                      <a:noFill/>
                    </a:lnB>
                  </a:tcPr>
                </a:tc>
                <a:tc vMerge="1">
                  <a:tcPr marL="0" marR="0" marT="0" marB="0" vert="horz">
                    <a:lnL>
                      <a:noFill/>
                    </a:lnL>
                    <a:lnR>
                      <a:noFill/>
                    </a:lnR>
                    <a:lnT w="6350" cap="flat" cmpd="sng" algn="ctr">
                      <a:solidFill>
                        <a:srgbClr val="385D8A"/>
                      </a:solidFill>
                      <a:prstDash val="solid"/>
                      <a:round/>
                      <a:headEnd type="none" w="med" len="med"/>
                      <a:tailEnd type="none" w="med" len="med"/>
                    </a:lnT>
                    <a:lnB>
                      <a:noFill/>
                    </a:lnB>
                  </a:tcPr>
                </a:tc>
                <a:tc gridSpan="2">
                  <a:txBody>
                    <a:bodyPr/>
                    <a:lstStyle/>
                    <a:p>
                      <a:pPr algn="l" rtl="0" eaLnBrk="0">
                        <a:lnSpc>
                          <a:spcPct val="117000"/>
                        </a:lnSpc>
                      </a:pPr>
                      <a:endParaRPr sz="200" dirty="0">
                        <a:latin typeface="Arial" panose="020B0604020202020204"/>
                        <a:ea typeface="Arial" panose="020B0604020202020204"/>
                        <a:cs typeface="Arial" panose="020B0604020202020204"/>
                      </a:endParaRPr>
                    </a:p>
                    <a:p>
                      <a:pPr marL="19685" algn="l" rtl="0" eaLnBrk="0">
                        <a:lnSpc>
                          <a:spcPts val="2710"/>
                        </a:lnSpc>
                        <a:tabLst>
                          <a:tab pos="288925" algn="l"/>
                        </a:tabLst>
                      </a:pP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400" kern="0" spc="10" baseline="-1300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1500" kern="0" spc="1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400" kern="0" spc="10" baseline="26000" dirty="0">
                          <a:solidFill>
                            <a:srgbClr val="000000">
                              <a:alpha val="100000"/>
                            </a:srgbClr>
                          </a:solidFill>
                          <a:latin typeface="微软雅黑" panose="020B0503020204020204" charset="-122"/>
                          <a:ea typeface="微软雅黑" panose="020B0503020204020204" charset="-122"/>
                          <a:cs typeface="微软雅黑" panose="020B0503020204020204" charset="-122"/>
                        </a:rPr>
                        <a:t>华为云数据库</a:t>
                      </a:r>
                      <a:endParaRPr sz="2400" baseline="260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600" dirty="0">
                        <a:latin typeface="Arial" panose="020B0604020202020204"/>
                        <a:ea typeface="Arial" panose="020B0604020202020204"/>
                        <a:cs typeface="Arial" panose="020B0604020202020204"/>
                      </a:endParaRPr>
                    </a:p>
                    <a:p>
                      <a:pPr marL="1051560" algn="l" rtl="0" eaLnBrk="0">
                        <a:lnSpc>
                          <a:spcPts val="310"/>
                        </a:lnSpc>
                        <a:spcBef>
                          <a:spcPts val="5"/>
                        </a:spcBef>
                        <a:tabLst>
                          <a:tab pos="1079500" algn="l"/>
                        </a:tabLst>
                      </a:pPr>
                      <a:r>
                        <a:rPr sz="400" kern="0" spc="0" dirty="0">
                          <a:solidFill>
                            <a:srgbClr val="15B0E8">
                              <a:alpha val="100000"/>
                            </a:srgbClr>
                          </a:solidFill>
                          <a:latin typeface="Arial" panose="020B0604020202020204"/>
                          <a:ea typeface="Arial" panose="020B0604020202020204"/>
                          <a:cs typeface="Arial" panose="020B0604020202020204"/>
                        </a:rPr>
                        <a:t>	</a:t>
                      </a:r>
                      <a:r>
                        <a:rPr sz="400" kern="0" spc="-20" dirty="0">
                          <a:solidFill>
                            <a:srgbClr val="15B0E8">
                              <a:alpha val="100000"/>
                            </a:srgbClr>
                          </a:solidFill>
                          <a:latin typeface="Arial" panose="020B0604020202020204"/>
                          <a:ea typeface="Arial" panose="020B0604020202020204"/>
                          <a:cs typeface="Arial" panose="020B0604020202020204"/>
                        </a:rPr>
                        <a:t>·</a:t>
                      </a:r>
                      <a:endParaRPr sz="400" dirty="0">
                        <a:latin typeface="Arial" panose="020B0604020202020204"/>
                        <a:ea typeface="Arial" panose="020B0604020202020204"/>
                        <a:cs typeface="Arial" panose="020B0604020202020204"/>
                      </a:endParaRPr>
                    </a:p>
                  </a:txBody>
                  <a:tcPr marL="0" marR="0" marT="0" marB="0" vert="horz">
                    <a:lnL>
                      <a:noFill/>
                    </a:lnL>
                    <a:lnR>
                      <a:noFill/>
                    </a:lnR>
                    <a:lnT>
                      <a:noFill/>
                    </a:lnT>
                    <a:lnB>
                      <a:noFill/>
                    </a:lnB>
                  </a:tcPr>
                </a:tc>
                <a:tc hMerge="1">
                  <a:tcPr marL="0" marR="0" marT="0" marB="0" vert="horz">
                    <a:lnL>
                      <a:noFill/>
                    </a:lnL>
                    <a:lnR>
                      <a:noFill/>
                    </a:lnR>
                    <a:lnT>
                      <a:noFill/>
                    </a:lnT>
                    <a:lnB>
                      <a:noFill/>
                    </a:lnB>
                  </a:tcPr>
                </a:tc>
                <a:tc vMerge="1">
                  <a:tcPr marL="0" marR="0" marT="0" marB="0" vert="horz">
                    <a:lnL>
                      <a:noFill/>
                    </a:lnL>
                    <a:lnR w="6350" cap="flat" cmpd="sng" algn="ctr">
                      <a:solidFill>
                        <a:srgbClr val="385D8A"/>
                      </a:solidFill>
                      <a:prstDash val="solid"/>
                      <a:round/>
                      <a:headEnd type="none" w="med" len="med"/>
                      <a:tailEnd type="none" w="med" len="med"/>
                    </a:lnR>
                    <a:lnT w="6350" cap="flat" cmpd="sng" algn="ctr">
                      <a:solidFill>
                        <a:srgbClr val="385D8A"/>
                      </a:solidFill>
                      <a:prstDash val="solid"/>
                      <a:round/>
                      <a:headEnd type="none" w="med" len="med"/>
                      <a:tailEnd type="none" w="med" len="med"/>
                    </a:lnT>
                    <a:lnB>
                      <a:noFill/>
                    </a:lnB>
                  </a:tcPr>
                </a:tc>
              </a:tr>
              <a:tr h="478155">
                <a:tc gridSpan="5">
                  <a:txBody>
                    <a:bodyPr/>
                    <a:lstStyle/>
                    <a:p>
                      <a:pPr algn="l" rtl="0" eaLnBrk="0">
                        <a:lnSpc>
                          <a:spcPct val="107000"/>
                        </a:lnSpc>
                      </a:pPr>
                      <a:endParaRPr sz="700" dirty="0">
                        <a:latin typeface="Arial" panose="020B0604020202020204"/>
                        <a:ea typeface="Arial" panose="020B0604020202020204"/>
                        <a:cs typeface="Arial" panose="020B0604020202020204"/>
                      </a:endParaRPr>
                    </a:p>
                    <a:p>
                      <a:pPr marL="3027680" algn="l" rtl="0" eaLnBrk="0">
                        <a:lnSpc>
                          <a:spcPct val="89000"/>
                        </a:lnSpc>
                        <a:spcBef>
                          <a:spcPts val="5"/>
                        </a:spcBef>
                      </a:pP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最小化业务迁移</a:t>
                      </a:r>
                      <a:r>
                        <a:rPr sz="15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全</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量迁移</a:t>
                      </a:r>
                      <a:r>
                        <a:rPr sz="15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增量迁移</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385D8A"/>
                      </a:solidFill>
                      <a:prstDash val="solid"/>
                      <a:round/>
                      <a:headEnd type="none" w="med" len="med"/>
                      <a:tailEnd type="none" w="med" len="med"/>
                    </a:lnL>
                    <a:lnR w="6350" cap="flat" cmpd="sng" algn="ctr">
                      <a:solidFill>
                        <a:srgbClr val="385D8A"/>
                      </a:solidFill>
                      <a:prstDash val="solid"/>
                      <a:round/>
                      <a:headEnd type="none" w="med" len="med"/>
                      <a:tailEnd type="none" w="med" len="med"/>
                    </a:lnR>
                    <a:lnT>
                      <a:noFill/>
                    </a:lnT>
                    <a:lnB w="6350" cap="flat" cmpd="sng" algn="ctr">
                      <a:solidFill>
                        <a:srgbClr val="385D8A"/>
                      </a:solidFill>
                      <a:prstDash val="solid"/>
                      <a:round/>
                      <a:headEnd type="none" w="med" len="med"/>
                      <a:tailEnd type="none" w="med" len="med"/>
                    </a:lnB>
                  </a:tcPr>
                </a:tc>
                <a:tc hMerge="1">
                  <a:tcPr marL="0" marR="0" marT="0" marB="0" vert="horz">
                    <a:lnL w="6350" cap="flat" cmpd="sng" algn="ctr">
                      <a:solidFill>
                        <a:srgbClr val="385D8A"/>
                      </a:solidFill>
                      <a:prstDash val="solid"/>
                      <a:round/>
                      <a:headEnd type="none" w="med" len="med"/>
                      <a:tailEnd type="none" w="med" len="med"/>
                    </a:lnL>
                    <a:lnR w="6350" cap="flat" cmpd="sng" algn="ctr">
                      <a:solidFill>
                        <a:srgbClr val="385D8A"/>
                      </a:solidFill>
                      <a:prstDash val="solid"/>
                      <a:round/>
                      <a:headEnd type="none" w="med" len="med"/>
                      <a:tailEnd type="none" w="med" len="med"/>
                    </a:lnR>
                    <a:lnT>
                      <a:noFill/>
                    </a:lnT>
                    <a:lnB w="6350" cap="flat" cmpd="sng" algn="ctr">
                      <a:solidFill>
                        <a:srgbClr val="385D8A"/>
                      </a:solidFill>
                      <a:prstDash val="solid"/>
                      <a:round/>
                      <a:headEnd type="none" w="med" len="med"/>
                      <a:tailEnd type="none" w="med" len="med"/>
                    </a:lnB>
                  </a:tcPr>
                </a:tc>
                <a:tc hMerge="1">
                  <a:tcPr marL="0" marR="0" marT="0" marB="0" vert="horz">
                    <a:lnL w="6350" cap="flat" cmpd="sng" algn="ctr">
                      <a:solidFill>
                        <a:srgbClr val="385D8A"/>
                      </a:solidFill>
                      <a:prstDash val="solid"/>
                      <a:round/>
                      <a:headEnd type="none" w="med" len="med"/>
                      <a:tailEnd type="none" w="med" len="med"/>
                    </a:lnL>
                    <a:lnR w="6350" cap="flat" cmpd="sng" algn="ctr">
                      <a:solidFill>
                        <a:srgbClr val="385D8A"/>
                      </a:solidFill>
                      <a:prstDash val="solid"/>
                      <a:round/>
                      <a:headEnd type="none" w="med" len="med"/>
                      <a:tailEnd type="none" w="med" len="med"/>
                    </a:lnR>
                    <a:lnT>
                      <a:noFill/>
                    </a:lnT>
                    <a:lnB w="6350" cap="flat" cmpd="sng" algn="ctr">
                      <a:solidFill>
                        <a:srgbClr val="385D8A"/>
                      </a:solidFill>
                      <a:prstDash val="solid"/>
                      <a:round/>
                      <a:headEnd type="none" w="med" len="med"/>
                      <a:tailEnd type="none" w="med" len="med"/>
                    </a:lnB>
                  </a:tcPr>
                </a:tc>
                <a:tc hMerge="1">
                  <a:tcPr marL="0" marR="0" marT="0" marB="0" vert="horz">
                    <a:lnL w="6350" cap="flat" cmpd="sng" algn="ctr">
                      <a:solidFill>
                        <a:srgbClr val="385D8A"/>
                      </a:solidFill>
                      <a:prstDash val="solid"/>
                      <a:round/>
                      <a:headEnd type="none" w="med" len="med"/>
                      <a:tailEnd type="none" w="med" len="med"/>
                    </a:lnL>
                    <a:lnR w="6350" cap="flat" cmpd="sng" algn="ctr">
                      <a:solidFill>
                        <a:srgbClr val="385D8A"/>
                      </a:solidFill>
                      <a:prstDash val="solid"/>
                      <a:round/>
                      <a:headEnd type="none" w="med" len="med"/>
                      <a:tailEnd type="none" w="med" len="med"/>
                    </a:lnR>
                    <a:lnT>
                      <a:noFill/>
                    </a:lnT>
                    <a:lnB w="6350" cap="flat" cmpd="sng" algn="ctr">
                      <a:solidFill>
                        <a:srgbClr val="385D8A"/>
                      </a:solidFill>
                      <a:prstDash val="solid"/>
                      <a:round/>
                      <a:headEnd type="none" w="med" len="med"/>
                      <a:tailEnd type="none" w="med" len="med"/>
                    </a:lnB>
                  </a:tcPr>
                </a:tc>
                <a:tc hMerge="1">
                  <a:tcPr marL="0" marR="0" marT="0" marB="0" vert="horz">
                    <a:lnL w="6350" cap="flat" cmpd="sng" algn="ctr">
                      <a:solidFill>
                        <a:srgbClr val="385D8A"/>
                      </a:solidFill>
                      <a:prstDash val="solid"/>
                      <a:round/>
                      <a:headEnd type="none" w="med" len="med"/>
                      <a:tailEnd type="none" w="med" len="med"/>
                    </a:lnL>
                    <a:lnR w="6350" cap="flat" cmpd="sng" algn="ctr">
                      <a:solidFill>
                        <a:srgbClr val="385D8A"/>
                      </a:solidFill>
                      <a:prstDash val="solid"/>
                      <a:round/>
                      <a:headEnd type="none" w="med" len="med"/>
                      <a:tailEnd type="none" w="med" len="med"/>
                    </a:lnR>
                    <a:lnT>
                      <a:noFill/>
                    </a:lnT>
                    <a:lnB w="6350" cap="flat" cmpd="sng" algn="ctr">
                      <a:solidFill>
                        <a:srgbClr val="385D8A"/>
                      </a:solidFill>
                      <a:prstDash val="solid"/>
                      <a:round/>
                      <a:headEnd type="none" w="med" len="med"/>
                      <a:tailEnd type="none" w="med" len="med"/>
                    </a:lnB>
                  </a:tcPr>
                </a:tc>
              </a:tr>
            </a:tbl>
          </a:graphicData>
        </a:graphic>
      </p:graphicFrame>
      <p:sp>
        <p:nvSpPr>
          <p:cNvPr id="916" name="path 916"/>
          <p:cNvSpPr/>
          <p:nvPr/>
        </p:nvSpPr>
        <p:spPr>
          <a:xfrm>
            <a:off x="4769599" y="4749444"/>
            <a:ext cx="115735" cy="186854"/>
          </a:xfrm>
          <a:custGeom>
            <a:avLst/>
            <a:gdLst/>
            <a:ahLst/>
            <a:cxnLst/>
            <a:rect l="0" t="0" r="0" b="0"/>
            <a:pathLst>
              <a:path w="182" h="294">
                <a:moveTo>
                  <a:pt x="14" y="294"/>
                </a:moveTo>
                <a:cubicBezTo>
                  <a:pt x="7" y="294"/>
                  <a:pt x="0" y="287"/>
                  <a:pt x="0" y="287"/>
                </a:cubicBezTo>
                <a:cubicBezTo>
                  <a:pt x="0" y="100"/>
                  <a:pt x="0" y="100"/>
                  <a:pt x="0" y="100"/>
                </a:cubicBezTo>
                <a:cubicBezTo>
                  <a:pt x="0" y="100"/>
                  <a:pt x="7" y="100"/>
                  <a:pt x="7" y="100"/>
                </a:cubicBezTo>
                <a:cubicBezTo>
                  <a:pt x="175" y="0"/>
                  <a:pt x="175" y="0"/>
                  <a:pt x="175" y="0"/>
                </a:cubicBezTo>
                <a:cubicBezTo>
                  <a:pt x="175" y="0"/>
                  <a:pt x="182" y="0"/>
                  <a:pt x="182" y="7"/>
                </a:cubicBezTo>
                <a:cubicBezTo>
                  <a:pt x="182" y="7"/>
                  <a:pt x="182" y="14"/>
                  <a:pt x="182" y="14"/>
                </a:cubicBezTo>
                <a:cubicBezTo>
                  <a:pt x="21" y="107"/>
                  <a:pt x="21" y="107"/>
                  <a:pt x="21" y="107"/>
                </a:cubicBezTo>
                <a:cubicBezTo>
                  <a:pt x="21" y="287"/>
                  <a:pt x="21" y="287"/>
                  <a:pt x="21" y="287"/>
                </a:cubicBezTo>
                <a:cubicBezTo>
                  <a:pt x="21" y="287"/>
                  <a:pt x="14" y="294"/>
                  <a:pt x="14" y="294"/>
                </a:cubicBezTo>
              </a:path>
            </a:pathLst>
          </a:custGeom>
          <a:solidFill>
            <a:srgbClr val="15B0E8">
              <a:alpha val="100000"/>
            </a:srgbClr>
          </a:solidFill>
          <a:ln w="0" cap="flat">
            <a:noFill/>
            <a:prstDash val="solid"/>
            <a:miter lim="0"/>
          </a:ln>
        </p:spPr>
        <p:txBody>
          <a:bodyPr rtlCol="0"/>
          <a:lstStyle/>
          <a:p>
            <a:pPr algn="ctr"/>
            <a:endParaRPr lang="zh-CN" altLang="en-US"/>
          </a:p>
        </p:txBody>
      </p:sp>
      <p:sp>
        <p:nvSpPr>
          <p:cNvPr id="918" name="path 918"/>
          <p:cNvSpPr/>
          <p:nvPr/>
        </p:nvSpPr>
        <p:spPr>
          <a:xfrm>
            <a:off x="4668901" y="4755057"/>
            <a:ext cx="112013" cy="67259"/>
          </a:xfrm>
          <a:custGeom>
            <a:avLst/>
            <a:gdLst/>
            <a:ahLst/>
            <a:cxnLst/>
            <a:rect l="0" t="0" r="0" b="0"/>
            <a:pathLst>
              <a:path w="176" h="105">
                <a:moveTo>
                  <a:pt x="169" y="105"/>
                </a:moveTo>
                <a:cubicBezTo>
                  <a:pt x="162" y="105"/>
                  <a:pt x="162" y="98"/>
                  <a:pt x="162" y="98"/>
                </a:cubicBezTo>
                <a:cubicBezTo>
                  <a:pt x="7" y="14"/>
                  <a:pt x="7" y="14"/>
                  <a:pt x="7" y="14"/>
                </a:cubicBezTo>
                <a:cubicBezTo>
                  <a:pt x="0" y="7"/>
                  <a:pt x="0" y="7"/>
                  <a:pt x="0" y="0"/>
                </a:cubicBezTo>
                <a:cubicBezTo>
                  <a:pt x="7" y="0"/>
                  <a:pt x="7" y="0"/>
                  <a:pt x="14" y="0"/>
                </a:cubicBezTo>
                <a:cubicBezTo>
                  <a:pt x="169" y="91"/>
                  <a:pt x="169" y="91"/>
                  <a:pt x="169" y="91"/>
                </a:cubicBezTo>
                <a:cubicBezTo>
                  <a:pt x="176" y="91"/>
                  <a:pt x="176" y="91"/>
                  <a:pt x="169" y="98"/>
                </a:cubicBezTo>
                <a:cubicBezTo>
                  <a:pt x="169" y="98"/>
                  <a:pt x="169" y="105"/>
                  <a:pt x="169" y="105"/>
                </a:cubicBezTo>
              </a:path>
            </a:pathLst>
          </a:custGeom>
          <a:solidFill>
            <a:srgbClr val="15B0E8">
              <a:alpha val="100000"/>
            </a:srgbClr>
          </a:solidFill>
          <a:ln w="0" cap="flat">
            <a:noFill/>
            <a:prstDash val="solid"/>
            <a:miter lim="0"/>
          </a:ln>
        </p:spPr>
        <p:txBody>
          <a:bodyPr rtlCol="0"/>
          <a:lstStyle/>
          <a:p>
            <a:pPr algn="ctr"/>
            <a:endParaRPr lang="zh-CN" altLang="en-US"/>
          </a:p>
        </p:txBody>
      </p:sp>
      <p:pic>
        <p:nvPicPr>
          <p:cNvPr id="920" name="picture 920"/>
          <p:cNvPicPr>
            <a:picLocks noChangeAspect="1"/>
          </p:cNvPicPr>
          <p:nvPr/>
        </p:nvPicPr>
        <p:blipFill>
          <a:blip r:embed="rId2"/>
          <a:stretch>
            <a:fillRect/>
          </a:stretch>
        </p:blipFill>
        <p:spPr>
          <a:xfrm rot="21600000">
            <a:off x="1610969" y="4566880"/>
            <a:ext cx="419100" cy="442507"/>
          </a:xfrm>
          <a:prstGeom prst="rect">
            <a:avLst/>
          </a:prstGeom>
        </p:spPr>
      </p:pic>
      <p:sp>
        <p:nvSpPr>
          <p:cNvPr id="922" name="textbox 922"/>
          <p:cNvSpPr/>
          <p:nvPr/>
        </p:nvSpPr>
        <p:spPr>
          <a:xfrm>
            <a:off x="177706" y="149115"/>
            <a:ext cx="11704955" cy="2553335"/>
          </a:xfrm>
          <a:prstGeom prst="rect">
            <a:avLst/>
          </a:prstGeom>
          <a:noFill/>
          <a:ln w="0" cap="flat">
            <a:noFill/>
            <a:prstDash val="solid"/>
            <a:miter lim="0"/>
          </a:ln>
        </p:spPr>
        <p:txBody>
          <a:bodyPr vert="horz" wrap="square" lIns="0" tIns="0" rIns="0" bIns="0"/>
          <a:lstStyle/>
          <a:p>
            <a:pPr algn="l" rtl="0" eaLnBrk="0">
              <a:lnSpc>
                <a:spcPct val="94000"/>
              </a:lnSpc>
            </a:pPr>
            <a:endParaRPr sz="100" dirty="0">
              <a:latin typeface="Arial" panose="020B0604020202020204"/>
              <a:ea typeface="Arial" panose="020B0604020202020204"/>
              <a:cs typeface="Arial" panose="020B0604020202020204"/>
            </a:endParaRPr>
          </a:p>
          <a:p>
            <a:pPr marL="12700" algn="l" rtl="0" eaLnBrk="0">
              <a:lnSpc>
                <a:spcPct val="87000"/>
              </a:lnSpc>
            </a:pPr>
            <a:r>
              <a:rPr sz="2700" b="1" kern="0" spc="110" dirty="0">
                <a:solidFill>
                  <a:srgbClr val="C00000">
                    <a:alpha val="100000"/>
                  </a:srgbClr>
                </a:solidFill>
                <a:latin typeface="微软雅黑" panose="020B0503020204020204" charset="-122"/>
                <a:ea typeface="微软雅黑" panose="020B0503020204020204" charset="-122"/>
                <a:cs typeface="微软雅黑" panose="020B0503020204020204" charset="-122"/>
              </a:rPr>
              <a:t>数据库迁移工具-</a:t>
            </a: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DRS</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48000"/>
              </a:lnSpc>
            </a:pPr>
            <a:endParaRPr sz="1000" dirty="0">
              <a:latin typeface="Arial" panose="020B0604020202020204"/>
              <a:ea typeface="Arial" panose="020B0604020202020204"/>
              <a:cs typeface="Arial" panose="020B0604020202020204"/>
            </a:endParaRPr>
          </a:p>
          <a:p>
            <a:pPr algn="l" rtl="0" eaLnBrk="0">
              <a:lnSpc>
                <a:spcPct val="149000"/>
              </a:lnSpc>
            </a:pPr>
            <a:endParaRPr sz="1000" dirty="0">
              <a:latin typeface="Arial" panose="020B0604020202020204"/>
              <a:ea typeface="Arial" panose="020B0604020202020204"/>
              <a:cs typeface="Arial" panose="020B0604020202020204"/>
            </a:endParaRPr>
          </a:p>
          <a:p>
            <a:pPr marL="528320" indent="-1270" algn="l" rtl="0" eaLnBrk="0">
              <a:lnSpc>
                <a:spcPct val="107000"/>
              </a:lnSpc>
              <a:spcBef>
                <a:spcPts val="515"/>
              </a:spcBef>
            </a:pP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数据复制服务（</a:t>
            </a:r>
            <a:r>
              <a:rPr sz="17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Data</a:t>
            </a:r>
            <a:r>
              <a:rPr sz="17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Replication</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Service</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，简称为</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DRS</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是一种易用、</a:t>
            </a:r>
            <a:r>
              <a:rPr sz="1700" kern="0" spc="-4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稳定、</a:t>
            </a:r>
            <a:r>
              <a:rPr sz="1700" kern="0" spc="-3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高效</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用于 数据库平滑</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迁移和数</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据库持续同步的云服务。</a:t>
            </a:r>
            <a:r>
              <a:rPr sz="17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DRS</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围绕云数据库</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降低了数据库之间数据 流通的复杂性</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，有效地帮助您减少数据传</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输的成本。</a:t>
            </a:r>
            <a:endParaRPr sz="1700" dirty="0">
              <a:latin typeface="微软雅黑" panose="020B0503020204020204" charset="-122"/>
              <a:ea typeface="微软雅黑" panose="020B0503020204020204" charset="-122"/>
              <a:cs typeface="微软雅黑" panose="020B0503020204020204" charset="-122"/>
            </a:endParaRPr>
          </a:p>
          <a:p>
            <a:pPr marL="529590" algn="l" rtl="0" eaLnBrk="0">
              <a:lnSpc>
                <a:spcPts val="2325"/>
              </a:lnSpc>
            </a:pP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支持</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MySql</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SQL</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Server</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PostgreSQL</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Mongodb</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（副本集）</a:t>
            </a:r>
            <a:r>
              <a:rPr sz="17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3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Oracle</a:t>
            </a:r>
            <a:r>
              <a:rPr sz="17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数据库在线迁移至华为</a:t>
            </a:r>
            <a:r>
              <a:rPr sz="1700" kern="0" spc="130" dirty="0">
                <a:solidFill>
                  <a:srgbClr val="000000">
                    <a:alpha val="100000"/>
                  </a:srgbClr>
                </a:solidFill>
                <a:latin typeface="微软雅黑" panose="020B0503020204020204" charset="-122"/>
                <a:ea typeface="微软雅黑" panose="020B0503020204020204" charset="-122"/>
                <a:cs typeface="微软雅黑" panose="020B0503020204020204" charset="-122"/>
              </a:rPr>
              <a:t>云</a:t>
            </a:r>
            <a:r>
              <a:rPr sz="17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r>
              <a:rPr sz="1700" kern="0" spc="1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51000"/>
              </a:lnSpc>
            </a:pPr>
            <a:endParaRPr sz="1000" dirty="0">
              <a:latin typeface="Arial" panose="020B0604020202020204"/>
              <a:ea typeface="Arial" panose="020B0604020202020204"/>
              <a:cs typeface="Arial" panose="020B0604020202020204"/>
            </a:endParaRPr>
          </a:p>
          <a:p>
            <a:pPr algn="l" rtl="0" eaLnBrk="0">
              <a:lnSpc>
                <a:spcPct val="106000"/>
              </a:lnSpc>
            </a:pPr>
            <a:endParaRPr sz="400" dirty="0">
              <a:latin typeface="Arial" panose="020B0604020202020204"/>
              <a:ea typeface="Arial" panose="020B0604020202020204"/>
              <a:cs typeface="Arial" panose="020B0604020202020204"/>
            </a:endParaRPr>
          </a:p>
          <a:p>
            <a:pPr marL="529590" algn="l" rtl="0" eaLnBrk="0">
              <a:lnSpc>
                <a:spcPct val="88000"/>
              </a:lnSpc>
              <a:spcBef>
                <a:spcPts val="5"/>
              </a:spcBef>
            </a:pP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支持结构迁移的对象有</a:t>
            </a:r>
            <a:r>
              <a:rPr sz="17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：表、视图、</a:t>
            </a:r>
            <a:r>
              <a:rPr sz="17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同</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义词、</a:t>
            </a:r>
            <a:r>
              <a:rPr sz="1700" kern="0" spc="-3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触发器、</a:t>
            </a:r>
            <a:r>
              <a:rPr sz="1700" kern="0" spc="-3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存储过程、</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存储函数、</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包、</a:t>
            </a:r>
            <a:r>
              <a:rPr sz="17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自定义类型。</a:t>
            </a:r>
            <a:endParaRPr sz="1700" dirty="0">
              <a:latin typeface="微软雅黑" panose="020B0503020204020204" charset="-122"/>
              <a:ea typeface="微软雅黑" panose="020B0503020204020204" charset="-122"/>
              <a:cs typeface="微软雅黑" panose="020B0503020204020204" charset="-122"/>
            </a:endParaRPr>
          </a:p>
        </p:txBody>
      </p:sp>
      <p:pic>
        <p:nvPicPr>
          <p:cNvPr id="926" name="picture 926"/>
          <p:cNvPicPr>
            <a:picLocks noChangeAspect="1"/>
          </p:cNvPicPr>
          <p:nvPr/>
        </p:nvPicPr>
        <p:blipFill>
          <a:blip r:embed="rId3"/>
          <a:stretch>
            <a:fillRect/>
          </a:stretch>
        </p:blipFill>
        <p:spPr>
          <a:xfrm rot="21600000">
            <a:off x="3058667" y="3435095"/>
            <a:ext cx="473964" cy="473964"/>
          </a:xfrm>
          <a:prstGeom prst="rect">
            <a:avLst/>
          </a:prstGeom>
        </p:spPr>
      </p:pic>
      <p:sp>
        <p:nvSpPr>
          <p:cNvPr id="928" name="path 928"/>
          <p:cNvSpPr/>
          <p:nvPr/>
        </p:nvSpPr>
        <p:spPr>
          <a:xfrm>
            <a:off x="4558766" y="4564456"/>
            <a:ext cx="431228" cy="444715"/>
          </a:xfrm>
          <a:custGeom>
            <a:avLst/>
            <a:gdLst/>
            <a:ahLst/>
            <a:cxnLst/>
            <a:rect l="0" t="0" r="0" b="0"/>
            <a:pathLst>
              <a:path w="679" h="700">
                <a:moveTo>
                  <a:pt x="343" y="35"/>
                </a:moveTo>
                <a:cubicBezTo>
                  <a:pt x="483" y="121"/>
                  <a:pt x="483" y="121"/>
                  <a:pt x="483" y="121"/>
                </a:cubicBezTo>
                <a:cubicBezTo>
                  <a:pt x="483" y="300"/>
                  <a:pt x="483" y="300"/>
                  <a:pt x="483" y="300"/>
                </a:cubicBezTo>
                <a:cubicBezTo>
                  <a:pt x="483" y="307"/>
                  <a:pt x="483" y="321"/>
                  <a:pt x="497" y="321"/>
                </a:cubicBezTo>
                <a:cubicBezTo>
                  <a:pt x="651" y="414"/>
                  <a:pt x="651" y="414"/>
                  <a:pt x="651" y="414"/>
                </a:cubicBezTo>
                <a:cubicBezTo>
                  <a:pt x="651" y="578"/>
                  <a:pt x="651" y="578"/>
                  <a:pt x="651" y="578"/>
                </a:cubicBezTo>
                <a:cubicBezTo>
                  <a:pt x="511" y="664"/>
                  <a:pt x="511" y="664"/>
                  <a:pt x="511" y="664"/>
                </a:cubicBezTo>
                <a:cubicBezTo>
                  <a:pt x="357" y="571"/>
                  <a:pt x="357" y="571"/>
                  <a:pt x="357" y="571"/>
                </a:cubicBezTo>
                <a:cubicBezTo>
                  <a:pt x="350" y="571"/>
                  <a:pt x="343" y="571"/>
                  <a:pt x="343" y="571"/>
                </a:cubicBezTo>
                <a:cubicBezTo>
                  <a:pt x="336" y="571"/>
                  <a:pt x="329" y="571"/>
                  <a:pt x="322" y="571"/>
                </a:cubicBezTo>
                <a:cubicBezTo>
                  <a:pt x="168" y="664"/>
                  <a:pt x="168" y="664"/>
                  <a:pt x="168" y="664"/>
                </a:cubicBezTo>
                <a:cubicBezTo>
                  <a:pt x="27" y="578"/>
                  <a:pt x="27" y="578"/>
                  <a:pt x="27" y="578"/>
                </a:cubicBezTo>
                <a:cubicBezTo>
                  <a:pt x="27" y="414"/>
                  <a:pt x="27" y="414"/>
                  <a:pt x="27" y="414"/>
                </a:cubicBezTo>
                <a:cubicBezTo>
                  <a:pt x="182" y="321"/>
                  <a:pt x="182" y="321"/>
                  <a:pt x="182" y="321"/>
                </a:cubicBezTo>
                <a:cubicBezTo>
                  <a:pt x="196" y="321"/>
                  <a:pt x="203" y="307"/>
                  <a:pt x="203" y="300"/>
                </a:cubicBezTo>
                <a:cubicBezTo>
                  <a:pt x="203" y="121"/>
                  <a:pt x="203" y="121"/>
                  <a:pt x="203" y="121"/>
                </a:cubicBezTo>
                <a:cubicBezTo>
                  <a:pt x="343" y="35"/>
                  <a:pt x="343" y="35"/>
                  <a:pt x="343" y="35"/>
                </a:cubicBezTo>
                <a:moveTo>
                  <a:pt x="343" y="0"/>
                </a:moveTo>
                <a:cubicBezTo>
                  <a:pt x="168" y="100"/>
                  <a:pt x="168" y="100"/>
                  <a:pt x="168" y="100"/>
                </a:cubicBezTo>
                <a:cubicBezTo>
                  <a:pt x="168" y="300"/>
                  <a:pt x="168" y="300"/>
                  <a:pt x="168" y="300"/>
                </a:cubicBezTo>
                <a:cubicBezTo>
                  <a:pt x="0" y="400"/>
                  <a:pt x="0" y="400"/>
                  <a:pt x="0" y="400"/>
                </a:cubicBezTo>
                <a:cubicBezTo>
                  <a:pt x="0" y="600"/>
                  <a:pt x="0" y="600"/>
                  <a:pt x="0" y="600"/>
                </a:cubicBezTo>
                <a:cubicBezTo>
                  <a:pt x="168" y="700"/>
                  <a:pt x="168" y="700"/>
                  <a:pt x="168" y="700"/>
                </a:cubicBezTo>
                <a:cubicBezTo>
                  <a:pt x="343" y="600"/>
                  <a:pt x="343" y="600"/>
                  <a:pt x="343" y="600"/>
                </a:cubicBezTo>
                <a:cubicBezTo>
                  <a:pt x="511" y="700"/>
                  <a:pt x="511" y="700"/>
                  <a:pt x="511" y="700"/>
                </a:cubicBezTo>
                <a:cubicBezTo>
                  <a:pt x="679" y="600"/>
                  <a:pt x="679" y="600"/>
                  <a:pt x="679" y="600"/>
                </a:cubicBezTo>
                <a:cubicBezTo>
                  <a:pt x="679" y="400"/>
                  <a:pt x="679" y="400"/>
                  <a:pt x="679" y="400"/>
                </a:cubicBezTo>
                <a:cubicBezTo>
                  <a:pt x="511" y="300"/>
                  <a:pt x="511" y="300"/>
                  <a:pt x="511" y="300"/>
                </a:cubicBezTo>
                <a:cubicBezTo>
                  <a:pt x="511" y="100"/>
                  <a:pt x="511" y="100"/>
                  <a:pt x="511" y="100"/>
                </a:cubicBezTo>
                <a:cubicBezTo>
                  <a:pt x="343" y="0"/>
                  <a:pt x="343" y="0"/>
                  <a:pt x="343" y="0"/>
                </a:cubicBezTo>
              </a:path>
            </a:pathLst>
          </a:custGeom>
          <a:solidFill>
            <a:srgbClr val="000000">
              <a:alpha val="100000"/>
            </a:srgbClr>
          </a:solidFill>
          <a:ln w="0" cap="flat">
            <a:noFill/>
            <a:prstDash val="solid"/>
            <a:miter lim="0"/>
          </a:ln>
        </p:spPr>
        <p:txBody>
          <a:bodyPr rtlCol="0"/>
          <a:lstStyle/>
          <a:p>
            <a:pPr algn="ctr"/>
            <a:endParaRPr lang="zh-CN" altLang="en-US"/>
          </a:p>
        </p:txBody>
      </p:sp>
      <p:pic>
        <p:nvPicPr>
          <p:cNvPr id="930" name="picture 930"/>
          <p:cNvPicPr>
            <a:picLocks noChangeAspect="1"/>
          </p:cNvPicPr>
          <p:nvPr/>
        </p:nvPicPr>
        <p:blipFill>
          <a:blip r:embed="rId4"/>
          <a:stretch>
            <a:fillRect/>
          </a:stretch>
        </p:blipFill>
        <p:spPr>
          <a:xfrm rot="21600000">
            <a:off x="3100057" y="4742688"/>
            <a:ext cx="385572" cy="409955"/>
          </a:xfrm>
          <a:prstGeom prst="rect">
            <a:avLst/>
          </a:prstGeom>
        </p:spPr>
      </p:pic>
      <p:grpSp>
        <p:nvGrpSpPr>
          <p:cNvPr id="88" name="group 88"/>
          <p:cNvGrpSpPr/>
          <p:nvPr/>
        </p:nvGrpSpPr>
        <p:grpSpPr>
          <a:xfrm rot="21600000">
            <a:off x="4652911" y="3401301"/>
            <a:ext cx="394398" cy="270103"/>
            <a:chOff x="0" y="0"/>
            <a:chExt cx="394398" cy="270103"/>
          </a:xfrm>
        </p:grpSpPr>
        <p:sp>
          <p:nvSpPr>
            <p:cNvPr id="934" name="path 934"/>
            <p:cNvSpPr/>
            <p:nvPr/>
          </p:nvSpPr>
          <p:spPr>
            <a:xfrm>
              <a:off x="63613" y="131660"/>
              <a:ext cx="269710" cy="108585"/>
            </a:xfrm>
            <a:custGeom>
              <a:avLst/>
              <a:gdLst/>
              <a:ahLst/>
              <a:cxnLst/>
              <a:rect l="0" t="0" r="0" b="0"/>
              <a:pathLst>
                <a:path w="424" h="171">
                  <a:moveTo>
                    <a:pt x="0" y="66"/>
                  </a:moveTo>
                  <a:cubicBezTo>
                    <a:pt x="0" y="92"/>
                    <a:pt x="18" y="113"/>
                    <a:pt x="42" y="113"/>
                  </a:cubicBezTo>
                  <a:cubicBezTo>
                    <a:pt x="382" y="113"/>
                    <a:pt x="382" y="113"/>
                    <a:pt x="382" y="113"/>
                  </a:cubicBezTo>
                  <a:cubicBezTo>
                    <a:pt x="405" y="113"/>
                    <a:pt x="424" y="92"/>
                    <a:pt x="424" y="66"/>
                  </a:cubicBezTo>
                  <a:cubicBezTo>
                    <a:pt x="424" y="46"/>
                    <a:pt x="424" y="46"/>
                    <a:pt x="424" y="46"/>
                  </a:cubicBezTo>
                  <a:cubicBezTo>
                    <a:pt x="424" y="20"/>
                    <a:pt x="405" y="0"/>
                    <a:pt x="382" y="0"/>
                  </a:cubicBezTo>
                  <a:cubicBezTo>
                    <a:pt x="42" y="0"/>
                    <a:pt x="42" y="0"/>
                    <a:pt x="42" y="0"/>
                  </a:cubicBezTo>
                  <a:cubicBezTo>
                    <a:pt x="18" y="0"/>
                    <a:pt x="0" y="20"/>
                    <a:pt x="0" y="46"/>
                  </a:cubicBezTo>
                  <a:lnTo>
                    <a:pt x="0" y="66"/>
                  </a:lnTo>
                  <a:close/>
                  <a:moveTo>
                    <a:pt x="23" y="46"/>
                  </a:moveTo>
                  <a:cubicBezTo>
                    <a:pt x="23" y="36"/>
                    <a:pt x="33" y="30"/>
                    <a:pt x="42" y="30"/>
                  </a:cubicBezTo>
                  <a:cubicBezTo>
                    <a:pt x="382" y="30"/>
                    <a:pt x="382" y="30"/>
                    <a:pt x="382" y="30"/>
                  </a:cubicBezTo>
                  <a:cubicBezTo>
                    <a:pt x="391" y="30"/>
                    <a:pt x="401" y="36"/>
                    <a:pt x="401" y="46"/>
                  </a:cubicBezTo>
                  <a:cubicBezTo>
                    <a:pt x="401" y="66"/>
                    <a:pt x="401" y="66"/>
                    <a:pt x="401" y="66"/>
                  </a:cubicBezTo>
                  <a:cubicBezTo>
                    <a:pt x="401" y="77"/>
                    <a:pt x="391" y="87"/>
                    <a:pt x="382" y="87"/>
                  </a:cubicBezTo>
                  <a:cubicBezTo>
                    <a:pt x="42" y="87"/>
                    <a:pt x="42" y="87"/>
                    <a:pt x="42" y="87"/>
                  </a:cubicBezTo>
                  <a:cubicBezTo>
                    <a:pt x="33" y="87"/>
                    <a:pt x="23" y="77"/>
                    <a:pt x="23" y="66"/>
                  </a:cubicBezTo>
                  <a:lnTo>
                    <a:pt x="23" y="46"/>
                  </a:lnTo>
                </a:path>
                <a:path w="424" h="171">
                  <a:moveTo>
                    <a:pt x="319" y="57"/>
                  </a:moveTo>
                  <a:cubicBezTo>
                    <a:pt x="320" y="45"/>
                    <a:pt x="329" y="36"/>
                    <a:pt x="339" y="36"/>
                  </a:cubicBezTo>
                  <a:cubicBezTo>
                    <a:pt x="350" y="36"/>
                    <a:pt x="358" y="45"/>
                    <a:pt x="358" y="56"/>
                  </a:cubicBezTo>
                  <a:cubicBezTo>
                    <a:pt x="358" y="67"/>
                    <a:pt x="350" y="76"/>
                    <a:pt x="339" y="76"/>
                  </a:cubicBezTo>
                  <a:cubicBezTo>
                    <a:pt x="329" y="76"/>
                    <a:pt x="320" y="67"/>
                    <a:pt x="319" y="57"/>
                  </a:cubicBezTo>
                </a:path>
                <a:path w="424" h="171">
                  <a:moveTo>
                    <a:pt x="14" y="171"/>
                  </a:moveTo>
                  <a:cubicBezTo>
                    <a:pt x="410" y="171"/>
                    <a:pt x="410" y="171"/>
                    <a:pt x="410" y="171"/>
                  </a:cubicBezTo>
                  <a:cubicBezTo>
                    <a:pt x="420" y="171"/>
                    <a:pt x="424" y="160"/>
                    <a:pt x="424" y="154"/>
                  </a:cubicBezTo>
                  <a:cubicBezTo>
                    <a:pt x="424" y="144"/>
                    <a:pt x="420" y="138"/>
                    <a:pt x="410" y="138"/>
                  </a:cubicBezTo>
                  <a:cubicBezTo>
                    <a:pt x="14" y="138"/>
                    <a:pt x="14" y="138"/>
                    <a:pt x="14" y="138"/>
                  </a:cubicBezTo>
                  <a:cubicBezTo>
                    <a:pt x="4" y="138"/>
                    <a:pt x="0" y="144"/>
                    <a:pt x="0" y="154"/>
                  </a:cubicBezTo>
                  <a:cubicBezTo>
                    <a:pt x="0" y="160"/>
                    <a:pt x="4" y="171"/>
                    <a:pt x="14" y="171"/>
                  </a:cubicBezTo>
                </a:path>
              </a:pathLst>
            </a:custGeom>
            <a:solidFill>
              <a:srgbClr val="15B0E8">
                <a:alpha val="100000"/>
              </a:srgbClr>
            </a:solidFill>
            <a:ln w="0" cap="flat">
              <a:noFill/>
              <a:prstDash val="solid"/>
              <a:miter lim="0"/>
            </a:ln>
          </p:spPr>
          <p:txBody>
            <a:bodyPr rtlCol="0"/>
            <a:lstStyle/>
            <a:p>
              <a:pPr algn="ctr"/>
              <a:endParaRPr lang="zh-CN" altLang="en-US"/>
            </a:p>
          </p:txBody>
        </p:sp>
        <p:sp>
          <p:nvSpPr>
            <p:cNvPr id="936" name="path 936"/>
            <p:cNvSpPr/>
            <p:nvPr/>
          </p:nvSpPr>
          <p:spPr>
            <a:xfrm>
              <a:off x="0" y="0"/>
              <a:ext cx="394398" cy="270103"/>
            </a:xfrm>
            <a:custGeom>
              <a:avLst/>
              <a:gdLst/>
              <a:ahLst/>
              <a:cxnLst/>
              <a:rect l="0" t="0" r="0" b="0"/>
              <a:pathLst>
                <a:path w="621" h="425">
                  <a:moveTo>
                    <a:pt x="478" y="114"/>
                  </a:moveTo>
                  <a:cubicBezTo>
                    <a:pt x="478" y="114"/>
                    <a:pt x="474" y="114"/>
                    <a:pt x="469" y="114"/>
                  </a:cubicBezTo>
                  <a:cubicBezTo>
                    <a:pt x="436" y="46"/>
                    <a:pt x="369" y="0"/>
                    <a:pt x="298" y="0"/>
                  </a:cubicBezTo>
                  <a:cubicBezTo>
                    <a:pt x="208" y="0"/>
                    <a:pt x="128" y="72"/>
                    <a:pt x="109" y="171"/>
                  </a:cubicBezTo>
                  <a:cubicBezTo>
                    <a:pt x="52" y="176"/>
                    <a:pt x="0" y="233"/>
                    <a:pt x="0" y="300"/>
                  </a:cubicBezTo>
                  <a:cubicBezTo>
                    <a:pt x="0" y="368"/>
                    <a:pt x="56" y="425"/>
                    <a:pt x="118" y="425"/>
                  </a:cubicBezTo>
                  <a:cubicBezTo>
                    <a:pt x="478" y="425"/>
                    <a:pt x="478" y="425"/>
                    <a:pt x="478" y="425"/>
                  </a:cubicBezTo>
                  <a:cubicBezTo>
                    <a:pt x="559" y="425"/>
                    <a:pt x="621" y="357"/>
                    <a:pt x="621" y="269"/>
                  </a:cubicBezTo>
                  <a:cubicBezTo>
                    <a:pt x="621" y="186"/>
                    <a:pt x="559" y="114"/>
                    <a:pt x="478" y="114"/>
                  </a:cubicBezTo>
                  <a:moveTo>
                    <a:pt x="478" y="399"/>
                  </a:moveTo>
                  <a:cubicBezTo>
                    <a:pt x="118" y="399"/>
                    <a:pt x="118" y="399"/>
                    <a:pt x="118" y="399"/>
                  </a:cubicBezTo>
                  <a:cubicBezTo>
                    <a:pt x="71" y="399"/>
                    <a:pt x="28" y="352"/>
                    <a:pt x="28" y="300"/>
                  </a:cubicBezTo>
                  <a:cubicBezTo>
                    <a:pt x="28" y="243"/>
                    <a:pt x="71" y="197"/>
                    <a:pt x="118" y="197"/>
                  </a:cubicBezTo>
                  <a:cubicBezTo>
                    <a:pt x="123" y="197"/>
                    <a:pt x="128" y="202"/>
                    <a:pt x="132" y="202"/>
                  </a:cubicBezTo>
                  <a:cubicBezTo>
                    <a:pt x="132" y="197"/>
                    <a:pt x="132" y="197"/>
                    <a:pt x="132" y="191"/>
                  </a:cubicBezTo>
                  <a:cubicBezTo>
                    <a:pt x="132" y="186"/>
                    <a:pt x="132" y="181"/>
                    <a:pt x="137" y="171"/>
                  </a:cubicBezTo>
                  <a:cubicBezTo>
                    <a:pt x="137" y="171"/>
                    <a:pt x="137" y="171"/>
                    <a:pt x="137" y="166"/>
                  </a:cubicBezTo>
                  <a:cubicBezTo>
                    <a:pt x="161" y="88"/>
                    <a:pt x="222" y="31"/>
                    <a:pt x="298" y="31"/>
                  </a:cubicBezTo>
                  <a:cubicBezTo>
                    <a:pt x="360" y="31"/>
                    <a:pt x="412" y="67"/>
                    <a:pt x="445" y="119"/>
                  </a:cubicBezTo>
                  <a:cubicBezTo>
                    <a:pt x="426" y="124"/>
                    <a:pt x="407" y="134"/>
                    <a:pt x="393" y="145"/>
                  </a:cubicBezTo>
                  <a:cubicBezTo>
                    <a:pt x="388" y="150"/>
                    <a:pt x="388" y="160"/>
                    <a:pt x="393" y="166"/>
                  </a:cubicBezTo>
                  <a:cubicBezTo>
                    <a:pt x="398" y="171"/>
                    <a:pt x="402" y="171"/>
                    <a:pt x="412" y="166"/>
                  </a:cubicBezTo>
                  <a:cubicBezTo>
                    <a:pt x="426" y="155"/>
                    <a:pt x="445" y="145"/>
                    <a:pt x="464" y="145"/>
                  </a:cubicBezTo>
                  <a:cubicBezTo>
                    <a:pt x="469" y="145"/>
                    <a:pt x="474" y="145"/>
                    <a:pt x="478" y="145"/>
                  </a:cubicBezTo>
                  <a:cubicBezTo>
                    <a:pt x="545" y="145"/>
                    <a:pt x="597" y="202"/>
                    <a:pt x="597" y="269"/>
                  </a:cubicBezTo>
                  <a:cubicBezTo>
                    <a:pt x="597" y="342"/>
                    <a:pt x="545" y="399"/>
                    <a:pt x="478" y="399"/>
                  </a:cubicBezTo>
                </a:path>
              </a:pathLst>
            </a:custGeom>
            <a:solidFill>
              <a:srgbClr val="454545">
                <a:alpha val="100000"/>
              </a:srgbClr>
            </a:solidFill>
            <a:ln w="0" cap="flat">
              <a:noFill/>
              <a:prstDash val="solid"/>
              <a:miter lim="0"/>
            </a:ln>
          </p:spPr>
          <p:txBody>
            <a:bodyPr rtlCol="0"/>
            <a:lstStyle/>
            <a:p>
              <a:pPr algn="ctr"/>
              <a:endParaRPr lang="zh-CN" altLang="en-US"/>
            </a:p>
          </p:txBody>
        </p:sp>
      </p:grpSp>
      <p:pic>
        <p:nvPicPr>
          <p:cNvPr id="938" name="picture 938"/>
          <p:cNvPicPr>
            <a:picLocks noChangeAspect="1"/>
          </p:cNvPicPr>
          <p:nvPr/>
        </p:nvPicPr>
        <p:blipFill>
          <a:blip r:embed="rId5"/>
          <a:stretch>
            <a:fillRect/>
          </a:stretch>
        </p:blipFill>
        <p:spPr>
          <a:xfrm rot="21600000">
            <a:off x="3254705" y="3909948"/>
            <a:ext cx="76200" cy="613461"/>
          </a:xfrm>
          <a:prstGeom prst="rect">
            <a:avLst/>
          </a:prstGeom>
        </p:spPr>
      </p:pic>
      <p:pic>
        <p:nvPicPr>
          <p:cNvPr id="940" name="picture 940"/>
          <p:cNvPicPr>
            <a:picLocks noChangeAspect="1"/>
          </p:cNvPicPr>
          <p:nvPr/>
        </p:nvPicPr>
        <p:blipFill>
          <a:blip r:embed="rId6"/>
          <a:stretch>
            <a:fillRect/>
          </a:stretch>
        </p:blipFill>
        <p:spPr>
          <a:xfrm rot="21600000">
            <a:off x="3313277" y="4059364"/>
            <a:ext cx="225539" cy="225538"/>
          </a:xfrm>
          <a:prstGeom prst="rect">
            <a:avLst/>
          </a:prstGeom>
        </p:spPr>
      </p:pic>
      <p:pic>
        <p:nvPicPr>
          <p:cNvPr id="942" name="picture 942"/>
          <p:cNvPicPr>
            <a:picLocks noChangeAspect="1"/>
          </p:cNvPicPr>
          <p:nvPr/>
        </p:nvPicPr>
        <p:blipFill>
          <a:blip r:embed="rId7"/>
          <a:stretch>
            <a:fillRect/>
          </a:stretch>
        </p:blipFill>
        <p:spPr>
          <a:xfrm rot="21600000">
            <a:off x="2313597" y="4469968"/>
            <a:ext cx="225538" cy="225539"/>
          </a:xfrm>
          <a:prstGeom prst="rect">
            <a:avLst/>
          </a:prstGeom>
        </p:spPr>
      </p:pic>
      <p:pic>
        <p:nvPicPr>
          <p:cNvPr id="944" name="picture 944"/>
          <p:cNvPicPr>
            <a:picLocks noChangeAspect="1"/>
          </p:cNvPicPr>
          <p:nvPr/>
        </p:nvPicPr>
        <p:blipFill>
          <a:blip r:embed="rId8"/>
          <a:stretch>
            <a:fillRect/>
          </a:stretch>
        </p:blipFill>
        <p:spPr>
          <a:xfrm rot="21600000">
            <a:off x="4966461" y="3843337"/>
            <a:ext cx="225539" cy="225538"/>
          </a:xfrm>
          <a:prstGeom prst="rect">
            <a:avLst/>
          </a:prstGeom>
        </p:spPr>
      </p:pic>
      <p:pic>
        <p:nvPicPr>
          <p:cNvPr id="946" name="picture 946"/>
          <p:cNvPicPr>
            <a:picLocks noChangeAspect="1"/>
          </p:cNvPicPr>
          <p:nvPr/>
        </p:nvPicPr>
        <p:blipFill>
          <a:blip r:embed="rId9"/>
          <a:stretch>
            <a:fillRect/>
          </a:stretch>
        </p:blipFill>
        <p:spPr>
          <a:xfrm rot="21600000">
            <a:off x="4815980" y="3748735"/>
            <a:ext cx="76200" cy="53432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 name="rect 950"/>
          <p:cNvSpPr/>
          <p:nvPr/>
        </p:nvSpPr>
        <p:spPr>
          <a:xfrm>
            <a:off x="953687" y="1228696"/>
            <a:ext cx="1810197" cy="4694708"/>
          </a:xfrm>
          <a:prstGeom prst="rect">
            <a:avLst/>
          </a:prstGeom>
          <a:solidFill>
            <a:srgbClr val="F4F4F4">
              <a:alpha val="88235"/>
            </a:srgbClr>
          </a:solidFill>
          <a:ln w="0" cap="flat">
            <a:noFill/>
            <a:prstDash val="solid"/>
            <a:miter lim="0"/>
          </a:ln>
        </p:spPr>
        <p:txBody>
          <a:bodyPr rtlCol="0"/>
          <a:lstStyle/>
          <a:p>
            <a:pPr algn="ctr"/>
            <a:endParaRPr lang="zh-CN" altLang="en-US"/>
          </a:p>
        </p:txBody>
      </p:sp>
      <p:pic>
        <p:nvPicPr>
          <p:cNvPr id="952" name="picture 952"/>
          <p:cNvPicPr>
            <a:picLocks noChangeAspect="1"/>
          </p:cNvPicPr>
          <p:nvPr/>
        </p:nvPicPr>
        <p:blipFill>
          <a:blip r:embed="rId1"/>
          <a:stretch>
            <a:fillRect/>
          </a:stretch>
        </p:blipFill>
        <p:spPr>
          <a:xfrm rot="21600000">
            <a:off x="3922339" y="935007"/>
            <a:ext cx="7147303" cy="5010625"/>
          </a:xfrm>
          <a:prstGeom prst="rect">
            <a:avLst/>
          </a:prstGeom>
        </p:spPr>
      </p:pic>
      <p:pic>
        <p:nvPicPr>
          <p:cNvPr id="954" name="picture 954"/>
          <p:cNvPicPr>
            <a:picLocks noChangeAspect="1"/>
          </p:cNvPicPr>
          <p:nvPr/>
        </p:nvPicPr>
        <p:blipFill>
          <a:blip r:embed="rId2"/>
          <a:stretch>
            <a:fillRect/>
          </a:stretch>
        </p:blipFill>
        <p:spPr>
          <a:xfrm rot="21600000">
            <a:off x="2694622" y="2375928"/>
            <a:ext cx="3325812" cy="1927225"/>
          </a:xfrm>
          <a:prstGeom prst="rect">
            <a:avLst/>
          </a:prstGeom>
        </p:spPr>
      </p:pic>
      <p:sp>
        <p:nvSpPr>
          <p:cNvPr id="956" name="textbox 956"/>
          <p:cNvSpPr/>
          <p:nvPr/>
        </p:nvSpPr>
        <p:spPr>
          <a:xfrm>
            <a:off x="205748" y="148050"/>
            <a:ext cx="3227070" cy="387350"/>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2700" algn="l" rtl="0" eaLnBrk="0">
              <a:lnSpc>
                <a:spcPct val="88000"/>
              </a:lnSpc>
            </a:pP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DRS</a:t>
            </a:r>
            <a:r>
              <a:rPr sz="2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在线迁移示意图</a:t>
            </a:r>
            <a:endParaRPr sz="2700" dirty="0">
              <a:latin typeface="微软雅黑" panose="020B0503020204020204" charset="-122"/>
              <a:ea typeface="微软雅黑" panose="020B0503020204020204" charset="-122"/>
              <a:cs typeface="微软雅黑" panose="020B0503020204020204" charset="-122"/>
            </a:endParaRPr>
          </a:p>
        </p:txBody>
      </p:sp>
      <p:sp>
        <p:nvSpPr>
          <p:cNvPr id="958" name="rect 958"/>
          <p:cNvSpPr/>
          <p:nvPr/>
        </p:nvSpPr>
        <p:spPr>
          <a:xfrm>
            <a:off x="8995409" y="2210828"/>
            <a:ext cx="1550988" cy="669925"/>
          </a:xfrm>
          <a:prstGeom prst="rect">
            <a:avLst/>
          </a:prstGeom>
          <a:solidFill>
            <a:srgbClr val="0070C0">
              <a:alpha val="94117"/>
            </a:srgbClr>
          </a:solidFill>
          <a:ln w="0" cap="flat">
            <a:noFill/>
            <a:prstDash val="solid"/>
            <a:miter lim="0"/>
          </a:ln>
        </p:spPr>
        <p:txBody>
          <a:bodyPr rtlCol="0"/>
          <a:lstStyle/>
          <a:p>
            <a:pPr algn="ctr"/>
            <a:endParaRPr lang="zh-CN" altLang="en-US"/>
          </a:p>
        </p:txBody>
      </p:sp>
      <p:sp>
        <p:nvSpPr>
          <p:cNvPr id="960" name="rect 960"/>
          <p:cNvSpPr/>
          <p:nvPr/>
        </p:nvSpPr>
        <p:spPr>
          <a:xfrm>
            <a:off x="1062227" y="3989832"/>
            <a:ext cx="1551432" cy="664463"/>
          </a:xfrm>
          <a:prstGeom prst="rect">
            <a:avLst/>
          </a:prstGeom>
          <a:solidFill>
            <a:srgbClr val="92D050">
              <a:alpha val="99607"/>
            </a:srgbClr>
          </a:solidFill>
          <a:ln w="0" cap="flat">
            <a:noFill/>
            <a:prstDash val="solid"/>
            <a:miter lim="0"/>
          </a:ln>
        </p:spPr>
        <p:txBody>
          <a:bodyPr rtlCol="0"/>
          <a:lstStyle/>
          <a:p>
            <a:pPr algn="ctr"/>
            <a:endParaRPr lang="zh-CN" altLang="en-US"/>
          </a:p>
        </p:txBody>
      </p:sp>
      <p:pic>
        <p:nvPicPr>
          <p:cNvPr id="962" name="picture 962"/>
          <p:cNvPicPr>
            <a:picLocks noChangeAspect="1"/>
          </p:cNvPicPr>
          <p:nvPr/>
        </p:nvPicPr>
        <p:blipFill>
          <a:blip r:embed="rId3"/>
          <a:stretch>
            <a:fillRect/>
          </a:stretch>
        </p:blipFill>
        <p:spPr>
          <a:xfrm rot="21600000">
            <a:off x="6303009" y="2721864"/>
            <a:ext cx="1550161" cy="664464"/>
          </a:xfrm>
          <a:prstGeom prst="rect">
            <a:avLst/>
          </a:prstGeom>
        </p:spPr>
      </p:pic>
      <p:sp>
        <p:nvSpPr>
          <p:cNvPr id="964" name="rect 964"/>
          <p:cNvSpPr/>
          <p:nvPr/>
        </p:nvSpPr>
        <p:spPr>
          <a:xfrm>
            <a:off x="1062227" y="1959864"/>
            <a:ext cx="1551432" cy="662127"/>
          </a:xfrm>
          <a:prstGeom prst="rect">
            <a:avLst/>
          </a:prstGeom>
          <a:solidFill>
            <a:srgbClr val="92D050">
              <a:alpha val="100000"/>
            </a:srgbClr>
          </a:solidFill>
          <a:ln w="0" cap="flat">
            <a:noFill/>
            <a:prstDash val="solid"/>
            <a:miter lim="0"/>
          </a:ln>
        </p:spPr>
        <p:txBody>
          <a:bodyPr rtlCol="0"/>
          <a:lstStyle/>
          <a:p>
            <a:pPr algn="ctr"/>
            <a:endParaRPr lang="zh-CN" altLang="en-US"/>
          </a:p>
        </p:txBody>
      </p:sp>
      <p:pic>
        <p:nvPicPr>
          <p:cNvPr id="966" name="picture 966"/>
          <p:cNvPicPr>
            <a:picLocks noChangeAspect="1"/>
          </p:cNvPicPr>
          <p:nvPr/>
        </p:nvPicPr>
        <p:blipFill>
          <a:blip r:embed="rId4"/>
          <a:stretch>
            <a:fillRect/>
          </a:stretch>
        </p:blipFill>
        <p:spPr>
          <a:xfrm rot="21600000">
            <a:off x="8995409" y="3579253"/>
            <a:ext cx="1550988" cy="660514"/>
          </a:xfrm>
          <a:prstGeom prst="rect">
            <a:avLst/>
          </a:prstGeom>
        </p:spPr>
      </p:pic>
      <p:sp>
        <p:nvSpPr>
          <p:cNvPr id="968" name="textbox 968"/>
          <p:cNvSpPr/>
          <p:nvPr/>
        </p:nvSpPr>
        <p:spPr>
          <a:xfrm>
            <a:off x="9077274" y="4393846"/>
            <a:ext cx="1445260" cy="409575"/>
          </a:xfrm>
          <a:prstGeom prst="rect">
            <a:avLst/>
          </a:prstGeom>
          <a:noFill/>
          <a:ln w="0" cap="flat">
            <a:noFill/>
            <a:prstDash val="solid"/>
            <a:miter lim="0"/>
          </a:ln>
        </p:spPr>
        <p:txBody>
          <a:bodyPr vert="horz" wrap="square" lIns="0" tIns="4" rIns="0" bIns="0"/>
          <a:lstStyle/>
          <a:p>
            <a:pPr marL="546100" indent="-534035" algn="l" rtl="0" eaLnBrk="0">
              <a:lnSpc>
                <a:spcPct val="93000"/>
              </a:lnSpc>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关系型数据库服务</a:t>
            </a:r>
            <a:r>
              <a:rPr sz="14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50" dirty="0">
                <a:solidFill>
                  <a:srgbClr val="000000">
                    <a:alpha val="100000"/>
                  </a:srgbClr>
                </a:solidFill>
                <a:latin typeface="Arial" panose="020B0604020202020204"/>
                <a:ea typeface="Arial" panose="020B0604020202020204"/>
                <a:cs typeface="Arial" panose="020B0604020202020204"/>
              </a:rPr>
              <a:t>RDS</a:t>
            </a:r>
            <a:endParaRPr sz="1400" dirty="0">
              <a:latin typeface="Arial" panose="020B0604020202020204"/>
              <a:ea typeface="Arial" panose="020B0604020202020204"/>
              <a:cs typeface="Arial" panose="020B0604020202020204"/>
            </a:endParaRPr>
          </a:p>
        </p:txBody>
      </p:sp>
      <p:sp>
        <p:nvSpPr>
          <p:cNvPr id="970" name="textbox 970"/>
          <p:cNvSpPr/>
          <p:nvPr/>
        </p:nvSpPr>
        <p:spPr>
          <a:xfrm>
            <a:off x="9088285" y="3072131"/>
            <a:ext cx="1445260" cy="388620"/>
          </a:xfrm>
          <a:prstGeom prst="rect">
            <a:avLst/>
          </a:prstGeom>
          <a:noFill/>
          <a:ln w="0" cap="flat">
            <a:noFill/>
            <a:prstDash val="solid"/>
            <a:miter lim="0"/>
          </a:ln>
        </p:spPr>
        <p:txBody>
          <a:bodyPr vert="horz" wrap="square" lIns="0" tIns="383" rIns="0" bIns="0"/>
          <a:lstStyle/>
          <a:p>
            <a:pPr marL="545465" indent="-532765" algn="l" rtl="0" eaLnBrk="0">
              <a:lnSpc>
                <a:spcPct val="88000"/>
              </a:lnSpc>
              <a:spcBef>
                <a:spcPts val="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文档型数据库服务</a:t>
            </a:r>
            <a:r>
              <a:rPr sz="14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50" dirty="0">
                <a:solidFill>
                  <a:srgbClr val="000000">
                    <a:alpha val="100000"/>
                  </a:srgbClr>
                </a:solidFill>
                <a:latin typeface="Arial" panose="020B0604020202020204"/>
                <a:ea typeface="Arial" panose="020B0604020202020204"/>
                <a:cs typeface="Arial" panose="020B0604020202020204"/>
              </a:rPr>
              <a:t>DDS</a:t>
            </a:r>
            <a:endParaRPr sz="1400" dirty="0">
              <a:latin typeface="Arial" panose="020B0604020202020204"/>
              <a:ea typeface="Arial" panose="020B0604020202020204"/>
              <a:cs typeface="Arial" panose="020B0604020202020204"/>
            </a:endParaRPr>
          </a:p>
        </p:txBody>
      </p:sp>
      <p:sp>
        <p:nvSpPr>
          <p:cNvPr id="972" name="textbox 972"/>
          <p:cNvSpPr/>
          <p:nvPr/>
        </p:nvSpPr>
        <p:spPr>
          <a:xfrm>
            <a:off x="2695666" y="4434919"/>
            <a:ext cx="1719579" cy="25590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815"/>
              </a:lnSpc>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专线/</a:t>
            </a:r>
            <a:r>
              <a:rPr sz="1400" kern="0" spc="-10" dirty="0">
                <a:solidFill>
                  <a:srgbClr val="000000">
                    <a:alpha val="100000"/>
                  </a:srgbClr>
                </a:solidFill>
                <a:latin typeface="Arial" panose="020B0604020202020204"/>
                <a:ea typeface="Arial" panose="020B0604020202020204"/>
                <a:cs typeface="Arial" panose="020B0604020202020204"/>
              </a:rPr>
              <a:t>VPN</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/公网+</a:t>
            </a:r>
            <a:r>
              <a:rPr sz="1400" kern="0" spc="-10" dirty="0">
                <a:solidFill>
                  <a:srgbClr val="000000">
                    <a:alpha val="100000"/>
                  </a:srgbClr>
                </a:solidFill>
                <a:latin typeface="Arial" panose="020B0604020202020204"/>
                <a:ea typeface="Arial" panose="020B0604020202020204"/>
                <a:cs typeface="Arial" panose="020B0604020202020204"/>
              </a:rPr>
              <a:t>SSL</a:t>
            </a:r>
            <a:endParaRPr sz="1400" dirty="0">
              <a:latin typeface="Arial" panose="020B0604020202020204"/>
              <a:ea typeface="Arial" panose="020B0604020202020204"/>
              <a:cs typeface="Arial" panose="020B0604020202020204"/>
            </a:endParaRPr>
          </a:p>
        </p:txBody>
      </p:sp>
      <p:sp>
        <p:nvSpPr>
          <p:cNvPr id="974" name="textbox 974"/>
          <p:cNvSpPr/>
          <p:nvPr/>
        </p:nvSpPr>
        <p:spPr>
          <a:xfrm>
            <a:off x="2786916" y="1981761"/>
            <a:ext cx="1719579" cy="25590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815"/>
              </a:lnSpc>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专线/</a:t>
            </a:r>
            <a:r>
              <a:rPr sz="1400" kern="0" spc="-10" dirty="0">
                <a:solidFill>
                  <a:srgbClr val="000000">
                    <a:alpha val="100000"/>
                  </a:srgbClr>
                </a:solidFill>
                <a:latin typeface="Arial" panose="020B0604020202020204"/>
                <a:ea typeface="Arial" panose="020B0604020202020204"/>
                <a:cs typeface="Arial" panose="020B0604020202020204"/>
              </a:rPr>
              <a:t>VPN</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/公网+</a:t>
            </a:r>
            <a:r>
              <a:rPr sz="1400" kern="0" spc="-10" dirty="0">
                <a:solidFill>
                  <a:srgbClr val="000000">
                    <a:alpha val="100000"/>
                  </a:srgbClr>
                </a:solidFill>
                <a:latin typeface="Arial" panose="020B0604020202020204"/>
                <a:ea typeface="Arial" panose="020B0604020202020204"/>
                <a:cs typeface="Arial" panose="020B0604020202020204"/>
              </a:rPr>
              <a:t>SSL</a:t>
            </a:r>
            <a:endParaRPr sz="1400" dirty="0">
              <a:latin typeface="Arial" panose="020B0604020202020204"/>
              <a:ea typeface="Arial" panose="020B0604020202020204"/>
              <a:cs typeface="Arial" panose="020B0604020202020204"/>
            </a:endParaRPr>
          </a:p>
        </p:txBody>
      </p:sp>
      <p:grpSp>
        <p:nvGrpSpPr>
          <p:cNvPr id="90" name="group 90"/>
          <p:cNvGrpSpPr/>
          <p:nvPr/>
        </p:nvGrpSpPr>
        <p:grpSpPr>
          <a:xfrm rot="21600000">
            <a:off x="1548282" y="2019084"/>
            <a:ext cx="580301" cy="544067"/>
            <a:chOff x="0" y="0"/>
            <a:chExt cx="580301" cy="544067"/>
          </a:xfrm>
        </p:grpSpPr>
        <p:pic>
          <p:nvPicPr>
            <p:cNvPr id="978" name="picture 978"/>
            <p:cNvPicPr>
              <a:picLocks noChangeAspect="1"/>
            </p:cNvPicPr>
            <p:nvPr/>
          </p:nvPicPr>
          <p:blipFill>
            <a:blip r:embed="rId5"/>
            <a:stretch>
              <a:fillRect/>
            </a:stretch>
          </p:blipFill>
          <p:spPr>
            <a:xfrm rot="21600000">
              <a:off x="0" y="0"/>
              <a:ext cx="580301" cy="544067"/>
            </a:xfrm>
            <a:prstGeom prst="rect">
              <a:avLst/>
            </a:prstGeom>
          </p:spPr>
        </p:pic>
        <p:sp>
          <p:nvSpPr>
            <p:cNvPr id="980" name="textbox 980"/>
            <p:cNvSpPr/>
            <p:nvPr/>
          </p:nvSpPr>
          <p:spPr>
            <a:xfrm>
              <a:off x="-12700" y="-12700"/>
              <a:ext cx="605790" cy="601344"/>
            </a:xfrm>
            <a:prstGeom prst="rect">
              <a:avLst/>
            </a:prstGeom>
            <a:noFill/>
            <a:ln w="0" cap="flat">
              <a:noFill/>
              <a:prstDash val="solid"/>
              <a:miter lim="0"/>
            </a:ln>
          </p:spPr>
          <p:txBody>
            <a:bodyPr vert="horz" wrap="square" lIns="0" tIns="0" rIns="0" bIns="0"/>
            <a:lstStyle/>
            <a:p>
              <a:pPr algn="l" rtl="0" eaLnBrk="0">
                <a:lnSpc>
                  <a:spcPct val="172000"/>
                </a:lnSpc>
              </a:pPr>
              <a:endParaRPr sz="1000" dirty="0">
                <a:latin typeface="Arial" panose="020B0604020202020204"/>
                <a:ea typeface="Arial" panose="020B0604020202020204"/>
                <a:cs typeface="Arial" panose="020B0604020202020204"/>
              </a:endParaRPr>
            </a:p>
            <a:p>
              <a:pPr marL="186690" algn="l" rtl="0" eaLnBrk="0">
                <a:lnSpc>
                  <a:spcPct val="75000"/>
                </a:lnSpc>
              </a:pPr>
              <a:r>
                <a:rPr sz="1400" b="1" kern="0" spc="-60" dirty="0">
                  <a:solidFill>
                    <a:srgbClr val="000000">
                      <a:alpha val="100000"/>
                    </a:srgbClr>
                  </a:solidFill>
                  <a:latin typeface="Arial" panose="020B0604020202020204"/>
                  <a:ea typeface="Arial" panose="020B0604020202020204"/>
                  <a:cs typeface="Arial" panose="020B0604020202020204"/>
                </a:rPr>
                <a:t>DB</a:t>
              </a:r>
              <a:endParaRPr sz="1400" dirty="0">
                <a:latin typeface="Arial" panose="020B0604020202020204"/>
                <a:ea typeface="Arial" panose="020B0604020202020204"/>
                <a:cs typeface="Arial" panose="020B0604020202020204"/>
              </a:endParaRPr>
            </a:p>
          </p:txBody>
        </p:sp>
      </p:grpSp>
      <p:grpSp>
        <p:nvGrpSpPr>
          <p:cNvPr id="92" name="group 92"/>
          <p:cNvGrpSpPr/>
          <p:nvPr/>
        </p:nvGrpSpPr>
        <p:grpSpPr>
          <a:xfrm rot="21600000">
            <a:off x="1548282" y="4049610"/>
            <a:ext cx="580301" cy="544055"/>
            <a:chOff x="0" y="0"/>
            <a:chExt cx="580301" cy="544055"/>
          </a:xfrm>
        </p:grpSpPr>
        <p:pic>
          <p:nvPicPr>
            <p:cNvPr id="982" name="picture 982"/>
            <p:cNvPicPr>
              <a:picLocks noChangeAspect="1"/>
            </p:cNvPicPr>
            <p:nvPr/>
          </p:nvPicPr>
          <p:blipFill>
            <a:blip r:embed="rId6"/>
            <a:stretch>
              <a:fillRect/>
            </a:stretch>
          </p:blipFill>
          <p:spPr>
            <a:xfrm rot="21600000">
              <a:off x="0" y="0"/>
              <a:ext cx="580301" cy="544055"/>
            </a:xfrm>
            <a:prstGeom prst="rect">
              <a:avLst/>
            </a:prstGeom>
          </p:spPr>
        </p:pic>
        <p:sp>
          <p:nvSpPr>
            <p:cNvPr id="984" name="textbox 984"/>
            <p:cNvSpPr/>
            <p:nvPr/>
          </p:nvSpPr>
          <p:spPr>
            <a:xfrm>
              <a:off x="-12700" y="-12700"/>
              <a:ext cx="605790" cy="600709"/>
            </a:xfrm>
            <a:prstGeom prst="rect">
              <a:avLst/>
            </a:prstGeom>
            <a:noFill/>
            <a:ln w="0" cap="flat">
              <a:noFill/>
              <a:prstDash val="solid"/>
              <a:miter lim="0"/>
            </a:ln>
          </p:spPr>
          <p:txBody>
            <a:bodyPr vert="horz" wrap="square" lIns="0" tIns="0" rIns="0" bIns="0"/>
            <a:lstStyle/>
            <a:p>
              <a:pPr algn="l" rtl="0" eaLnBrk="0">
                <a:lnSpc>
                  <a:spcPct val="172000"/>
                </a:lnSpc>
              </a:pPr>
              <a:endParaRPr sz="1000" dirty="0">
                <a:latin typeface="Arial" panose="020B0604020202020204"/>
                <a:ea typeface="Arial" panose="020B0604020202020204"/>
                <a:cs typeface="Arial" panose="020B0604020202020204"/>
              </a:endParaRPr>
            </a:p>
            <a:p>
              <a:pPr marL="186690" algn="l" rtl="0" eaLnBrk="0">
                <a:lnSpc>
                  <a:spcPct val="75000"/>
                </a:lnSpc>
              </a:pPr>
              <a:r>
                <a:rPr sz="1400" b="1" kern="0" spc="-60" dirty="0">
                  <a:solidFill>
                    <a:srgbClr val="000000">
                      <a:alpha val="100000"/>
                    </a:srgbClr>
                  </a:solidFill>
                  <a:latin typeface="Arial" panose="020B0604020202020204"/>
                  <a:ea typeface="Arial" panose="020B0604020202020204"/>
                  <a:cs typeface="Arial" panose="020B0604020202020204"/>
                </a:rPr>
                <a:t>DB</a:t>
              </a:r>
              <a:endParaRPr sz="1400" dirty="0">
                <a:latin typeface="Arial" panose="020B0604020202020204"/>
                <a:ea typeface="Arial" panose="020B0604020202020204"/>
                <a:cs typeface="Arial" panose="020B0604020202020204"/>
              </a:endParaRPr>
            </a:p>
          </p:txBody>
        </p:sp>
      </p:grpSp>
      <p:sp>
        <p:nvSpPr>
          <p:cNvPr id="986" name="textbox 986"/>
          <p:cNvSpPr/>
          <p:nvPr/>
        </p:nvSpPr>
        <p:spPr>
          <a:xfrm>
            <a:off x="6330244" y="3474164"/>
            <a:ext cx="1518919" cy="213359"/>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88000"/>
              </a:lnSpc>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数据复制服务</a:t>
            </a:r>
            <a:r>
              <a:rPr sz="14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Arial" panose="020B0604020202020204"/>
                <a:ea typeface="Arial" panose="020B0604020202020204"/>
                <a:cs typeface="Arial" panose="020B0604020202020204"/>
              </a:rPr>
              <a:t>DRS</a:t>
            </a:r>
            <a:endParaRPr sz="1400" dirty="0">
              <a:latin typeface="Arial" panose="020B0604020202020204"/>
              <a:ea typeface="Arial" panose="020B0604020202020204"/>
              <a:cs typeface="Arial" panose="020B0604020202020204"/>
            </a:endParaRPr>
          </a:p>
        </p:txBody>
      </p:sp>
      <p:pic>
        <p:nvPicPr>
          <p:cNvPr id="988" name="picture 988"/>
          <p:cNvPicPr>
            <a:picLocks noChangeAspect="1"/>
          </p:cNvPicPr>
          <p:nvPr/>
        </p:nvPicPr>
        <p:blipFill>
          <a:blip r:embed="rId7"/>
          <a:stretch>
            <a:fillRect/>
          </a:stretch>
        </p:blipFill>
        <p:spPr>
          <a:xfrm rot="21600000">
            <a:off x="6062446" y="1367790"/>
            <a:ext cx="479209" cy="337197"/>
          </a:xfrm>
          <a:prstGeom prst="rect">
            <a:avLst/>
          </a:prstGeom>
        </p:spPr>
      </p:pic>
      <p:sp>
        <p:nvSpPr>
          <p:cNvPr id="990" name="textbox 990"/>
          <p:cNvSpPr/>
          <p:nvPr/>
        </p:nvSpPr>
        <p:spPr>
          <a:xfrm>
            <a:off x="1407717" y="4878179"/>
            <a:ext cx="878839" cy="240029"/>
          </a:xfrm>
          <a:prstGeom prst="rect">
            <a:avLst/>
          </a:prstGeom>
          <a:noFill/>
          <a:ln w="0" cap="flat">
            <a:noFill/>
            <a:prstDash val="solid"/>
            <a:miter lim="0"/>
          </a:ln>
        </p:spPr>
        <p:txBody>
          <a:bodyPr vert="horz" wrap="square" lIns="0" tIns="0" rIns="0" bIns="0"/>
          <a:lstStyle/>
          <a:p>
            <a:pPr algn="l" rtl="0" eaLnBrk="0">
              <a:lnSpc>
                <a:spcPct val="88000"/>
              </a:lnSpc>
            </a:pPr>
            <a:endParaRPr sz="100" dirty="0">
              <a:latin typeface="Arial" panose="020B0604020202020204"/>
              <a:ea typeface="Arial" panose="020B0604020202020204"/>
              <a:cs typeface="Arial" panose="020B0604020202020204"/>
            </a:endParaRPr>
          </a:p>
          <a:p>
            <a:pPr marL="12700" algn="l" rtl="0" eaLnBrk="0">
              <a:lnSpc>
                <a:spcPct val="100000"/>
              </a:lnSpc>
            </a:pPr>
            <a:r>
              <a:rPr sz="14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MongoDB</a:t>
            </a:r>
            <a:endParaRPr sz="1400" dirty="0">
              <a:latin typeface="微软雅黑" panose="020B0503020204020204" charset="-122"/>
              <a:ea typeface="微软雅黑" panose="020B0503020204020204" charset="-122"/>
              <a:cs typeface="微软雅黑" panose="020B0503020204020204" charset="-122"/>
            </a:endParaRPr>
          </a:p>
        </p:txBody>
      </p:sp>
      <p:pic>
        <p:nvPicPr>
          <p:cNvPr id="994" name="picture 994"/>
          <p:cNvPicPr>
            <a:picLocks noChangeAspect="1"/>
          </p:cNvPicPr>
          <p:nvPr/>
        </p:nvPicPr>
        <p:blipFill>
          <a:blip r:embed="rId8"/>
          <a:stretch>
            <a:fillRect/>
          </a:stretch>
        </p:blipFill>
        <p:spPr>
          <a:xfrm rot="21600000">
            <a:off x="7950834" y="3060141"/>
            <a:ext cx="868363" cy="76200"/>
          </a:xfrm>
          <a:prstGeom prst="rect">
            <a:avLst/>
          </a:prstGeom>
        </p:spPr>
      </p:pic>
      <p:sp>
        <p:nvSpPr>
          <p:cNvPr id="996" name="textbox 996"/>
          <p:cNvSpPr/>
          <p:nvPr/>
        </p:nvSpPr>
        <p:spPr>
          <a:xfrm>
            <a:off x="6106772" y="1780909"/>
            <a:ext cx="391159" cy="189229"/>
          </a:xfrm>
          <a:prstGeom prst="rect">
            <a:avLst/>
          </a:prstGeom>
          <a:noFill/>
          <a:ln w="0" cap="flat">
            <a:noFill/>
            <a:prstDash val="solid"/>
            <a:miter lim="0"/>
          </a:ln>
        </p:spPr>
        <p:txBody>
          <a:bodyPr vert="horz" wrap="square" lIns="0" tIns="0" rIns="0" bIns="0"/>
          <a:lstStyle/>
          <a:p>
            <a:pPr algn="l" rtl="0" eaLnBrk="0">
              <a:lnSpc>
                <a:spcPct val="78000"/>
              </a:lnSpc>
            </a:pPr>
            <a:endParaRPr sz="100" dirty="0">
              <a:latin typeface="Arial" panose="020B0604020202020204"/>
              <a:ea typeface="Arial" panose="020B0604020202020204"/>
              <a:cs typeface="Arial" panose="020B0604020202020204"/>
            </a:endParaRPr>
          </a:p>
          <a:p>
            <a:pPr marL="12700" algn="l" rtl="0" eaLnBrk="0">
              <a:lnSpc>
                <a:spcPct val="77000"/>
              </a:lnSpc>
            </a:pPr>
            <a:r>
              <a:rPr sz="1400" kern="0" spc="-10" dirty="0">
                <a:solidFill>
                  <a:srgbClr val="000000">
                    <a:alpha val="100000"/>
                  </a:srgbClr>
                </a:solidFill>
                <a:latin typeface="Arial" panose="020B0604020202020204"/>
                <a:ea typeface="Arial" panose="020B0604020202020204"/>
                <a:cs typeface="Arial" panose="020B0604020202020204"/>
              </a:rPr>
              <a:t>VPC</a:t>
            </a:r>
            <a:endParaRPr sz="1400" dirty="0">
              <a:latin typeface="Arial" panose="020B0604020202020204"/>
              <a:ea typeface="Arial" panose="020B0604020202020204"/>
              <a:cs typeface="Arial" panose="020B0604020202020204"/>
            </a:endParaRPr>
          </a:p>
        </p:txBody>
      </p:sp>
      <p:sp>
        <p:nvSpPr>
          <p:cNvPr id="998" name="textbox 998"/>
          <p:cNvSpPr/>
          <p:nvPr/>
        </p:nvSpPr>
        <p:spPr>
          <a:xfrm>
            <a:off x="1665489" y="2825228"/>
            <a:ext cx="362584" cy="199389"/>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12700" algn="l" rtl="0" eaLnBrk="0">
              <a:lnSpc>
                <a:spcPct val="81000"/>
              </a:lnSpc>
            </a:pPr>
            <a:r>
              <a:rPr sz="14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RDS</a:t>
            </a:r>
            <a:endParaRPr sz="14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2" name="picture 1002"/>
          <p:cNvPicPr>
            <a:picLocks noChangeAspect="1"/>
          </p:cNvPicPr>
          <p:nvPr/>
        </p:nvPicPr>
        <p:blipFill>
          <a:blip r:embed="rId1"/>
          <a:stretch>
            <a:fillRect/>
          </a:stretch>
        </p:blipFill>
        <p:spPr>
          <a:xfrm rot="21600000">
            <a:off x="710184" y="1505712"/>
            <a:ext cx="6437375" cy="3823715"/>
          </a:xfrm>
          <a:prstGeom prst="rect">
            <a:avLst/>
          </a:prstGeom>
        </p:spPr>
      </p:pic>
      <p:sp>
        <p:nvSpPr>
          <p:cNvPr id="1004" name="textbox 1004"/>
          <p:cNvSpPr/>
          <p:nvPr/>
        </p:nvSpPr>
        <p:spPr>
          <a:xfrm>
            <a:off x="7215206" y="1373256"/>
            <a:ext cx="4636770" cy="4714875"/>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21590" algn="l" rtl="0" eaLnBrk="0">
              <a:lnSpc>
                <a:spcPct val="88000"/>
              </a:lnSpc>
            </a:pPr>
            <a:r>
              <a:rPr sz="1500" kern="0" spc="60" dirty="0">
                <a:solidFill>
                  <a:srgbClr val="C00000">
                    <a:alpha val="100000"/>
                  </a:srgbClr>
                </a:solidFill>
                <a:latin typeface="Arial" panose="020B0604020202020204"/>
                <a:ea typeface="Arial" panose="020B0604020202020204"/>
                <a:cs typeface="Arial" panose="020B0604020202020204"/>
              </a:rPr>
              <a:t>•</a:t>
            </a:r>
            <a:r>
              <a:rPr sz="1500" kern="0" spc="10" dirty="0">
                <a:solidFill>
                  <a:srgbClr val="C00000">
                    <a:alpha val="100000"/>
                  </a:srgbClr>
                </a:solidFill>
                <a:latin typeface="Arial" panose="020B0604020202020204"/>
                <a:ea typeface="Arial" panose="020B0604020202020204"/>
                <a:cs typeface="Arial" panose="020B0604020202020204"/>
              </a:rPr>
              <a:t>    </a:t>
            </a:r>
            <a:r>
              <a:rPr sz="1500" b="1" kern="0" spc="60" dirty="0">
                <a:solidFill>
                  <a:srgbClr val="C00000">
                    <a:alpha val="100000"/>
                  </a:srgbClr>
                </a:solidFill>
                <a:latin typeface="微软雅黑" panose="020B0503020204020204" charset="-122"/>
                <a:ea typeface="微软雅黑" panose="020B0503020204020204" charset="-122"/>
                <a:cs typeface="微软雅黑" panose="020B0503020204020204" charset="-122"/>
              </a:rPr>
              <a:t>简单易用</a:t>
            </a:r>
            <a:endParaRPr sz="1500" dirty="0">
              <a:latin typeface="微软雅黑" panose="020B0503020204020204" charset="-122"/>
              <a:ea typeface="微软雅黑" panose="020B0503020204020204" charset="-122"/>
              <a:cs typeface="微软雅黑" panose="020B0503020204020204" charset="-122"/>
            </a:endParaRPr>
          </a:p>
          <a:p>
            <a:pPr marL="12700" indent="635" algn="l" rtl="0" eaLnBrk="0">
              <a:lnSpc>
                <a:spcPct val="147000"/>
              </a:lnSpc>
              <a:spcBef>
                <a:spcPts val="21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只需通过一个界面</a:t>
            </a:r>
            <a:r>
              <a:rPr sz="14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，填写好源端和目的端信息即可创建迁</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移任务。任务迁移完成后</a:t>
            </a:r>
            <a:r>
              <a:rPr sz="14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，可通过SMN服务及时通知用户</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19000"/>
              </a:lnSpc>
            </a:pPr>
            <a:endParaRPr sz="1000" dirty="0">
              <a:latin typeface="Arial" panose="020B0604020202020204"/>
              <a:ea typeface="Arial" panose="020B0604020202020204"/>
              <a:cs typeface="Arial" panose="020B0604020202020204"/>
            </a:endParaRPr>
          </a:p>
          <a:p>
            <a:pPr marL="21590" algn="l" rtl="0" eaLnBrk="0">
              <a:lnSpc>
                <a:spcPct val="88000"/>
              </a:lnSpc>
              <a:spcBef>
                <a:spcPts val="460"/>
              </a:spcBef>
            </a:pPr>
            <a:r>
              <a:rPr sz="1500" kern="0" spc="60" dirty="0">
                <a:solidFill>
                  <a:srgbClr val="C00000">
                    <a:alpha val="100000"/>
                  </a:srgbClr>
                </a:solidFill>
                <a:latin typeface="Arial" panose="020B0604020202020204"/>
                <a:ea typeface="Arial" panose="020B0604020202020204"/>
                <a:cs typeface="Arial" panose="020B0604020202020204"/>
              </a:rPr>
              <a:t>•</a:t>
            </a:r>
            <a:r>
              <a:rPr sz="1500" kern="0" spc="10" dirty="0">
                <a:solidFill>
                  <a:srgbClr val="C00000">
                    <a:alpha val="100000"/>
                  </a:srgbClr>
                </a:solidFill>
                <a:latin typeface="Arial" panose="020B0604020202020204"/>
                <a:ea typeface="Arial" panose="020B0604020202020204"/>
                <a:cs typeface="Arial" panose="020B0604020202020204"/>
              </a:rPr>
              <a:t>    </a:t>
            </a:r>
            <a:r>
              <a:rPr sz="1500" b="1" kern="0" spc="60" dirty="0">
                <a:solidFill>
                  <a:srgbClr val="C00000">
                    <a:alpha val="100000"/>
                  </a:srgbClr>
                </a:solidFill>
                <a:latin typeface="微软雅黑" panose="020B0503020204020204" charset="-122"/>
                <a:ea typeface="微软雅黑" panose="020B0503020204020204" charset="-122"/>
                <a:cs typeface="微软雅黑" panose="020B0503020204020204" charset="-122"/>
              </a:rPr>
              <a:t>数据安全</a:t>
            </a:r>
            <a:endParaRPr sz="1500" dirty="0">
              <a:latin typeface="微软雅黑" panose="020B0503020204020204" charset="-122"/>
              <a:ea typeface="微软雅黑" panose="020B0503020204020204" charset="-122"/>
              <a:cs typeface="微软雅黑" panose="020B0503020204020204" charset="-122"/>
            </a:endParaRPr>
          </a:p>
          <a:p>
            <a:pPr marL="12700" algn="l" rtl="0" eaLnBrk="0">
              <a:lnSpc>
                <a:spcPct val="147000"/>
              </a:lnSpc>
              <a:spcBef>
                <a:spcPts val="215"/>
              </a:spcBef>
            </a:pP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传输时，采用</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hlinkClick r:id="rId2">
                  <a:extLst>
                    <a:ext uri="{DAF060AB-1E55-43B9-8AAB-6FB025537F2F}">
                      <wpsdc:hlinkClr xmlns:wpsdc="http://www.wps.cn/officeDocument/2017/drawingmlCustomData" val="000000"/>
                      <wpsdc:folHlinkClr xmlns:wpsdc="http://www.wps.cn/officeDocument/2017/drawingmlCustomData" val="000000"/>
                      <wpsdc:hlinkUnderline xmlns:wpsdc="http://www.wps.cn/officeDocument/2017/drawingmlCustomData" val="0"/>
                    </a:ext>
                  </a:extLst>
                </a:hlinkClick>
              </a:rPr>
              <a:t>HTT</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hlinkClick r:id="rId2">
                  <a:extLst>
                    <a:ext uri="{DAF060AB-1E55-43B9-8AAB-6FB025537F2F}">
                      <wpsdc:hlinkClr xmlns:wpsdc="http://www.wps.cn/officeDocument/2017/drawingmlCustomData" val="000000"/>
                      <wpsdc:folHlinkClr xmlns:wpsdc="http://www.wps.cn/officeDocument/2017/drawingmlCustomData" val="000000"/>
                      <wpsdc:hlinkUnderline xmlns:wpsdc="http://www.wps.cn/officeDocument/2017/drawingmlCustomData" val="0"/>
                    </a:ext>
                  </a:extLst>
                </a:hlinkClick>
              </a:rPr>
              <a:t>PS</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数据加密通道，确保数据的传输安全。</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存储时</a:t>
            </a:r>
            <a:r>
              <a:rPr sz="14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，可采用KMS加密</a:t>
            </a:r>
            <a:r>
              <a:rPr sz="14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，确保数据的存储安全</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19000"/>
              </a:lnSpc>
            </a:pPr>
            <a:endParaRPr sz="1000" dirty="0">
              <a:latin typeface="Arial" panose="020B0604020202020204"/>
              <a:ea typeface="Arial" panose="020B0604020202020204"/>
              <a:cs typeface="Arial" panose="020B0604020202020204"/>
            </a:endParaRPr>
          </a:p>
          <a:p>
            <a:pPr marL="21590" algn="l" rtl="0" eaLnBrk="0">
              <a:lnSpc>
                <a:spcPct val="88000"/>
              </a:lnSpc>
              <a:spcBef>
                <a:spcPts val="455"/>
              </a:spcBef>
            </a:pPr>
            <a:r>
              <a:rPr sz="1500" kern="0" spc="60" dirty="0">
                <a:solidFill>
                  <a:srgbClr val="C00000">
                    <a:alpha val="100000"/>
                  </a:srgbClr>
                </a:solidFill>
                <a:latin typeface="Arial" panose="020B0604020202020204"/>
                <a:ea typeface="Arial" panose="020B0604020202020204"/>
                <a:cs typeface="Arial" panose="020B0604020202020204"/>
              </a:rPr>
              <a:t>•</a:t>
            </a:r>
            <a:r>
              <a:rPr sz="1500" kern="0" spc="10" dirty="0">
                <a:solidFill>
                  <a:srgbClr val="C00000">
                    <a:alpha val="100000"/>
                  </a:srgbClr>
                </a:solidFill>
                <a:latin typeface="Arial" panose="020B0604020202020204"/>
                <a:ea typeface="Arial" panose="020B0604020202020204"/>
                <a:cs typeface="Arial" panose="020B0604020202020204"/>
              </a:rPr>
              <a:t>    </a:t>
            </a:r>
            <a:r>
              <a:rPr sz="1500" b="1" kern="0" spc="60" dirty="0">
                <a:solidFill>
                  <a:srgbClr val="C00000">
                    <a:alpha val="100000"/>
                  </a:srgbClr>
                </a:solidFill>
                <a:latin typeface="微软雅黑" panose="020B0503020204020204" charset="-122"/>
                <a:ea typeface="微软雅黑" panose="020B0503020204020204" charset="-122"/>
                <a:cs typeface="微软雅黑" panose="020B0503020204020204" charset="-122"/>
              </a:rPr>
              <a:t>传输可靠</a:t>
            </a:r>
            <a:endParaRPr sz="1500" dirty="0">
              <a:latin typeface="微软雅黑" panose="020B0503020204020204" charset="-122"/>
              <a:ea typeface="微软雅黑" panose="020B0503020204020204" charset="-122"/>
              <a:cs typeface="微软雅黑" panose="020B0503020204020204" charset="-122"/>
            </a:endParaRPr>
          </a:p>
          <a:p>
            <a:pPr marL="14605" indent="-1270" algn="l" rtl="0" eaLnBrk="0">
              <a:lnSpc>
                <a:spcPct val="147000"/>
              </a:lnSpc>
              <a:spcBef>
                <a:spcPts val="220"/>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传输时实时侦测网络</a:t>
            </a:r>
            <a:r>
              <a:rPr sz="14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，异常时自动重试</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，提高传输可靠性；</a:t>
            </a: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支持断点续传</a:t>
            </a:r>
            <a:r>
              <a:rPr sz="14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，任务中断后</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，您可以手动重新启动任务</a:t>
            </a:r>
            <a:endParaRPr sz="1400" dirty="0">
              <a:latin typeface="微软雅黑" panose="020B0503020204020204" charset="-122"/>
              <a:ea typeface="微软雅黑" panose="020B0503020204020204" charset="-122"/>
              <a:cs typeface="微软雅黑" panose="020B0503020204020204" charset="-122"/>
            </a:endParaRPr>
          </a:p>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20000"/>
              </a:lnSpc>
            </a:pPr>
            <a:endParaRPr sz="1000" dirty="0">
              <a:latin typeface="Arial" panose="020B0604020202020204"/>
              <a:ea typeface="Arial" panose="020B0604020202020204"/>
              <a:cs typeface="Arial" panose="020B0604020202020204"/>
            </a:endParaRPr>
          </a:p>
          <a:p>
            <a:pPr marL="21590" algn="l" rtl="0" eaLnBrk="0">
              <a:lnSpc>
                <a:spcPct val="88000"/>
              </a:lnSpc>
              <a:spcBef>
                <a:spcPts val="450"/>
              </a:spcBef>
            </a:pPr>
            <a:r>
              <a:rPr sz="1500" kern="0" spc="60" dirty="0">
                <a:solidFill>
                  <a:srgbClr val="C00000">
                    <a:alpha val="100000"/>
                  </a:srgbClr>
                </a:solidFill>
                <a:latin typeface="Arial" panose="020B0604020202020204"/>
                <a:ea typeface="Arial" panose="020B0604020202020204"/>
                <a:cs typeface="Arial" panose="020B0604020202020204"/>
              </a:rPr>
              <a:t>•</a:t>
            </a:r>
            <a:r>
              <a:rPr sz="1500" kern="0" spc="10" dirty="0">
                <a:solidFill>
                  <a:srgbClr val="C00000">
                    <a:alpha val="100000"/>
                  </a:srgbClr>
                </a:solidFill>
                <a:latin typeface="Arial" panose="020B0604020202020204"/>
                <a:ea typeface="Arial" panose="020B0604020202020204"/>
                <a:cs typeface="Arial" panose="020B0604020202020204"/>
              </a:rPr>
              <a:t>    </a:t>
            </a:r>
            <a:r>
              <a:rPr sz="1500" b="1" kern="0" spc="60" dirty="0">
                <a:solidFill>
                  <a:srgbClr val="C00000">
                    <a:alpha val="100000"/>
                  </a:srgbClr>
                </a:solidFill>
                <a:latin typeface="微软雅黑" panose="020B0503020204020204" charset="-122"/>
                <a:ea typeface="微软雅黑" panose="020B0503020204020204" charset="-122"/>
                <a:cs typeface="微软雅黑" panose="020B0503020204020204" charset="-122"/>
              </a:rPr>
              <a:t>多云支持</a:t>
            </a:r>
            <a:endParaRPr sz="1500" dirty="0">
              <a:latin typeface="微软雅黑" panose="020B0503020204020204" charset="-122"/>
              <a:ea typeface="微软雅黑" panose="020B0503020204020204" charset="-122"/>
              <a:cs typeface="微软雅黑" panose="020B0503020204020204" charset="-122"/>
            </a:endParaRPr>
          </a:p>
          <a:p>
            <a:pPr marL="14605" algn="l" rtl="0" eaLnBrk="0">
              <a:lnSpc>
                <a:spcPct val="84000"/>
              </a:lnSpc>
              <a:spcBef>
                <a:spcPts val="1085"/>
              </a:spcBef>
            </a:pP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支持国内主流公有云厂商和海外部分公有云厂商</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，满足用</a:t>
            </a:r>
            <a:endParaRPr sz="1400" dirty="0">
              <a:latin typeface="微软雅黑" panose="020B0503020204020204" charset="-122"/>
              <a:ea typeface="微软雅黑" panose="020B0503020204020204" charset="-122"/>
              <a:cs typeface="微软雅黑" panose="020B0503020204020204" charset="-122"/>
            </a:endParaRPr>
          </a:p>
          <a:p>
            <a:pPr marL="12700" algn="l" rtl="0" eaLnBrk="0">
              <a:lnSpc>
                <a:spcPts val="2680"/>
              </a:lnSpc>
            </a:pP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户从不同源端（公有云）迁移数据的</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要求</a:t>
            </a:r>
            <a:endParaRPr sz="1400" dirty="0">
              <a:latin typeface="微软雅黑" panose="020B0503020204020204" charset="-122"/>
              <a:ea typeface="微软雅黑" panose="020B0503020204020204" charset="-122"/>
              <a:cs typeface="微软雅黑" panose="020B0503020204020204" charset="-122"/>
            </a:endParaRPr>
          </a:p>
        </p:txBody>
      </p:sp>
      <p:sp>
        <p:nvSpPr>
          <p:cNvPr id="1006" name="textbox 1006"/>
          <p:cNvSpPr/>
          <p:nvPr/>
        </p:nvSpPr>
        <p:spPr>
          <a:xfrm>
            <a:off x="179835" y="148760"/>
            <a:ext cx="11052175" cy="1155064"/>
          </a:xfrm>
          <a:prstGeom prst="rect">
            <a:avLst/>
          </a:prstGeom>
          <a:noFill/>
          <a:ln w="0" cap="flat">
            <a:noFill/>
            <a:prstDash val="solid"/>
            <a:miter lim="0"/>
          </a:ln>
        </p:spPr>
        <p:txBody>
          <a:bodyPr vert="horz" wrap="square" lIns="0" tIns="0" rIns="0" bIns="0"/>
          <a:lstStyle/>
          <a:p>
            <a:pPr algn="l" rtl="0" eaLnBrk="0">
              <a:lnSpc>
                <a:spcPct val="97000"/>
              </a:lnSpc>
            </a:pPr>
            <a:endParaRPr sz="100" dirty="0">
              <a:latin typeface="Arial" panose="020B0604020202020204"/>
              <a:ea typeface="Arial" panose="020B0604020202020204"/>
              <a:cs typeface="Arial" panose="020B0604020202020204"/>
            </a:endParaRPr>
          </a:p>
          <a:p>
            <a:pPr marL="12700" algn="l" rtl="0" eaLnBrk="0">
              <a:lnSpc>
                <a:spcPct val="87000"/>
              </a:lnSpc>
            </a:pPr>
            <a:r>
              <a:rPr sz="2700" b="1" kern="0" spc="110" dirty="0">
                <a:solidFill>
                  <a:srgbClr val="C00000">
                    <a:alpha val="100000"/>
                  </a:srgbClr>
                </a:solidFill>
                <a:latin typeface="微软雅黑" panose="020B0503020204020204" charset="-122"/>
                <a:ea typeface="微软雅黑" panose="020B0503020204020204" charset="-122"/>
                <a:cs typeface="微软雅黑" panose="020B0503020204020204" charset="-122"/>
              </a:rPr>
              <a:t>对象存储迁移工具-</a:t>
            </a:r>
            <a:r>
              <a:rPr sz="2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OMS</a:t>
            </a:r>
            <a:endParaRPr sz="2700" dirty="0">
              <a:latin typeface="微软雅黑" panose="020B0503020204020204" charset="-122"/>
              <a:ea typeface="微软雅黑" panose="020B0503020204020204" charset="-122"/>
              <a:cs typeface="微软雅黑" panose="020B0503020204020204" charset="-122"/>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13000"/>
              </a:lnSpc>
            </a:pPr>
            <a:endParaRPr sz="400" dirty="0">
              <a:latin typeface="Arial" panose="020B0604020202020204"/>
              <a:ea typeface="Arial" panose="020B0604020202020204"/>
              <a:cs typeface="Arial" panose="020B0604020202020204"/>
            </a:endParaRPr>
          </a:p>
          <a:p>
            <a:pPr algn="r" rtl="0" eaLnBrk="0">
              <a:lnSpc>
                <a:spcPct val="88000"/>
              </a:lnSpc>
              <a:spcBef>
                <a:spcPts val="0"/>
              </a:spcBef>
            </a:pPr>
            <a:r>
              <a:rPr sz="1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对象存储迁移服务</a:t>
            </a:r>
            <a:r>
              <a:rPr sz="1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OMS</a:t>
            </a:r>
            <a:r>
              <a:rPr sz="1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帮助用户把对象存储数据从其他云服务商的公有云平滑地迁移到华为云。</a:t>
            </a:r>
            <a:endParaRPr sz="1800" dirty="0">
              <a:latin typeface="微软雅黑" panose="020B0503020204020204" charset="-122"/>
              <a:ea typeface="微软雅黑" panose="020B0503020204020204" charset="-122"/>
              <a:cs typeface="微软雅黑" panose="020B0503020204020204" charset="-122"/>
            </a:endParaRPr>
          </a:p>
        </p:txBody>
      </p:sp>
      <p:grpSp>
        <p:nvGrpSpPr>
          <p:cNvPr id="94" name="group 94"/>
          <p:cNvGrpSpPr/>
          <p:nvPr/>
        </p:nvGrpSpPr>
        <p:grpSpPr>
          <a:xfrm rot="21600000">
            <a:off x="4114800" y="3639311"/>
            <a:ext cx="2159508" cy="1943100"/>
            <a:chOff x="0" y="0"/>
            <a:chExt cx="2159508" cy="1943100"/>
          </a:xfrm>
        </p:grpSpPr>
        <p:sp>
          <p:nvSpPr>
            <p:cNvPr id="1008" name="path 1008"/>
            <p:cNvSpPr/>
            <p:nvPr/>
          </p:nvSpPr>
          <p:spPr>
            <a:xfrm>
              <a:off x="0" y="0"/>
              <a:ext cx="2159508" cy="1943100"/>
            </a:xfrm>
            <a:custGeom>
              <a:avLst/>
              <a:gdLst/>
              <a:ahLst/>
              <a:cxnLst/>
              <a:rect l="0" t="0" r="0" b="0"/>
              <a:pathLst>
                <a:path w="3400" h="3060">
                  <a:moveTo>
                    <a:pt x="0" y="765"/>
                  </a:moveTo>
                  <a:lnTo>
                    <a:pt x="1132" y="765"/>
                  </a:lnTo>
                  <a:lnTo>
                    <a:pt x="1699" y="0"/>
                  </a:lnTo>
                  <a:lnTo>
                    <a:pt x="2267" y="765"/>
                  </a:lnTo>
                  <a:lnTo>
                    <a:pt x="3400" y="765"/>
                  </a:lnTo>
                  <a:lnTo>
                    <a:pt x="2834" y="1531"/>
                  </a:lnTo>
                  <a:lnTo>
                    <a:pt x="3400" y="2294"/>
                  </a:lnTo>
                  <a:lnTo>
                    <a:pt x="2267" y="2294"/>
                  </a:lnTo>
                  <a:lnTo>
                    <a:pt x="1699" y="3060"/>
                  </a:lnTo>
                  <a:lnTo>
                    <a:pt x="1132" y="2294"/>
                  </a:lnTo>
                  <a:lnTo>
                    <a:pt x="0" y="2294"/>
                  </a:lnTo>
                  <a:lnTo>
                    <a:pt x="566" y="1531"/>
                  </a:lnTo>
                  <a:lnTo>
                    <a:pt x="0" y="765"/>
                  </a:lnTo>
                </a:path>
              </a:pathLst>
            </a:custGeom>
            <a:solidFill>
              <a:srgbClr val="FDEADA">
                <a:alpha val="100000"/>
              </a:srgbClr>
            </a:solidFill>
            <a:ln w="0" cap="flat">
              <a:noFill/>
              <a:prstDash val="solid"/>
              <a:miter lim="0"/>
            </a:ln>
          </p:spPr>
          <p:txBody>
            <a:bodyPr rtlCol="0"/>
            <a:lstStyle/>
            <a:p>
              <a:pPr algn="ctr"/>
              <a:endParaRPr lang="zh-CN" altLang="en-US"/>
            </a:p>
          </p:txBody>
        </p:sp>
        <p:sp>
          <p:nvSpPr>
            <p:cNvPr id="1010" name="textbox 1010"/>
            <p:cNvSpPr/>
            <p:nvPr/>
          </p:nvSpPr>
          <p:spPr>
            <a:xfrm>
              <a:off x="-12700" y="-12700"/>
              <a:ext cx="2185035" cy="1981835"/>
            </a:xfrm>
            <a:prstGeom prst="rect">
              <a:avLst/>
            </a:prstGeom>
            <a:noFill/>
            <a:ln w="0" cap="flat">
              <a:noFill/>
              <a:prstDash val="solid"/>
              <a:miter lim="0"/>
            </a:ln>
          </p:spPr>
          <p:txBody>
            <a:bodyPr vert="horz" wrap="square" lIns="0" tIns="0" rIns="0" bIns="0"/>
            <a:lstStyle/>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523240" algn="l" rtl="0" eaLnBrk="0">
                <a:lnSpc>
                  <a:spcPct val="88000"/>
                </a:lnSpc>
              </a:pP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小文件复制速</a:t>
              </a:r>
              <a:endParaRPr sz="1500" dirty="0">
                <a:latin typeface="微软雅黑" panose="020B0503020204020204" charset="-122"/>
                <a:ea typeface="微软雅黑" panose="020B0503020204020204" charset="-122"/>
                <a:cs typeface="微软雅黑" panose="020B0503020204020204" charset="-122"/>
              </a:endParaRPr>
            </a:p>
            <a:p>
              <a:pPr marL="521335" algn="l" rtl="0" eaLnBrk="0">
                <a:lnSpc>
                  <a:spcPct val="88000"/>
                </a:lnSpc>
                <a:spcBef>
                  <a:spcPts val="215"/>
                </a:spcBef>
              </a:pP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度较慢</a:t>
              </a:r>
              <a:r>
                <a:rPr sz="15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，需打</a:t>
              </a:r>
              <a:endParaRPr sz="1500" dirty="0">
                <a:latin typeface="微软雅黑" panose="020B0503020204020204" charset="-122"/>
                <a:ea typeface="微软雅黑" panose="020B0503020204020204" charset="-122"/>
                <a:cs typeface="微软雅黑" panose="020B0503020204020204" charset="-122"/>
              </a:endParaRPr>
            </a:p>
            <a:p>
              <a:pPr marL="641985" algn="l" rtl="0" eaLnBrk="0">
                <a:lnSpc>
                  <a:spcPct val="89000"/>
                </a:lnSpc>
                <a:spcBef>
                  <a:spcPts val="205"/>
                </a:spcBef>
              </a:pP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开TPS限流</a:t>
              </a:r>
              <a:endParaRPr sz="1500" dirty="0">
                <a:latin typeface="微软雅黑" panose="020B0503020204020204" charset="-122"/>
                <a:ea typeface="微软雅黑" panose="020B0503020204020204" charset="-122"/>
                <a:cs typeface="微软雅黑" panose="020B0503020204020204" charset="-122"/>
              </a:endParaRPr>
            </a:p>
          </p:txBody>
        </p:sp>
      </p:grpSp>
      <p:sp>
        <p:nvSpPr>
          <p:cNvPr id="1012" name="textbox 1012"/>
          <p:cNvSpPr/>
          <p:nvPr/>
        </p:nvSpPr>
        <p:spPr>
          <a:xfrm>
            <a:off x="776958" y="5790961"/>
            <a:ext cx="4719954" cy="25590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algn="r" rtl="0" eaLnBrk="0">
              <a:lnSpc>
                <a:spcPts val="1815"/>
              </a:lnSpc>
            </a:pPr>
            <a:r>
              <a:rPr sz="14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迁移速度：平均迁移速度10TB/天</a:t>
            </a:r>
            <a:r>
              <a:rPr sz="14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，最高可达20TB/天以上。</a:t>
            </a:r>
            <a:endParaRPr sz="1400" dirty="0">
              <a:latin typeface="微软雅黑" panose="020B0503020204020204" charset="-122"/>
              <a:ea typeface="微软雅黑" panose="020B0503020204020204" charset="-122"/>
              <a:cs typeface="微软雅黑" panose="020B0503020204020204" charset="-122"/>
            </a:endParaRPr>
          </a:p>
        </p:txBody>
      </p:sp>
      <p:sp>
        <p:nvSpPr>
          <p:cNvPr id="1018" name="rect 1018"/>
          <p:cNvSpPr/>
          <p:nvPr/>
        </p:nvSpPr>
        <p:spPr>
          <a:xfrm>
            <a:off x="6274308" y="3107436"/>
            <a:ext cx="304800" cy="210311"/>
          </a:xfrm>
          <a:prstGeom prst="rect">
            <a:avLst/>
          </a:prstGeom>
          <a:solidFill>
            <a:srgbClr val="FDEADB">
              <a:alpha val="100000"/>
            </a:srgbClr>
          </a:solidFill>
          <a:ln w="0" cap="flat">
            <a:noFill/>
            <a:prstDash val="solid"/>
            <a:miter lim="0"/>
          </a:ln>
        </p:spPr>
        <p:txBody>
          <a:bodyPr rtlCol="0"/>
          <a:lstStyle/>
          <a:p>
            <a:pPr algn="ct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2" name="picture 1022"/>
          <p:cNvPicPr>
            <a:picLocks noChangeAspect="1"/>
          </p:cNvPicPr>
          <p:nvPr/>
        </p:nvPicPr>
        <p:blipFill>
          <a:blip r:embed="rId1"/>
          <a:stretch>
            <a:fillRect/>
          </a:stretch>
        </p:blipFill>
        <p:spPr>
          <a:xfrm rot="21600000">
            <a:off x="2058924" y="973835"/>
            <a:ext cx="8267700" cy="5172455"/>
          </a:xfrm>
          <a:prstGeom prst="rect">
            <a:avLst/>
          </a:prstGeom>
        </p:spPr>
      </p:pic>
      <p:sp>
        <p:nvSpPr>
          <p:cNvPr id="1024" name="textbox 1024"/>
          <p:cNvSpPr/>
          <p:nvPr/>
        </p:nvSpPr>
        <p:spPr>
          <a:xfrm>
            <a:off x="179835" y="148050"/>
            <a:ext cx="3931920" cy="387350"/>
          </a:xfrm>
          <a:prstGeom prst="rect">
            <a:avLst/>
          </a:prstGeom>
          <a:noFill/>
          <a:ln w="0" cap="flat">
            <a:noFill/>
            <a:prstDash val="solid"/>
            <a:miter lim="0"/>
          </a:ln>
        </p:spPr>
        <p:txBody>
          <a:bodyPr vert="horz" wrap="square" lIns="0" tIns="0" rIns="0" bIns="0"/>
          <a:lstStyle/>
          <a:p>
            <a:pPr algn="l" rtl="0" eaLnBrk="0">
              <a:lnSpc>
                <a:spcPct val="79000"/>
              </a:lnSpc>
            </a:pPr>
            <a:endParaRPr sz="100" dirty="0">
              <a:latin typeface="Arial" panose="020B0604020202020204"/>
              <a:ea typeface="Arial" panose="020B0604020202020204"/>
              <a:cs typeface="Arial" panose="020B0604020202020204"/>
            </a:endParaRPr>
          </a:p>
          <a:p>
            <a:pPr marL="12700" algn="l" rtl="0" eaLnBrk="0">
              <a:lnSpc>
                <a:spcPct val="88000"/>
              </a:lnSpc>
            </a:pPr>
            <a:r>
              <a:rPr sz="2700" b="1" kern="0" spc="90" dirty="0">
                <a:solidFill>
                  <a:srgbClr val="C00000">
                    <a:alpha val="100000"/>
                  </a:srgbClr>
                </a:solidFill>
                <a:latin typeface="微软雅黑" panose="020B0503020204020204" charset="-122"/>
                <a:ea typeface="微软雅黑" panose="020B0503020204020204" charset="-122"/>
                <a:cs typeface="微软雅黑" panose="020B0503020204020204" charset="-122"/>
              </a:rPr>
              <a:t>对象存储在线迁移示意图</a:t>
            </a:r>
            <a:endParaRPr sz="27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0"/>
        </a:gradFill>
        <a:gradFill rotWithShape="1">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4682</Words>
  <Application>WPS 演示</Application>
  <PresentationFormat/>
  <Paragraphs>721</Paragraphs>
  <Slides>13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宋体</vt:lpstr>
      <vt:lpstr>Wingdings</vt:lpstr>
      <vt:lpstr>Arial</vt:lpstr>
      <vt:lpstr>微软雅黑</vt:lpstr>
      <vt:lpstr>Calibri</vt:lpstr>
      <vt:lpstr>微软雅黑 Light</vt:lpstr>
      <vt:lpstr>Arial Unicode MS</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周扒皮</cp:lastModifiedBy>
  <cp:revision>7</cp:revision>
  <dcterms:created xsi:type="dcterms:W3CDTF">2025-08-15T03:33:00Z</dcterms:created>
  <dcterms:modified xsi:type="dcterms:W3CDTF">2025-10-22T08:54:46Z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wqlLaW5nc29mdCBQREYgdG8gV1BTIDExMA</vt:lpwstr>
  </property>
  <property fmtid="{D5CDD505-2E9C-101B-9397-08002B2CF9AE}" pid="3" name="Created">
    <vt:filetime>2025-08-16T02:45:26Z</vt:filetime>
  </property>
  <property fmtid="{D5CDD505-2E9C-101B-9397-08002B2CF9AE}" pid="4" name="ICV">
    <vt:lpwstr>54CFEBEDF79C47F4B447D24CE488CC5C_13</vt:lpwstr>
  </property>
  <property fmtid="{D5CDD505-2E9C-101B-9397-08002B2CF9AE}" pid="5" name="KSOProductBuildVer">
    <vt:lpwstr>2052-12.1.0.23125</vt:lpwstr>
  </property>
</Properties>
</file>