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mp4" ContentType="video/mp4"/>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34" r:id="rId1"/>
    <p:sldMasterId id="2147483948" r:id="rId2"/>
    <p:sldMasterId id="2147483951" r:id="rId3"/>
    <p:sldMasterId id="2147483954" r:id="rId4"/>
    <p:sldMasterId id="2147483960" r:id="rId5"/>
  </p:sldMasterIdLst>
  <p:notesMasterIdLst>
    <p:notesMasterId r:id="rId13"/>
  </p:notesMasterIdLst>
  <p:handoutMasterIdLst>
    <p:handoutMasterId r:id="rId14"/>
  </p:handoutMasterIdLst>
  <p:sldIdLst>
    <p:sldId id="16769469" r:id="rId6"/>
    <p:sldId id="16769473" r:id="rId7"/>
    <p:sldId id="2147483401" r:id="rId8"/>
    <p:sldId id="2147483400" r:id="rId9"/>
    <p:sldId id="2147483402" r:id="rId10"/>
    <p:sldId id="2147483403" r:id="rId11"/>
    <p:sldId id="280" r:id="rId12"/>
  </p:sldIdLst>
  <p:sldSz cx="12196763" cy="6858000"/>
  <p:notesSz cx="6858000" cy="9144000"/>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428BCE"/>
    <a:srgbClr val="317ABD"/>
    <a:srgbClr val="3B87CD"/>
    <a:srgbClr val="5B9BD5"/>
    <a:srgbClr val="F7A655"/>
    <a:srgbClr val="FFFFFF"/>
    <a:srgbClr val="000000"/>
    <a:srgbClr val="C00000"/>
    <a:srgbClr val="E900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24" autoAdjust="0"/>
    <p:restoredTop sz="81356" autoAdjust="0"/>
  </p:normalViewPr>
  <p:slideViewPr>
    <p:cSldViewPr snapToGrid="0" snapToObjects="1">
      <p:cViewPr varScale="1">
        <p:scale>
          <a:sx n="67" d="100"/>
          <a:sy n="67" d="100"/>
        </p:scale>
        <p:origin x="32" y="72"/>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96" d="100"/>
          <a:sy n="96" d="100"/>
        </p:scale>
        <p:origin x="3104"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5.xml"/><Relationship Id="rId15" Type="http://schemas.openxmlformats.org/officeDocument/2006/relationships/presProps" Target="presProps.xml"/><Relationship Id="rId10" Type="http://schemas.openxmlformats.org/officeDocument/2006/relationships/slide" Target="slides/slide5.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问数准确度</c:v>
                </c:pt>
              </c:strCache>
            </c:strRef>
          </c:tx>
          <c:spPr>
            <a:gradFill>
              <a:gsLst>
                <a:gs pos="0">
                  <a:schemeClr val="accent1"/>
                </a:gs>
                <a:gs pos="100000">
                  <a:schemeClr val="accent1">
                    <a:lumMod val="84000"/>
                  </a:schemeClr>
                </a:gs>
              </a:gsLst>
              <a:lin ang="5400000" scaled="1"/>
            </a:gradFill>
            <a:ln>
              <a:noFill/>
            </a:ln>
            <a:effectLst>
              <a:outerShdw blurRad="76200" dir="18900000" sy="23000" kx="-1200000" algn="bl" rotWithShape="0">
                <a:prstClr val="black">
                  <a:alpha val="20000"/>
                </a:prstClr>
              </a:outerShdw>
            </a:effectLst>
          </c:spPr>
          <c:invertIfNegative val="0"/>
          <c:dLbls>
            <c:spPr>
              <a:noFill/>
              <a:ln>
                <a:noFill/>
              </a:ln>
              <a:effectLst/>
            </c:spPr>
            <c:txPr>
              <a:bodyPr rot="0" spcFirstLastPara="1" vertOverflow="ellipsis" vert="horz" wrap="square" anchor="ctr" anchorCtr="1"/>
              <a:lstStyle/>
              <a:p>
                <a:pPr>
                  <a:defRPr lang="zh-CN" sz="700"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Sheet1!$A$2:$A$9</c:f>
              <c:strCache>
                <c:ptCount val="8"/>
                <c:pt idx="0">
                  <c:v>涉事主体识别准确度</c:v>
                </c:pt>
                <c:pt idx="1">
                  <c:v>涉事话题识别准确度</c:v>
                </c:pt>
                <c:pt idx="2">
                  <c:v>事件标签识别准确率</c:v>
                </c:pt>
                <c:pt idx="3">
                  <c:v>标准地址识别准确度</c:v>
                </c:pt>
                <c:pt idx="4">
                  <c:v>关键词识别准确度</c:v>
                </c:pt>
                <c:pt idx="5">
                  <c:v>紧急事件判断准确度</c:v>
                </c:pt>
                <c:pt idx="6">
                  <c:v>敏感词识别准确度</c:v>
                </c:pt>
                <c:pt idx="7">
                  <c:v>图表配置稳定性</c:v>
                </c:pt>
              </c:strCache>
            </c:strRef>
          </c:cat>
          <c:val>
            <c:numRef>
              <c:f>Sheet1!$B$2:$B$9</c:f>
              <c:numCache>
                <c:formatCode>0%</c:formatCode>
                <c:ptCount val="8"/>
                <c:pt idx="0">
                  <c:v>0.92</c:v>
                </c:pt>
                <c:pt idx="1">
                  <c:v>0.93</c:v>
                </c:pt>
                <c:pt idx="2">
                  <c:v>0.92</c:v>
                </c:pt>
                <c:pt idx="3">
                  <c:v>0.95</c:v>
                </c:pt>
                <c:pt idx="4">
                  <c:v>0.96</c:v>
                </c:pt>
                <c:pt idx="5">
                  <c:v>0.95</c:v>
                </c:pt>
                <c:pt idx="6">
                  <c:v>0.96</c:v>
                </c:pt>
                <c:pt idx="7">
                  <c:v>0.95</c:v>
                </c:pt>
              </c:numCache>
            </c:numRef>
          </c:val>
          <c:extLst>
            <c:ext xmlns:c16="http://schemas.microsoft.com/office/drawing/2014/chart" uri="{C3380CC4-5D6E-409C-BE32-E72D297353CC}">
              <c16:uniqueId val="{00000000-3683-44F2-AB78-67784F5333DF}"/>
            </c:ext>
          </c:extLst>
        </c:ser>
        <c:dLbls>
          <c:showLegendKey val="0"/>
          <c:showVal val="1"/>
          <c:showCatName val="0"/>
          <c:showSerName val="0"/>
          <c:showPercent val="0"/>
          <c:showBubbleSize val="0"/>
        </c:dLbls>
        <c:gapWidth val="41"/>
        <c:axId val="2044016463"/>
        <c:axId val="455584239"/>
      </c:barChart>
      <c:catAx>
        <c:axId val="2044016463"/>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700" b="0" i="0" u="none" strike="noStrike" kern="1200" baseline="0">
                <a:solidFill>
                  <a:schemeClr val="dk1">
                    <a:lumMod val="65000"/>
                    <a:lumOff val="35000"/>
                  </a:schemeClr>
                </a:solidFill>
                <a:effectLst/>
                <a:latin typeface="+mn-lt"/>
                <a:ea typeface="+mn-ea"/>
                <a:cs typeface="+mn-cs"/>
              </a:defRPr>
            </a:pPr>
            <a:endParaRPr lang="zh-CN"/>
          </a:p>
        </c:txPr>
        <c:crossAx val="455584239"/>
        <c:crosses val="autoZero"/>
        <c:auto val="1"/>
        <c:lblAlgn val="ctr"/>
        <c:lblOffset val="100"/>
        <c:noMultiLvlLbl val="0"/>
      </c:catAx>
      <c:valAx>
        <c:axId val="455584239"/>
        <c:scaling>
          <c:orientation val="minMax"/>
          <c:max val="1"/>
          <c:min val="0"/>
        </c:scaling>
        <c:delete val="0"/>
        <c:axPos val="l"/>
        <c:majorGridlines>
          <c:spPr>
            <a:ln w="9525" cap="flat" cmpd="sng" algn="ctr">
              <a:solidFill>
                <a:schemeClr val="dk1">
                  <a:lumMod val="15000"/>
                  <a:lumOff val="85000"/>
                </a:schemeClr>
              </a:solidFill>
              <a:round/>
            </a:ln>
            <a:effectLst/>
          </c:spPr>
        </c:majorGridlines>
        <c:numFmt formatCode="0.00%" sourceLinked="0"/>
        <c:majorTickMark val="out"/>
        <c:minorTickMark val="none"/>
        <c:tickLblPos val="nextTo"/>
        <c:spPr>
          <a:noFill/>
          <a:ln>
            <a:noFill/>
          </a:ln>
          <a:effectLst/>
        </c:spPr>
        <c:txPr>
          <a:bodyPr rot="-60000000" spcFirstLastPara="1" vertOverflow="ellipsis" vert="horz" wrap="square" anchor="ctr" anchorCtr="1"/>
          <a:lstStyle/>
          <a:p>
            <a:pPr>
              <a:defRPr lang="zh-CN" sz="700" b="0" i="0" u="none" strike="noStrike" kern="1200" baseline="0">
                <a:solidFill>
                  <a:schemeClr val="dk1">
                    <a:lumMod val="65000"/>
                    <a:lumOff val="35000"/>
                  </a:schemeClr>
                </a:solidFill>
                <a:latin typeface="+mn-lt"/>
                <a:ea typeface="+mn-ea"/>
                <a:cs typeface="+mn-cs"/>
              </a:defRPr>
            </a:pPr>
            <a:endParaRPr lang="zh-CN"/>
          </a:p>
        </c:txPr>
        <c:crossAx val="2044016463"/>
        <c:crosses val="autoZero"/>
        <c:crossBetween val="between"/>
      </c:valAx>
      <c:spPr>
        <a:noFill/>
        <a:ln>
          <a:noFill/>
        </a:ln>
        <a:effectLst/>
      </c:spPr>
    </c:plotArea>
    <c:plotVisOnly val="1"/>
    <c:dispBlanksAs val="gap"/>
    <c:showDLblsOverMax val="0"/>
  </c:chart>
  <c:spPr>
    <a:gradFill flip="none" rotWithShape="1">
      <a:gsLst>
        <a:gs pos="0">
          <a:schemeClr val="lt1"/>
        </a:gs>
        <a:gs pos="68000">
          <a:schemeClr val="lt1">
            <a:lumMod val="85000"/>
          </a:schemeClr>
        </a:gs>
        <a:gs pos="100000">
          <a:schemeClr val="lt1"/>
        </a:gs>
      </a:gsLst>
      <a:lin ang="5400000" scaled="1"/>
    </a:gradFill>
    <a:ln w="9525" cap="flat" cmpd="sng" algn="ctr">
      <a:solidFill>
        <a:srgbClr val="5B9BD5"/>
      </a:solidFill>
      <a:round/>
    </a:ln>
    <a:effectLst/>
  </c:spPr>
  <c:txPr>
    <a:bodyPr/>
    <a:lstStyle/>
    <a:p>
      <a:pPr>
        <a:defRPr lang="zh-CN" sz="700"/>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4">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defRPr sz="900" kern="1200">
      <a:effectLst/>
    </cs:defRPr>
  </cs:categoryAxis>
  <cs:chartArea>
    <cs:lnRef idx="0"/>
    <cs:fillRef idx="0"/>
    <cs:effectRef idx="0"/>
    <cs:fontRef idx="minor">
      <a:schemeClr val="dk1"/>
    </cs:fontRef>
    <cs:spPr>
      <a:gradFill flip="none" rotWithShape="1">
        <a:gsLst>
          <a:gs pos="0">
            <a:schemeClr val="lt1"/>
          </a:gs>
          <a:gs pos="68000">
            <a:schemeClr val="lt1">
              <a:lumMod val="85000"/>
            </a:schemeClr>
          </a:gs>
          <a:gs pos="100000">
            <a:schemeClr val="lt1"/>
          </a:gs>
        </a:gsLst>
        <a:lin ang="5400000" scaled="1"/>
      </a:gradFill>
      <a:ln w="9525" cap="flat" cmpd="sng" algn="ctr">
        <a:solidFill>
          <a:schemeClr val="dk1">
            <a:lumMod val="15000"/>
            <a:lumOff val="85000"/>
          </a:schemeClr>
        </a:solidFill>
        <a:round/>
      </a:ln>
    </cs:spPr>
    <cs:defRPr sz="1000" kern="1200"/>
  </cs:chartArea>
  <cs:dataLabel>
    <cs:lnRef idx="0"/>
    <cs:fillRef idx="0"/>
    <cs:effectRef idx="0"/>
    <cs:fontRef idx="minor">
      <a:schemeClr val="lt1"/>
    </cs:fontRef>
    <cs:defRPr sz="10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00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
  <cs:dataPoint3D>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3D>
  <cs:dataPointLine>
    <cs:lnRef idx="0">
      <cs:styleClr val="auto"/>
    </cs:lnRef>
    <cs:fillRef idx="0"/>
    <cs:effectRef idx="0"/>
    <cs:fontRef idx="minor">
      <a:schemeClr val="dk1"/>
    </cs:fontRef>
    <cs:spPr>
      <a:ln w="28575" cap="rnd">
        <a:gradFill>
          <a:gsLst>
            <a:gs pos="0">
              <a:schemeClr val="phClr"/>
            </a:gs>
            <a:gs pos="100000">
              <a:schemeClr val="phClr">
                <a:lumMod val="84000"/>
              </a:schemeClr>
            </a:gs>
          </a:gsLst>
          <a:lin ang="5400000" scaled="1"/>
        </a:gradFill>
        <a:round/>
      </a:ln>
    </cs:spPr>
  </cs:dataPointLine>
  <cs:dataPointMarker>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900" kern="1200"/>
  </cs:dataTable>
  <cs:downBar>
    <cs:lnRef idx="0"/>
    <cs:fillRef idx="0"/>
    <cs:effectRef idx="0"/>
    <cs:fontRef idx="minor">
      <a:schemeClr val="dk1"/>
    </cs:fontRef>
    <cs:spPr>
      <a:solidFill>
        <a:schemeClr val="dk1">
          <a:lumMod val="35000"/>
          <a:lumOff val="6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50000"/>
            <a:lumOff val="50000"/>
          </a:schemeClr>
        </a:solidFill>
        <a:round/>
      </a:ln>
    </cs:spPr>
  </cs:dropLine>
  <cs:errorBar>
    <cs:lnRef idx="0"/>
    <cs:fillRef idx="0"/>
    <cs:effectRef idx="0"/>
    <cs:fontRef idx="minor">
      <a:schemeClr val="dk1"/>
    </cs:fontRef>
    <cs:spPr>
      <a:ln w="9525">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50000"/>
            <a:lumOff val="50000"/>
          </a:schemeClr>
        </a:solidFill>
        <a:round/>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65000"/>
        <a:lumOff val="35000"/>
      </a:schemeClr>
    </cs:fontRef>
    <cs:defRPr kern="1200">
      <a:effectLst/>
    </cs:defRPr>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lumMod val="95000"/>
        </a:schemeClr>
      </a:solidFill>
      <a:ln w="9525">
        <a:solidFill>
          <a:schemeClr val="dk1">
            <a:lumMod val="15000"/>
            <a:lumOff val="85000"/>
          </a:schemeClr>
        </a:solidFill>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CF71B8-DF2A-2E41-BE66-2E18A767DA8A}" type="datetimeFigureOut">
              <a:rPr lang="en-US" smtClean="0"/>
              <a:t>7/26/2024</a:t>
            </a:fld>
            <a:endParaRPr lang="en-US"/>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35F0CC5-85BE-A64A-BD47-54C66F7E93E3}" type="slidenum">
              <a:rPr lang="en-US" smtClean="0"/>
              <a:t>‹#›</a:t>
            </a:fld>
            <a:endParaRPr lang="en-US"/>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D60A27-BF12-6744-9E93-932A0E34D8BB}" type="datetimeFigureOut">
              <a:rPr lang="en-US" smtClean="0"/>
              <a:t>7/26/2024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7326F3-4732-B74B-9C70-D0992466E499}" type="slidenum">
              <a:rPr lang="en-US" smtClean="0"/>
              <a:t>‹#›</a:t>
            </a:fld>
            <a:endParaRPr lang="en-US"/>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0" algn="l" defTabSz="1219304" rtl="0" eaLnBrk="1" latinLnBrk="0" hangingPunct="1">
      <a:defRPr sz="1600" kern="1200">
        <a:solidFill>
          <a:schemeClr val="tx1"/>
        </a:solidFill>
        <a:latin typeface="+mn-lt"/>
        <a:ea typeface="+mn-ea"/>
        <a:cs typeface="+mn-cs"/>
      </a:defRPr>
    </a:lvl1pPr>
    <a:lvl2pPr marL="609651" algn="l" defTabSz="1219304" rtl="0" eaLnBrk="1" latinLnBrk="0" hangingPunct="1">
      <a:defRPr sz="1600" kern="1200">
        <a:solidFill>
          <a:schemeClr val="tx1"/>
        </a:solidFill>
        <a:latin typeface="+mn-lt"/>
        <a:ea typeface="+mn-ea"/>
        <a:cs typeface="+mn-cs"/>
      </a:defRPr>
    </a:lvl2pPr>
    <a:lvl3pPr marL="1219304" algn="l" defTabSz="1219304" rtl="0" eaLnBrk="1" latinLnBrk="0" hangingPunct="1">
      <a:defRPr sz="1600" kern="1200">
        <a:solidFill>
          <a:schemeClr val="tx1"/>
        </a:solidFill>
        <a:latin typeface="+mn-lt"/>
        <a:ea typeface="+mn-ea"/>
        <a:cs typeface="+mn-cs"/>
      </a:defRPr>
    </a:lvl3pPr>
    <a:lvl4pPr marL="1828957" algn="l" defTabSz="1219304" rtl="0" eaLnBrk="1" latinLnBrk="0" hangingPunct="1">
      <a:defRPr sz="1600" kern="1200">
        <a:solidFill>
          <a:schemeClr val="tx1"/>
        </a:solidFill>
        <a:latin typeface="+mn-lt"/>
        <a:ea typeface="+mn-ea"/>
        <a:cs typeface="+mn-cs"/>
      </a:defRPr>
    </a:lvl4pPr>
    <a:lvl5pPr marL="2438609" algn="l" defTabSz="1219304" rtl="0" eaLnBrk="1" latinLnBrk="0" hangingPunct="1">
      <a:defRPr sz="16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206151-34E2-432B-B815-56CE9975F3F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800" b="1" kern="1600" dirty="0">
                <a:effectLst/>
                <a:latin typeface="Times New Roman" panose="02020603050405020304" pitchFamily="18" charset="0"/>
                <a:ea typeface="仿宋_GB2312"/>
                <a:cs typeface="仿宋_GB2312"/>
              </a:rPr>
              <a:t>需求背景：</a:t>
            </a:r>
            <a:endParaRPr lang="en-US" altLang="zh-CN" sz="1800" b="1" kern="1600" dirty="0">
              <a:effectLst/>
              <a:latin typeface="Times New Roman" panose="02020603050405020304" pitchFamily="18" charset="0"/>
              <a:ea typeface="仿宋_GB2312"/>
              <a:cs typeface="仿宋_GB2312"/>
            </a:endParaRPr>
          </a:p>
          <a:p>
            <a:r>
              <a:rPr lang="zh-CN" altLang="zh-CN" sz="1800" kern="1600" dirty="0">
                <a:effectLst/>
                <a:latin typeface="Times New Roman" panose="02020603050405020304" pitchFamily="18" charset="0"/>
                <a:ea typeface="仿宋_GB2312"/>
                <a:cs typeface="仿宋_GB2312"/>
              </a:rPr>
              <a:t>随着城市化的不断发展和居民生活水平的提高，人民群众对城市公共建设参与需求日益增强，而链接市民与城市管理部门核心通路则正是热线问政。</a:t>
            </a:r>
            <a:r>
              <a:rPr lang="zh-CN" altLang="en-US" sz="1800" kern="1600" dirty="0">
                <a:effectLst/>
                <a:latin typeface="Times New Roman" panose="02020603050405020304" pitchFamily="18" charset="0"/>
                <a:ea typeface="仿宋_GB2312"/>
                <a:cs typeface="仿宋_GB2312"/>
              </a:rPr>
              <a:t>各地政府不断</a:t>
            </a:r>
            <a:r>
              <a:rPr lang="zh-CN" altLang="zh-CN" sz="1800" kern="1600" dirty="0">
                <a:effectLst/>
                <a:latin typeface="Times New Roman" panose="02020603050405020304" pitchFamily="18" charset="0"/>
                <a:ea typeface="仿宋_GB2312"/>
                <a:cs typeface="仿宋_GB2312"/>
              </a:rPr>
              <a:t>加强</a:t>
            </a:r>
            <a:r>
              <a:rPr lang="en-US" altLang="zh-CN" sz="1800" kern="1600" dirty="0">
                <a:effectLst/>
                <a:latin typeface="Times New Roman" panose="02020603050405020304" pitchFamily="18" charset="0"/>
                <a:ea typeface="仿宋_GB2312"/>
                <a:cs typeface="仿宋_GB2312"/>
              </a:rPr>
              <a:t>12345</a:t>
            </a:r>
            <a:r>
              <a:rPr lang="zh-CN" altLang="zh-CN" sz="1800" kern="1600" dirty="0">
                <a:effectLst/>
                <a:latin typeface="Times New Roman" panose="02020603050405020304" pitchFamily="18" charset="0"/>
                <a:ea typeface="仿宋_GB2312"/>
                <a:cs typeface="仿宋_GB2312"/>
              </a:rPr>
              <a:t>热线、公安</a:t>
            </a:r>
            <a:r>
              <a:rPr lang="en-US" altLang="zh-CN" sz="1800" kern="1600" dirty="0">
                <a:effectLst/>
                <a:latin typeface="Times New Roman" panose="02020603050405020304" pitchFamily="18" charset="0"/>
                <a:ea typeface="仿宋_GB2312"/>
                <a:cs typeface="仿宋_GB2312"/>
              </a:rPr>
              <a:t>110</a:t>
            </a:r>
            <a:r>
              <a:rPr lang="zh-CN" altLang="zh-CN" sz="1800" kern="1600" dirty="0">
                <a:effectLst/>
                <a:latin typeface="Times New Roman" panose="02020603050405020304" pitchFamily="18" charset="0"/>
                <a:ea typeface="仿宋_GB2312"/>
                <a:cs typeface="仿宋_GB2312"/>
              </a:rPr>
              <a:t>等群众诉求多元渠道联通，着力构建民意收集、问题受理、综合研判、协同处置、多方监督的全链条回应机制。下一步可利用大数据、人工智能等技术手段实现对各类诉求工单数据进行融合分析，实现民意热点的第一时间感知和智能分析预警，及时提醒政府相关管理部门单位快速解决市民群众的诉求，增强民意诉求解决工作的主动性、前瞻性。</a:t>
            </a:r>
            <a:endParaRPr lang="en-US" altLang="zh-CN" sz="1800" kern="1600" dirty="0">
              <a:effectLst/>
              <a:latin typeface="Times New Roman" panose="02020603050405020304" pitchFamily="18" charset="0"/>
              <a:ea typeface="仿宋_GB2312"/>
              <a:cs typeface="仿宋_GB2312"/>
            </a:endParaRPr>
          </a:p>
          <a:p>
            <a:r>
              <a:rPr lang="zh-CN" altLang="en-US" sz="1800" b="1" kern="1600" dirty="0">
                <a:effectLst/>
                <a:latin typeface="Times New Roman" panose="02020603050405020304" pitchFamily="18" charset="0"/>
                <a:ea typeface="仿宋_GB2312"/>
                <a:cs typeface="仿宋_GB2312"/>
              </a:rPr>
              <a:t>解决方案：</a:t>
            </a:r>
            <a:endParaRPr lang="en-US" altLang="zh-CN" sz="1800" b="1" kern="1600" dirty="0">
              <a:effectLst/>
              <a:latin typeface="Times New Roman" panose="02020603050405020304" pitchFamily="18" charset="0"/>
              <a:ea typeface="仿宋_GB2312"/>
              <a:cs typeface="仿宋_GB2312"/>
            </a:endParaRPr>
          </a:p>
          <a:p>
            <a:r>
              <a:rPr lang="zh-CN" altLang="en-US" sz="1800" kern="1600" dirty="0">
                <a:effectLst/>
                <a:latin typeface="Times New Roman" panose="02020603050405020304" pitchFamily="18" charset="0"/>
                <a:ea typeface="仿宋_GB2312"/>
                <a:cs typeface="仿宋_GB2312"/>
              </a:rPr>
              <a:t>针对传统社情民意管理数据挖掘难、事件发现难、态势预测难等痛点，中软国际打造政务问数大模型，基于知识库底座、</a:t>
            </a:r>
            <a:r>
              <a:rPr lang="en-US" altLang="zh-CN" sz="1800" kern="1600" dirty="0">
                <a:effectLst/>
                <a:latin typeface="Times New Roman" panose="02020603050405020304" pitchFamily="18" charset="0"/>
                <a:ea typeface="仿宋_GB2312"/>
                <a:cs typeface="仿宋_GB2312"/>
              </a:rPr>
              <a:t>Workflow</a:t>
            </a:r>
            <a:r>
              <a:rPr lang="zh-CN" altLang="en-US" sz="1800" kern="1600" dirty="0">
                <a:effectLst/>
                <a:latin typeface="Times New Roman" panose="02020603050405020304" pitchFamily="18" charset="0"/>
                <a:ea typeface="仿宋_GB2312"/>
                <a:cs typeface="仿宋_GB2312"/>
              </a:rPr>
              <a:t>底座以及各类问数能力组件，</a:t>
            </a:r>
            <a:r>
              <a:rPr lang="zh-CN" altLang="zh-CN" sz="1800" kern="1600" dirty="0">
                <a:effectLst/>
                <a:latin typeface="Times New Roman" panose="02020603050405020304" pitchFamily="18" charset="0"/>
                <a:ea typeface="仿宋_GB2312"/>
                <a:cs typeface="仿宋_GB2312"/>
              </a:rPr>
              <a:t>支持对各类工单文本数据进行实时采集汇聚、清洗治理、事件分类、实体关系提取以及事件标签加工，形成包括涉事主体、事件群体、事件话题、关键词、标准地址、敏感词等类型标签数据，构建民情数据分析监测场景专题库</a:t>
            </a:r>
            <a:r>
              <a:rPr lang="zh-CN" altLang="en-US" sz="1800" kern="1600" dirty="0">
                <a:effectLst/>
                <a:latin typeface="Times New Roman" panose="02020603050405020304" pitchFamily="18" charset="0"/>
                <a:ea typeface="仿宋_GB2312"/>
                <a:cs typeface="仿宋_GB2312"/>
              </a:rPr>
              <a:t>，支持三大场景功能：</a:t>
            </a:r>
            <a:endParaRPr lang="en-US" altLang="zh-CN" sz="1800" kern="1600" dirty="0">
              <a:effectLst/>
              <a:latin typeface="Times New Roman" panose="02020603050405020304" pitchFamily="18" charset="0"/>
              <a:ea typeface="仿宋_GB2312"/>
              <a:cs typeface="仿宋_GB2312"/>
            </a:endParaRPr>
          </a:p>
          <a:p>
            <a:pPr marL="0" marR="0" lvl="0" indent="0" algn="l" defTabSz="1219304" rtl="0" eaLnBrk="1" fontAlgn="auto" latinLnBrk="0" hangingPunct="1">
              <a:lnSpc>
                <a:spcPct val="100000"/>
              </a:lnSpc>
              <a:spcBef>
                <a:spcPts val="0"/>
              </a:spcBef>
              <a:spcAft>
                <a:spcPts val="0"/>
              </a:spcAft>
              <a:buClrTx/>
              <a:buSzTx/>
              <a:buFontTx/>
              <a:buNone/>
              <a:tabLst/>
              <a:defRPr/>
            </a:pPr>
            <a:r>
              <a:rPr lang="en-US" altLang="zh-CN" sz="1800" b="1" kern="1600" dirty="0">
                <a:effectLst/>
                <a:latin typeface="Times New Roman" panose="02020603050405020304" pitchFamily="18" charset="0"/>
                <a:ea typeface="仿宋_GB2312"/>
                <a:cs typeface="仿宋_GB2312"/>
              </a:rPr>
              <a:t>1</a:t>
            </a:r>
            <a:r>
              <a:rPr lang="zh-CN" altLang="en-US" sz="1800" b="1" kern="1600" dirty="0">
                <a:effectLst/>
                <a:latin typeface="Times New Roman" panose="02020603050405020304" pitchFamily="18" charset="0"/>
                <a:ea typeface="仿宋_GB2312"/>
                <a:cs typeface="仿宋_GB2312"/>
              </a:rPr>
              <a:t>、</a:t>
            </a:r>
            <a:r>
              <a:rPr lang="zh-CN" altLang="zh-CN" sz="1800" b="1" kern="1600" dirty="0">
                <a:effectLst/>
                <a:latin typeface="Times New Roman" panose="02020603050405020304" pitchFamily="18" charset="0"/>
                <a:ea typeface="仿宋_GB2312"/>
                <a:cs typeface="仿宋_GB2312"/>
              </a:rPr>
              <a:t>民情数据一张图</a:t>
            </a:r>
            <a:endPar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endParaRPr>
          </a:p>
          <a:p>
            <a:pPr marL="0" marR="0" lvl="0" indent="0" algn="l" defTabSz="1219304" rtl="0" eaLnBrk="1" fontAlgn="auto" latinLnBrk="0" hangingPunct="1">
              <a:lnSpc>
                <a:spcPct val="100000"/>
              </a:lnSpc>
              <a:spcBef>
                <a:spcPts val="0"/>
              </a:spcBef>
              <a:spcAft>
                <a:spcPts val="0"/>
              </a:spcAft>
              <a:buClrTx/>
              <a:buSzTx/>
              <a:buFontTx/>
              <a:buNone/>
              <a:tabLst/>
              <a:defRPr/>
            </a:pPr>
            <a:r>
              <a:rPr lang="zh-CN" altLang="zh-CN" sz="1800" kern="1600" dirty="0">
                <a:effectLst/>
                <a:latin typeface="Times New Roman" panose="02020603050405020304" pitchFamily="18" charset="0"/>
                <a:ea typeface="仿宋_GB2312"/>
                <a:cs typeface="仿宋_GB2312"/>
              </a:rPr>
              <a:t>以涉事主体、事件群体、事件话题、关键词、标准地址、敏感词等类型标签数据为基础，支持通过自然语言交互实现对各类标签数据的分类统计、趋势走向、热点事件分布、热力区域分布等分析类型，智能调取可视化图表、</a:t>
            </a:r>
            <a:r>
              <a:rPr lang="en-US" altLang="zh-CN" sz="1800" kern="1600" dirty="0">
                <a:effectLst/>
                <a:latin typeface="仿宋_GB2312"/>
                <a:ea typeface="宋体" panose="02010600030101010101" pitchFamily="2" charset="-122"/>
                <a:cs typeface="仿宋_GB2312"/>
              </a:rPr>
              <a:t>GIS</a:t>
            </a:r>
            <a:r>
              <a:rPr lang="zh-CN" altLang="zh-CN" sz="1800" kern="1600" dirty="0">
                <a:effectLst/>
                <a:latin typeface="Times New Roman" panose="02020603050405020304" pitchFamily="18" charset="0"/>
                <a:ea typeface="仿宋_GB2312"/>
                <a:cs typeface="仿宋_GB2312"/>
              </a:rPr>
              <a:t>地图等标准化应用组件，快速构建各类研判分析专题屏。通过民意民情数据一张图建设实现民意民情数据的全面、实时监控，及时解决当前群众办事的痛点堵点，提高政务服务满意度。</a:t>
            </a:r>
            <a:endParaRPr lang="en-US" altLang="zh-CN" sz="1800" kern="1600" dirty="0">
              <a:effectLst/>
              <a:latin typeface="Times New Roman" panose="02020603050405020304" pitchFamily="18" charset="0"/>
              <a:ea typeface="仿宋_GB2312"/>
              <a:cs typeface="仿宋_GB2312"/>
            </a:endParaRPr>
          </a:p>
          <a:p>
            <a:r>
              <a:rPr lang="en-US" altLang="zh-CN" sz="1800" b="1" kern="1600" dirty="0">
                <a:effectLst/>
                <a:latin typeface="Times New Roman" panose="02020603050405020304" pitchFamily="18" charset="0"/>
                <a:ea typeface="仿宋_GB2312"/>
                <a:cs typeface="仿宋_GB2312"/>
              </a:rPr>
              <a:t>2</a:t>
            </a:r>
            <a:r>
              <a:rPr lang="zh-CN" altLang="en-US" sz="1800" b="1" kern="1600" dirty="0">
                <a:effectLst/>
                <a:latin typeface="Times New Roman" panose="02020603050405020304" pitchFamily="18" charset="0"/>
                <a:ea typeface="仿宋_GB2312"/>
                <a:cs typeface="仿宋_GB2312"/>
              </a:rPr>
              <a:t>、</a:t>
            </a:r>
            <a:r>
              <a:rPr lang="zh-CN" altLang="zh-CN" sz="1800" b="1" kern="1600" dirty="0">
                <a:effectLst/>
                <a:latin typeface="Times New Roman" panose="02020603050405020304" pitchFamily="18" charset="0"/>
                <a:ea typeface="仿宋_GB2312"/>
                <a:cs typeface="仿宋_GB2312"/>
              </a:rPr>
              <a:t>事件预警早知道</a:t>
            </a:r>
            <a:endParaRPr lang="en-US" altLang="zh-CN" sz="1800" b="1" kern="1600" dirty="0">
              <a:effectLst/>
              <a:latin typeface="Times New Roman" panose="02020603050405020304" pitchFamily="18" charset="0"/>
              <a:ea typeface="仿宋_GB2312"/>
              <a:cs typeface="仿宋_GB2312"/>
            </a:endParaRPr>
          </a:p>
          <a:p>
            <a:pPr marL="0" marR="0" lvl="0" indent="0" algn="l" defTabSz="1219304" rtl="0" eaLnBrk="1" fontAlgn="auto" latinLnBrk="0" hangingPunct="1">
              <a:lnSpc>
                <a:spcPct val="100000"/>
              </a:lnSpc>
              <a:spcBef>
                <a:spcPts val="0"/>
              </a:spcBef>
              <a:spcAft>
                <a:spcPts val="0"/>
              </a:spcAft>
              <a:buClrTx/>
              <a:buSzTx/>
              <a:buFontTx/>
              <a:buNone/>
              <a:tabLst/>
              <a:defRPr/>
            </a:pPr>
            <a:r>
              <a:rPr lang="zh-CN" altLang="zh-CN" sz="1800" kern="1600" dirty="0">
                <a:effectLst/>
                <a:latin typeface="Times New Roman" panose="02020603050405020304" pitchFamily="18" charset="0"/>
                <a:ea typeface="仿宋_GB2312"/>
                <a:cs typeface="仿宋_GB2312"/>
              </a:rPr>
              <a:t>基于民意民情数据一张图数据可视化分析，建立各类数据预警判别规则库和监测模型，通过系统自动化触发预警，快速定位和分析当前工单处置中的卡点、堵点以及发生的原因，并通过短信、邮件等多种形式将风险问题报送工单处置部门，做到问题早发现、早解决，全面降低民情处置拥堵风险，提升紧急事件和热点事件处置效率。</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r>
              <a:rPr lang="en-US" altLang="zh-CN" sz="1800" b="1" kern="1600" dirty="0">
                <a:effectLst/>
                <a:latin typeface="Times New Roman" panose="02020603050405020304" pitchFamily="18" charset="0"/>
                <a:ea typeface="仿宋_GB2312"/>
                <a:cs typeface="仿宋_GB2312"/>
              </a:rPr>
              <a:t>3</a:t>
            </a:r>
            <a:r>
              <a:rPr lang="zh-CN" altLang="en-US" sz="1800" b="1" kern="1600" dirty="0">
                <a:effectLst/>
                <a:latin typeface="Times New Roman" panose="02020603050405020304" pitchFamily="18" charset="0"/>
                <a:ea typeface="仿宋_GB2312"/>
                <a:cs typeface="仿宋_GB2312"/>
              </a:rPr>
              <a:t>、</a:t>
            </a:r>
            <a:r>
              <a:rPr lang="zh-CN" altLang="zh-CN" sz="1800" b="1" kern="1600" dirty="0">
                <a:effectLst/>
                <a:latin typeface="Times New Roman" panose="02020603050405020304" pitchFamily="18" charset="0"/>
                <a:ea typeface="仿宋_GB2312"/>
                <a:cs typeface="仿宋_GB2312"/>
              </a:rPr>
              <a:t>民意民情专报</a:t>
            </a:r>
            <a:endParaRPr lang="en-US" altLang="zh-CN" sz="1800" b="1" kern="1600" dirty="0">
              <a:effectLst/>
              <a:latin typeface="Times New Roman" panose="02020603050405020304" pitchFamily="18" charset="0"/>
              <a:ea typeface="仿宋_GB2312"/>
              <a:cs typeface="仿宋_GB2312"/>
            </a:endParaRPr>
          </a:p>
          <a:p>
            <a:r>
              <a:rPr lang="zh-CN" altLang="zh-CN" sz="1800" kern="1600" dirty="0">
                <a:effectLst/>
                <a:latin typeface="Times New Roman" panose="02020603050405020304" pitchFamily="18" charset="0"/>
                <a:ea typeface="仿宋_GB2312"/>
                <a:cs typeface="仿宋_GB2312"/>
              </a:rPr>
              <a:t>以民情分析综合性数据和业务指标模型为基础，通过数据抽取、指标模型分析、智能内容生成等功能自动化生成“民情专报”，支持日报、周报、专项报告等多种报告形态，可有效协助市委市政府主要领导以及市城市数字治理中心各职能管理处室全面掌握工单受理情况、工单承办情况、紧急事件监测感知、热点事件预警等多维数据信息和处置建议，及时了解民生问题的发生和处理情况，把握城市运行中的热点和难点，加强工单处置效率和服务能力</a:t>
            </a:r>
            <a:r>
              <a:rPr lang="zh-CN" altLang="en-US" sz="1800" kern="1600" dirty="0">
                <a:effectLst/>
                <a:latin typeface="Times New Roman" panose="02020603050405020304" pitchFamily="18" charset="0"/>
                <a:ea typeface="仿宋_GB2312"/>
                <a:cs typeface="仿宋_GB2312"/>
              </a:rPr>
              <a:t>。</a:t>
            </a:r>
            <a:endParaRPr lang="en-US" altLang="zh-CN" sz="1800" kern="1600" dirty="0">
              <a:effectLst/>
              <a:latin typeface="Times New Roman" panose="02020603050405020304" pitchFamily="18" charset="0"/>
              <a:ea typeface="仿宋_GB2312"/>
              <a:cs typeface="仿宋_GB2312"/>
            </a:endParaRPr>
          </a:p>
          <a:p>
            <a:r>
              <a:rPr lang="zh-CN" altLang="en-US" b="1" dirty="0"/>
              <a:t>业务价值：</a:t>
            </a:r>
            <a:endParaRPr lang="en-US" altLang="zh-CN" b="1" dirty="0"/>
          </a:p>
          <a:p>
            <a:pPr marL="0" marR="0" lvl="0" indent="0" algn="l" defTabSz="1219304" rtl="0" eaLnBrk="1" fontAlgn="auto" latinLnBrk="0" hangingPunct="1">
              <a:lnSpc>
                <a:spcPct val="100000"/>
              </a:lnSpc>
              <a:spcBef>
                <a:spcPts val="0"/>
              </a:spcBef>
              <a:spcAft>
                <a:spcPts val="0"/>
              </a:spcAft>
              <a:buClrTx/>
              <a:buSzTx/>
              <a:buFontTx/>
              <a:buNone/>
              <a:tabLst/>
              <a:defRPr/>
            </a:pPr>
            <a:r>
              <a:rPr lang="zh-CN" altLang="en-US" sz="1600" kern="1600" dirty="0">
                <a:effectLst/>
                <a:latin typeface="Times New Roman" panose="02020603050405020304" pitchFamily="18" charset="0"/>
                <a:ea typeface="仿宋_GB2312"/>
                <a:cs typeface="仿宋_GB2312"/>
              </a:rPr>
              <a:t>在“一网统管”场景中，社情民意问数</a:t>
            </a:r>
            <a:r>
              <a:rPr lang="en-US" altLang="zh-CN" sz="1600" kern="1600" dirty="0">
                <a:effectLst/>
                <a:latin typeface="Times New Roman" panose="02020603050405020304" pitchFamily="18" charset="0"/>
                <a:ea typeface="仿宋_GB2312"/>
                <a:cs typeface="仿宋_GB2312"/>
              </a:rPr>
              <a:t>AI Agent</a:t>
            </a:r>
            <a:r>
              <a:rPr lang="zh-CN" altLang="en-US" sz="1600" kern="1600" dirty="0">
                <a:effectLst/>
                <a:latin typeface="Times New Roman" panose="02020603050405020304" pitchFamily="18" charset="0"/>
                <a:ea typeface="仿宋_GB2312"/>
                <a:cs typeface="仿宋_GB2312"/>
              </a:rPr>
              <a:t>的应用，可以进一步提升民意治理效能，民情诉求的平均处理失效从</a:t>
            </a:r>
            <a:r>
              <a:rPr lang="en-US" altLang="zh-CN" sz="1600" kern="1600" dirty="0">
                <a:effectLst/>
                <a:latin typeface="Times New Roman" panose="02020603050405020304" pitchFamily="18" charset="0"/>
                <a:ea typeface="仿宋_GB2312"/>
                <a:cs typeface="仿宋_GB2312"/>
              </a:rPr>
              <a:t>2</a:t>
            </a:r>
            <a:r>
              <a:rPr lang="zh-CN" altLang="en-US" sz="1600" kern="1600" dirty="0">
                <a:effectLst/>
                <a:latin typeface="Times New Roman" panose="02020603050405020304" pitchFamily="18" charset="0"/>
                <a:ea typeface="仿宋_GB2312"/>
                <a:cs typeface="仿宋_GB2312"/>
              </a:rPr>
              <a:t>小时缩短到</a:t>
            </a:r>
            <a:r>
              <a:rPr lang="en-US" altLang="zh-CN" sz="1600" kern="1600" dirty="0">
                <a:effectLst/>
                <a:latin typeface="Times New Roman" panose="02020603050405020304" pitchFamily="18" charset="0"/>
                <a:ea typeface="仿宋_GB2312"/>
                <a:cs typeface="仿宋_GB2312"/>
              </a:rPr>
              <a:t>5</a:t>
            </a:r>
            <a:r>
              <a:rPr lang="zh-CN" altLang="en-US" sz="1600" kern="1600" dirty="0">
                <a:effectLst/>
                <a:latin typeface="Times New Roman" panose="02020603050405020304" pitchFamily="18" charset="0"/>
                <a:ea typeface="仿宋_GB2312"/>
                <a:cs typeface="仿宋_GB2312"/>
              </a:rPr>
              <a:t>分钟，重大舆情事件的发现时间从平均</a:t>
            </a:r>
            <a:r>
              <a:rPr lang="en-US" altLang="zh-CN" sz="1600" kern="1600" dirty="0">
                <a:effectLst/>
                <a:latin typeface="Times New Roman" panose="02020603050405020304" pitchFamily="18" charset="0"/>
                <a:ea typeface="仿宋_GB2312"/>
                <a:cs typeface="仿宋_GB2312"/>
              </a:rPr>
              <a:t>1</a:t>
            </a:r>
            <a:r>
              <a:rPr lang="zh-CN" altLang="en-US" sz="1600" kern="1600" dirty="0">
                <a:effectLst/>
                <a:latin typeface="Times New Roman" panose="02020603050405020304" pitchFamily="18" charset="0"/>
                <a:ea typeface="仿宋_GB2312"/>
                <a:cs typeface="仿宋_GB2312"/>
              </a:rPr>
              <a:t>小时到</a:t>
            </a:r>
            <a:r>
              <a:rPr lang="en-US" altLang="zh-CN" sz="1600" kern="1600" dirty="0">
                <a:effectLst/>
                <a:latin typeface="Times New Roman" panose="02020603050405020304" pitchFamily="18" charset="0"/>
                <a:ea typeface="仿宋_GB2312"/>
                <a:cs typeface="仿宋_GB2312"/>
              </a:rPr>
              <a:t>10</a:t>
            </a:r>
            <a:r>
              <a:rPr lang="zh-CN" altLang="en-US" sz="1600" kern="1600" dirty="0">
                <a:effectLst/>
                <a:latin typeface="Times New Roman" panose="02020603050405020304" pitchFamily="18" charset="0"/>
                <a:ea typeface="仿宋_GB2312"/>
                <a:cs typeface="仿宋_GB2312"/>
              </a:rPr>
              <a:t>分钟，同时通过智能辅助决策能力可将分析决策的平均时间缩短</a:t>
            </a:r>
            <a:r>
              <a:rPr lang="en-US" altLang="zh-CN" sz="1600" kern="1600" dirty="0">
                <a:effectLst/>
                <a:latin typeface="Times New Roman" panose="02020603050405020304" pitchFamily="18" charset="0"/>
                <a:ea typeface="仿宋_GB2312"/>
                <a:cs typeface="仿宋_GB2312"/>
              </a:rPr>
              <a:t>60%</a:t>
            </a:r>
            <a:r>
              <a:rPr lang="zh-CN" altLang="en-US" sz="1600" kern="1600" dirty="0">
                <a:effectLst/>
                <a:latin typeface="Times New Roman" panose="02020603050405020304" pitchFamily="18" charset="0"/>
                <a:ea typeface="仿宋_GB2312"/>
                <a:cs typeface="仿宋_GB2312"/>
              </a:rPr>
              <a:t>以上，最终实现“汇聚民声、善解民意、响应民情、回馈民众”的治理目标。</a:t>
            </a:r>
            <a:endParaRPr lang="zh-CN" altLang="en-US" b="1"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DAF9C9D-4C27-4F58-9666-9A79E5EFE66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78" rtl="0" eaLnBrk="1" fontAlgn="auto" latinLnBrk="0" hangingPunct="1">
              <a:lnSpc>
                <a:spcPct val="100000"/>
              </a:lnSpc>
              <a:spcBef>
                <a:spcPts val="0"/>
              </a:spcBef>
              <a:spcAft>
                <a:spcPts val="0"/>
              </a:spcAft>
              <a:buClrTx/>
              <a:buSzTx/>
              <a:buFontTx/>
              <a:buNone/>
              <a:tabLst/>
              <a:defRPr/>
            </a:pPr>
            <a:fld id="{F07326F3-4732-B74B-9C70-D0992466E49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78"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18456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智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8497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346848" y="333380"/>
            <a:ext cx="11511778" cy="574675"/>
          </a:xfrm>
          <a:prstGeom prst="rect">
            <a:avLst/>
          </a:prstGeom>
        </p:spPr>
        <p:txBody>
          <a:bodyPr lIns="0" tIns="0" rIns="0" bIns="0" anchor="t">
            <a:normAutofit/>
          </a:bodyPr>
          <a:lstStyle>
            <a:lvl1pPr marL="0" indent="0" algn="l">
              <a:lnSpc>
                <a:spcPts val="3427"/>
              </a:lnSpc>
              <a:spcBef>
                <a:spcPts val="0"/>
              </a:spcBef>
              <a:buNone/>
              <a:defRPr sz="2398" b="1" baseline="0">
                <a:solidFill>
                  <a:srgbClr val="C00000"/>
                </a:solidFill>
                <a:latin typeface="Microsoft YaHei" panose="020B0503020204020204" pitchFamily="34" charset="-122"/>
                <a:ea typeface="Microsoft YaHei" panose="020B0503020204020204" pitchFamily="34" charset="-122"/>
              </a:defRPr>
            </a:lvl1pPr>
            <a:lvl2pPr marL="593248" indent="0" algn="ctr">
              <a:buNone/>
              <a:defRPr sz="2595"/>
            </a:lvl2pPr>
            <a:lvl3pPr marL="1186492" indent="0" algn="ctr">
              <a:buNone/>
              <a:defRPr sz="2336"/>
            </a:lvl3pPr>
            <a:lvl4pPr marL="1779741" indent="0" algn="ctr">
              <a:buNone/>
              <a:defRPr sz="2077"/>
            </a:lvl4pPr>
            <a:lvl5pPr marL="2372985" indent="0" algn="ctr">
              <a:buNone/>
              <a:defRPr sz="2077"/>
            </a:lvl5pPr>
            <a:lvl6pPr marL="2966232" indent="0" algn="ctr">
              <a:buNone/>
              <a:defRPr sz="2077"/>
            </a:lvl6pPr>
            <a:lvl7pPr marL="3559478" indent="0" algn="ctr">
              <a:buNone/>
              <a:defRPr sz="2077"/>
            </a:lvl7pPr>
            <a:lvl8pPr marL="4152726" indent="0" algn="ctr">
              <a:buNone/>
              <a:defRPr sz="2077"/>
            </a:lvl8pPr>
            <a:lvl9pPr marL="4745971" indent="0" algn="ctr">
              <a:buNone/>
              <a:defRPr sz="2077"/>
            </a:lvl9pPr>
          </a:lstStyle>
          <a:p>
            <a:r>
              <a:rPr lang="zh-CN" altLang="en-US" dirty="0"/>
              <a:t>单击此处添加标题</a:t>
            </a:r>
            <a:endParaRPr lang="en-US" dirty="0"/>
          </a:p>
        </p:txBody>
      </p:sp>
    </p:spTree>
    <p:extLst>
      <p:ext uri="{BB962C8B-B14F-4D97-AF65-F5344CB8AC3E}">
        <p14:creationId xmlns:p14="http://schemas.microsoft.com/office/powerpoint/2010/main" val="3020918773"/>
      </p:ext>
    </p:extLst>
  </p:cSld>
  <p:clrMapOvr>
    <a:masterClrMapping/>
  </p:clrMapOvr>
  <p:extLst>
    <p:ext uri="{DCECCB84-F9BA-43D5-87BE-67443E8EF086}">
      <p15:sldGuideLst xmlns:p15="http://schemas.microsoft.com/office/powerpoint/2012/main">
        <p15:guide id="1" orient="horz" pos="210">
          <p15:clr>
            <a:srgbClr val="FBAE40"/>
          </p15:clr>
        </p15:guide>
        <p15:guide id="2" orient="horz" pos="572">
          <p15:clr>
            <a:srgbClr val="FBAE40"/>
          </p15:clr>
        </p15:guide>
        <p15:guide id="3" orient="horz" pos="4110">
          <p15:clr>
            <a:srgbClr val="FBAE40"/>
          </p15:clr>
        </p15:guide>
        <p15:guide id="4" orient="horz" pos="2273">
          <p15:clr>
            <a:srgbClr val="FBAE40"/>
          </p15:clr>
        </p15:guide>
        <p15:guide id="5" pos="213">
          <p15:clr>
            <a:srgbClr val="FBAE40"/>
          </p15:clr>
        </p15:guide>
        <p15:guide id="6" pos="7470">
          <p15:clr>
            <a:srgbClr val="FBAE40"/>
          </p15:clr>
        </p15:guide>
        <p15:guide id="7" pos="3842">
          <p15:clr>
            <a:srgbClr val="FBAE40"/>
          </p15:clr>
        </p15:guide>
        <p15:guide id="8" orient="horz" pos="397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English text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6064089"/>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结束页">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1960DD1-8AC3-8F46-9D2D-BF81187F43FC}"/>
              </a:ext>
            </a:extLst>
          </p:cNvPr>
          <p:cNvSpPr txBox="1"/>
          <p:nvPr userDrawn="1"/>
        </p:nvSpPr>
        <p:spPr>
          <a:xfrm>
            <a:off x="607486" y="1402064"/>
            <a:ext cx="3921034" cy="854717"/>
          </a:xfrm>
          <a:prstGeom prst="rect">
            <a:avLst/>
          </a:prstGeom>
          <a:noFill/>
        </p:spPr>
        <p:txBody>
          <a:bodyPr wrap="square" rtlCol="0">
            <a:spAutoFit/>
          </a:bodyPr>
          <a:lstStyle/>
          <a:p>
            <a:pPr algn="l"/>
            <a:r>
              <a:rPr lang="en-US" sz="4800" dirty="0">
                <a:solidFill>
                  <a:schemeClr val="tx1"/>
                </a:solidFill>
              </a:rPr>
              <a:t>Thank you.</a:t>
            </a:r>
          </a:p>
        </p:txBody>
      </p:sp>
    </p:spTree>
    <p:extLst>
      <p:ext uri="{BB962C8B-B14F-4D97-AF65-F5344CB8AC3E}">
        <p14:creationId xmlns:p14="http://schemas.microsoft.com/office/powerpoint/2010/main" val="19178134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3" name="标题 1"/>
          <p:cNvSpPr>
            <a:spLocks noGrp="1"/>
          </p:cNvSpPr>
          <p:nvPr>
            <p:ph type="title"/>
          </p:nvPr>
        </p:nvSpPr>
        <p:spPr>
          <a:xfrm>
            <a:off x="394635" y="269517"/>
            <a:ext cx="11802127" cy="587141"/>
          </a:xfrm>
          <a:prstGeom prst="rect">
            <a:avLst/>
          </a:prstGeom>
        </p:spPr>
        <p:txBody>
          <a:bodyPr anchor="ctr" anchorCtr="0"/>
          <a:lstStyle>
            <a:lvl1pPr>
              <a:defRPr sz="2395" b="1">
                <a:solidFill>
                  <a:srgbClr val="990000"/>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Tree>
    <p:extLst>
      <p:ext uri="{BB962C8B-B14F-4D97-AF65-F5344CB8AC3E}">
        <p14:creationId xmlns:p14="http://schemas.microsoft.com/office/powerpoint/2010/main" val="3402161983"/>
      </p:ext>
    </p:extLst>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2.emf"/><Relationship Id="rId5" Type="http://schemas.openxmlformats.org/officeDocument/2006/relationships/oleObject" Target="../embeddings/oleObject1.bin"/><Relationship Id="rId4" Type="http://schemas.openxmlformats.org/officeDocument/2006/relationships/tags" Target="../tags/tag1.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1"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stretch>
            <a:fillRect/>
          </a:stretch>
        </p:blipFill>
        <p:spPr>
          <a:xfrm>
            <a:off x="2382" y="0"/>
            <a:ext cx="12192000" cy="6858000"/>
          </a:xfrm>
          <a:prstGeom prst="rect">
            <a:avLst/>
          </a:prstGeom>
        </p:spPr>
      </p:pic>
    </p:spTree>
    <p:extLst>
      <p:ext uri="{BB962C8B-B14F-4D97-AF65-F5344CB8AC3E}">
        <p14:creationId xmlns:p14="http://schemas.microsoft.com/office/powerpoint/2010/main" val="722524005"/>
      </p:ext>
    </p:extLst>
  </p:cSld>
  <p:clrMap bg1="lt1" tx1="dk1" bg2="lt2" tx2="dk2" accent1="accent1" accent2="accent2" accent3="accent3" accent4="accent4" accent5="accent5" accent6="accent6" hlink="hlink" folHlink="folHlink"/>
  <p:sldLayoutIdLst>
    <p:sldLayoutId id="2147483935" r:id="rId1"/>
  </p:sldLayoutIdLst>
  <p:hf hdr="0" ftr="0" dt="0"/>
  <p:txStyles>
    <p:titleStyle>
      <a:lvl1pPr algn="l" defTabSz="913765" rtl="0" eaLnBrk="1" latinLnBrk="0" hangingPunct="1">
        <a:lnSpc>
          <a:spcPts val="3440"/>
        </a:lnSpc>
        <a:spcBef>
          <a:spcPct val="0"/>
        </a:spcBef>
        <a:buNone/>
        <a:defRPr sz="3200" kern="1200">
          <a:solidFill>
            <a:schemeClr val="tx1"/>
          </a:solidFill>
          <a:latin typeface="微软雅黑" panose="020B0503020204020204" pitchFamily="34" charset="-122"/>
          <a:ea typeface="微软雅黑" panose="020B0503020204020204" pitchFamily="34" charset="-122"/>
          <a:cs typeface="+mj-cs"/>
        </a:defRPr>
      </a:lvl1pPr>
    </p:titleStyle>
    <p:bodyStyle>
      <a:lvl1pPr marL="0" indent="0" algn="l" defTabSz="913765" rtl="0" eaLnBrk="1" latinLnBrk="0" hangingPunct="1">
        <a:lnSpc>
          <a:spcPct val="100000"/>
        </a:lnSpc>
        <a:spcBef>
          <a:spcPts val="0"/>
        </a:spcBef>
        <a:buFontTx/>
        <a:buNone/>
        <a:defRPr sz="1000" kern="1200">
          <a:solidFill>
            <a:srgbClr val="1D1D1B"/>
          </a:solidFill>
          <a:latin typeface="Arial" panose="020B0604020202020204" pitchFamily="34" charset="0"/>
          <a:ea typeface="微软雅黑" panose="020B0503020204020204" pitchFamily="34" charset="-122"/>
          <a:cs typeface="Arial" panose="020B0604020202020204" pitchFamily="34" charset="0"/>
        </a:defRPr>
      </a:lvl1pPr>
      <a:lvl2pPr marL="457200" indent="0" algn="l" defTabSz="913765"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3765" indent="0" algn="l" defTabSz="913765"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0965" indent="0" algn="l" defTabSz="913765"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165" indent="0" algn="l" defTabSz="913765"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33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5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7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3765"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5365" algn="l" defTabSz="913765" rtl="0" eaLnBrk="1" latinLnBrk="0" hangingPunct="1">
        <a:defRPr sz="1800" kern="1200">
          <a:solidFill>
            <a:schemeClr val="tx1"/>
          </a:solidFill>
          <a:latin typeface="+mn-lt"/>
          <a:ea typeface="+mn-ea"/>
          <a:cs typeface="+mn-cs"/>
        </a:defRPr>
      </a:lvl6pPr>
      <a:lvl7pPr marL="2741930"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6330" algn="l" defTabSz="91376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5" name="对象 4" hidden="1"/>
          <p:cNvGraphicFramePr>
            <a:graphicFrameLocks noChangeAspect="1"/>
          </p:cNvGraphicFramePr>
          <p:nvPr userDrawn="1">
            <p:custDataLst>
              <p:tags r:id="rId4"/>
            </p:custDataLst>
          </p:nvPr>
        </p:nvGraphicFramePr>
        <p:xfrm>
          <a:off x="1593" y="1588"/>
          <a:ext cx="1588" cy="1588"/>
        </p:xfrm>
        <a:graphic>
          <a:graphicData uri="http://schemas.openxmlformats.org/presentationml/2006/ole">
            <mc:AlternateContent xmlns:mc="http://schemas.openxmlformats.org/markup-compatibility/2006">
              <mc:Choice xmlns:v="urn:schemas-microsoft-com:vml" Requires="v">
                <p:oleObj name="think-cell 幻灯片" r:id="rId5" imgW="592" imgH="591" progId="TCLayout.ActiveDocument.1">
                  <p:embed/>
                </p:oleObj>
              </mc:Choice>
              <mc:Fallback>
                <p:oleObj name="think-cell 幻灯片" r:id="rId5" imgW="592" imgH="591" progId="TCLayout.ActiveDocument.1">
                  <p:embed/>
                  <p:pic>
                    <p:nvPicPr>
                      <p:cNvPr id="5" name="对象 4" hidden="1"/>
                      <p:cNvPicPr/>
                      <p:nvPr/>
                    </p:nvPicPr>
                    <p:blipFill>
                      <a:blip r:embed="rId6"/>
                      <a:stretch>
                        <a:fillRect/>
                      </a:stretch>
                    </p:blipFill>
                    <p:spPr>
                      <a:xfrm>
                        <a:off x="1593" y="1588"/>
                        <a:ext cx="1588" cy="1588"/>
                      </a:xfrm>
                      <a:prstGeom prst="rect">
                        <a:avLst/>
                      </a:prstGeom>
                    </p:spPr>
                  </p:pic>
                </p:oleObj>
              </mc:Fallback>
            </mc:AlternateContent>
          </a:graphicData>
        </a:graphic>
      </p:graphicFrame>
      <p:sp>
        <p:nvSpPr>
          <p:cNvPr id="2" name="标题占位符 1"/>
          <p:cNvSpPr>
            <a:spLocks noGrp="1"/>
          </p:cNvSpPr>
          <p:nvPr>
            <p:ph type="title"/>
          </p:nvPr>
        </p:nvSpPr>
        <p:spPr>
          <a:xfrm>
            <a:off x="516140" y="260363"/>
            <a:ext cx="11164484" cy="539749"/>
          </a:xfrm>
          <a:prstGeom prst="rect">
            <a:avLst/>
          </a:prstGeom>
        </p:spPr>
        <p:txBody>
          <a:bodyPr vert="horz" wrap="none" lIns="0" tIns="0" rIns="0" bIns="0" rtlCol="0" anchor="ctr">
            <a:noAutofit/>
          </a:bodyPr>
          <a:lstStyle/>
          <a:p>
            <a:r>
              <a:rPr lang="zh-CN" altLang="en-US" dirty="0"/>
              <a:t>单击此处编辑母版标题样式</a:t>
            </a:r>
          </a:p>
        </p:txBody>
      </p:sp>
      <p:sp>
        <p:nvSpPr>
          <p:cNvPr id="3" name="文本占位符 2"/>
          <p:cNvSpPr>
            <a:spLocks noGrp="1"/>
          </p:cNvSpPr>
          <p:nvPr>
            <p:ph type="body" idx="1"/>
          </p:nvPr>
        </p:nvSpPr>
        <p:spPr>
          <a:xfrm>
            <a:off x="516140" y="908059"/>
            <a:ext cx="11164484" cy="5400675"/>
          </a:xfrm>
          <a:prstGeom prst="rect">
            <a:avLst/>
          </a:prstGeom>
        </p:spPr>
        <p:txBody>
          <a:bodyPr vert="horz" lIns="0" tIns="0" rIns="0" bIns="0" rtlCol="0">
            <a:noAutofit/>
          </a:body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11" name="TextBox 3">
            <a:extLst>
              <a:ext uri="{FF2B5EF4-FFF2-40B4-BE49-F238E27FC236}">
                <a16:creationId xmlns:a16="http://schemas.microsoft.com/office/drawing/2014/main" id="{EABEE2EE-BF4D-7A4A-B3C6-9E47668CCD98}"/>
              </a:ext>
            </a:extLst>
          </p:cNvPr>
          <p:cNvSpPr txBox="1"/>
          <p:nvPr userDrawn="1"/>
        </p:nvSpPr>
        <p:spPr>
          <a:xfrm>
            <a:off x="516078" y="6306796"/>
            <a:ext cx="142125" cy="551204"/>
          </a:xfrm>
          <a:prstGeom prst="rect">
            <a:avLst/>
          </a:prstGeom>
          <a:noFill/>
        </p:spPr>
        <p:txBody>
          <a:bodyPr wrap="none" lIns="0" tIns="0" rIns="0" bIns="0" rtlCol="0" anchor="ctr">
            <a:noAutofit/>
          </a:bodyPr>
          <a:lstStyle/>
          <a:p>
            <a:pPr defTabSz="888891">
              <a:defRPr/>
            </a:pPr>
            <a:fld id="{C3837181-38C6-AD4F-B8BA-B444770388BB}" type="slidenum">
              <a:rPr lang="en-US" sz="974">
                <a:solidFill>
                  <a:srgbClr val="1D1D1B"/>
                </a:solidFill>
                <a:cs typeface="Arial" panose="020B0604020202020204" pitchFamily="34" charset="0"/>
              </a:rPr>
              <a:pPr defTabSz="888891">
                <a:defRPr/>
              </a:pPr>
              <a:t>‹#›</a:t>
            </a:fld>
            <a:endParaRPr lang="en-US" sz="974" dirty="0">
              <a:solidFill>
                <a:srgbClr val="1D1D1B"/>
              </a:solidFill>
              <a:cs typeface="Arial" panose="020B0604020202020204" pitchFamily="34" charset="0"/>
            </a:endParaRPr>
          </a:p>
        </p:txBody>
      </p:sp>
    </p:spTree>
    <p:extLst>
      <p:ext uri="{BB962C8B-B14F-4D97-AF65-F5344CB8AC3E}">
        <p14:creationId xmlns:p14="http://schemas.microsoft.com/office/powerpoint/2010/main" val="996793693"/>
      </p:ext>
    </p:extLst>
  </p:cSld>
  <p:clrMap bg1="lt1" tx1="dk1" bg2="lt2" tx2="dk2" accent1="accent1" accent2="accent2" accent3="accent3" accent4="accent4" accent5="accent5" accent6="accent6" hlink="hlink" folHlink="folHlink"/>
  <p:sldLayoutIdLst>
    <p:sldLayoutId id="2147483949" r:id="rId1"/>
    <p:sldLayoutId id="2147483950" r:id="rId2"/>
  </p:sldLayoutIdLst>
  <p:txStyles>
    <p:titleStyle>
      <a:lvl1pPr algn="l" defTabSz="912481" rtl="0" eaLnBrk="1" latinLnBrk="0" hangingPunct="1">
        <a:lnSpc>
          <a:spcPct val="100000"/>
        </a:lnSpc>
        <a:spcBef>
          <a:spcPct val="0"/>
        </a:spcBef>
        <a:buNone/>
        <a:defRPr sz="2794" b="1" kern="1200" spc="0" baseline="0">
          <a:solidFill>
            <a:schemeClr val="tx2"/>
          </a:solidFill>
          <a:latin typeface="微软雅黑" panose="020B0503020204020204" pitchFamily="34" charset="-122"/>
          <a:ea typeface="微软雅黑" panose="020B0503020204020204" pitchFamily="34" charset="-122"/>
          <a:cs typeface="+mj-cs"/>
        </a:defRPr>
      </a:lvl1pPr>
    </p:titleStyle>
    <p:bodyStyle>
      <a:lvl1pPr marL="267698" indent="-267698" algn="l" defTabSz="912481" rtl="0" eaLnBrk="1" latinLnBrk="0" hangingPunct="1">
        <a:lnSpc>
          <a:spcPct val="130000"/>
        </a:lnSpc>
        <a:spcBef>
          <a:spcPts val="0"/>
        </a:spcBef>
        <a:spcAft>
          <a:spcPts val="400"/>
        </a:spcAft>
        <a:buClr>
          <a:schemeClr val="tx1">
            <a:lumMod val="50000"/>
            <a:lumOff val="50000"/>
          </a:schemeClr>
        </a:buClr>
        <a:buSzPct val="100000"/>
        <a:buFont typeface="Wingdings 2" panose="05020102010507070707" pitchFamily="18" charset="2"/>
        <a:buChar char="¡"/>
        <a:defRPr sz="1796" kern="1200">
          <a:solidFill>
            <a:schemeClr val="tx1"/>
          </a:solidFill>
          <a:latin typeface="+mn-lt"/>
          <a:ea typeface="+mn-ea"/>
          <a:cs typeface="+mn-cs"/>
        </a:defRPr>
      </a:lvl1pPr>
      <a:lvl2pPr marL="443522" indent="-175827" algn="l" defTabSz="912481" rtl="0" eaLnBrk="1" latinLnBrk="0" hangingPunct="1">
        <a:lnSpc>
          <a:spcPct val="130000"/>
        </a:lnSpc>
        <a:spcBef>
          <a:spcPts val="0"/>
        </a:spcBef>
        <a:spcAft>
          <a:spcPts val="400"/>
        </a:spcAft>
        <a:buClr>
          <a:schemeClr val="tx1">
            <a:lumMod val="50000"/>
            <a:lumOff val="50000"/>
          </a:schemeClr>
        </a:buClr>
        <a:buFont typeface="微软雅黑" panose="020B0503020204020204" pitchFamily="34" charset="-122"/>
        <a:buChar char="›"/>
        <a:defRPr sz="1596" kern="1200">
          <a:solidFill>
            <a:schemeClr val="tx1"/>
          </a:solidFill>
          <a:latin typeface="+mn-lt"/>
          <a:ea typeface="+mn-ea"/>
          <a:cs typeface="+mn-cs"/>
        </a:defRPr>
      </a:lvl2pPr>
      <a:lvl3pPr marL="627269" indent="-183744" algn="l" defTabSz="912481" rtl="0" eaLnBrk="1" latinLnBrk="0" hangingPunct="1">
        <a:lnSpc>
          <a:spcPct val="130000"/>
        </a:lnSpc>
        <a:spcBef>
          <a:spcPts val="0"/>
        </a:spcBef>
        <a:spcAft>
          <a:spcPts val="400"/>
        </a:spcAft>
        <a:buClr>
          <a:schemeClr val="tx1">
            <a:lumMod val="50000"/>
            <a:lumOff val="50000"/>
          </a:schemeClr>
        </a:buClr>
        <a:buFont typeface="FrutigerNext LT Regular" panose="020B0503040504020204" pitchFamily="34" charset="0"/>
        <a:buChar char="»"/>
        <a:defRPr sz="1396" kern="1200">
          <a:solidFill>
            <a:schemeClr val="tx1"/>
          </a:solidFill>
          <a:latin typeface="+mn-lt"/>
          <a:ea typeface="+mn-ea"/>
          <a:cs typeface="+mn-cs"/>
        </a:defRPr>
      </a:lvl3pPr>
      <a:lvl4pPr marL="1596843" indent="-228121" algn="l" defTabSz="912481" rtl="0" eaLnBrk="1" latinLnBrk="0" hangingPunct="1">
        <a:lnSpc>
          <a:spcPct val="130000"/>
        </a:lnSpc>
        <a:spcBef>
          <a:spcPts val="500"/>
        </a:spcBef>
        <a:spcAft>
          <a:spcPts val="300"/>
        </a:spcAft>
        <a:buFont typeface="Wingdings" panose="05000000000000000000" pitchFamily="2" charset="2"/>
        <a:buChar char="n"/>
        <a:defRPr sz="1796" kern="1200">
          <a:solidFill>
            <a:schemeClr val="tx1">
              <a:lumMod val="75000"/>
              <a:lumOff val="25000"/>
            </a:schemeClr>
          </a:solidFill>
          <a:latin typeface="+mn-lt"/>
          <a:ea typeface="+mn-ea"/>
          <a:cs typeface="+mn-cs"/>
        </a:defRPr>
      </a:lvl4pPr>
      <a:lvl5pPr marL="2053084" indent="-228121" algn="l" defTabSz="912481" rtl="0" eaLnBrk="1" latinLnBrk="0" hangingPunct="1">
        <a:lnSpc>
          <a:spcPct val="130000"/>
        </a:lnSpc>
        <a:spcBef>
          <a:spcPts val="500"/>
        </a:spcBef>
        <a:spcAft>
          <a:spcPts val="300"/>
        </a:spcAft>
        <a:buFont typeface="Wingdings" panose="05000000000000000000" pitchFamily="2" charset="2"/>
        <a:buChar char="n"/>
        <a:defRPr sz="1796" kern="1200">
          <a:solidFill>
            <a:schemeClr val="tx1">
              <a:lumMod val="75000"/>
              <a:lumOff val="25000"/>
            </a:schemeClr>
          </a:solidFill>
          <a:latin typeface="+mn-lt"/>
          <a:ea typeface="+mn-ea"/>
          <a:cs typeface="+mn-cs"/>
        </a:defRPr>
      </a:lvl5pPr>
      <a:lvl6pPr marL="2509324" indent="-228121" algn="l" defTabSz="912481" rtl="0" eaLnBrk="1" latinLnBrk="0" hangingPunct="1">
        <a:lnSpc>
          <a:spcPct val="90000"/>
        </a:lnSpc>
        <a:spcBef>
          <a:spcPts val="500"/>
        </a:spcBef>
        <a:buFont typeface="Arial" panose="020B0604020202020204" pitchFamily="34" charset="0"/>
        <a:buChar char="•"/>
        <a:defRPr sz="1796" kern="1200">
          <a:solidFill>
            <a:schemeClr val="tx1"/>
          </a:solidFill>
          <a:latin typeface="+mn-lt"/>
          <a:ea typeface="+mn-ea"/>
          <a:cs typeface="+mn-cs"/>
        </a:defRPr>
      </a:lvl6pPr>
      <a:lvl7pPr marL="2965565" indent="-228121" algn="l" defTabSz="912481" rtl="0" eaLnBrk="1" latinLnBrk="0" hangingPunct="1">
        <a:lnSpc>
          <a:spcPct val="90000"/>
        </a:lnSpc>
        <a:spcBef>
          <a:spcPts val="500"/>
        </a:spcBef>
        <a:buFont typeface="Arial" panose="020B0604020202020204" pitchFamily="34" charset="0"/>
        <a:buChar char="•"/>
        <a:defRPr sz="1796" kern="1200">
          <a:solidFill>
            <a:schemeClr val="tx1"/>
          </a:solidFill>
          <a:latin typeface="+mn-lt"/>
          <a:ea typeface="+mn-ea"/>
          <a:cs typeface="+mn-cs"/>
        </a:defRPr>
      </a:lvl7pPr>
      <a:lvl8pPr marL="3421806" indent="-228121" algn="l" defTabSz="912481" rtl="0" eaLnBrk="1" latinLnBrk="0" hangingPunct="1">
        <a:lnSpc>
          <a:spcPct val="90000"/>
        </a:lnSpc>
        <a:spcBef>
          <a:spcPts val="500"/>
        </a:spcBef>
        <a:buFont typeface="Arial" panose="020B0604020202020204" pitchFamily="34" charset="0"/>
        <a:buChar char="•"/>
        <a:defRPr sz="1796" kern="1200">
          <a:solidFill>
            <a:schemeClr val="tx1"/>
          </a:solidFill>
          <a:latin typeface="+mn-lt"/>
          <a:ea typeface="+mn-ea"/>
          <a:cs typeface="+mn-cs"/>
        </a:defRPr>
      </a:lvl8pPr>
      <a:lvl9pPr marL="3878046" indent="-228121" algn="l" defTabSz="912481" rtl="0" eaLnBrk="1" latinLnBrk="0" hangingPunct="1">
        <a:lnSpc>
          <a:spcPct val="90000"/>
        </a:lnSpc>
        <a:spcBef>
          <a:spcPts val="500"/>
        </a:spcBef>
        <a:buFont typeface="Arial" panose="020B0604020202020204" pitchFamily="34" charset="0"/>
        <a:buChar char="•"/>
        <a:defRPr sz="1796" kern="1200">
          <a:solidFill>
            <a:schemeClr val="tx1"/>
          </a:solidFill>
          <a:latin typeface="+mn-lt"/>
          <a:ea typeface="+mn-ea"/>
          <a:cs typeface="+mn-cs"/>
        </a:defRPr>
      </a:lvl9pPr>
    </p:bodyStyle>
    <p:otherStyle>
      <a:defPPr>
        <a:defRPr lang="zh-CN"/>
      </a:defPPr>
      <a:lvl1pPr marL="0" algn="l" defTabSz="912481" rtl="0" eaLnBrk="1" latinLnBrk="0" hangingPunct="1">
        <a:defRPr sz="1796" kern="1200">
          <a:solidFill>
            <a:schemeClr val="tx1"/>
          </a:solidFill>
          <a:latin typeface="+mn-lt"/>
          <a:ea typeface="+mn-ea"/>
          <a:cs typeface="+mn-cs"/>
        </a:defRPr>
      </a:lvl1pPr>
      <a:lvl2pPr marL="456240" algn="l" defTabSz="912481" rtl="0" eaLnBrk="1" latinLnBrk="0" hangingPunct="1">
        <a:defRPr sz="1796" kern="1200">
          <a:solidFill>
            <a:schemeClr val="tx1"/>
          </a:solidFill>
          <a:latin typeface="+mn-lt"/>
          <a:ea typeface="+mn-ea"/>
          <a:cs typeface="+mn-cs"/>
        </a:defRPr>
      </a:lvl2pPr>
      <a:lvl3pPr marL="912481" algn="l" defTabSz="912481" rtl="0" eaLnBrk="1" latinLnBrk="0" hangingPunct="1">
        <a:defRPr sz="1796" kern="1200">
          <a:solidFill>
            <a:schemeClr val="tx1"/>
          </a:solidFill>
          <a:latin typeface="+mn-lt"/>
          <a:ea typeface="+mn-ea"/>
          <a:cs typeface="+mn-cs"/>
        </a:defRPr>
      </a:lvl3pPr>
      <a:lvl4pPr marL="1368722" algn="l" defTabSz="912481" rtl="0" eaLnBrk="1" latinLnBrk="0" hangingPunct="1">
        <a:defRPr sz="1796" kern="1200">
          <a:solidFill>
            <a:schemeClr val="tx1"/>
          </a:solidFill>
          <a:latin typeface="+mn-lt"/>
          <a:ea typeface="+mn-ea"/>
          <a:cs typeface="+mn-cs"/>
        </a:defRPr>
      </a:lvl4pPr>
      <a:lvl5pPr marL="1824963" algn="l" defTabSz="912481" rtl="0" eaLnBrk="1" latinLnBrk="0" hangingPunct="1">
        <a:defRPr sz="1796" kern="1200">
          <a:solidFill>
            <a:schemeClr val="tx1"/>
          </a:solidFill>
          <a:latin typeface="+mn-lt"/>
          <a:ea typeface="+mn-ea"/>
          <a:cs typeface="+mn-cs"/>
        </a:defRPr>
      </a:lvl5pPr>
      <a:lvl6pPr marL="2281205" algn="l" defTabSz="912481" rtl="0" eaLnBrk="1" latinLnBrk="0" hangingPunct="1">
        <a:defRPr sz="1796" kern="1200">
          <a:solidFill>
            <a:schemeClr val="tx1"/>
          </a:solidFill>
          <a:latin typeface="+mn-lt"/>
          <a:ea typeface="+mn-ea"/>
          <a:cs typeface="+mn-cs"/>
        </a:defRPr>
      </a:lvl6pPr>
      <a:lvl7pPr marL="2737443" algn="l" defTabSz="912481" rtl="0" eaLnBrk="1" latinLnBrk="0" hangingPunct="1">
        <a:defRPr sz="1796" kern="1200">
          <a:solidFill>
            <a:schemeClr val="tx1"/>
          </a:solidFill>
          <a:latin typeface="+mn-lt"/>
          <a:ea typeface="+mn-ea"/>
          <a:cs typeface="+mn-cs"/>
        </a:defRPr>
      </a:lvl7pPr>
      <a:lvl8pPr marL="3193686" algn="l" defTabSz="912481" rtl="0" eaLnBrk="1" latinLnBrk="0" hangingPunct="1">
        <a:defRPr sz="1796" kern="1200">
          <a:solidFill>
            <a:schemeClr val="tx1"/>
          </a:solidFill>
          <a:latin typeface="+mn-lt"/>
          <a:ea typeface="+mn-ea"/>
          <a:cs typeface="+mn-cs"/>
        </a:defRPr>
      </a:lvl8pPr>
      <a:lvl9pPr marL="3649925" algn="l" defTabSz="912481" rtl="0" eaLnBrk="1" latinLnBrk="0" hangingPunct="1">
        <a:defRPr sz="1796"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356">
          <p15:clr>
            <a:srgbClr val="F26B43"/>
          </p15:clr>
        </p15:guide>
        <p15:guide id="2" orient="horz" pos="2160">
          <p15:clr>
            <a:srgbClr val="F26B43"/>
          </p15:clr>
        </p15:guide>
        <p15:guide id="3" pos="325">
          <p15:clr>
            <a:srgbClr val="F26B43"/>
          </p15:clr>
        </p15:guide>
        <p15:guide id="4" pos="3841">
          <p15:clr>
            <a:srgbClr val="F26B43"/>
          </p15:clr>
        </p15:guide>
        <p15:guide id="5" orient="horz" pos="3974">
          <p15:clr>
            <a:srgbClr val="F26B43"/>
          </p15:clr>
        </p15:guide>
        <p15:guide id="6" orient="horz" pos="164">
          <p15:clr>
            <a:srgbClr val="F26B43"/>
          </p15:clr>
        </p15:guide>
        <p15:guide id="7" orient="horz" pos="504">
          <p15:clr>
            <a:srgbClr val="F26B43"/>
          </p15:clr>
        </p15:guide>
        <p15:guide id="8" orient="horz" pos="572">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9181AA-8E93-7743-ADEB-8A06A0DFC13A}"/>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Tree>
    <p:extLst>
      <p:ext uri="{BB962C8B-B14F-4D97-AF65-F5344CB8AC3E}">
        <p14:creationId xmlns:p14="http://schemas.microsoft.com/office/powerpoint/2010/main" val="2017912831"/>
      </p:ext>
    </p:extLst>
  </p:cSld>
  <p:clrMap bg1="lt1" tx1="dk1" bg2="lt2" tx2="dk2" accent1="accent1" accent2="accent2" accent3="accent3" accent4="accent4" accent5="accent5" accent6="accent6" hlink="hlink" folHlink="folHlink"/>
  <p:sldLayoutIdLst>
    <p:sldLayoutId id="2147483953" r:id="rId1"/>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59">
          <p15:clr>
            <a:srgbClr val="F26B43"/>
          </p15:clr>
        </p15:guide>
        <p15:guide id="2" pos="3841">
          <p15:clr>
            <a:srgbClr val="F26B43"/>
          </p15:clr>
        </p15:guide>
        <p15:guide id="3" pos="565">
          <p15:clr>
            <a:srgbClr val="F26B43"/>
          </p15:clr>
        </p15:guide>
        <p15:guide id="4" orient="horz" pos="4007">
          <p15:clr>
            <a:srgbClr val="F26B43"/>
          </p15:clr>
        </p15:guide>
        <p15:guide id="5" orient="horz" pos="1235">
          <p15:clr>
            <a:srgbClr val="F26B43"/>
          </p15:clr>
        </p15:guide>
        <p15:guide id="6" orient="horz" pos="553">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p:cNvSpPr txBox="1"/>
          <p:nvPr userDrawn="1"/>
        </p:nvSpPr>
        <p:spPr>
          <a:xfrm>
            <a:off x="1095470" y="6356939"/>
            <a:ext cx="3503965" cy="230832"/>
          </a:xfrm>
          <a:prstGeom prst="rect">
            <a:avLst/>
          </a:prstGeom>
          <a:noFill/>
        </p:spPr>
        <p:txBody>
          <a:bodyPr wrap="square" rtlCol="0">
            <a:spAutoFit/>
          </a:bodyPr>
          <a:lstStyle/>
          <a:p>
            <a:r>
              <a:rPr lang="en-US" altLang="zh-CN" sz="900" b="0" kern="1200" baseline="0" dirty="0">
                <a:solidFill>
                  <a:srgbClr val="1D1D1B"/>
                </a:solidFill>
                <a:latin typeface="Arial" panose="020B0604020202020204" pitchFamily="34" charset="0"/>
                <a:ea typeface="+mn-ea"/>
                <a:cs typeface="Arial" panose="020B0604020202020204" pitchFamily="34" charset="0"/>
              </a:rPr>
              <a:t>Huawei Proprietary - Restricted Distribution</a:t>
            </a:r>
            <a:endParaRPr lang="en-US" sz="900" b="0" kern="1200" baseline="0" dirty="0">
              <a:solidFill>
                <a:srgbClr val="1D1D1B"/>
              </a:solidFill>
              <a:latin typeface="Arial" panose="020B0604020202020204" pitchFamily="34" charset="0"/>
              <a:ea typeface="+mn-ea"/>
              <a:cs typeface="Arial" panose="020B0604020202020204" pitchFamily="34" charset="0"/>
            </a:endParaRPr>
          </a:p>
        </p:txBody>
      </p:sp>
      <p:sp>
        <p:nvSpPr>
          <p:cNvPr id="4" name="TextBox 3"/>
          <p:cNvSpPr txBox="1"/>
          <p:nvPr userDrawn="1"/>
        </p:nvSpPr>
        <p:spPr>
          <a:xfrm>
            <a:off x="734134" y="6402812"/>
            <a:ext cx="499729" cy="138499"/>
          </a:xfrm>
          <a:prstGeom prst="rect">
            <a:avLst/>
          </a:prstGeom>
          <a:noFill/>
        </p:spPr>
        <p:txBody>
          <a:bodyPr wrap="square" lIns="0" tIns="0" rIns="0" bIns="0" rtlCol="0">
            <a:spAutoFit/>
          </a:bodyPr>
          <a:lstStyle/>
          <a:p>
            <a:pPr marL="0" marR="0" lvl="0" indent="0" algn="l" defTabSz="889635" rtl="0" eaLnBrk="1" fontAlgn="auto" latinLnBrk="0" hangingPunct="1">
              <a:lnSpc>
                <a:spcPct val="100000"/>
              </a:lnSpc>
              <a:spcBef>
                <a:spcPts val="0"/>
              </a:spcBef>
              <a:spcAft>
                <a:spcPts val="0"/>
              </a:spcAft>
              <a:buClrTx/>
              <a:buSzTx/>
              <a:buFontTx/>
              <a:buNone/>
              <a:defRPr/>
            </a:pPr>
            <a:fld id="{C3837181-38C6-AD4F-B8BA-B444770388BB}" type="slidenum">
              <a:rPr lang="en-US" sz="900" smtClean="0">
                <a:solidFill>
                  <a:srgbClr val="1D1D1B"/>
                </a:solidFill>
                <a:latin typeface="Arial" panose="020B0604020202020204" pitchFamily="34" charset="0"/>
                <a:cs typeface="Arial" panose="020B0604020202020204" pitchFamily="34" charset="0"/>
              </a:rPr>
              <a:pPr marL="0" marR="0" lvl="0" indent="0" algn="l" defTabSz="889635" rtl="0" eaLnBrk="1" fontAlgn="auto" latinLnBrk="0" hangingPunct="1">
                <a:lnSpc>
                  <a:spcPct val="100000"/>
                </a:lnSpc>
                <a:spcBef>
                  <a:spcPts val="0"/>
                </a:spcBef>
                <a:spcAft>
                  <a:spcPts val="0"/>
                </a:spcAft>
                <a:buClrTx/>
                <a:buSzTx/>
                <a:buFontTx/>
                <a:buNone/>
                <a:defRPr/>
              </a:pPr>
              <a:t>‹#›</a:t>
            </a:fld>
            <a:endParaRPr lang="en-US" sz="900" dirty="0">
              <a:solidFill>
                <a:srgbClr val="1D1D1B"/>
              </a:solidFill>
              <a:latin typeface="Arial" panose="020B0604020202020204" pitchFamily="34" charset="0"/>
              <a:cs typeface="Arial" panose="020B0604020202020204" pitchFamily="34" charset="0"/>
            </a:endParaRPr>
          </a:p>
        </p:txBody>
      </p:sp>
      <p:grpSp>
        <p:nvGrpSpPr>
          <p:cNvPr id="88" name="Group 87"/>
          <p:cNvGrpSpPr>
            <a:grpSpLocks noChangeAspect="1"/>
          </p:cNvGrpSpPr>
          <p:nvPr userDrawn="1"/>
        </p:nvGrpSpPr>
        <p:grpSpPr>
          <a:xfrm>
            <a:off x="12290470" y="2625395"/>
            <a:ext cx="1967973" cy="4233515"/>
            <a:chOff x="5343885" y="-48857"/>
            <a:chExt cx="3271316" cy="7037279"/>
          </a:xfrm>
        </p:grpSpPr>
        <p:sp>
          <p:nvSpPr>
            <p:cNvPr id="89" name="矩形 13"/>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panose="020B0604020202020204" pitchFamily="34" charset="0"/>
                  <a:ea typeface="Arial" panose="020B0604020202020204" pitchFamily="34" charset="0"/>
                  <a:cs typeface="Arial" panose="020B0604020202020204" pitchFamily="34" charset="0"/>
                </a:rPr>
                <a:t>RGB</a:t>
              </a:r>
              <a:br>
                <a:rPr kumimoji="1" lang="en-US" altLang="zh-CN" sz="500" b="1" dirty="0">
                  <a:solidFill>
                    <a:schemeClr val="tx2"/>
                  </a:solidFill>
                  <a:latin typeface="Arial" panose="020B0604020202020204" pitchFamily="34" charset="0"/>
                  <a:ea typeface="Arial" panose="020B0604020202020204" pitchFamily="34" charset="0"/>
                  <a:cs typeface="Arial" panose="020B0604020202020204" pitchFamily="34" charset="0"/>
                </a:rPr>
              </a:br>
              <a:r>
                <a:rPr kumimoji="1" lang="en-US" altLang="zh-CN" sz="500" b="1" dirty="0">
                  <a:solidFill>
                    <a:schemeClr val="tx2"/>
                  </a:solidFill>
                  <a:latin typeface="Arial" panose="020B0604020202020204" pitchFamily="34" charset="0"/>
                  <a:ea typeface="Arial" panose="020B0604020202020204" pitchFamily="34" charset="0"/>
                  <a:cs typeface="Arial" panose="020B0604020202020204" pitchFamily="34" charset="0"/>
                </a:rPr>
                <a:t>196/0/84</a:t>
              </a:r>
            </a:p>
          </p:txBody>
        </p:sp>
        <p:sp>
          <p:nvSpPr>
            <p:cNvPr id="90" name="文本框 15"/>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微软雅黑" panose="020B0503020204020204" pitchFamily="34" charset="-122"/>
                  <a:ea typeface="微软雅黑" panose="020B0503020204020204" pitchFamily="34" charset="-122"/>
                </a:rPr>
                <a:t>公司辅助色</a:t>
              </a:r>
            </a:p>
          </p:txBody>
        </p:sp>
        <p:sp>
          <p:nvSpPr>
            <p:cNvPr id="91" name="矩形 13"/>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t>RGB</a:t>
              </a:r>
              <a:b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br>
              <a: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t>203/55/120</a:t>
              </a:r>
            </a:p>
          </p:txBody>
        </p:sp>
        <p:sp>
          <p:nvSpPr>
            <p:cNvPr id="92" name="矩形 13"/>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t>RGB</a:t>
              </a:r>
              <a:b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br>
              <a: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t>237/109/0</a:t>
              </a:r>
            </a:p>
          </p:txBody>
        </p:sp>
        <p:sp>
          <p:nvSpPr>
            <p:cNvPr id="93" name="矩形 13"/>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3130" rtl="0" eaLnBrk="1" fontAlgn="auto" latinLnBrk="0" hangingPunct="1">
                <a:lnSpc>
                  <a:spcPts val="620"/>
                </a:lnSpc>
                <a:spcBef>
                  <a:spcPts val="0"/>
                </a:spcBef>
                <a:spcAft>
                  <a:spcPts val="0"/>
                </a:spcAft>
                <a:buClrTx/>
                <a:buSzTx/>
                <a:buFontTx/>
                <a:buNone/>
                <a:defRPr/>
              </a:pPr>
              <a: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t>RGB</a:t>
              </a:r>
              <a:b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br>
              <a: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t>153/54/54</a:t>
              </a:r>
            </a:p>
          </p:txBody>
        </p:sp>
        <p:sp>
          <p:nvSpPr>
            <p:cNvPr id="94" name="矩形 13"/>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t>RGB </a:t>
              </a:r>
              <a:b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br>
              <a: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t>98/178/48</a:t>
              </a:r>
            </a:p>
          </p:txBody>
        </p:sp>
        <p:sp>
          <p:nvSpPr>
            <p:cNvPr id="95" name="矩形 13"/>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t>RGB</a:t>
              </a:r>
              <a:b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br>
              <a: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t>242/137/68</a:t>
              </a:r>
            </a:p>
          </p:txBody>
        </p:sp>
        <p:sp>
          <p:nvSpPr>
            <p:cNvPr id="96" name="矩形 13"/>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panose="020B0604020202020204" pitchFamily="34" charset="0"/>
                  <a:ea typeface="Arial" panose="020B0604020202020204" pitchFamily="34" charset="0"/>
                  <a:cs typeface="Arial" panose="020B0604020202020204" pitchFamily="34" charset="0"/>
                </a:rPr>
                <a:t>PANTONE 185C</a:t>
              </a:r>
            </a:p>
            <a:p>
              <a:pPr algn="ctr">
                <a:lnSpc>
                  <a:spcPts val="620"/>
                </a:lnSpc>
                <a:spcBef>
                  <a:spcPts val="0"/>
                </a:spcBef>
              </a:pPr>
              <a:r>
                <a:rPr kumimoji="1" lang="en-US" altLang="zh-CN" sz="500" b="1" dirty="0">
                  <a:solidFill>
                    <a:schemeClr val="tx2"/>
                  </a:solidFill>
                  <a:latin typeface="Arial" panose="020B0604020202020204" pitchFamily="34" charset="0"/>
                  <a:ea typeface="Arial" panose="020B0604020202020204" pitchFamily="34" charset="0"/>
                  <a:cs typeface="Arial" panose="020B0604020202020204" pitchFamily="34" charset="0"/>
                </a:rPr>
                <a:t>RGB </a:t>
              </a:r>
              <a:br>
                <a:rPr kumimoji="1" lang="en-US" altLang="zh-CN" sz="500" b="1" dirty="0">
                  <a:solidFill>
                    <a:schemeClr val="tx2"/>
                  </a:solidFill>
                  <a:latin typeface="Arial" panose="020B0604020202020204" pitchFamily="34" charset="0"/>
                  <a:ea typeface="Arial" panose="020B0604020202020204" pitchFamily="34" charset="0"/>
                  <a:cs typeface="Arial" panose="020B0604020202020204" pitchFamily="34" charset="0"/>
                </a:rPr>
              </a:br>
              <a:r>
                <a:rPr kumimoji="1" lang="en-US" altLang="zh-CN" sz="500" b="1" dirty="0">
                  <a:solidFill>
                    <a:schemeClr val="tx2"/>
                  </a:solidFill>
                  <a:latin typeface="Arial" panose="020B0604020202020204" pitchFamily="34" charset="0"/>
                  <a:ea typeface="Arial" panose="020B0604020202020204" pitchFamily="34" charset="0"/>
                  <a:cs typeface="Arial" panose="020B0604020202020204" pitchFamily="34" charset="0"/>
                </a:rPr>
                <a:t>199/0/11  </a:t>
              </a:r>
            </a:p>
          </p:txBody>
        </p:sp>
        <p:sp>
          <p:nvSpPr>
            <p:cNvPr id="97" name="文本框 15"/>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微软雅黑" panose="020B0503020204020204" pitchFamily="34" charset="-122"/>
                  <a:ea typeface="微软雅黑" panose="020B0503020204020204" pitchFamily="34" charset="-122"/>
                </a:rPr>
                <a:t>公司色</a:t>
              </a:r>
            </a:p>
          </p:txBody>
        </p:sp>
        <p:sp>
          <p:nvSpPr>
            <p:cNvPr id="98" name="矩形 13"/>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panose="020B0604020202020204" pitchFamily="34" charset="0"/>
                  <a:ea typeface="Arial" panose="020B0604020202020204" pitchFamily="34" charset="0"/>
                  <a:cs typeface="Arial" panose="020B0604020202020204" pitchFamily="34" charset="0"/>
                </a:rPr>
                <a:t>PANTONE 186C</a:t>
              </a:r>
            </a:p>
            <a:p>
              <a:pPr algn="ctr">
                <a:lnSpc>
                  <a:spcPts val="620"/>
                </a:lnSpc>
              </a:pPr>
              <a:r>
                <a:rPr kumimoji="1" lang="en-US" altLang="zh-CN" sz="500" b="1" dirty="0">
                  <a:solidFill>
                    <a:schemeClr val="tx2"/>
                  </a:solidFill>
                  <a:latin typeface="Arial" panose="020B0604020202020204" pitchFamily="34" charset="0"/>
                  <a:ea typeface="Arial" panose="020B0604020202020204" pitchFamily="34" charset="0"/>
                  <a:cs typeface="Arial" panose="020B0604020202020204" pitchFamily="34" charset="0"/>
                </a:rPr>
                <a:t>RGB</a:t>
              </a:r>
              <a:br>
                <a:rPr kumimoji="1" lang="en-US" altLang="zh-CN" sz="500" b="1" dirty="0">
                  <a:solidFill>
                    <a:schemeClr val="tx2"/>
                  </a:solidFill>
                  <a:latin typeface="Arial" panose="020B0604020202020204" pitchFamily="34" charset="0"/>
                  <a:ea typeface="Arial" panose="020B0604020202020204" pitchFamily="34" charset="0"/>
                  <a:cs typeface="Arial" panose="020B0604020202020204" pitchFamily="34" charset="0"/>
                </a:rPr>
              </a:br>
              <a:r>
                <a:rPr kumimoji="1" lang="en-US" altLang="zh-CN" sz="500" b="1" dirty="0">
                  <a:solidFill>
                    <a:schemeClr val="tx2"/>
                  </a:solidFill>
                  <a:latin typeface="Arial" panose="020B0604020202020204" pitchFamily="34" charset="0"/>
                  <a:ea typeface="Arial" panose="020B0604020202020204" pitchFamily="34" charset="0"/>
                  <a:cs typeface="Arial" panose="020B0604020202020204" pitchFamily="34" charset="0"/>
                </a:rPr>
                <a:t>200/16/46  </a:t>
              </a:r>
            </a:p>
          </p:txBody>
        </p:sp>
        <p:sp>
          <p:nvSpPr>
            <p:cNvPr id="99" name="矩形 13"/>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t>RGB</a:t>
              </a:r>
              <a:b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br>
              <a: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t>127/0/1</a:t>
              </a:r>
            </a:p>
          </p:txBody>
        </p:sp>
        <p:sp>
          <p:nvSpPr>
            <p:cNvPr id="100" name="矩形 13"/>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t>RGB</a:t>
              </a:r>
              <a:b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br>
              <a: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t>52/200/0</a:t>
              </a:r>
            </a:p>
          </p:txBody>
        </p:sp>
        <p:sp>
          <p:nvSpPr>
            <p:cNvPr id="101" name="矩形 13"/>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t>RGB </a:t>
              </a:r>
              <a:b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br>
              <a: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t>48/181/197</a:t>
              </a:r>
            </a:p>
          </p:txBody>
        </p:sp>
        <p:sp>
          <p:nvSpPr>
            <p:cNvPr id="102" name="矩形 13"/>
            <p:cNvSpPr/>
            <p:nvPr userDrawn="1"/>
          </p:nvSpPr>
          <p:spPr>
            <a:xfrm>
              <a:off x="6184543" y="4866463"/>
              <a:ext cx="791510" cy="664398"/>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t>RGB</a:t>
              </a:r>
              <a:b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br>
              <a: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t>129/193/95</a:t>
              </a:r>
            </a:p>
          </p:txBody>
        </p:sp>
        <p:sp>
          <p:nvSpPr>
            <p:cNvPr id="103" name="矩形 13"/>
            <p:cNvSpPr/>
            <p:nvPr userDrawn="1"/>
          </p:nvSpPr>
          <p:spPr>
            <a:xfrm>
              <a:off x="6182308" y="4134866"/>
              <a:ext cx="791510" cy="664398"/>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t>RGB</a:t>
              </a:r>
              <a:b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br>
              <a: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t>253/211/81</a:t>
              </a:r>
            </a:p>
          </p:txBody>
        </p:sp>
        <p:sp>
          <p:nvSpPr>
            <p:cNvPr id="104" name="矩形 13"/>
            <p:cNvSpPr/>
            <p:nvPr userDrawn="1"/>
          </p:nvSpPr>
          <p:spPr>
            <a:xfrm>
              <a:off x="6177324" y="5596166"/>
              <a:ext cx="791510" cy="664398"/>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t>RGB </a:t>
              </a:r>
              <a:b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br>
              <a: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t>86/196/210</a:t>
              </a:r>
            </a:p>
          </p:txBody>
        </p:sp>
        <p:sp>
          <p:nvSpPr>
            <p:cNvPr id="105" name="矩形 13"/>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t>RGB </a:t>
              </a:r>
              <a:b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br>
              <a: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t>211/57/65</a:t>
              </a:r>
            </a:p>
          </p:txBody>
        </p:sp>
        <p:sp>
          <p:nvSpPr>
            <p:cNvPr id="106" name="矩形 13"/>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t>RGB </a:t>
              </a:r>
            </a:p>
            <a:p>
              <a:pPr algn="ctr">
                <a:lnSpc>
                  <a:spcPts val="620"/>
                </a:lnSpc>
              </a:pPr>
              <a: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t>211/56/89</a:t>
              </a:r>
            </a:p>
          </p:txBody>
        </p:sp>
        <p:sp>
          <p:nvSpPr>
            <p:cNvPr id="107" name="矩形 13"/>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panose="020B0604020202020204" pitchFamily="34" charset="0"/>
                  <a:ea typeface="Arial" panose="020B0604020202020204" pitchFamily="34" charset="0"/>
                  <a:cs typeface="Arial" panose="020B0604020202020204" pitchFamily="34" charset="0"/>
                </a:rPr>
                <a:t>RGB 221/128/170</a:t>
              </a:r>
            </a:p>
          </p:txBody>
        </p:sp>
        <p:sp>
          <p:nvSpPr>
            <p:cNvPr id="108" name="矩形 13"/>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3130" rtl="0" eaLnBrk="1" fontAlgn="auto" latinLnBrk="0" hangingPunct="1">
                <a:lnSpc>
                  <a:spcPts val="620"/>
                </a:lnSpc>
                <a:spcBef>
                  <a:spcPts val="0"/>
                </a:spcBef>
                <a:spcAft>
                  <a:spcPts val="0"/>
                </a:spcAft>
                <a:buClrTx/>
                <a:buSzTx/>
                <a:buFontTx/>
                <a:buNone/>
                <a:defRPr/>
              </a:pPr>
              <a:r>
                <a:rPr kumimoji="1" lang="en-US" altLang="zh-CN" sz="500" b="1" dirty="0">
                  <a:solidFill>
                    <a:srgbClr val="595757"/>
                  </a:solidFill>
                  <a:latin typeface="Arial" panose="020B0604020202020204" pitchFamily="34" charset="0"/>
                  <a:ea typeface="Arial" panose="020B0604020202020204" pitchFamily="34" charset="0"/>
                  <a:cs typeface="Arial" panose="020B0604020202020204" pitchFamily="34" charset="0"/>
                </a:rPr>
                <a:t>RGB 191/128/130</a:t>
              </a:r>
            </a:p>
          </p:txBody>
        </p:sp>
        <p:sp>
          <p:nvSpPr>
            <p:cNvPr id="109" name="矩形 13"/>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panose="020B0604020202020204" pitchFamily="34" charset="0"/>
                  <a:ea typeface="Arial" panose="020B0604020202020204" pitchFamily="34" charset="0"/>
                  <a:cs typeface="Arial" panose="020B0604020202020204" pitchFamily="34" charset="0"/>
                </a:rPr>
                <a:t>RGB 246/183/140</a:t>
              </a:r>
            </a:p>
          </p:txBody>
        </p:sp>
        <p:sp>
          <p:nvSpPr>
            <p:cNvPr id="110" name="矩形 13"/>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panose="020B0604020202020204" pitchFamily="34" charset="0"/>
                  <a:ea typeface="Arial" panose="020B0604020202020204" pitchFamily="34" charset="0"/>
                  <a:cs typeface="Arial" panose="020B0604020202020204" pitchFamily="34" charset="0"/>
                </a:rPr>
                <a:t>RGB 176/216/156</a:t>
              </a:r>
            </a:p>
          </p:txBody>
        </p:sp>
        <p:sp>
          <p:nvSpPr>
            <p:cNvPr id="111" name="矩形 13"/>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panose="020B0604020202020204" pitchFamily="34" charset="0"/>
                  <a:ea typeface="Arial" panose="020B0604020202020204" pitchFamily="34" charset="0"/>
                  <a:cs typeface="Arial" panose="020B0604020202020204" pitchFamily="34" charset="0"/>
                </a:rPr>
                <a:t>RGB 253/227/181</a:t>
              </a:r>
            </a:p>
          </p:txBody>
        </p:sp>
        <p:sp>
          <p:nvSpPr>
            <p:cNvPr id="112" name="矩形 13"/>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panose="020B0604020202020204" pitchFamily="34" charset="0"/>
                  <a:ea typeface="Arial" panose="020B0604020202020204" pitchFamily="34" charset="0"/>
                  <a:cs typeface="Arial" panose="020B0604020202020204" pitchFamily="34" charset="0"/>
                </a:rPr>
                <a:t>RGB 148/218/226</a:t>
              </a:r>
            </a:p>
          </p:txBody>
        </p:sp>
        <p:sp>
          <p:nvSpPr>
            <p:cNvPr id="113" name="矩形 13"/>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panose="020B0604020202020204" pitchFamily="34" charset="0"/>
                  <a:ea typeface="Arial" panose="020B0604020202020204" pitchFamily="34" charset="0"/>
                  <a:cs typeface="Arial" panose="020B0604020202020204" pitchFamily="34" charset="0"/>
                </a:rPr>
                <a:t>RGB 226/129/137</a:t>
              </a:r>
            </a:p>
          </p:txBody>
        </p:sp>
        <p:sp>
          <p:nvSpPr>
            <p:cNvPr id="114" name="矩形 13"/>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panose="020B0604020202020204" pitchFamily="34" charset="0"/>
                  <a:ea typeface="Arial" panose="020B0604020202020204" pitchFamily="34" charset="0"/>
                  <a:cs typeface="Arial" panose="020B0604020202020204" pitchFamily="34" charset="0"/>
                </a:rPr>
                <a:t>RGB 226/129/152</a:t>
              </a:r>
            </a:p>
          </p:txBody>
        </p:sp>
        <p:sp>
          <p:nvSpPr>
            <p:cNvPr id="115" name="矩形 13"/>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panose="020B0604020202020204" pitchFamily="34" charset="0"/>
                  <a:ea typeface="Arial" panose="020B0604020202020204" pitchFamily="34" charset="0"/>
                  <a:cs typeface="Arial" panose="020B0604020202020204" pitchFamily="34" charset="0"/>
                </a:rPr>
                <a:t>RGB 235/179/204</a:t>
              </a:r>
            </a:p>
          </p:txBody>
        </p:sp>
        <p:sp>
          <p:nvSpPr>
            <p:cNvPr id="116" name="矩形 13"/>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3130" rtl="0" eaLnBrk="1" fontAlgn="auto" latinLnBrk="0" hangingPunct="1">
                <a:lnSpc>
                  <a:spcPts val="620"/>
                </a:lnSpc>
                <a:spcBef>
                  <a:spcPts val="0"/>
                </a:spcBef>
                <a:spcAft>
                  <a:spcPts val="0"/>
                </a:spcAft>
                <a:buClrTx/>
                <a:buSzTx/>
                <a:buFontTx/>
                <a:buNone/>
                <a:defRPr/>
              </a:pPr>
              <a:r>
                <a:rPr kumimoji="1" lang="en-US" altLang="zh-CN" sz="500" b="1" dirty="0">
                  <a:solidFill>
                    <a:srgbClr val="595757"/>
                  </a:solidFill>
                  <a:latin typeface="Arial" panose="020B0604020202020204" pitchFamily="34" charset="0"/>
                  <a:ea typeface="Arial" panose="020B0604020202020204" pitchFamily="34" charset="0"/>
                  <a:cs typeface="Arial" panose="020B0604020202020204" pitchFamily="34" charset="0"/>
                </a:rPr>
                <a:t>RGB 216/179/179</a:t>
              </a:r>
            </a:p>
          </p:txBody>
        </p:sp>
        <p:sp>
          <p:nvSpPr>
            <p:cNvPr id="117" name="矩形 13"/>
            <p:cNvSpPr/>
            <p:nvPr/>
          </p:nvSpPr>
          <p:spPr>
            <a:xfrm>
              <a:off x="7811114" y="3415851"/>
              <a:ext cx="791510" cy="664398"/>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panose="020B0604020202020204" pitchFamily="34" charset="0"/>
                  <a:ea typeface="Arial" panose="020B0604020202020204" pitchFamily="34" charset="0"/>
                  <a:cs typeface="Arial" panose="020B0604020202020204" pitchFamily="34" charset="0"/>
                </a:rPr>
                <a:t>RGB 250/211/187</a:t>
              </a:r>
            </a:p>
          </p:txBody>
        </p:sp>
        <p:sp>
          <p:nvSpPr>
            <p:cNvPr id="118" name="矩形 13"/>
            <p:cNvSpPr/>
            <p:nvPr/>
          </p:nvSpPr>
          <p:spPr>
            <a:xfrm>
              <a:off x="7820945" y="4866463"/>
              <a:ext cx="791510" cy="664398"/>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panose="020B0604020202020204" pitchFamily="34" charset="0"/>
                  <a:ea typeface="Arial" panose="020B0604020202020204" pitchFamily="34" charset="0"/>
                  <a:cs typeface="Arial" panose="020B0604020202020204" pitchFamily="34" charset="0"/>
                </a:rPr>
                <a:t>RGB 208/232/196</a:t>
              </a:r>
            </a:p>
          </p:txBody>
        </p:sp>
        <p:sp>
          <p:nvSpPr>
            <p:cNvPr id="119" name="矩形 13"/>
            <p:cNvSpPr/>
            <p:nvPr/>
          </p:nvSpPr>
          <p:spPr>
            <a:xfrm>
              <a:off x="7818707" y="4134866"/>
              <a:ext cx="791510" cy="664398"/>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panose="020B0604020202020204" pitchFamily="34" charset="0"/>
                  <a:ea typeface="Arial" panose="020B0604020202020204" pitchFamily="34" charset="0"/>
                  <a:cs typeface="Arial" panose="020B0604020202020204" pitchFamily="34" charset="0"/>
                </a:rPr>
                <a:t>RGB 254/238/193</a:t>
              </a:r>
            </a:p>
          </p:txBody>
        </p:sp>
        <p:sp>
          <p:nvSpPr>
            <p:cNvPr id="120" name="矩形 13"/>
            <p:cNvSpPr/>
            <p:nvPr/>
          </p:nvSpPr>
          <p:spPr>
            <a:xfrm>
              <a:off x="7823691" y="5596166"/>
              <a:ext cx="791510" cy="664398"/>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panose="020B0604020202020204" pitchFamily="34" charset="0"/>
                  <a:ea typeface="Arial" panose="020B0604020202020204" pitchFamily="34" charset="0"/>
                  <a:cs typeface="Arial" panose="020B0604020202020204" pitchFamily="34" charset="0"/>
                </a:rPr>
                <a:t>RGB</a:t>
              </a:r>
              <a:br>
                <a:rPr kumimoji="1" lang="en-US" altLang="zh-CN" sz="500" b="1" dirty="0">
                  <a:solidFill>
                    <a:srgbClr val="595757"/>
                  </a:solidFill>
                  <a:latin typeface="Arial" panose="020B0604020202020204" pitchFamily="34" charset="0"/>
                  <a:ea typeface="Arial" panose="020B0604020202020204" pitchFamily="34" charset="0"/>
                  <a:cs typeface="Arial" panose="020B0604020202020204" pitchFamily="34" charset="0"/>
                </a:rPr>
              </a:br>
              <a:r>
                <a:rPr kumimoji="1" lang="en-US" altLang="zh-CN" sz="500" b="1" dirty="0">
                  <a:solidFill>
                    <a:srgbClr val="595757"/>
                  </a:solidFill>
                  <a:latin typeface="Arial" panose="020B0604020202020204" pitchFamily="34" charset="0"/>
                  <a:ea typeface="Arial" panose="020B0604020202020204" pitchFamily="34" charset="0"/>
                  <a:cs typeface="Arial" panose="020B0604020202020204" pitchFamily="34" charset="0"/>
                </a:rPr>
                <a:t>190/233/238</a:t>
              </a:r>
            </a:p>
          </p:txBody>
        </p:sp>
        <p:sp>
          <p:nvSpPr>
            <p:cNvPr id="121" name="矩形 13"/>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panose="020B0604020202020204" pitchFamily="34" charset="0"/>
                  <a:ea typeface="Arial" panose="020B0604020202020204" pitchFamily="34" charset="0"/>
                  <a:cs typeface="Arial" panose="020B0604020202020204" pitchFamily="34" charset="0"/>
                </a:rPr>
                <a:t>RGB 239/178/184</a:t>
              </a:r>
            </a:p>
          </p:txBody>
        </p:sp>
        <p:sp>
          <p:nvSpPr>
            <p:cNvPr id="122" name="矩形 13"/>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panose="020B0604020202020204" pitchFamily="34" charset="0"/>
                  <a:ea typeface="Arial" panose="020B0604020202020204" pitchFamily="34" charset="0"/>
                  <a:cs typeface="Arial" panose="020B0604020202020204" pitchFamily="34" charset="0"/>
                </a:rPr>
                <a:t>RGB 238/179/193</a:t>
              </a:r>
            </a:p>
          </p:txBody>
        </p:sp>
        <p:sp>
          <p:nvSpPr>
            <p:cNvPr id="123" name="矩形 13"/>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t>RGB </a:t>
              </a:r>
              <a:b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br>
              <a: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t>0/0/0</a:t>
              </a:r>
            </a:p>
          </p:txBody>
        </p:sp>
        <p:sp>
          <p:nvSpPr>
            <p:cNvPr id="124" name="矩形 13"/>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t>RGB </a:t>
              </a:r>
            </a:p>
            <a:p>
              <a:pPr algn="ctr">
                <a:lnSpc>
                  <a:spcPts val="620"/>
                </a:lnSpc>
              </a:pPr>
              <a: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t>89/87/87</a:t>
              </a:r>
            </a:p>
          </p:txBody>
        </p:sp>
        <p:sp>
          <p:nvSpPr>
            <p:cNvPr id="125" name="矩形 13"/>
            <p:cNvSpPr/>
            <p:nvPr userDrawn="1"/>
          </p:nvSpPr>
          <p:spPr>
            <a:xfrm>
              <a:off x="6445335" y="6324024"/>
              <a:ext cx="513579" cy="664398"/>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t>RGB</a:t>
              </a:r>
            </a:p>
            <a:p>
              <a:pPr algn="ctr">
                <a:lnSpc>
                  <a:spcPts val="620"/>
                </a:lnSpc>
              </a:pPr>
              <a: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t>137/137/</a:t>
              </a:r>
              <a:b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br>
              <a: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t>137</a:t>
              </a:r>
            </a:p>
          </p:txBody>
        </p:sp>
        <p:sp>
          <p:nvSpPr>
            <p:cNvPr id="126" name="矩形 13"/>
            <p:cNvSpPr/>
            <p:nvPr userDrawn="1"/>
          </p:nvSpPr>
          <p:spPr>
            <a:xfrm>
              <a:off x="7003279" y="6324024"/>
              <a:ext cx="513579" cy="664398"/>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t>RGB</a:t>
              </a:r>
            </a:p>
            <a:p>
              <a:pPr algn="ctr">
                <a:lnSpc>
                  <a:spcPts val="620"/>
                </a:lnSpc>
              </a:pPr>
              <a: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t>181/181/</a:t>
              </a:r>
              <a:b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br>
              <a:r>
                <a:rPr kumimoji="1" lang="en-US" altLang="zh-CN" sz="500" b="1" dirty="0">
                  <a:solidFill>
                    <a:srgbClr val="FFFFFF"/>
                  </a:solidFill>
                  <a:latin typeface="Arial" panose="020B0604020202020204" pitchFamily="34" charset="0"/>
                  <a:ea typeface="Arial" panose="020B0604020202020204" pitchFamily="34" charset="0"/>
                  <a:cs typeface="Arial" panose="020B0604020202020204" pitchFamily="34" charset="0"/>
                </a:rPr>
                <a:t>181</a:t>
              </a:r>
            </a:p>
          </p:txBody>
        </p:sp>
        <p:sp>
          <p:nvSpPr>
            <p:cNvPr id="127" name="矩形 13"/>
            <p:cNvSpPr/>
            <p:nvPr userDrawn="1"/>
          </p:nvSpPr>
          <p:spPr>
            <a:xfrm>
              <a:off x="7551547" y="6324024"/>
              <a:ext cx="513579" cy="664398"/>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panose="020B0604020202020204" pitchFamily="34" charset="0"/>
                  <a:ea typeface="Arial" panose="020B0604020202020204" pitchFamily="34" charset="0"/>
                  <a:cs typeface="Arial" panose="020B0604020202020204" pitchFamily="34" charset="0"/>
                </a:rPr>
                <a:t>RGB 221/221/</a:t>
              </a:r>
              <a:br>
                <a:rPr kumimoji="1" lang="en-US" altLang="zh-CN" sz="500" b="1" dirty="0">
                  <a:solidFill>
                    <a:srgbClr val="595757"/>
                  </a:solidFill>
                  <a:latin typeface="Arial" panose="020B0604020202020204" pitchFamily="34" charset="0"/>
                  <a:ea typeface="Arial" panose="020B0604020202020204" pitchFamily="34" charset="0"/>
                  <a:cs typeface="Arial" panose="020B0604020202020204" pitchFamily="34" charset="0"/>
                </a:rPr>
              </a:br>
              <a:r>
                <a:rPr kumimoji="1" lang="en-US" altLang="zh-CN" sz="500" b="1" dirty="0">
                  <a:solidFill>
                    <a:srgbClr val="595757"/>
                  </a:solidFill>
                  <a:latin typeface="Arial" panose="020B0604020202020204" pitchFamily="34" charset="0"/>
                  <a:ea typeface="Arial" panose="020B0604020202020204" pitchFamily="34" charset="0"/>
                  <a:cs typeface="Arial" panose="020B0604020202020204" pitchFamily="34" charset="0"/>
                </a:rPr>
                <a:t>221</a:t>
              </a:r>
            </a:p>
          </p:txBody>
        </p:sp>
        <p:sp>
          <p:nvSpPr>
            <p:cNvPr id="128" name="矩形 13"/>
            <p:cNvSpPr/>
            <p:nvPr userDrawn="1"/>
          </p:nvSpPr>
          <p:spPr>
            <a:xfrm>
              <a:off x="8098559" y="6324024"/>
              <a:ext cx="513579" cy="664398"/>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panose="020B0604020202020204" pitchFamily="34" charset="0"/>
                  <a:ea typeface="Arial" panose="020B0604020202020204" pitchFamily="34" charset="0"/>
                  <a:cs typeface="Arial" panose="020B0604020202020204" pitchFamily="34" charset="0"/>
                </a:rPr>
                <a:t>RGB</a:t>
              </a:r>
            </a:p>
            <a:p>
              <a:pPr algn="ctr">
                <a:lnSpc>
                  <a:spcPts val="620"/>
                </a:lnSpc>
              </a:pPr>
              <a:r>
                <a:rPr kumimoji="1" lang="en-US" altLang="zh-CN" sz="500" b="1" dirty="0">
                  <a:solidFill>
                    <a:srgbClr val="595757"/>
                  </a:solidFill>
                  <a:latin typeface="Arial" panose="020B0604020202020204" pitchFamily="34" charset="0"/>
                  <a:ea typeface="Arial" panose="020B0604020202020204" pitchFamily="34" charset="0"/>
                  <a:cs typeface="Arial" panose="020B0604020202020204" pitchFamily="34" charset="0"/>
                </a:rPr>
                <a:t>255/255/</a:t>
              </a:r>
              <a:br>
                <a:rPr kumimoji="1" lang="en-US" altLang="zh-CN" sz="500" b="1" dirty="0">
                  <a:solidFill>
                    <a:srgbClr val="595757"/>
                  </a:solidFill>
                  <a:latin typeface="Arial" panose="020B0604020202020204" pitchFamily="34" charset="0"/>
                  <a:ea typeface="Arial" panose="020B0604020202020204" pitchFamily="34" charset="0"/>
                  <a:cs typeface="Arial" panose="020B0604020202020204" pitchFamily="34" charset="0"/>
                </a:rPr>
              </a:br>
              <a:r>
                <a:rPr kumimoji="1" lang="en-US" altLang="zh-CN" sz="500" b="1" dirty="0">
                  <a:solidFill>
                    <a:srgbClr val="595757"/>
                  </a:solidFill>
                  <a:latin typeface="Arial" panose="020B0604020202020204" pitchFamily="34" charset="0"/>
                  <a:ea typeface="Arial" panose="020B0604020202020204" pitchFamily="34" charset="0"/>
                  <a:cs typeface="Arial" panose="020B0604020202020204" pitchFamily="34" charset="0"/>
                </a:rPr>
                <a:t>255</a:t>
              </a:r>
            </a:p>
          </p:txBody>
        </p:sp>
      </p:grpSp>
    </p:spTree>
    <p:extLst>
      <p:ext uri="{BB962C8B-B14F-4D97-AF65-F5344CB8AC3E}">
        <p14:creationId xmlns:p14="http://schemas.microsoft.com/office/powerpoint/2010/main" val="355006065"/>
      </p:ext>
    </p:extLst>
  </p:cSld>
  <p:clrMap bg1="lt1" tx1="dk1" bg2="lt2" tx2="dk2" accent1="accent1" accent2="accent2" accent3="accent3" accent4="accent4" accent5="accent5" accent6="accent6" hlink="hlink" folHlink="folHlink"/>
  <p:sldLayoutIdLst>
    <p:sldLayoutId id="2147483956" r:id="rId1"/>
  </p:sldLayoutIdLst>
  <p:hf hdr="0" ftr="0" dt="0"/>
  <p:txStyles>
    <p:titleStyle>
      <a:lvl1pPr algn="l" defTabSz="1186180" rtl="0" eaLnBrk="1" latinLnBrk="0" hangingPunct="1">
        <a:lnSpc>
          <a:spcPct val="90000"/>
        </a:lnSpc>
        <a:spcBef>
          <a:spcPct val="0"/>
        </a:spcBef>
        <a:buNone/>
        <a:defRPr sz="5710" kern="1200">
          <a:solidFill>
            <a:schemeClr val="tx1"/>
          </a:solidFill>
          <a:latin typeface="+mj-lt"/>
          <a:ea typeface="+mj-ea"/>
          <a:cs typeface="+mj-cs"/>
        </a:defRPr>
      </a:lvl1pPr>
    </p:titleStyle>
    <p:bodyStyle>
      <a:lvl1pPr marL="296545" indent="-296545" algn="l" defTabSz="1186180" rtl="0" eaLnBrk="1" latinLnBrk="0" hangingPunct="1">
        <a:lnSpc>
          <a:spcPct val="90000"/>
        </a:lnSpc>
        <a:spcBef>
          <a:spcPts val="1295"/>
        </a:spcBef>
        <a:buFont typeface="Arial" panose="020B0604020202020204" pitchFamily="34" charset="0"/>
        <a:buChar char="•"/>
        <a:defRPr sz="3635" kern="1200">
          <a:solidFill>
            <a:schemeClr val="tx1"/>
          </a:solidFill>
          <a:latin typeface="+mn-lt"/>
          <a:ea typeface="+mn-ea"/>
          <a:cs typeface="+mn-cs"/>
        </a:defRPr>
      </a:lvl1pPr>
      <a:lvl2pPr marL="889635" indent="-296545" algn="l" defTabSz="1186180" rtl="0" eaLnBrk="1" latinLnBrk="0" hangingPunct="1">
        <a:lnSpc>
          <a:spcPct val="90000"/>
        </a:lnSpc>
        <a:spcBef>
          <a:spcPts val="650"/>
        </a:spcBef>
        <a:buFont typeface="Arial" panose="020B0604020202020204" pitchFamily="34" charset="0"/>
        <a:buChar char="•"/>
        <a:defRPr sz="3115" kern="1200">
          <a:solidFill>
            <a:schemeClr val="tx1"/>
          </a:solidFill>
          <a:latin typeface="+mn-lt"/>
          <a:ea typeface="+mn-ea"/>
          <a:cs typeface="+mn-cs"/>
        </a:defRPr>
      </a:lvl2pPr>
      <a:lvl3pPr marL="1482725" indent="-296545" algn="l" defTabSz="1186180" rtl="0" eaLnBrk="1" latinLnBrk="0" hangingPunct="1">
        <a:lnSpc>
          <a:spcPct val="90000"/>
        </a:lnSpc>
        <a:spcBef>
          <a:spcPts val="650"/>
        </a:spcBef>
        <a:buFont typeface="Arial" panose="020B0604020202020204" pitchFamily="34" charset="0"/>
        <a:buChar char="•"/>
        <a:defRPr sz="2595" kern="1200">
          <a:solidFill>
            <a:schemeClr val="tx1"/>
          </a:solidFill>
          <a:latin typeface="+mn-lt"/>
          <a:ea typeface="+mn-ea"/>
          <a:cs typeface="+mn-cs"/>
        </a:defRPr>
      </a:lvl3pPr>
      <a:lvl4pPr marL="2076450" indent="-296545" algn="l" defTabSz="1186180" rtl="0" eaLnBrk="1" latinLnBrk="0" hangingPunct="1">
        <a:lnSpc>
          <a:spcPct val="90000"/>
        </a:lnSpc>
        <a:spcBef>
          <a:spcPts val="650"/>
        </a:spcBef>
        <a:buFont typeface="Arial" panose="020B0604020202020204" pitchFamily="34" charset="0"/>
        <a:buChar char="•"/>
        <a:defRPr sz="2335" kern="1200">
          <a:solidFill>
            <a:schemeClr val="tx1"/>
          </a:solidFill>
          <a:latin typeface="+mn-lt"/>
          <a:ea typeface="+mn-ea"/>
          <a:cs typeface="+mn-cs"/>
        </a:defRPr>
      </a:lvl4pPr>
      <a:lvl5pPr marL="2669540" indent="-296545" algn="l" defTabSz="1186180" rtl="0" eaLnBrk="1" latinLnBrk="0" hangingPunct="1">
        <a:lnSpc>
          <a:spcPct val="90000"/>
        </a:lnSpc>
        <a:spcBef>
          <a:spcPts val="650"/>
        </a:spcBef>
        <a:buFont typeface="Arial" panose="020B0604020202020204" pitchFamily="34" charset="0"/>
        <a:buChar char="•"/>
        <a:defRPr sz="2335" kern="1200">
          <a:solidFill>
            <a:schemeClr val="tx1"/>
          </a:solidFill>
          <a:latin typeface="+mn-lt"/>
          <a:ea typeface="+mn-ea"/>
          <a:cs typeface="+mn-cs"/>
        </a:defRPr>
      </a:lvl5pPr>
      <a:lvl6pPr marL="3262630" indent="-296545" algn="l" defTabSz="1186180" rtl="0" eaLnBrk="1" latinLnBrk="0" hangingPunct="1">
        <a:lnSpc>
          <a:spcPct val="90000"/>
        </a:lnSpc>
        <a:spcBef>
          <a:spcPts val="650"/>
        </a:spcBef>
        <a:buFont typeface="Arial" panose="020B0604020202020204" pitchFamily="34" charset="0"/>
        <a:buChar char="•"/>
        <a:defRPr sz="2335" kern="1200">
          <a:solidFill>
            <a:schemeClr val="tx1"/>
          </a:solidFill>
          <a:latin typeface="+mn-lt"/>
          <a:ea typeface="+mn-ea"/>
          <a:cs typeface="+mn-cs"/>
        </a:defRPr>
      </a:lvl6pPr>
      <a:lvl7pPr marL="3855720" indent="-296545" algn="l" defTabSz="1186180" rtl="0" eaLnBrk="1" latinLnBrk="0" hangingPunct="1">
        <a:lnSpc>
          <a:spcPct val="90000"/>
        </a:lnSpc>
        <a:spcBef>
          <a:spcPts val="650"/>
        </a:spcBef>
        <a:buFont typeface="Arial" panose="020B0604020202020204" pitchFamily="34" charset="0"/>
        <a:buChar char="•"/>
        <a:defRPr sz="2335" kern="1200">
          <a:solidFill>
            <a:schemeClr val="tx1"/>
          </a:solidFill>
          <a:latin typeface="+mn-lt"/>
          <a:ea typeface="+mn-ea"/>
          <a:cs typeface="+mn-cs"/>
        </a:defRPr>
      </a:lvl7pPr>
      <a:lvl8pPr marL="4448810" indent="-296545" algn="l" defTabSz="1186180" rtl="0" eaLnBrk="1" latinLnBrk="0" hangingPunct="1">
        <a:lnSpc>
          <a:spcPct val="90000"/>
        </a:lnSpc>
        <a:spcBef>
          <a:spcPts val="650"/>
        </a:spcBef>
        <a:buFont typeface="Arial" panose="020B0604020202020204" pitchFamily="34" charset="0"/>
        <a:buChar char="•"/>
        <a:defRPr sz="2335" kern="1200">
          <a:solidFill>
            <a:schemeClr val="tx1"/>
          </a:solidFill>
          <a:latin typeface="+mn-lt"/>
          <a:ea typeface="+mn-ea"/>
          <a:cs typeface="+mn-cs"/>
        </a:defRPr>
      </a:lvl8pPr>
      <a:lvl9pPr marL="5041900" indent="-296545" algn="l" defTabSz="1186180" rtl="0" eaLnBrk="1" latinLnBrk="0" hangingPunct="1">
        <a:lnSpc>
          <a:spcPct val="90000"/>
        </a:lnSpc>
        <a:spcBef>
          <a:spcPts val="650"/>
        </a:spcBef>
        <a:buFont typeface="Arial" panose="020B0604020202020204" pitchFamily="34" charset="0"/>
        <a:buChar char="•"/>
        <a:defRPr sz="2335" kern="1200">
          <a:solidFill>
            <a:schemeClr val="tx1"/>
          </a:solidFill>
          <a:latin typeface="+mn-lt"/>
          <a:ea typeface="+mn-ea"/>
          <a:cs typeface="+mn-cs"/>
        </a:defRPr>
      </a:lvl9pPr>
    </p:bodyStyle>
    <p:otherStyle>
      <a:defPPr>
        <a:defRPr lang="en-US"/>
      </a:defPPr>
      <a:lvl1pPr marL="0" algn="l" defTabSz="1186180" rtl="0" eaLnBrk="1" latinLnBrk="0" hangingPunct="1">
        <a:defRPr sz="2335" kern="1200">
          <a:solidFill>
            <a:schemeClr val="tx1"/>
          </a:solidFill>
          <a:latin typeface="+mn-lt"/>
          <a:ea typeface="+mn-ea"/>
          <a:cs typeface="+mn-cs"/>
        </a:defRPr>
      </a:lvl1pPr>
      <a:lvl2pPr marL="593090" algn="l" defTabSz="1186180" rtl="0" eaLnBrk="1" latinLnBrk="0" hangingPunct="1">
        <a:defRPr sz="2335" kern="1200">
          <a:solidFill>
            <a:schemeClr val="tx1"/>
          </a:solidFill>
          <a:latin typeface="+mn-lt"/>
          <a:ea typeface="+mn-ea"/>
          <a:cs typeface="+mn-cs"/>
        </a:defRPr>
      </a:lvl2pPr>
      <a:lvl3pPr marL="1186180" algn="l" defTabSz="1186180" rtl="0" eaLnBrk="1" latinLnBrk="0" hangingPunct="1">
        <a:defRPr sz="2335" kern="1200">
          <a:solidFill>
            <a:schemeClr val="tx1"/>
          </a:solidFill>
          <a:latin typeface="+mn-lt"/>
          <a:ea typeface="+mn-ea"/>
          <a:cs typeface="+mn-cs"/>
        </a:defRPr>
      </a:lvl3pPr>
      <a:lvl4pPr marL="1779270" algn="l" defTabSz="1186180" rtl="0" eaLnBrk="1" latinLnBrk="0" hangingPunct="1">
        <a:defRPr sz="2335" kern="1200">
          <a:solidFill>
            <a:schemeClr val="tx1"/>
          </a:solidFill>
          <a:latin typeface="+mn-lt"/>
          <a:ea typeface="+mn-ea"/>
          <a:cs typeface="+mn-cs"/>
        </a:defRPr>
      </a:lvl4pPr>
      <a:lvl5pPr marL="2372995" algn="l" defTabSz="1186180" rtl="0" eaLnBrk="1" latinLnBrk="0" hangingPunct="1">
        <a:defRPr sz="2335" kern="1200">
          <a:solidFill>
            <a:schemeClr val="tx1"/>
          </a:solidFill>
          <a:latin typeface="+mn-lt"/>
          <a:ea typeface="+mn-ea"/>
          <a:cs typeface="+mn-cs"/>
        </a:defRPr>
      </a:lvl5pPr>
      <a:lvl6pPr marL="2966085" algn="l" defTabSz="1186180" rtl="0" eaLnBrk="1" latinLnBrk="0" hangingPunct="1">
        <a:defRPr sz="2335" kern="1200">
          <a:solidFill>
            <a:schemeClr val="tx1"/>
          </a:solidFill>
          <a:latin typeface="+mn-lt"/>
          <a:ea typeface="+mn-ea"/>
          <a:cs typeface="+mn-cs"/>
        </a:defRPr>
      </a:lvl6pPr>
      <a:lvl7pPr marL="3559175" algn="l" defTabSz="1186180" rtl="0" eaLnBrk="1" latinLnBrk="0" hangingPunct="1">
        <a:defRPr sz="2335" kern="1200">
          <a:solidFill>
            <a:schemeClr val="tx1"/>
          </a:solidFill>
          <a:latin typeface="+mn-lt"/>
          <a:ea typeface="+mn-ea"/>
          <a:cs typeface="+mn-cs"/>
        </a:defRPr>
      </a:lvl7pPr>
      <a:lvl8pPr marL="4152265" algn="l" defTabSz="1186180" rtl="0" eaLnBrk="1" latinLnBrk="0" hangingPunct="1">
        <a:defRPr sz="2335" kern="1200">
          <a:solidFill>
            <a:schemeClr val="tx1"/>
          </a:solidFill>
          <a:latin typeface="+mn-lt"/>
          <a:ea typeface="+mn-ea"/>
          <a:cs typeface="+mn-cs"/>
        </a:defRPr>
      </a:lvl8pPr>
      <a:lvl9pPr marL="4745355" algn="l" defTabSz="1186180" rtl="0" eaLnBrk="1" latinLnBrk="0" hangingPunct="1">
        <a:defRPr sz="2335"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880086" y="6349833"/>
            <a:ext cx="2701055"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mn-ea"/>
              </a:defRPr>
            </a:lvl1pPr>
          </a:lstStyle>
          <a:p>
            <a:fld id="{760FBDFE-C587-4B4C-A407-44438C67B59E}" type="datetimeFigureOut">
              <a:rPr lang="zh-CN" altLang="en-US" smtClean="0"/>
              <a:t>2024/7/26</a:t>
            </a:fld>
            <a:endParaRPr lang="zh-CN" altLang="en-US"/>
          </a:p>
        </p:txBody>
      </p:sp>
      <p:sp>
        <p:nvSpPr>
          <p:cNvPr id="5" name="页脚占位符 4"/>
          <p:cNvSpPr>
            <a:spLocks noGrp="1"/>
          </p:cNvSpPr>
          <p:nvPr>
            <p:ph type="ftr" sz="quarter" idx="3"/>
          </p:nvPr>
        </p:nvSpPr>
        <p:spPr>
          <a:xfrm>
            <a:off x="4117608" y="6349833"/>
            <a:ext cx="3961547"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mn-ea"/>
              </a:defRPr>
            </a:lvl1pPr>
          </a:lstStyle>
          <a:p>
            <a:endParaRPr lang="zh-CN" altLang="en-US" dirty="0"/>
          </a:p>
        </p:txBody>
      </p:sp>
      <p:sp>
        <p:nvSpPr>
          <p:cNvPr id="6" name="灯片编号占位符 5"/>
          <p:cNvSpPr>
            <a:spLocks noGrp="1"/>
          </p:cNvSpPr>
          <p:nvPr>
            <p:ph type="sldNum" sz="quarter" idx="4"/>
          </p:nvPr>
        </p:nvSpPr>
        <p:spPr>
          <a:xfrm>
            <a:off x="8613964" y="6349833"/>
            <a:ext cx="2701055"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mn-ea"/>
              </a:defRPr>
            </a:lvl1pPr>
          </a:lstStyle>
          <a:p>
            <a:fld id="{49AE70B2-8BF9-45C0-BB95-33D1B9D3A854}" type="slidenum">
              <a:rPr lang="zh-CN" altLang="en-US" smtClean="0"/>
              <a:t>‹#›</a:t>
            </a:fld>
            <a:endParaRPr lang="zh-CN" altLang="en-US" dirty="0"/>
          </a:p>
        </p:txBody>
      </p:sp>
      <p:sp>
        <p:nvSpPr>
          <p:cNvPr id="7" name="KSO_TEMPLATE" hidden="1"/>
          <p:cNvSpPr/>
          <p:nvPr userDrawn="1"/>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标题 7"/>
          <p:cNvSpPr>
            <a:spLocks noGrp="1"/>
          </p:cNvSpPr>
          <p:nvPr>
            <p:ph type="title"/>
          </p:nvPr>
        </p:nvSpPr>
        <p:spPr>
          <a:xfrm>
            <a:off x="670144" y="581225"/>
            <a:ext cx="1085647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3200" b="1" i="0" u="none" strike="noStrike" kern="1200" cap="none" spc="200" normalizeH="0" baseline="0" noProof="1" dirty="0">
                <a:solidFill>
                  <a:schemeClr val="tx1"/>
                </a:solidFill>
                <a:uFillTx/>
                <a:latin typeface="+mn-ea"/>
                <a:ea typeface="+mn-ea"/>
                <a:cs typeface="+mj-cs"/>
                <a:sym typeface="+mn-ea"/>
              </a:defRPr>
            </a:lvl1pPr>
          </a:lstStyle>
          <a:p>
            <a:pPr lvl="0"/>
            <a:r>
              <a:rPr dirty="0">
                <a:sym typeface="+mn-ea"/>
              </a:rPr>
              <a:t>单击此处编辑标题</a:t>
            </a:r>
          </a:p>
        </p:txBody>
      </p:sp>
      <p:sp>
        <p:nvSpPr>
          <p:cNvPr id="9" name="文本占位符 8"/>
          <p:cNvSpPr>
            <a:spLocks noGrp="1"/>
          </p:cNvSpPr>
          <p:nvPr>
            <p:ph type="body" idx="1"/>
          </p:nvPr>
        </p:nvSpPr>
        <p:spPr>
          <a:xfrm>
            <a:off x="670187" y="1508126"/>
            <a:ext cx="10856390" cy="4749165"/>
          </a:xfrm>
          <a:prstGeom prst="rect">
            <a:avLst/>
          </a:prstGeom>
        </p:spPr>
        <p:txBody>
          <a:bodyPr vert="horz" lIns="101600" tIns="0" rIns="82550" bIns="0" rtlCol="0">
            <a:normAutofit/>
          </a:bodyPr>
          <a:lstStyle>
            <a:lvl1pPr>
              <a:defRPr sz="2400"/>
            </a:lvl1pPr>
            <a:lvl2pPr>
              <a:defRPr sz="2400"/>
            </a:lvl2pPr>
            <a:lvl3pPr>
              <a:defRPr sz="2400"/>
            </a:lvl3pPr>
            <a:lvl4pPr>
              <a:defRPr sz="2400"/>
            </a:lvl4pPr>
            <a:lvl5pPr>
              <a:defRPr sz="2400"/>
            </a:lvl5pPr>
          </a:lstStyle>
          <a:p>
            <a:pPr lvl="0"/>
            <a:r>
              <a:rPr lang="zh-CN" altLang="en-US" dirty="0"/>
              <a:t>单击此处编辑正文</a:t>
            </a:r>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p:txBody>
      </p:sp>
    </p:spTree>
    <p:extLst>
      <p:ext uri="{BB962C8B-B14F-4D97-AF65-F5344CB8AC3E}">
        <p14:creationId xmlns:p14="http://schemas.microsoft.com/office/powerpoint/2010/main" val="3535481605"/>
      </p:ext>
    </p:extLst>
  </p:cSld>
  <p:clrMap bg1="lt1" tx1="dk1" bg2="lt2" tx2="dk2" accent1="accent1" accent2="accent2" accent3="accent3" accent4="accent4" accent5="accent5" accent6="accent6" hlink="hlink" folHlink="folHlink"/>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n-ea"/>
          <a:ea typeface="+mn-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ea"/>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ea"/>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ea"/>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ea"/>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tags" Target="../tags/tag7.xml"/><Relationship Id="rId3" Type="http://schemas.openxmlformats.org/officeDocument/2006/relationships/tags" Target="../tags/tag2.xml"/><Relationship Id="rId7" Type="http://schemas.openxmlformats.org/officeDocument/2006/relationships/tags" Target="../tags/tag6.xml"/><Relationship Id="rId12" Type="http://schemas.openxmlformats.org/officeDocument/2006/relationships/image" Target="../media/image5.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tags" Target="../tags/tag5.xml"/><Relationship Id="rId11" Type="http://schemas.openxmlformats.org/officeDocument/2006/relationships/image" Target="../media/image4.png"/><Relationship Id="rId5" Type="http://schemas.openxmlformats.org/officeDocument/2006/relationships/tags" Target="../tags/tag4.xml"/><Relationship Id="rId10" Type="http://schemas.openxmlformats.org/officeDocument/2006/relationships/notesSlide" Target="../notesSlides/notesSlide2.xml"/><Relationship Id="rId4" Type="http://schemas.openxmlformats.org/officeDocument/2006/relationships/tags" Target="../tags/tag3.xml"/><Relationship Id="rId9"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3" Type="http://schemas.openxmlformats.org/officeDocument/2006/relationships/tags" Target="../tags/tag20.xml"/><Relationship Id="rId18" Type="http://schemas.openxmlformats.org/officeDocument/2006/relationships/tags" Target="../tags/tag25.xml"/><Relationship Id="rId26" Type="http://schemas.openxmlformats.org/officeDocument/2006/relationships/tags" Target="../tags/tag33.xml"/><Relationship Id="rId39" Type="http://schemas.openxmlformats.org/officeDocument/2006/relationships/image" Target="../media/image8.png"/><Relationship Id="rId21" Type="http://schemas.openxmlformats.org/officeDocument/2006/relationships/tags" Target="../tags/tag28.xml"/><Relationship Id="rId34" Type="http://schemas.openxmlformats.org/officeDocument/2006/relationships/tags" Target="../tags/tag41.xml"/><Relationship Id="rId42" Type="http://schemas.openxmlformats.org/officeDocument/2006/relationships/image" Target="../media/image11.png"/><Relationship Id="rId7" Type="http://schemas.openxmlformats.org/officeDocument/2006/relationships/tags" Target="../tags/tag14.xml"/><Relationship Id="rId2" Type="http://schemas.openxmlformats.org/officeDocument/2006/relationships/tags" Target="../tags/tag9.xml"/><Relationship Id="rId16" Type="http://schemas.openxmlformats.org/officeDocument/2006/relationships/tags" Target="../tags/tag23.xml"/><Relationship Id="rId29" Type="http://schemas.openxmlformats.org/officeDocument/2006/relationships/tags" Target="../tags/tag36.xml"/><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tags" Target="../tags/tag18.xml"/><Relationship Id="rId24" Type="http://schemas.openxmlformats.org/officeDocument/2006/relationships/tags" Target="../tags/tag31.xml"/><Relationship Id="rId32" Type="http://schemas.openxmlformats.org/officeDocument/2006/relationships/tags" Target="../tags/tag39.xml"/><Relationship Id="rId37" Type="http://schemas.openxmlformats.org/officeDocument/2006/relationships/image" Target="../media/image6.png"/><Relationship Id="rId40" Type="http://schemas.openxmlformats.org/officeDocument/2006/relationships/image" Target="../media/image9.png"/><Relationship Id="rId45" Type="http://schemas.openxmlformats.org/officeDocument/2006/relationships/image" Target="../media/image14.jpeg"/><Relationship Id="rId5" Type="http://schemas.openxmlformats.org/officeDocument/2006/relationships/tags" Target="../tags/tag12.xml"/><Relationship Id="rId15" Type="http://schemas.openxmlformats.org/officeDocument/2006/relationships/tags" Target="../tags/tag22.xml"/><Relationship Id="rId23" Type="http://schemas.openxmlformats.org/officeDocument/2006/relationships/tags" Target="../tags/tag30.xml"/><Relationship Id="rId28" Type="http://schemas.openxmlformats.org/officeDocument/2006/relationships/tags" Target="../tags/tag35.xml"/><Relationship Id="rId36" Type="http://schemas.openxmlformats.org/officeDocument/2006/relationships/slideLayout" Target="../slideLayouts/slideLayout2.xml"/><Relationship Id="rId10" Type="http://schemas.openxmlformats.org/officeDocument/2006/relationships/tags" Target="../tags/tag17.xml"/><Relationship Id="rId19" Type="http://schemas.openxmlformats.org/officeDocument/2006/relationships/tags" Target="../tags/tag26.xml"/><Relationship Id="rId31" Type="http://schemas.openxmlformats.org/officeDocument/2006/relationships/tags" Target="../tags/tag38.xml"/><Relationship Id="rId44" Type="http://schemas.openxmlformats.org/officeDocument/2006/relationships/image" Target="../media/image13.png"/><Relationship Id="rId4" Type="http://schemas.openxmlformats.org/officeDocument/2006/relationships/tags" Target="../tags/tag11.xml"/><Relationship Id="rId9" Type="http://schemas.openxmlformats.org/officeDocument/2006/relationships/tags" Target="../tags/tag16.xml"/><Relationship Id="rId14" Type="http://schemas.openxmlformats.org/officeDocument/2006/relationships/tags" Target="../tags/tag21.xml"/><Relationship Id="rId22" Type="http://schemas.openxmlformats.org/officeDocument/2006/relationships/tags" Target="../tags/tag29.xml"/><Relationship Id="rId27" Type="http://schemas.openxmlformats.org/officeDocument/2006/relationships/tags" Target="../tags/tag34.xml"/><Relationship Id="rId30" Type="http://schemas.openxmlformats.org/officeDocument/2006/relationships/tags" Target="../tags/tag37.xml"/><Relationship Id="rId35" Type="http://schemas.openxmlformats.org/officeDocument/2006/relationships/tags" Target="../tags/tag42.xml"/><Relationship Id="rId43" Type="http://schemas.openxmlformats.org/officeDocument/2006/relationships/image" Target="../media/image12.png"/><Relationship Id="rId8" Type="http://schemas.openxmlformats.org/officeDocument/2006/relationships/tags" Target="../tags/tag15.xml"/><Relationship Id="rId3" Type="http://schemas.openxmlformats.org/officeDocument/2006/relationships/tags" Target="../tags/tag10.xml"/><Relationship Id="rId12" Type="http://schemas.openxmlformats.org/officeDocument/2006/relationships/tags" Target="../tags/tag19.xml"/><Relationship Id="rId17" Type="http://schemas.openxmlformats.org/officeDocument/2006/relationships/tags" Target="../tags/tag24.xml"/><Relationship Id="rId25" Type="http://schemas.openxmlformats.org/officeDocument/2006/relationships/tags" Target="../tags/tag32.xml"/><Relationship Id="rId33" Type="http://schemas.openxmlformats.org/officeDocument/2006/relationships/tags" Target="../tags/tag40.xml"/><Relationship Id="rId38" Type="http://schemas.openxmlformats.org/officeDocument/2006/relationships/image" Target="../media/image7.png"/><Relationship Id="rId20" Type="http://schemas.openxmlformats.org/officeDocument/2006/relationships/tags" Target="../tags/tag27.xml"/><Relationship Id="rId41"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slideLayout" Target="../slideLayouts/slideLayout3.xml"/><Relationship Id="rId1" Type="http://schemas.openxmlformats.org/officeDocument/2006/relationships/tags" Target="../tags/tag43.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tags" Target="../tags/tag46.xml"/><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jpeg"/><Relationship Id="rId4" Type="http://schemas.openxmlformats.org/officeDocument/2006/relationships/slideLayout" Target="../slideLayouts/slideLayout3.xml"/><Relationship Id="rId9" Type="http://schemas.openxmlformats.org/officeDocument/2006/relationships/image" Target="../media/image21.jpeg"/></Relationships>
</file>

<file path=ppt/slides/_rels/slide6.xml.rels><?xml version="1.0" encoding="UTF-8" standalone="yes"?>
<Relationships xmlns="http://schemas.openxmlformats.org/package/2006/relationships"><Relationship Id="rId8" Type="http://schemas.openxmlformats.org/officeDocument/2006/relationships/tags" Target="../tags/tag54.xml"/><Relationship Id="rId13" Type="http://schemas.openxmlformats.org/officeDocument/2006/relationships/tags" Target="../tags/tag59.xml"/><Relationship Id="rId18" Type="http://schemas.openxmlformats.org/officeDocument/2006/relationships/image" Target="../media/image27.png"/><Relationship Id="rId3" Type="http://schemas.openxmlformats.org/officeDocument/2006/relationships/tags" Target="../tags/tag49.xml"/><Relationship Id="rId21" Type="http://schemas.openxmlformats.org/officeDocument/2006/relationships/image" Target="../media/image30.png"/><Relationship Id="rId7" Type="http://schemas.openxmlformats.org/officeDocument/2006/relationships/tags" Target="../tags/tag53.xml"/><Relationship Id="rId12" Type="http://schemas.openxmlformats.org/officeDocument/2006/relationships/tags" Target="../tags/tag58.xml"/><Relationship Id="rId17" Type="http://schemas.openxmlformats.org/officeDocument/2006/relationships/image" Target="../media/image26.png"/><Relationship Id="rId2" Type="http://schemas.openxmlformats.org/officeDocument/2006/relationships/tags" Target="../tags/tag48.xml"/><Relationship Id="rId16" Type="http://schemas.openxmlformats.org/officeDocument/2006/relationships/image" Target="../media/image25.png"/><Relationship Id="rId20" Type="http://schemas.openxmlformats.org/officeDocument/2006/relationships/image" Target="../media/image29.png"/><Relationship Id="rId1" Type="http://schemas.openxmlformats.org/officeDocument/2006/relationships/tags" Target="../tags/tag47.xml"/><Relationship Id="rId6" Type="http://schemas.openxmlformats.org/officeDocument/2006/relationships/tags" Target="../tags/tag52.xml"/><Relationship Id="rId11" Type="http://schemas.openxmlformats.org/officeDocument/2006/relationships/tags" Target="../tags/tag57.xml"/><Relationship Id="rId5" Type="http://schemas.openxmlformats.org/officeDocument/2006/relationships/tags" Target="../tags/tag51.xml"/><Relationship Id="rId15" Type="http://schemas.openxmlformats.org/officeDocument/2006/relationships/slideLayout" Target="../slideLayouts/slideLayout3.xml"/><Relationship Id="rId10" Type="http://schemas.openxmlformats.org/officeDocument/2006/relationships/tags" Target="../tags/tag56.xml"/><Relationship Id="rId19" Type="http://schemas.openxmlformats.org/officeDocument/2006/relationships/image" Target="../media/image28.png"/><Relationship Id="rId4" Type="http://schemas.openxmlformats.org/officeDocument/2006/relationships/tags" Target="../tags/tag50.xml"/><Relationship Id="rId9" Type="http://schemas.openxmlformats.org/officeDocument/2006/relationships/tags" Target="../tags/tag55.xml"/><Relationship Id="rId14" Type="http://schemas.openxmlformats.org/officeDocument/2006/relationships/tags" Target="../tags/tag60.xml"/><Relationship Id="rId22" Type="http://schemas.openxmlformats.org/officeDocument/2006/relationships/image" Target="../media/image31.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a:extLst>
              <a:ext uri="{FF2B5EF4-FFF2-40B4-BE49-F238E27FC236}">
                <a16:creationId xmlns:a16="http://schemas.microsoft.com/office/drawing/2014/main" id="{4785BF73-7283-4AF0-A400-225C3952C601}"/>
              </a:ext>
            </a:extLst>
          </p:cNvPr>
          <p:cNvSpPr txBox="1">
            <a:spLocks/>
          </p:cNvSpPr>
          <p:nvPr/>
        </p:nvSpPr>
        <p:spPr>
          <a:xfrm>
            <a:off x="4816429" y="2133600"/>
            <a:ext cx="6631798" cy="2171700"/>
          </a:xfrm>
          <a:prstGeom prst="rect">
            <a:avLst/>
          </a:prstGeom>
        </p:spPr>
        <p:txBody>
          <a:bodyPr>
            <a:noAutofit/>
          </a:bodyPr>
          <a:lstStyle>
            <a:lvl1pPr algn="l" defTabSz="913765" rtl="0" eaLnBrk="1" latinLnBrk="0" hangingPunct="1">
              <a:lnSpc>
                <a:spcPts val="3440"/>
              </a:lnSpc>
              <a:spcBef>
                <a:spcPct val="0"/>
              </a:spcBef>
              <a:buNone/>
              <a:defRPr sz="3200" kern="1200">
                <a:solidFill>
                  <a:schemeClr val="tx1"/>
                </a:solidFill>
                <a:latin typeface="微软雅黑" panose="020B0503020204020204" pitchFamily="34" charset="-122"/>
                <a:ea typeface="微软雅黑" panose="020B0503020204020204" pitchFamily="34" charset="-122"/>
                <a:cs typeface="+mj-cs"/>
              </a:defRPr>
            </a:lvl1pPr>
          </a:lstStyle>
          <a:p>
            <a:pPr algn="ctr">
              <a:lnSpc>
                <a:spcPct val="150000"/>
              </a:lnSpc>
            </a:pPr>
            <a:r>
              <a:rPr lang="zh-CN" altLang="en-US" sz="4000" b="1" dirty="0">
                <a:solidFill>
                  <a:srgbClr val="C00000"/>
                </a:solidFill>
              </a:rPr>
              <a:t>社情民意问数</a:t>
            </a:r>
            <a:endParaRPr lang="en-US" altLang="zh-CN" sz="4000" b="1" dirty="0">
              <a:solidFill>
                <a:srgbClr val="C00000"/>
              </a:solidFill>
            </a:endParaRPr>
          </a:p>
          <a:p>
            <a:pPr algn="ctr">
              <a:lnSpc>
                <a:spcPct val="100000"/>
              </a:lnSpc>
            </a:pPr>
            <a:r>
              <a:rPr lang="zh-CN" altLang="en-US" sz="4000" b="1" dirty="0">
                <a:solidFill>
                  <a:srgbClr val="C00000"/>
                </a:solidFill>
              </a:rPr>
              <a:t>方案介绍</a:t>
            </a:r>
          </a:p>
        </p:txBody>
      </p:sp>
      <p:pic>
        <p:nvPicPr>
          <p:cNvPr id="2" name="Picture 6">
            <a:extLst>
              <a:ext uri="{FF2B5EF4-FFF2-40B4-BE49-F238E27FC236}">
                <a16:creationId xmlns:a16="http://schemas.microsoft.com/office/drawing/2014/main" id="{D2AA5C8F-2C1D-7C18-B00B-413276DDADBE}"/>
              </a:ext>
            </a:extLst>
          </p:cNvPr>
          <p:cNvPicPr>
            <a:picLocks noChangeAspect="1"/>
          </p:cNvPicPr>
          <p:nvPr/>
        </p:nvPicPr>
        <p:blipFill>
          <a:blip r:embed="rId3" cstate="screen"/>
          <a:stretch>
            <a:fillRect/>
          </a:stretch>
        </p:blipFill>
        <p:spPr>
          <a:xfrm>
            <a:off x="7947255" y="4819650"/>
            <a:ext cx="834420" cy="369282"/>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圆角矩形"/>
          <p:cNvSpPr/>
          <p:nvPr/>
        </p:nvSpPr>
        <p:spPr>
          <a:xfrm>
            <a:off x="2832834" y="1289465"/>
            <a:ext cx="6589608" cy="5008696"/>
          </a:xfrm>
          <a:prstGeom prst="roundRect">
            <a:avLst>
              <a:gd name="adj" fmla="val 0"/>
            </a:avLst>
          </a:prstGeom>
          <a:gradFill>
            <a:gsLst>
              <a:gs pos="0">
                <a:srgbClr val="FFFFFF">
                  <a:lumMod val="95000"/>
                  <a:alpha val="0"/>
                </a:srgbClr>
              </a:gs>
              <a:gs pos="100000">
                <a:srgbClr val="FFFFFF">
                  <a:lumMod val="95000"/>
                </a:srgbClr>
              </a:gs>
            </a:gsLst>
            <a:lin ang="5400000" scaled="0"/>
          </a:gradFill>
          <a:ln>
            <a:solidFill>
              <a:srgbClr val="CBCFD7"/>
            </a:solidFill>
          </a:ln>
        </p:spPr>
        <p:txBody>
          <a:bodyPr lIns="108000" tIns="36000" rIns="108000" bIns="36000" anchor="ctr"/>
          <a:lstStyle/>
          <a:p>
            <a:pPr marL="285750" indent="-285750" defTabSz="1217930">
              <a:lnSpc>
                <a:spcPct val="125000"/>
              </a:lnSpc>
              <a:spcAft>
                <a:spcPts val="1200"/>
              </a:spcAft>
              <a:buFont typeface="Wingdings" panose="05000000000000000000" pitchFamily="2" charset="2"/>
              <a:buChar char="Ø"/>
              <a:defRPr/>
            </a:pPr>
            <a:endParaRPr lang="en-US" altLang="zh-CN" sz="1200" b="1" kern="0" dirty="0">
              <a:solidFill>
                <a:srgbClr val="1D1D1A"/>
              </a:solidFill>
              <a:latin typeface="微软雅黑"/>
              <a:ea typeface="微软雅黑"/>
              <a:cs typeface="+mn-ea"/>
              <a:sym typeface="+mn-lt"/>
            </a:endParaRPr>
          </a:p>
        </p:txBody>
      </p:sp>
      <p:pic>
        <p:nvPicPr>
          <p:cNvPr id="73" name="cb7fe38d2ee3cb5e7281802291879b7a">
            <a:hlinkClick r:id="" action="ppaction://media"/>
            <a:extLst>
              <a:ext uri="{FF2B5EF4-FFF2-40B4-BE49-F238E27FC236}">
                <a16:creationId xmlns:a16="http://schemas.microsoft.com/office/drawing/2014/main" id="{94C599C0-9E5D-DC69-ED2A-67CA3EB391C2}"/>
              </a:ext>
            </a:extLst>
          </p:cNvPr>
          <p:cNvPicPr>
            <a:picLocks noChangeAspect="1"/>
          </p:cNvPicPr>
          <p:nvPr>
            <a:videoFile r:link="rId2"/>
            <p:extLst>
              <p:ext uri="{DAA4B4D4-6D71-4841-9C94-3DE7FCFB9230}">
                <p14:media xmlns:p14="http://schemas.microsoft.com/office/powerpoint/2010/main" r:embed="rId1"/>
              </p:ext>
            </p:extLst>
          </p:nvPr>
        </p:nvPicPr>
        <p:blipFill>
          <a:blip r:embed="rId11"/>
          <a:stretch>
            <a:fillRect/>
          </a:stretch>
        </p:blipFill>
        <p:spPr>
          <a:xfrm>
            <a:off x="3226650" y="3274612"/>
            <a:ext cx="5653876" cy="2917009"/>
          </a:xfrm>
          <a:prstGeom prst="rect">
            <a:avLst/>
          </a:prstGeom>
        </p:spPr>
      </p:pic>
      <p:sp>
        <p:nvSpPr>
          <p:cNvPr id="2" name="标题 1"/>
          <p:cNvSpPr>
            <a:spLocks noGrp="1"/>
          </p:cNvSpPr>
          <p:nvPr>
            <p:ph type="title"/>
          </p:nvPr>
        </p:nvSpPr>
        <p:spPr>
          <a:xfrm>
            <a:off x="358708" y="474355"/>
            <a:ext cx="11336468" cy="445364"/>
          </a:xfrm>
        </p:spPr>
        <p:txBody>
          <a:bodyPr/>
          <a:lstStyle/>
          <a:p>
            <a:pPr marL="0" marR="0" lvl="0" indent="0" algn="l" defTabSz="1186180" rtl="0" eaLnBrk="1" fontAlgn="auto" latinLnBrk="0" hangingPunct="1">
              <a:lnSpc>
                <a:spcPct val="90000"/>
              </a:lnSpc>
              <a:spcBef>
                <a:spcPct val="0"/>
              </a:spcBef>
              <a:spcAft>
                <a:spcPts val="0"/>
              </a:spcAft>
              <a:buClrTx/>
              <a:buSzTx/>
              <a:buFontTx/>
              <a:buNone/>
              <a:tabLst/>
              <a:defRPr/>
            </a:pPr>
            <a:r>
              <a:rPr kumimoji="0" lang="zh-CN" altLang="en-US" sz="2400" b="1"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j-cs"/>
                <a:sym typeface="微软雅黑" panose="020B0503020204020204" pitchFamily="34" charset="-122"/>
              </a:rPr>
              <a:t>社情民意问数</a:t>
            </a:r>
            <a:r>
              <a:rPr kumimoji="0" lang="en-US" altLang="zh-CN" sz="2400" b="1"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j-cs"/>
                <a:sym typeface="微软雅黑" panose="020B0503020204020204" pitchFamily="34" charset="-122"/>
              </a:rPr>
              <a:t>——</a:t>
            </a:r>
            <a:r>
              <a:rPr kumimoji="0" lang="zh-CN" altLang="en-US" sz="2400" b="1"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j-cs"/>
                <a:sym typeface="微软雅黑" panose="020B0503020204020204" pitchFamily="34" charset="-122"/>
              </a:rPr>
              <a:t>民意热点实时感知，研判处置即问即办</a:t>
            </a:r>
          </a:p>
        </p:txBody>
      </p:sp>
      <p:sp>
        <p:nvSpPr>
          <p:cNvPr id="4" name="圆角矩形 4"/>
          <p:cNvSpPr/>
          <p:nvPr/>
        </p:nvSpPr>
        <p:spPr>
          <a:xfrm>
            <a:off x="404429" y="1289465"/>
            <a:ext cx="2309537" cy="5008696"/>
          </a:xfrm>
          <a:prstGeom prst="roundRect">
            <a:avLst>
              <a:gd name="adj" fmla="val 0"/>
            </a:avLst>
          </a:prstGeom>
          <a:solidFill>
            <a:srgbClr val="FFFFFF">
              <a:lumMod val="95000"/>
            </a:srgbClr>
          </a:solidFill>
          <a:ln w="3175" cap="flat" cmpd="sng" algn="ctr">
            <a:solidFill>
              <a:srgbClr val="FFFFFF">
                <a:lumMod val="85000"/>
              </a:srgbClr>
            </a:solidFill>
            <a:prstDash val="solid"/>
            <a:miter lim="800000"/>
          </a:ln>
          <a:effectLst/>
        </p:spPr>
        <p:txBody>
          <a:bodyPr rot="0" spcFirstLastPara="0" vertOverflow="overflow" horzOverflow="overflow" vert="horz" wrap="square" lIns="91404" tIns="45702" rIns="91404" bIns="45702" numCol="1" spcCol="0" rtlCol="0" fromWordArt="0" anchor="ctr" anchorCtr="0" forceAA="0" compatLnSpc="1">
            <a:noAutofit/>
          </a:bodyPr>
          <a:lstStyle/>
          <a:p>
            <a:pPr algn="ctr" defTabSz="913765">
              <a:defRPr/>
            </a:pPr>
            <a:endParaRPr lang="zh-CN" altLang="en-US" i="1" kern="0" dirty="0">
              <a:solidFill>
                <a:srgbClr val="666666"/>
              </a:solidFill>
              <a:latin typeface="Arial" panose="020B0604020202020204"/>
              <a:ea typeface="微软雅黑"/>
              <a:cs typeface="+mn-ea"/>
              <a:sym typeface="+mn-lt"/>
            </a:endParaRPr>
          </a:p>
        </p:txBody>
      </p:sp>
      <p:sp>
        <p:nvSpPr>
          <p:cNvPr id="95" name="矩形: 圆角 49"/>
          <p:cNvSpPr/>
          <p:nvPr/>
        </p:nvSpPr>
        <p:spPr>
          <a:xfrm>
            <a:off x="404429" y="959599"/>
            <a:ext cx="2309537" cy="288000"/>
          </a:xfrm>
          <a:prstGeom prst="roundRect">
            <a:avLst>
              <a:gd name="adj" fmla="val 0"/>
            </a:avLst>
          </a:prstGeom>
          <a:solidFill>
            <a:schemeClr val="tx2">
              <a:lumMod val="95000"/>
            </a:schemeClr>
          </a:solidFill>
          <a:ln>
            <a:gradFill>
              <a:gsLst>
                <a:gs pos="0">
                  <a:srgbClr val="FFFFFF">
                    <a:lumMod val="95000"/>
                  </a:srgbClr>
                </a:gs>
                <a:gs pos="100000">
                  <a:srgbClr val="FFFFFF">
                    <a:lumMod val="75000"/>
                  </a:srgbClr>
                </a:gs>
              </a:gsLst>
              <a:lin ang="5400000" scaled="0"/>
            </a:gradFill>
          </a:ln>
        </p:spPr>
        <p:txBody>
          <a:bodyPr vert="horz" wrap="square" rtlCol="0" anchor="ctr">
            <a:noAutofit/>
          </a:bodyPr>
          <a:lstStyle/>
          <a:p>
            <a:pPr algn="ctr" defTabSz="914400">
              <a:defRPr/>
            </a:pPr>
            <a:r>
              <a:rPr lang="zh-CN" altLang="en-US" sz="1600" b="1" kern="0" dirty="0">
                <a:solidFill>
                  <a:srgbClr val="C00000"/>
                </a:solidFill>
                <a:latin typeface="微软雅黑" panose="020B0503020204020204" pitchFamily="34" charset="-122"/>
                <a:ea typeface="微软雅黑"/>
              </a:rPr>
              <a:t>业务痛点</a:t>
            </a:r>
          </a:p>
        </p:txBody>
      </p:sp>
      <p:sp>
        <p:nvSpPr>
          <p:cNvPr id="51" name="圆角矩形"/>
          <p:cNvSpPr/>
          <p:nvPr/>
        </p:nvSpPr>
        <p:spPr>
          <a:xfrm>
            <a:off x="9482797" y="1289465"/>
            <a:ext cx="2309537" cy="5008696"/>
          </a:xfrm>
          <a:prstGeom prst="roundRect">
            <a:avLst>
              <a:gd name="adj" fmla="val 0"/>
            </a:avLst>
          </a:prstGeom>
          <a:solidFill>
            <a:srgbClr val="FFFFFF">
              <a:lumMod val="95000"/>
            </a:srgbClr>
          </a:solidFill>
          <a:ln w="3175" cap="flat" cmpd="sng" algn="ctr">
            <a:solidFill>
              <a:srgbClr val="FFFFFF">
                <a:lumMod val="85000"/>
              </a:srgbClr>
            </a:solidFill>
            <a:prstDash val="solid"/>
            <a:miter lim="800000"/>
          </a:ln>
          <a:effectLst/>
        </p:spPr>
        <p:txBody>
          <a:bodyPr rot="0" spcFirstLastPara="0" vertOverflow="overflow" horzOverflow="overflow" vert="horz" wrap="square" lIns="91404" tIns="45702" rIns="91404" bIns="45702" numCol="1" spcCol="0" rtlCol="0" fromWordArt="0" anchor="ctr" anchorCtr="0" forceAA="0" compatLnSpc="1">
            <a:noAutofit/>
          </a:bodyPr>
          <a:lstStyle/>
          <a:p>
            <a:pPr algn="ctr" defTabSz="913765"/>
            <a:endParaRPr lang="en-US" altLang="zh-CN" i="1" kern="0" dirty="0">
              <a:solidFill>
                <a:srgbClr val="666666"/>
              </a:solidFill>
              <a:latin typeface="Arial" panose="020B0604020202020204"/>
              <a:ea typeface="微软雅黑"/>
              <a:cs typeface="+mn-ea"/>
              <a:sym typeface="+mn-lt"/>
            </a:endParaRPr>
          </a:p>
        </p:txBody>
      </p:sp>
      <p:sp>
        <p:nvSpPr>
          <p:cNvPr id="93" name="矩形: 圆角 49"/>
          <p:cNvSpPr/>
          <p:nvPr/>
        </p:nvSpPr>
        <p:spPr>
          <a:xfrm>
            <a:off x="9482797" y="959599"/>
            <a:ext cx="2309537" cy="288000"/>
          </a:xfrm>
          <a:prstGeom prst="roundRect">
            <a:avLst>
              <a:gd name="adj" fmla="val 0"/>
            </a:avLst>
          </a:prstGeom>
          <a:solidFill>
            <a:schemeClr val="tx2">
              <a:lumMod val="95000"/>
            </a:schemeClr>
          </a:solidFill>
          <a:ln>
            <a:gradFill>
              <a:gsLst>
                <a:gs pos="0">
                  <a:srgbClr val="FFFFFF">
                    <a:lumMod val="95000"/>
                  </a:srgbClr>
                </a:gs>
                <a:gs pos="100000">
                  <a:srgbClr val="FFFFFF">
                    <a:lumMod val="75000"/>
                  </a:srgbClr>
                </a:gs>
              </a:gsLst>
              <a:lin ang="5400000" scaled="0"/>
            </a:gradFill>
          </a:ln>
        </p:spPr>
        <p:txBody>
          <a:bodyPr vert="horz" wrap="square" rtlCol="0" anchor="ctr">
            <a:noAutofit/>
          </a:bodyPr>
          <a:lstStyle/>
          <a:p>
            <a:pPr algn="ctr" defTabSz="914400">
              <a:defRPr/>
            </a:pPr>
            <a:r>
              <a:rPr lang="zh-CN" altLang="en-US" sz="1600" b="1" kern="0" dirty="0">
                <a:solidFill>
                  <a:srgbClr val="C00000"/>
                </a:solidFill>
                <a:latin typeface="微软雅黑" panose="020B0503020204020204" pitchFamily="34" charset="-122"/>
                <a:ea typeface="微软雅黑"/>
              </a:rPr>
              <a:t>业务价值</a:t>
            </a:r>
          </a:p>
        </p:txBody>
      </p:sp>
      <p:sp>
        <p:nvSpPr>
          <p:cNvPr id="107" name="矩形: 圆角 49">
            <a:extLst>
              <a:ext uri="{FF2B5EF4-FFF2-40B4-BE49-F238E27FC236}">
                <a16:creationId xmlns:a16="http://schemas.microsoft.com/office/drawing/2014/main" id="{41DAE5F1-CE86-44F8-BE85-B888B645B7B5}"/>
              </a:ext>
            </a:extLst>
          </p:cNvPr>
          <p:cNvSpPr/>
          <p:nvPr/>
        </p:nvSpPr>
        <p:spPr>
          <a:xfrm>
            <a:off x="2803577" y="959599"/>
            <a:ext cx="6589608" cy="288000"/>
          </a:xfrm>
          <a:prstGeom prst="roundRect">
            <a:avLst>
              <a:gd name="adj" fmla="val 0"/>
            </a:avLst>
          </a:prstGeom>
          <a:solidFill>
            <a:schemeClr val="tx2">
              <a:lumMod val="95000"/>
            </a:schemeClr>
          </a:solidFill>
          <a:ln>
            <a:gradFill>
              <a:gsLst>
                <a:gs pos="0">
                  <a:srgbClr val="FFFFFF">
                    <a:lumMod val="95000"/>
                  </a:srgbClr>
                </a:gs>
                <a:gs pos="100000">
                  <a:srgbClr val="FFFFFF">
                    <a:lumMod val="75000"/>
                  </a:srgbClr>
                </a:gs>
              </a:gsLst>
              <a:lin ang="5400000" scaled="0"/>
            </a:gradFill>
          </a:ln>
        </p:spPr>
        <p:txBody>
          <a:bodyPr vert="horz" wrap="square" rtlCol="0" anchor="ctr">
            <a:noAutofit/>
          </a:bodyPr>
          <a:lstStyle/>
          <a:p>
            <a:pPr algn="ctr" defTabSz="914400">
              <a:defRPr/>
            </a:pPr>
            <a:r>
              <a:rPr lang="zh-CN" altLang="en-US" sz="1600" b="1" kern="0" dirty="0">
                <a:solidFill>
                  <a:srgbClr val="C00000"/>
                </a:solidFill>
                <a:latin typeface="微软雅黑" panose="020B0503020204020204" pitchFamily="34" charset="-122"/>
                <a:ea typeface="微软雅黑"/>
              </a:rPr>
              <a:t>解决方案</a:t>
            </a:r>
          </a:p>
        </p:txBody>
      </p:sp>
      <p:sp>
        <p:nvSpPr>
          <p:cNvPr id="108" name="圆角矩形 4">
            <a:extLst>
              <a:ext uri="{FF2B5EF4-FFF2-40B4-BE49-F238E27FC236}">
                <a16:creationId xmlns:a16="http://schemas.microsoft.com/office/drawing/2014/main" id="{9A08DC3F-FB4D-4A0D-8335-C40E3A8B4AF8}"/>
              </a:ext>
            </a:extLst>
          </p:cNvPr>
          <p:cNvSpPr/>
          <p:nvPr/>
        </p:nvSpPr>
        <p:spPr>
          <a:xfrm>
            <a:off x="3036746" y="1462401"/>
            <a:ext cx="6123272" cy="1732247"/>
          </a:xfrm>
          <a:prstGeom prst="roundRect">
            <a:avLst>
              <a:gd name="adj" fmla="val 0"/>
            </a:avLst>
          </a:prstGeom>
          <a:solidFill>
            <a:srgbClr val="FFFFFF">
              <a:lumMod val="95000"/>
            </a:srgbClr>
          </a:solidFill>
          <a:ln w="3175" cap="flat" cmpd="sng" algn="ctr">
            <a:noFill/>
            <a:prstDash val="solid"/>
            <a:miter lim="800000"/>
          </a:ln>
          <a:effectLst/>
        </p:spPr>
        <p:txBody>
          <a:bodyPr rot="0" spcFirstLastPara="0" vertOverflow="overflow" horzOverflow="overflow" vert="horz" wrap="square" lIns="91404" tIns="45702" rIns="91404" bIns="45702" numCol="1" spcCol="0" rtlCol="0" fromWordArt="0" anchor="ctr" anchorCtr="0" forceAA="0" compatLnSpc="1">
            <a:noAutofit/>
          </a:bodyPr>
          <a:lstStyle/>
          <a:p>
            <a:pPr algn="ctr" defTabSz="913765">
              <a:defRPr/>
            </a:pPr>
            <a:endParaRPr lang="zh-CN" altLang="en-US" i="1" kern="0" dirty="0">
              <a:solidFill>
                <a:srgbClr val="666666"/>
              </a:solidFill>
              <a:latin typeface="Arial" panose="020B0604020202020204"/>
              <a:ea typeface="微软雅黑"/>
              <a:cs typeface="+mn-ea"/>
              <a:sym typeface="+mn-lt"/>
            </a:endParaRPr>
          </a:p>
        </p:txBody>
      </p:sp>
      <p:grpSp>
        <p:nvGrpSpPr>
          <p:cNvPr id="10" name="组合 9">
            <a:extLst>
              <a:ext uri="{FF2B5EF4-FFF2-40B4-BE49-F238E27FC236}">
                <a16:creationId xmlns:a16="http://schemas.microsoft.com/office/drawing/2014/main" id="{1026EEE8-8D5D-868C-F968-7B78DE328E61}"/>
              </a:ext>
            </a:extLst>
          </p:cNvPr>
          <p:cNvGrpSpPr/>
          <p:nvPr/>
        </p:nvGrpSpPr>
        <p:grpSpPr>
          <a:xfrm>
            <a:off x="528318" y="1737533"/>
            <a:ext cx="2061758" cy="3752427"/>
            <a:chOff x="1811742" y="4085607"/>
            <a:chExt cx="3801922" cy="6919547"/>
          </a:xfrm>
        </p:grpSpPr>
        <p:sp>
          <p:nvSpPr>
            <p:cNvPr id="7" name="文本框 6">
              <a:extLst>
                <a:ext uri="{FF2B5EF4-FFF2-40B4-BE49-F238E27FC236}">
                  <a16:creationId xmlns:a16="http://schemas.microsoft.com/office/drawing/2014/main" id="{3917CA6E-1112-1D78-E85D-72A40F5877CD}"/>
                </a:ext>
              </a:extLst>
            </p:cNvPr>
            <p:cNvSpPr txBox="1"/>
            <p:nvPr/>
          </p:nvSpPr>
          <p:spPr>
            <a:xfrm>
              <a:off x="1811742" y="9374169"/>
              <a:ext cx="3801922" cy="1630985"/>
            </a:xfrm>
            <a:prstGeom prst="rect">
              <a:avLst/>
            </a:prstGeom>
            <a:noFill/>
          </p:spPr>
          <p:txBody>
            <a:bodyPr wrap="square">
              <a:spAutoFit/>
            </a:bodyPr>
            <a:lstStyle/>
            <a:p>
              <a:pPr algn="ctr" defTabSz="2408555" hangingPunct="0">
                <a:lnSpc>
                  <a:spcPct val="120000"/>
                </a:lnSpc>
                <a:spcAft>
                  <a:spcPts val="300"/>
                </a:spcAft>
              </a:pPr>
              <a:r>
                <a:rPr lang="zh-CN" altLang="en-US" sz="1400" b="1" kern="0" dirty="0">
                  <a:solidFill>
                    <a:srgbClr val="ED7D31"/>
                  </a:solidFill>
                  <a:latin typeface="微软雅黑" charset="0"/>
                  <a:cs typeface="Helvetica"/>
                  <a:sym typeface="Helvetica"/>
                </a:rPr>
                <a:t>态势预测难</a:t>
              </a:r>
              <a:endParaRPr lang="en-US" altLang="zh-CN" sz="1400" kern="0" dirty="0">
                <a:solidFill>
                  <a:srgbClr val="ED7D31"/>
                </a:solidFill>
                <a:latin typeface="微软雅黑" charset="0"/>
                <a:cs typeface="Helvetica"/>
                <a:sym typeface="Helvetica"/>
              </a:endParaRPr>
            </a:p>
            <a:p>
              <a:pPr algn="ctr" defTabSz="2408555" hangingPunct="0">
                <a:lnSpc>
                  <a:spcPct val="120000"/>
                </a:lnSpc>
                <a:spcAft>
                  <a:spcPts val="300"/>
                </a:spcAft>
              </a:pPr>
              <a:r>
                <a:rPr lang="zh-CN" altLang="en-US" sz="1400" kern="0" dirty="0">
                  <a:solidFill>
                    <a:srgbClr val="000000">
                      <a:lumMod val="75000"/>
                      <a:lumOff val="25000"/>
                    </a:srgbClr>
                  </a:solidFill>
                  <a:latin typeface="微软雅黑" charset="0"/>
                  <a:cs typeface="Helvetica"/>
                  <a:sym typeface="Helvetica"/>
                </a:rPr>
                <a:t>缺乏对事件的多维度分析及趋势预测能力</a:t>
              </a:r>
              <a:endParaRPr lang="en-US" altLang="zh-CN" sz="1400" kern="0" dirty="0">
                <a:solidFill>
                  <a:srgbClr val="000000">
                    <a:lumMod val="75000"/>
                    <a:lumOff val="25000"/>
                  </a:srgbClr>
                </a:solidFill>
                <a:latin typeface="微软雅黑" charset="0"/>
                <a:cs typeface="Helvetica"/>
                <a:sym typeface="Helvetica"/>
              </a:endParaRPr>
            </a:p>
          </p:txBody>
        </p:sp>
        <p:sp>
          <p:nvSpPr>
            <p:cNvPr id="8" name="文本框 7">
              <a:extLst>
                <a:ext uri="{FF2B5EF4-FFF2-40B4-BE49-F238E27FC236}">
                  <a16:creationId xmlns:a16="http://schemas.microsoft.com/office/drawing/2014/main" id="{02A0C377-F698-4E1F-2FC1-9D2B7080B928}"/>
                </a:ext>
              </a:extLst>
            </p:cNvPr>
            <p:cNvSpPr txBox="1"/>
            <p:nvPr/>
          </p:nvSpPr>
          <p:spPr>
            <a:xfrm>
              <a:off x="1811742" y="4085607"/>
              <a:ext cx="3801922" cy="2107723"/>
            </a:xfrm>
            <a:prstGeom prst="rect">
              <a:avLst/>
            </a:prstGeom>
            <a:noFill/>
          </p:spPr>
          <p:txBody>
            <a:bodyPr wrap="square">
              <a:spAutoFit/>
            </a:bodyPr>
            <a:lstStyle/>
            <a:p>
              <a:pPr algn="ctr" defTabSz="2408555" hangingPunct="0">
                <a:lnSpc>
                  <a:spcPct val="120000"/>
                </a:lnSpc>
                <a:spcAft>
                  <a:spcPts val="300"/>
                </a:spcAft>
              </a:pPr>
              <a:r>
                <a:rPr lang="zh-CN" altLang="en-US" sz="1400" b="1" kern="0" dirty="0">
                  <a:solidFill>
                    <a:srgbClr val="ED7D31"/>
                  </a:solidFill>
                  <a:latin typeface="微软雅黑" charset="0"/>
                  <a:cs typeface="Helvetica"/>
                  <a:sym typeface="Helvetica"/>
                </a:rPr>
                <a:t>数据挖掘难</a:t>
              </a:r>
              <a:endParaRPr lang="en-US" altLang="zh-CN" sz="1400" kern="0" dirty="0">
                <a:solidFill>
                  <a:srgbClr val="ED7D31"/>
                </a:solidFill>
                <a:latin typeface="微软雅黑" charset="0"/>
                <a:cs typeface="Helvetica"/>
                <a:sym typeface="Helvetica"/>
              </a:endParaRPr>
            </a:p>
            <a:p>
              <a:pPr algn="ctr" defTabSz="2408555" hangingPunct="0">
                <a:lnSpc>
                  <a:spcPct val="120000"/>
                </a:lnSpc>
                <a:spcAft>
                  <a:spcPts val="300"/>
                </a:spcAft>
              </a:pPr>
              <a:r>
                <a:rPr lang="zh-CN" altLang="en-US" sz="1400" kern="0" dirty="0">
                  <a:solidFill>
                    <a:srgbClr val="000000">
                      <a:lumMod val="75000"/>
                      <a:lumOff val="25000"/>
                    </a:srgbClr>
                  </a:solidFill>
                  <a:latin typeface="微软雅黑" charset="0"/>
                  <a:cs typeface="Helvetica"/>
                  <a:sym typeface="Helvetica"/>
                </a:rPr>
                <a:t>大屏的数据分析功能无法灵活调整，只能展示固化的分析维度</a:t>
              </a:r>
              <a:endParaRPr lang="en-US" altLang="zh-CN" sz="1400" kern="0" dirty="0">
                <a:solidFill>
                  <a:srgbClr val="000000">
                    <a:lumMod val="75000"/>
                    <a:lumOff val="25000"/>
                  </a:srgbClr>
                </a:solidFill>
                <a:latin typeface="微软雅黑" charset="0"/>
                <a:cs typeface="Helvetica"/>
                <a:sym typeface="Helvetica"/>
              </a:endParaRPr>
            </a:p>
          </p:txBody>
        </p:sp>
        <p:sp>
          <p:nvSpPr>
            <p:cNvPr id="9" name="文本框 8">
              <a:extLst>
                <a:ext uri="{FF2B5EF4-FFF2-40B4-BE49-F238E27FC236}">
                  <a16:creationId xmlns:a16="http://schemas.microsoft.com/office/drawing/2014/main" id="{2628DA06-0022-7CCE-09E0-CB0786884DA0}"/>
                </a:ext>
              </a:extLst>
            </p:cNvPr>
            <p:cNvSpPr txBox="1"/>
            <p:nvPr/>
          </p:nvSpPr>
          <p:spPr>
            <a:xfrm>
              <a:off x="1811742" y="6730353"/>
              <a:ext cx="3801922" cy="2107723"/>
            </a:xfrm>
            <a:prstGeom prst="rect">
              <a:avLst/>
            </a:prstGeom>
            <a:noFill/>
          </p:spPr>
          <p:txBody>
            <a:bodyPr wrap="square">
              <a:spAutoFit/>
            </a:bodyPr>
            <a:lstStyle/>
            <a:p>
              <a:pPr algn="ctr" defTabSz="2408555" hangingPunct="0">
                <a:lnSpc>
                  <a:spcPct val="120000"/>
                </a:lnSpc>
                <a:spcAft>
                  <a:spcPts val="300"/>
                </a:spcAft>
              </a:pPr>
              <a:r>
                <a:rPr lang="zh-CN" altLang="en-US" sz="1400" b="1" kern="0" dirty="0">
                  <a:solidFill>
                    <a:srgbClr val="ED7D31"/>
                  </a:solidFill>
                  <a:latin typeface="微软雅黑" charset="0"/>
                  <a:cs typeface="Helvetica"/>
                  <a:sym typeface="Helvetica"/>
                </a:rPr>
                <a:t>事件发现难</a:t>
              </a:r>
              <a:endParaRPr lang="en-US" altLang="zh-CN" sz="1400" b="1" kern="0" dirty="0">
                <a:solidFill>
                  <a:srgbClr val="ED7D31"/>
                </a:solidFill>
                <a:latin typeface="微软雅黑" charset="0"/>
                <a:cs typeface="Helvetica"/>
                <a:sym typeface="Helvetica"/>
              </a:endParaRPr>
            </a:p>
            <a:p>
              <a:pPr algn="ctr" defTabSz="2408555" hangingPunct="0">
                <a:lnSpc>
                  <a:spcPct val="120000"/>
                </a:lnSpc>
                <a:spcAft>
                  <a:spcPts val="300"/>
                </a:spcAft>
              </a:pPr>
              <a:r>
                <a:rPr lang="zh-CN" altLang="en-US" sz="1400" kern="0" dirty="0">
                  <a:solidFill>
                    <a:srgbClr val="000000">
                      <a:lumMod val="75000"/>
                      <a:lumOff val="25000"/>
                    </a:srgbClr>
                  </a:solidFill>
                  <a:latin typeface="微软雅黑" charset="0"/>
                  <a:cs typeface="Helvetica"/>
                  <a:sym typeface="微软雅黑"/>
                </a:rPr>
                <a:t>数据量庞大导致事件的处理难度加大，很难及时发现热点事件</a:t>
              </a:r>
              <a:endParaRPr lang="en-US" altLang="zh-CN" sz="1400" kern="0" dirty="0">
                <a:solidFill>
                  <a:srgbClr val="000000">
                    <a:lumMod val="75000"/>
                    <a:lumOff val="25000"/>
                  </a:srgbClr>
                </a:solidFill>
                <a:latin typeface="微软雅黑" charset="0"/>
                <a:cs typeface="Helvetica"/>
                <a:sym typeface="Helvetica"/>
              </a:endParaRPr>
            </a:p>
          </p:txBody>
        </p:sp>
      </p:grpSp>
      <p:grpSp>
        <p:nvGrpSpPr>
          <p:cNvPr id="11" name="组合 10">
            <a:extLst>
              <a:ext uri="{FF2B5EF4-FFF2-40B4-BE49-F238E27FC236}">
                <a16:creationId xmlns:a16="http://schemas.microsoft.com/office/drawing/2014/main" id="{571C7606-02A3-9A01-D278-39B8BF5707B4}"/>
              </a:ext>
            </a:extLst>
          </p:cNvPr>
          <p:cNvGrpSpPr/>
          <p:nvPr/>
        </p:nvGrpSpPr>
        <p:grpSpPr>
          <a:xfrm>
            <a:off x="9606686" y="1737533"/>
            <a:ext cx="2061758" cy="4010959"/>
            <a:chOff x="1811742" y="4085607"/>
            <a:chExt cx="3801922" cy="7396285"/>
          </a:xfrm>
        </p:grpSpPr>
        <p:sp>
          <p:nvSpPr>
            <p:cNvPr id="12" name="文本框 11">
              <a:extLst>
                <a:ext uri="{FF2B5EF4-FFF2-40B4-BE49-F238E27FC236}">
                  <a16:creationId xmlns:a16="http://schemas.microsoft.com/office/drawing/2014/main" id="{893CA213-19AC-7595-6447-7D3FE906A578}"/>
                </a:ext>
              </a:extLst>
            </p:cNvPr>
            <p:cNvSpPr txBox="1"/>
            <p:nvPr/>
          </p:nvSpPr>
          <p:spPr>
            <a:xfrm>
              <a:off x="1811742" y="9374169"/>
              <a:ext cx="3801922" cy="2107723"/>
            </a:xfrm>
            <a:prstGeom prst="rect">
              <a:avLst/>
            </a:prstGeom>
            <a:noFill/>
          </p:spPr>
          <p:txBody>
            <a:bodyPr wrap="square">
              <a:spAutoFit/>
            </a:bodyPr>
            <a:lstStyle/>
            <a:p>
              <a:pPr algn="ctr" defTabSz="2408555" hangingPunct="0">
                <a:lnSpc>
                  <a:spcPct val="120000"/>
                </a:lnSpc>
                <a:spcAft>
                  <a:spcPts val="300"/>
                </a:spcAft>
              </a:pPr>
              <a:r>
                <a:rPr lang="zh-CN" altLang="en-US" sz="1400" b="1" kern="0" dirty="0">
                  <a:solidFill>
                    <a:srgbClr val="ED7D31"/>
                  </a:solidFill>
                  <a:latin typeface="微软雅黑" charset="0"/>
                  <a:cs typeface="Helvetica"/>
                  <a:sym typeface="Helvetica"/>
                </a:rPr>
                <a:t>研判“早”分析</a:t>
              </a:r>
            </a:p>
            <a:p>
              <a:pPr algn="ctr" defTabSz="2408555" hangingPunct="0">
                <a:lnSpc>
                  <a:spcPct val="120000"/>
                </a:lnSpc>
                <a:spcAft>
                  <a:spcPts val="300"/>
                </a:spcAft>
              </a:pPr>
              <a:r>
                <a:rPr lang="zh-CN" altLang="en-US" sz="1400" kern="0" dirty="0">
                  <a:solidFill>
                    <a:srgbClr val="000000">
                      <a:lumMod val="75000"/>
                      <a:lumOff val="25000"/>
                    </a:srgbClr>
                  </a:solidFill>
                  <a:latin typeface="微软雅黑" charset="0"/>
                  <a:cs typeface="Helvetica"/>
                  <a:sym typeface="Helvetica"/>
                </a:rPr>
                <a:t>主动提供根因分析、趋势预测等辅助决策依据，决策时间缩短 </a:t>
              </a:r>
              <a:r>
                <a:rPr lang="en-US" altLang="zh-CN" sz="1400" b="1" kern="0" dirty="0">
                  <a:solidFill>
                    <a:srgbClr val="C00000"/>
                  </a:solidFill>
                  <a:latin typeface="微软雅黑" charset="0"/>
                  <a:cs typeface="Helvetica"/>
                  <a:sym typeface="Helvetica"/>
                </a:rPr>
                <a:t>60%</a:t>
              </a:r>
              <a:endParaRPr lang="zh-CN" altLang="en-US" sz="1400" b="1" kern="0" dirty="0">
                <a:solidFill>
                  <a:srgbClr val="C00000"/>
                </a:solidFill>
                <a:latin typeface="微软雅黑" charset="0"/>
                <a:cs typeface="Helvetica"/>
                <a:sym typeface="Helvetica"/>
              </a:endParaRPr>
            </a:p>
          </p:txBody>
        </p:sp>
        <p:sp>
          <p:nvSpPr>
            <p:cNvPr id="13" name="文本框 12">
              <a:extLst>
                <a:ext uri="{FF2B5EF4-FFF2-40B4-BE49-F238E27FC236}">
                  <a16:creationId xmlns:a16="http://schemas.microsoft.com/office/drawing/2014/main" id="{AB2B86EA-3F78-1996-A4C0-1921DA03FB81}"/>
                </a:ext>
              </a:extLst>
            </p:cNvPr>
            <p:cNvSpPr txBox="1"/>
            <p:nvPr/>
          </p:nvSpPr>
          <p:spPr>
            <a:xfrm>
              <a:off x="1811742" y="4085607"/>
              <a:ext cx="3801922" cy="2107723"/>
            </a:xfrm>
            <a:prstGeom prst="rect">
              <a:avLst/>
            </a:prstGeom>
            <a:noFill/>
          </p:spPr>
          <p:txBody>
            <a:bodyPr wrap="square">
              <a:spAutoFit/>
            </a:bodyPr>
            <a:lstStyle/>
            <a:p>
              <a:pPr algn="ctr" defTabSz="2408555" hangingPunct="0">
                <a:lnSpc>
                  <a:spcPct val="120000"/>
                </a:lnSpc>
                <a:spcAft>
                  <a:spcPts val="300"/>
                </a:spcAft>
              </a:pPr>
              <a:r>
                <a:rPr lang="zh-CN" altLang="en-US" sz="1400" b="1" kern="0" dirty="0">
                  <a:solidFill>
                    <a:srgbClr val="ED7D31"/>
                  </a:solidFill>
                  <a:latin typeface="微软雅黑" charset="0"/>
                  <a:cs typeface="Helvetica"/>
                  <a:sym typeface="Helvetica"/>
                </a:rPr>
                <a:t>事件“早”知道</a:t>
              </a:r>
            </a:p>
            <a:p>
              <a:pPr algn="ctr" defTabSz="2408555" hangingPunct="0">
                <a:lnSpc>
                  <a:spcPct val="120000"/>
                </a:lnSpc>
                <a:spcAft>
                  <a:spcPts val="300"/>
                </a:spcAft>
              </a:pPr>
              <a:r>
                <a:rPr lang="zh-CN" altLang="en-US" sz="1400" kern="0" dirty="0">
                  <a:solidFill>
                    <a:srgbClr val="000000">
                      <a:lumMod val="75000"/>
                      <a:lumOff val="25000"/>
                    </a:srgbClr>
                  </a:solidFill>
                  <a:latin typeface="微软雅黑" charset="0"/>
                  <a:cs typeface="Helvetica"/>
                  <a:sym typeface="Helvetica"/>
                </a:rPr>
                <a:t>提高民情诉求处置时效，从平均</a:t>
              </a:r>
              <a:r>
                <a:rPr lang="en-US" altLang="zh-CN" sz="1400" kern="0" dirty="0">
                  <a:solidFill>
                    <a:srgbClr val="000000">
                      <a:lumMod val="75000"/>
                      <a:lumOff val="25000"/>
                    </a:srgbClr>
                  </a:solidFill>
                  <a:latin typeface="微软雅黑" charset="0"/>
                  <a:cs typeface="Helvetica"/>
                  <a:sym typeface="Helvetica"/>
                </a:rPr>
                <a:t>2</a:t>
              </a:r>
              <a:r>
                <a:rPr lang="zh-CN" altLang="en-US" sz="1400" kern="0" dirty="0">
                  <a:solidFill>
                    <a:srgbClr val="000000">
                      <a:lumMod val="75000"/>
                      <a:lumOff val="25000"/>
                    </a:srgbClr>
                  </a:solidFill>
                  <a:latin typeface="微软雅黑" charset="0"/>
                  <a:cs typeface="Helvetica"/>
                  <a:sym typeface="Helvetica"/>
                </a:rPr>
                <a:t>小时缩短到</a:t>
              </a:r>
              <a:r>
                <a:rPr lang="en-US" altLang="zh-CN" sz="1400" b="1" kern="0" dirty="0">
                  <a:solidFill>
                    <a:srgbClr val="C00000"/>
                  </a:solidFill>
                  <a:latin typeface="微软雅黑" charset="0"/>
                  <a:cs typeface="Helvetica"/>
                  <a:sym typeface="Helvetica"/>
                </a:rPr>
                <a:t>5</a:t>
              </a:r>
              <a:r>
                <a:rPr lang="zh-CN" altLang="en-US" sz="1400" b="1" kern="0" dirty="0">
                  <a:solidFill>
                    <a:srgbClr val="C00000"/>
                  </a:solidFill>
                  <a:latin typeface="微软雅黑" charset="0"/>
                  <a:cs typeface="Helvetica"/>
                  <a:sym typeface="Helvetica"/>
                </a:rPr>
                <a:t>分钟</a:t>
              </a:r>
              <a:endParaRPr lang="en-US" altLang="zh-CN" sz="1400" b="1" kern="0" dirty="0">
                <a:solidFill>
                  <a:srgbClr val="C00000"/>
                </a:solidFill>
                <a:latin typeface="微软雅黑" charset="0"/>
                <a:cs typeface="Helvetica"/>
                <a:sym typeface="Helvetica"/>
              </a:endParaRPr>
            </a:p>
          </p:txBody>
        </p:sp>
        <p:sp>
          <p:nvSpPr>
            <p:cNvPr id="14" name="文本框 13">
              <a:extLst>
                <a:ext uri="{FF2B5EF4-FFF2-40B4-BE49-F238E27FC236}">
                  <a16:creationId xmlns:a16="http://schemas.microsoft.com/office/drawing/2014/main" id="{4F4C7083-E8C0-CBD0-3219-F0FD1150F27A}"/>
                </a:ext>
              </a:extLst>
            </p:cNvPr>
            <p:cNvSpPr txBox="1"/>
            <p:nvPr/>
          </p:nvSpPr>
          <p:spPr>
            <a:xfrm>
              <a:off x="1811742" y="6730353"/>
              <a:ext cx="3801922" cy="2107723"/>
            </a:xfrm>
            <a:prstGeom prst="rect">
              <a:avLst/>
            </a:prstGeom>
            <a:noFill/>
          </p:spPr>
          <p:txBody>
            <a:bodyPr wrap="square">
              <a:spAutoFit/>
            </a:bodyPr>
            <a:lstStyle/>
            <a:p>
              <a:pPr algn="ctr" defTabSz="2408555" hangingPunct="0">
                <a:lnSpc>
                  <a:spcPct val="120000"/>
                </a:lnSpc>
                <a:spcAft>
                  <a:spcPts val="300"/>
                </a:spcAft>
              </a:pPr>
              <a:r>
                <a:rPr lang="zh-CN" altLang="en-US" sz="1400" b="1" kern="0" dirty="0">
                  <a:solidFill>
                    <a:srgbClr val="ED7D31"/>
                  </a:solidFill>
                  <a:latin typeface="微软雅黑" charset="0"/>
                  <a:cs typeface="Helvetica"/>
                  <a:sym typeface="Helvetica"/>
                </a:rPr>
                <a:t>趋势“早”预测</a:t>
              </a:r>
            </a:p>
            <a:p>
              <a:pPr algn="ctr" defTabSz="2408555" hangingPunct="0">
                <a:lnSpc>
                  <a:spcPct val="120000"/>
                </a:lnSpc>
                <a:spcAft>
                  <a:spcPts val="300"/>
                </a:spcAft>
              </a:pPr>
              <a:r>
                <a:rPr lang="zh-CN" altLang="en-US" sz="1400" kern="0" dirty="0">
                  <a:solidFill>
                    <a:srgbClr val="000000">
                      <a:lumMod val="75000"/>
                      <a:lumOff val="25000"/>
                    </a:srgbClr>
                  </a:solidFill>
                  <a:latin typeface="微软雅黑" charset="0"/>
                  <a:cs typeface="Helvetica"/>
                  <a:sym typeface="Helvetica"/>
                </a:rPr>
                <a:t>缩短重大舆情事件发现时间，从平均</a:t>
              </a:r>
              <a:r>
                <a:rPr lang="en-US" altLang="zh-CN" sz="1400" kern="0" dirty="0">
                  <a:solidFill>
                    <a:srgbClr val="000000">
                      <a:lumMod val="75000"/>
                      <a:lumOff val="25000"/>
                    </a:srgbClr>
                  </a:solidFill>
                  <a:latin typeface="微软雅黑" charset="0"/>
                  <a:cs typeface="Helvetica"/>
                  <a:sym typeface="Helvetica"/>
                </a:rPr>
                <a:t>1</a:t>
              </a:r>
              <a:r>
                <a:rPr lang="zh-CN" altLang="en-US" sz="1400" kern="0" dirty="0">
                  <a:solidFill>
                    <a:srgbClr val="000000">
                      <a:lumMod val="75000"/>
                      <a:lumOff val="25000"/>
                    </a:srgbClr>
                  </a:solidFill>
                  <a:latin typeface="微软雅黑" charset="0"/>
                  <a:cs typeface="Helvetica"/>
                  <a:sym typeface="Helvetica"/>
                </a:rPr>
                <a:t>小时缩短到</a:t>
              </a:r>
              <a:r>
                <a:rPr lang="en-US" altLang="zh-CN" sz="1400" b="1" kern="0" dirty="0">
                  <a:solidFill>
                    <a:srgbClr val="C00000"/>
                  </a:solidFill>
                  <a:latin typeface="微软雅黑" charset="0"/>
                  <a:cs typeface="Helvetica"/>
                  <a:sym typeface="Helvetica"/>
                </a:rPr>
                <a:t>10</a:t>
              </a:r>
              <a:r>
                <a:rPr lang="zh-CN" altLang="en-US" sz="1400" b="1" kern="0" dirty="0">
                  <a:solidFill>
                    <a:srgbClr val="C00000"/>
                  </a:solidFill>
                  <a:latin typeface="微软雅黑" charset="0"/>
                  <a:cs typeface="Helvetica"/>
                  <a:sym typeface="Helvetica"/>
                </a:rPr>
                <a:t>分钟</a:t>
              </a:r>
              <a:endParaRPr lang="en-US" altLang="zh-CN" sz="1400" b="1" kern="0" dirty="0">
                <a:solidFill>
                  <a:srgbClr val="C00000"/>
                </a:solidFill>
                <a:latin typeface="微软雅黑" charset="0"/>
                <a:cs typeface="Helvetica"/>
                <a:sym typeface="Helvetica"/>
              </a:endParaRPr>
            </a:p>
          </p:txBody>
        </p:sp>
      </p:grpSp>
      <p:sp>
        <p:nvSpPr>
          <p:cNvPr id="140" name="矩形: 圆角 4">
            <a:extLst>
              <a:ext uri="{FF2B5EF4-FFF2-40B4-BE49-F238E27FC236}">
                <a16:creationId xmlns:a16="http://schemas.microsoft.com/office/drawing/2014/main" id="{33190AA4-F749-5471-5F06-66CB570CB409}"/>
              </a:ext>
            </a:extLst>
          </p:cNvPr>
          <p:cNvSpPr txBox="1"/>
          <p:nvPr/>
        </p:nvSpPr>
        <p:spPr>
          <a:xfrm>
            <a:off x="3161234" y="2738360"/>
            <a:ext cx="458869" cy="430887"/>
          </a:xfrm>
          <a:prstGeom prst="rect">
            <a:avLst/>
          </a:prstGeom>
          <a:ln w="12700">
            <a:miter lim="400000"/>
          </a:ln>
        </p:spPr>
        <p:txBody>
          <a:bodyPr lIns="45719" rIns="45719" anchor="ctr">
            <a:spAutoFit/>
          </a:bodyPr>
          <a:lstStyle/>
          <a:p>
            <a:pPr marL="0" marR="0" lvl="0" indent="0" algn="ctr" defTabSz="914400" eaLnBrk="1" fontAlgn="auto" latinLnBrk="0" hangingPunct="0">
              <a:lnSpc>
                <a:spcPct val="100000"/>
              </a:lnSpc>
              <a:spcBef>
                <a:spcPts val="0"/>
              </a:spcBef>
              <a:spcAft>
                <a:spcPts val="0"/>
              </a:spcAft>
              <a:buClrTx/>
              <a:buSzTx/>
              <a:buFontTx/>
              <a:buNone/>
              <a:tabLst/>
              <a:defRPr sz="1600" b="1">
                <a:solidFill>
                  <a:srgbClr val="13237D"/>
                </a:solidFill>
                <a:latin typeface="Arial" panose="020B0604020202020204"/>
                <a:ea typeface="Arial" panose="020B0604020202020204"/>
                <a:cs typeface="Arial" panose="020B0604020202020204"/>
                <a:sym typeface="Arial" panose="020B0604020202020204"/>
              </a:defRPr>
            </a:pPr>
            <a:r>
              <a:rPr kumimoji="0" lang="zh-CN" altLang="en-US" sz="1050" b="1" i="0" u="none" strike="noStrike" kern="0" cap="none" spc="0" normalizeH="0" baseline="0" noProof="0" dirty="0">
                <a:ln>
                  <a:noFill/>
                </a:ln>
                <a:solidFill>
                  <a:srgbClr val="13237D"/>
                </a:solidFill>
                <a:effectLst/>
                <a:uLnTx/>
                <a:uFillTx/>
                <a:latin typeface="微软雅黑" panose="020B0503020204020204" pitchFamily="34" charset="-122"/>
                <a:cs typeface="微软雅黑" panose="020B0503020204020204" charset="-122"/>
                <a:sym typeface="微软雅黑" panose="020B0503020204020204" charset="-122"/>
              </a:rPr>
              <a:t>数据</a:t>
            </a:r>
          </a:p>
          <a:p>
            <a:pPr marL="0" marR="0" lvl="0" indent="0" algn="ctr" defTabSz="914400" eaLnBrk="1" fontAlgn="auto" latinLnBrk="0" hangingPunct="0">
              <a:lnSpc>
                <a:spcPct val="100000"/>
              </a:lnSpc>
              <a:spcBef>
                <a:spcPts val="0"/>
              </a:spcBef>
              <a:spcAft>
                <a:spcPts val="0"/>
              </a:spcAft>
              <a:buClrTx/>
              <a:buSzTx/>
              <a:buFontTx/>
              <a:buNone/>
              <a:tabLst/>
              <a:defRPr sz="1600" b="1">
                <a:solidFill>
                  <a:srgbClr val="13237D"/>
                </a:solidFill>
                <a:latin typeface="Arial" panose="020B0604020202020204"/>
                <a:ea typeface="Arial" panose="020B0604020202020204"/>
                <a:cs typeface="Arial" panose="020B0604020202020204"/>
                <a:sym typeface="Arial" panose="020B0604020202020204"/>
              </a:defRPr>
            </a:pPr>
            <a:r>
              <a:rPr kumimoji="0" lang="zh-CN" altLang="en-US" sz="1050" b="1" i="0" u="none" strike="noStrike" kern="0" cap="none" spc="0" normalizeH="0" baseline="0" noProof="0" dirty="0">
                <a:ln>
                  <a:noFill/>
                </a:ln>
                <a:solidFill>
                  <a:srgbClr val="13237D"/>
                </a:solidFill>
                <a:effectLst/>
                <a:uLnTx/>
                <a:uFillTx/>
                <a:latin typeface="微软雅黑" panose="020B0503020204020204" pitchFamily="34" charset="-122"/>
                <a:cs typeface="微软雅黑" panose="020B0503020204020204" charset="-122"/>
                <a:sym typeface="微软雅黑" panose="020B0503020204020204" charset="-122"/>
              </a:rPr>
              <a:t>接入</a:t>
            </a:r>
          </a:p>
        </p:txBody>
      </p:sp>
      <p:sp>
        <p:nvSpPr>
          <p:cNvPr id="142" name="直接连接符 187">
            <a:extLst>
              <a:ext uri="{FF2B5EF4-FFF2-40B4-BE49-F238E27FC236}">
                <a16:creationId xmlns:a16="http://schemas.microsoft.com/office/drawing/2014/main" id="{8167B499-FB32-5073-8B05-6CC6B1518A01}"/>
              </a:ext>
            </a:extLst>
          </p:cNvPr>
          <p:cNvSpPr/>
          <p:nvPr/>
        </p:nvSpPr>
        <p:spPr>
          <a:xfrm>
            <a:off x="3218416" y="2765284"/>
            <a:ext cx="5807822" cy="1"/>
          </a:xfrm>
          <a:prstGeom prst="line">
            <a:avLst/>
          </a:prstGeom>
          <a:ln w="12700">
            <a:solidFill>
              <a:srgbClr val="AC3A7D"/>
            </a:solidFill>
            <a:prstDash val="dash"/>
            <a:miter/>
          </a:ln>
        </p:spPr>
        <p:txBody>
          <a:bodyPr lIns="0" tIns="0" rIns="0" bIns="0"/>
          <a:lstStyle/>
          <a:p>
            <a:pPr marL="0" marR="0" lvl="0" indent="0" defTabSz="914400" eaLnBrk="1" fontAlgn="auto" latinLnBrk="0" hangingPunct="0">
              <a:lnSpc>
                <a:spcPct val="100000"/>
              </a:lnSpc>
              <a:spcBef>
                <a:spcPts val="0"/>
              </a:spcBef>
              <a:spcAft>
                <a:spcPts val="0"/>
              </a:spcAft>
              <a:buClrTx/>
              <a:buSzTx/>
              <a:buFontTx/>
              <a:buNone/>
              <a:tabLst/>
              <a:defRPr/>
            </a:pPr>
            <a:endParaRPr kumimoji="0" sz="1100" b="0" i="0" u="none" strike="noStrike" kern="0" cap="none" spc="0" normalizeH="0" baseline="0" noProof="0">
              <a:ln>
                <a:noFill/>
              </a:ln>
              <a:solidFill>
                <a:srgbClr val="000000"/>
              </a:solidFill>
              <a:effectLst/>
              <a:uLnTx/>
              <a:uFillTx/>
              <a:latin typeface="微软雅黑" panose="020B0503020204020204" charset="-122"/>
              <a:sym typeface="微软雅黑" panose="020B0503020204020204" charset="-122"/>
            </a:endParaRPr>
          </a:p>
        </p:txBody>
      </p:sp>
      <p:grpSp>
        <p:nvGrpSpPr>
          <p:cNvPr id="144" name="矩形 61">
            <a:extLst>
              <a:ext uri="{FF2B5EF4-FFF2-40B4-BE49-F238E27FC236}">
                <a16:creationId xmlns:a16="http://schemas.microsoft.com/office/drawing/2014/main" id="{B2CFA741-7163-DCAB-2AED-FF1477E6729D}"/>
              </a:ext>
            </a:extLst>
          </p:cNvPr>
          <p:cNvGrpSpPr/>
          <p:nvPr/>
        </p:nvGrpSpPr>
        <p:grpSpPr>
          <a:xfrm>
            <a:off x="6385486" y="2769452"/>
            <a:ext cx="553995" cy="369330"/>
            <a:chOff x="-31997" y="-242737"/>
            <a:chExt cx="734250" cy="960392"/>
          </a:xfrm>
        </p:grpSpPr>
        <p:sp>
          <p:nvSpPr>
            <p:cNvPr id="194" name="矩形">
              <a:extLst>
                <a:ext uri="{FF2B5EF4-FFF2-40B4-BE49-F238E27FC236}">
                  <a16:creationId xmlns:a16="http://schemas.microsoft.com/office/drawing/2014/main" id="{7D73515C-EB18-296D-7301-B172B7CD5671}"/>
                </a:ext>
              </a:extLst>
            </p:cNvPr>
            <p:cNvSpPr/>
            <p:nvPr/>
          </p:nvSpPr>
          <p:spPr>
            <a:xfrm>
              <a:off x="-1" y="-1"/>
              <a:ext cx="670246" cy="474917"/>
            </a:xfrm>
            <a:prstGeom prst="rect">
              <a:avLst/>
            </a:prstGeom>
            <a:solidFill>
              <a:srgbClr val="F2F2F2"/>
            </a:solidFill>
            <a:ln w="12700" cap="flat">
              <a:solidFill>
                <a:srgbClr val="A6A6A6"/>
              </a:solidFill>
              <a:prstDash val="sysDash"/>
              <a:miter lim="800000"/>
            </a:ln>
            <a:effectLst/>
          </p:spPr>
          <p:txBody>
            <a:bodyPr wrap="square" lIns="0" tIns="0" rIns="0" bIns="0" numCol="1" anchor="ctr">
              <a:noAutofit/>
            </a:bodyPr>
            <a:lstStyle/>
            <a:p>
              <a:pPr marL="0" marR="0" lvl="0" indent="0" algn="ctr" defTabSz="914400" eaLnBrk="1" fontAlgn="auto" latinLnBrk="0" hangingPunct="0">
                <a:lnSpc>
                  <a:spcPct val="100000"/>
                </a:lnSpc>
                <a:spcBef>
                  <a:spcPts val="0"/>
                </a:spcBef>
                <a:spcAft>
                  <a:spcPts val="0"/>
                </a:spcAft>
                <a:buClrTx/>
                <a:buSzTx/>
                <a:buFontTx/>
                <a:buNone/>
                <a:tabLst/>
                <a:defRPr sz="1200">
                  <a:solidFill>
                    <a:srgbClr val="595959"/>
                  </a:solidFill>
                </a:defRPr>
              </a:pPr>
              <a:endParaRPr kumimoji="0" sz="900" b="0" i="0" u="none" strike="noStrike" kern="0" cap="none" spc="0" normalizeH="0" baseline="0" noProof="0">
                <a:ln>
                  <a:noFill/>
                </a:ln>
                <a:solidFill>
                  <a:srgbClr val="595959"/>
                </a:solidFill>
                <a:effectLst/>
                <a:uLnTx/>
                <a:uFillTx/>
                <a:latin typeface="微软雅黑" panose="020B0503020204020204" charset="-122"/>
                <a:sym typeface="微软雅黑" panose="020B0503020204020204" charset="-122"/>
              </a:endParaRPr>
            </a:p>
          </p:txBody>
        </p:sp>
        <p:sp>
          <p:nvSpPr>
            <p:cNvPr id="195" name="NOSQL">
              <a:extLst>
                <a:ext uri="{FF2B5EF4-FFF2-40B4-BE49-F238E27FC236}">
                  <a16:creationId xmlns:a16="http://schemas.microsoft.com/office/drawing/2014/main" id="{9E1B7C3E-8576-383F-DEF7-38CE0D635524}"/>
                </a:ext>
              </a:extLst>
            </p:cNvPr>
            <p:cNvSpPr txBox="1"/>
            <p:nvPr/>
          </p:nvSpPr>
          <p:spPr>
            <a:xfrm>
              <a:off x="-31997" y="-242737"/>
              <a:ext cx="734250" cy="960392"/>
            </a:xfrm>
            <a:prstGeom prst="rect">
              <a:avLst/>
            </a:prstGeom>
            <a:noFill/>
            <a:ln w="12700" cap="flat">
              <a:noFill/>
              <a:miter lim="400000"/>
            </a:ln>
            <a:effectLst/>
          </p:spPr>
          <p:txBody>
            <a:bodyPr wrap="none" lIns="45719" tIns="45719" rIns="45719" bIns="45719" numCol="1" anchor="ctr">
              <a:spAutoFit/>
            </a:bodyPr>
            <a:lstStyle>
              <a:lvl1pPr algn="ctr">
                <a:defRPr sz="1200">
                  <a:solidFill>
                    <a:srgbClr val="595959"/>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lumMod val="65000"/>
                      <a:lumOff val="35000"/>
                    </a:prstClr>
                  </a:solidFill>
                  <a:effectLst/>
                  <a:uLnTx/>
                  <a:uFillTx/>
                </a:rPr>
                <a:t>民政系统</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lumMod val="65000"/>
                      <a:lumOff val="35000"/>
                    </a:prstClr>
                  </a:solidFill>
                  <a:effectLst/>
                  <a:uLnTx/>
                  <a:uFillTx/>
                </a:rPr>
                <a:t>数据</a:t>
              </a:r>
            </a:p>
          </p:txBody>
        </p:sp>
      </p:grpSp>
      <p:grpSp>
        <p:nvGrpSpPr>
          <p:cNvPr id="145" name="矩形 62">
            <a:extLst>
              <a:ext uri="{FF2B5EF4-FFF2-40B4-BE49-F238E27FC236}">
                <a16:creationId xmlns:a16="http://schemas.microsoft.com/office/drawing/2014/main" id="{CB97935C-30BD-ED04-5157-DCB0D0944B7E}"/>
              </a:ext>
            </a:extLst>
          </p:cNvPr>
          <p:cNvGrpSpPr/>
          <p:nvPr/>
        </p:nvGrpSpPr>
        <p:grpSpPr>
          <a:xfrm>
            <a:off x="8374320" y="2840613"/>
            <a:ext cx="505704" cy="230830"/>
            <a:chOff x="-1" y="-62667"/>
            <a:chExt cx="670246" cy="600244"/>
          </a:xfrm>
        </p:grpSpPr>
        <p:sp>
          <p:nvSpPr>
            <p:cNvPr id="192" name="矩形">
              <a:extLst>
                <a:ext uri="{FF2B5EF4-FFF2-40B4-BE49-F238E27FC236}">
                  <a16:creationId xmlns:a16="http://schemas.microsoft.com/office/drawing/2014/main" id="{D46A78C1-99B7-F2A6-D713-7275803AADA4}"/>
                </a:ext>
              </a:extLst>
            </p:cNvPr>
            <p:cNvSpPr/>
            <p:nvPr/>
          </p:nvSpPr>
          <p:spPr>
            <a:xfrm>
              <a:off x="-1" y="-1"/>
              <a:ext cx="670246" cy="474917"/>
            </a:xfrm>
            <a:prstGeom prst="rect">
              <a:avLst/>
            </a:prstGeom>
            <a:solidFill>
              <a:srgbClr val="F2F2F2"/>
            </a:solidFill>
            <a:ln w="12700" cap="flat">
              <a:solidFill>
                <a:srgbClr val="A6A6A6"/>
              </a:solidFill>
              <a:prstDash val="sysDash"/>
              <a:miter lim="800000"/>
            </a:ln>
            <a:effectLst/>
          </p:spPr>
          <p:txBody>
            <a:bodyPr wrap="square" lIns="0" tIns="0" rIns="0" bIns="0" numCol="1" anchor="ctr">
              <a:noAutofit/>
            </a:bodyPr>
            <a:lstStyle/>
            <a:p>
              <a:pPr marL="0" marR="0" lvl="0" indent="0" algn="ctr" defTabSz="914400" eaLnBrk="1" fontAlgn="auto" latinLnBrk="0" hangingPunct="0">
                <a:lnSpc>
                  <a:spcPct val="100000"/>
                </a:lnSpc>
                <a:spcBef>
                  <a:spcPts val="0"/>
                </a:spcBef>
                <a:spcAft>
                  <a:spcPts val="0"/>
                </a:spcAft>
                <a:buClrTx/>
                <a:buSzTx/>
                <a:buFontTx/>
                <a:buNone/>
                <a:tabLst/>
                <a:defRPr sz="1200">
                  <a:solidFill>
                    <a:srgbClr val="595959"/>
                  </a:solidFill>
                </a:defRPr>
              </a:pPr>
              <a:endParaRPr kumimoji="0" sz="900" b="0" i="0" u="none" strike="noStrike" kern="0" cap="none" spc="0" normalizeH="0" baseline="0" noProof="0">
                <a:ln>
                  <a:noFill/>
                </a:ln>
                <a:solidFill>
                  <a:srgbClr val="595959"/>
                </a:solidFill>
                <a:effectLst/>
                <a:uLnTx/>
                <a:uFillTx/>
                <a:latin typeface="微软雅黑" panose="020B0503020204020204" charset="-122"/>
                <a:sym typeface="微软雅黑" panose="020B0503020204020204" charset="-122"/>
              </a:endParaRPr>
            </a:p>
          </p:txBody>
        </p:sp>
        <p:sp>
          <p:nvSpPr>
            <p:cNvPr id="193" name="天眼查">
              <a:extLst>
                <a:ext uri="{FF2B5EF4-FFF2-40B4-BE49-F238E27FC236}">
                  <a16:creationId xmlns:a16="http://schemas.microsoft.com/office/drawing/2014/main" id="{CA39EA03-2855-C0D1-AA16-D124827E6D88}"/>
                </a:ext>
              </a:extLst>
            </p:cNvPr>
            <p:cNvSpPr txBox="1"/>
            <p:nvPr/>
          </p:nvSpPr>
          <p:spPr>
            <a:xfrm>
              <a:off x="197452" y="-62667"/>
              <a:ext cx="275342" cy="600244"/>
            </a:xfrm>
            <a:prstGeom prst="rect">
              <a:avLst/>
            </a:prstGeom>
            <a:noFill/>
            <a:ln w="12700" cap="flat">
              <a:noFill/>
              <a:miter lim="400000"/>
            </a:ln>
            <a:effectLst/>
          </p:spPr>
          <p:txBody>
            <a:bodyPr wrap="none" lIns="45719" tIns="45719" rIns="45719" bIns="45719" numCol="1" anchor="ctr">
              <a:spAutoFit/>
            </a:bodyPr>
            <a:lstStyle>
              <a:lvl1pPr algn="ctr">
                <a:defRPr sz="1200">
                  <a:solidFill>
                    <a:srgbClr val="595959"/>
                  </a:solidFill>
                </a:defRPr>
              </a:lvl1pPr>
            </a:lstStyle>
            <a:p>
              <a:pPr marL="0" marR="0" lvl="0" indent="0" algn="ctr" defTabSz="91440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595959"/>
                  </a:solidFill>
                  <a:effectLst/>
                  <a:uLnTx/>
                  <a:uFillTx/>
                  <a:sym typeface="微软雅黑" panose="020B0503020204020204" charset="-122"/>
                </a:rPr>
                <a:t>…</a:t>
              </a:r>
              <a:endParaRPr kumimoji="0" sz="900" b="0" i="0" u="none" strike="noStrike" kern="0" cap="none" spc="0" normalizeH="0" baseline="0" noProof="0" dirty="0">
                <a:ln>
                  <a:noFill/>
                </a:ln>
                <a:solidFill>
                  <a:srgbClr val="595959"/>
                </a:solidFill>
                <a:effectLst/>
                <a:uLnTx/>
                <a:uFillTx/>
                <a:sym typeface="微软雅黑" panose="020B0503020204020204" charset="-122"/>
              </a:endParaRPr>
            </a:p>
          </p:txBody>
        </p:sp>
      </p:grpSp>
      <p:grpSp>
        <p:nvGrpSpPr>
          <p:cNvPr id="146" name="矩形 63">
            <a:extLst>
              <a:ext uri="{FF2B5EF4-FFF2-40B4-BE49-F238E27FC236}">
                <a16:creationId xmlns:a16="http://schemas.microsoft.com/office/drawing/2014/main" id="{4022911C-ECA3-DE2E-D2B9-1417DFF54E55}"/>
              </a:ext>
            </a:extLst>
          </p:cNvPr>
          <p:cNvGrpSpPr/>
          <p:nvPr/>
        </p:nvGrpSpPr>
        <p:grpSpPr>
          <a:xfrm>
            <a:off x="5099832" y="2772626"/>
            <a:ext cx="505703" cy="369330"/>
            <a:chOff x="0" y="-218576"/>
            <a:chExt cx="670245" cy="960389"/>
          </a:xfrm>
        </p:grpSpPr>
        <p:sp>
          <p:nvSpPr>
            <p:cNvPr id="190" name="矩形">
              <a:extLst>
                <a:ext uri="{FF2B5EF4-FFF2-40B4-BE49-F238E27FC236}">
                  <a16:creationId xmlns:a16="http://schemas.microsoft.com/office/drawing/2014/main" id="{3464F3B7-590E-7371-5F85-726C97EEBB8F}"/>
                </a:ext>
              </a:extLst>
            </p:cNvPr>
            <p:cNvSpPr/>
            <p:nvPr/>
          </p:nvSpPr>
          <p:spPr>
            <a:xfrm>
              <a:off x="0" y="24162"/>
              <a:ext cx="670245" cy="474916"/>
            </a:xfrm>
            <a:prstGeom prst="rect">
              <a:avLst/>
            </a:prstGeom>
            <a:solidFill>
              <a:srgbClr val="F2F2F2"/>
            </a:solidFill>
            <a:ln w="12700" cap="flat">
              <a:solidFill>
                <a:srgbClr val="A6A6A6"/>
              </a:solidFill>
              <a:prstDash val="sysDash"/>
              <a:miter lim="800000"/>
            </a:ln>
            <a:effectLst/>
          </p:spPr>
          <p:txBody>
            <a:bodyPr wrap="square" lIns="0" tIns="0" rIns="0" bIns="0" numCol="1" anchor="ctr">
              <a:noAutofit/>
            </a:bodyPr>
            <a:lstStyle/>
            <a:p>
              <a:pPr marL="0" marR="0" lvl="0" indent="0" algn="ctr" defTabSz="914400" eaLnBrk="1" fontAlgn="auto" latinLnBrk="0" hangingPunct="0">
                <a:lnSpc>
                  <a:spcPct val="100000"/>
                </a:lnSpc>
                <a:spcBef>
                  <a:spcPts val="0"/>
                </a:spcBef>
                <a:spcAft>
                  <a:spcPts val="0"/>
                </a:spcAft>
                <a:buClrTx/>
                <a:buSzTx/>
                <a:buFontTx/>
                <a:buNone/>
                <a:tabLst/>
                <a:defRPr sz="1200">
                  <a:solidFill>
                    <a:srgbClr val="595959"/>
                  </a:solidFill>
                </a:defRPr>
              </a:pPr>
              <a:endParaRPr kumimoji="0" sz="900" b="0" i="0" u="none" strike="noStrike" kern="0" cap="none" spc="0" normalizeH="0" baseline="0" noProof="0">
                <a:ln>
                  <a:noFill/>
                </a:ln>
                <a:solidFill>
                  <a:srgbClr val="595959"/>
                </a:solidFill>
                <a:effectLst/>
                <a:uLnTx/>
                <a:uFillTx/>
                <a:latin typeface="微软雅黑" panose="020B0503020204020204" charset="-122"/>
                <a:sym typeface="微软雅黑" panose="020B0503020204020204" charset="-122"/>
              </a:endParaRPr>
            </a:p>
          </p:txBody>
        </p:sp>
        <p:sp>
          <p:nvSpPr>
            <p:cNvPr id="191" name="非结构…">
              <a:extLst>
                <a:ext uri="{FF2B5EF4-FFF2-40B4-BE49-F238E27FC236}">
                  <a16:creationId xmlns:a16="http://schemas.microsoft.com/office/drawing/2014/main" id="{D3801007-222F-1143-F9FE-11085ACC8BDB}"/>
                </a:ext>
              </a:extLst>
            </p:cNvPr>
            <p:cNvSpPr txBox="1"/>
            <p:nvPr/>
          </p:nvSpPr>
          <p:spPr>
            <a:xfrm>
              <a:off x="120969" y="-218576"/>
              <a:ext cx="428311" cy="960389"/>
            </a:xfrm>
            <a:prstGeom prst="rect">
              <a:avLst/>
            </a:prstGeom>
            <a:noFill/>
            <a:ln w="12700" cap="flat">
              <a:noFill/>
              <a:miter lim="400000"/>
            </a:ln>
            <a:effectLst/>
          </p:spPr>
          <p:txBody>
            <a:bodyPr wrap="none" lIns="45719" tIns="45719" rIns="45719" bIns="45719" numCol="1"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lumMod val="65000"/>
                      <a:lumOff val="35000"/>
                    </a:prstClr>
                  </a:solidFill>
                  <a:effectLst/>
                  <a:uLnTx/>
                  <a:uFillTx/>
                </a:rPr>
                <a:t>人口</a:t>
              </a:r>
              <a:endParaRPr kumimoji="0" lang="en-US" altLang="zh-CN" sz="900" b="0" i="0" u="none" strike="noStrike" kern="0" cap="none" spc="0" normalizeH="0" baseline="0" noProof="0" dirty="0">
                <a:ln>
                  <a:noFill/>
                </a:ln>
                <a:solidFill>
                  <a:prstClr val="black">
                    <a:lumMod val="65000"/>
                    <a:lumOff val="35000"/>
                  </a:prstClr>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lumMod val="65000"/>
                      <a:lumOff val="35000"/>
                    </a:prstClr>
                  </a:solidFill>
                  <a:effectLst/>
                  <a:uLnTx/>
                  <a:uFillTx/>
                </a:rPr>
                <a:t>数据</a:t>
              </a:r>
            </a:p>
          </p:txBody>
        </p:sp>
      </p:grpSp>
      <p:grpSp>
        <p:nvGrpSpPr>
          <p:cNvPr id="147" name="矩形 64">
            <a:extLst>
              <a:ext uri="{FF2B5EF4-FFF2-40B4-BE49-F238E27FC236}">
                <a16:creationId xmlns:a16="http://schemas.microsoft.com/office/drawing/2014/main" id="{117764E5-194D-9C89-1705-C6AC8ED66D43}"/>
              </a:ext>
            </a:extLst>
          </p:cNvPr>
          <p:cNvGrpSpPr/>
          <p:nvPr/>
        </p:nvGrpSpPr>
        <p:grpSpPr>
          <a:xfrm>
            <a:off x="5730586" y="2769452"/>
            <a:ext cx="553995" cy="369330"/>
            <a:chOff x="-32001" y="-242737"/>
            <a:chExt cx="734250" cy="960392"/>
          </a:xfrm>
        </p:grpSpPr>
        <p:sp>
          <p:nvSpPr>
            <p:cNvPr id="188" name="矩形">
              <a:extLst>
                <a:ext uri="{FF2B5EF4-FFF2-40B4-BE49-F238E27FC236}">
                  <a16:creationId xmlns:a16="http://schemas.microsoft.com/office/drawing/2014/main" id="{7A6EA692-4C3B-2D89-829D-1F5B2D17C990}"/>
                </a:ext>
              </a:extLst>
            </p:cNvPr>
            <p:cNvSpPr/>
            <p:nvPr/>
          </p:nvSpPr>
          <p:spPr>
            <a:xfrm>
              <a:off x="-1" y="-1"/>
              <a:ext cx="670246" cy="474917"/>
            </a:xfrm>
            <a:prstGeom prst="rect">
              <a:avLst/>
            </a:prstGeom>
            <a:solidFill>
              <a:srgbClr val="F2F2F2"/>
            </a:solidFill>
            <a:ln w="12700" cap="flat">
              <a:solidFill>
                <a:srgbClr val="A6A6A6"/>
              </a:solidFill>
              <a:prstDash val="sysDash"/>
              <a:miter lim="800000"/>
            </a:ln>
            <a:effectLst/>
          </p:spPr>
          <p:txBody>
            <a:bodyPr wrap="square" lIns="0" tIns="0" rIns="0" bIns="0" numCol="1" anchor="ctr">
              <a:noAutofit/>
            </a:bodyPr>
            <a:lstStyle/>
            <a:p>
              <a:pPr marL="0" marR="0" lvl="0" indent="0" algn="ctr" defTabSz="914400" eaLnBrk="1" fontAlgn="auto" latinLnBrk="0" hangingPunct="0">
                <a:lnSpc>
                  <a:spcPct val="100000"/>
                </a:lnSpc>
                <a:spcBef>
                  <a:spcPts val="0"/>
                </a:spcBef>
                <a:spcAft>
                  <a:spcPts val="0"/>
                </a:spcAft>
                <a:buClrTx/>
                <a:buSzTx/>
                <a:buFontTx/>
                <a:buNone/>
                <a:tabLst/>
                <a:defRPr sz="1200">
                  <a:solidFill>
                    <a:srgbClr val="595959"/>
                  </a:solidFill>
                </a:defRPr>
              </a:pPr>
              <a:endParaRPr kumimoji="0" sz="900" b="0" i="0" u="none" strike="noStrike" kern="0" cap="none" spc="0" normalizeH="0" baseline="0" noProof="0">
                <a:ln>
                  <a:noFill/>
                </a:ln>
                <a:solidFill>
                  <a:srgbClr val="595959"/>
                </a:solidFill>
                <a:effectLst/>
                <a:uLnTx/>
                <a:uFillTx/>
                <a:latin typeface="微软雅黑" panose="020B0503020204020204" charset="-122"/>
                <a:sym typeface="微软雅黑" panose="020B0503020204020204" charset="-122"/>
              </a:endParaRPr>
            </a:p>
          </p:txBody>
        </p:sp>
        <p:sp>
          <p:nvSpPr>
            <p:cNvPr id="189" name="MPP">
              <a:extLst>
                <a:ext uri="{FF2B5EF4-FFF2-40B4-BE49-F238E27FC236}">
                  <a16:creationId xmlns:a16="http://schemas.microsoft.com/office/drawing/2014/main" id="{8E643541-FC4E-097C-617F-27D21EAA564D}"/>
                </a:ext>
              </a:extLst>
            </p:cNvPr>
            <p:cNvSpPr txBox="1"/>
            <p:nvPr/>
          </p:nvSpPr>
          <p:spPr>
            <a:xfrm>
              <a:off x="-32001" y="-242737"/>
              <a:ext cx="734250" cy="960392"/>
            </a:xfrm>
            <a:prstGeom prst="rect">
              <a:avLst/>
            </a:prstGeom>
            <a:noFill/>
            <a:ln w="12700" cap="flat">
              <a:noFill/>
              <a:miter lim="400000"/>
            </a:ln>
            <a:effectLst/>
          </p:spPr>
          <p:txBody>
            <a:bodyPr wrap="none" lIns="45719" tIns="45719" rIns="45719" bIns="45719" numCol="1" anchor="ctr">
              <a:spAutoFit/>
            </a:bodyPr>
            <a:lstStyle>
              <a:lvl1pPr algn="ctr">
                <a:defRPr sz="1200">
                  <a:solidFill>
                    <a:srgbClr val="595959"/>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lumMod val="65000"/>
                      <a:lumOff val="35000"/>
                    </a:prstClr>
                  </a:solidFill>
                  <a:effectLst/>
                  <a:uLnTx/>
                  <a:uFillTx/>
                </a:rPr>
                <a:t>工商系统</a:t>
              </a:r>
              <a:endParaRPr kumimoji="0" lang="en-US" altLang="zh-CN" sz="900" b="0" i="0" u="none" strike="noStrike" kern="0" cap="none" spc="0" normalizeH="0" baseline="0" noProof="0" dirty="0">
                <a:ln>
                  <a:noFill/>
                </a:ln>
                <a:solidFill>
                  <a:prstClr val="black">
                    <a:lumMod val="65000"/>
                    <a:lumOff val="35000"/>
                  </a:prstClr>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lumMod val="65000"/>
                      <a:lumOff val="35000"/>
                    </a:prstClr>
                  </a:solidFill>
                  <a:effectLst/>
                  <a:uLnTx/>
                  <a:uFillTx/>
                </a:rPr>
                <a:t>数据</a:t>
              </a:r>
            </a:p>
          </p:txBody>
        </p:sp>
      </p:grpSp>
      <p:grpSp>
        <p:nvGrpSpPr>
          <p:cNvPr id="148" name="矩形 70">
            <a:extLst>
              <a:ext uri="{FF2B5EF4-FFF2-40B4-BE49-F238E27FC236}">
                <a16:creationId xmlns:a16="http://schemas.microsoft.com/office/drawing/2014/main" id="{114F0111-3EC6-7255-83C7-B9EA4BDAEA73}"/>
              </a:ext>
            </a:extLst>
          </p:cNvPr>
          <p:cNvGrpSpPr/>
          <p:nvPr/>
        </p:nvGrpSpPr>
        <p:grpSpPr>
          <a:xfrm>
            <a:off x="7040380" y="2775265"/>
            <a:ext cx="553995" cy="369330"/>
            <a:chOff x="-10254" y="-242738"/>
            <a:chExt cx="734250" cy="960389"/>
          </a:xfrm>
        </p:grpSpPr>
        <p:sp>
          <p:nvSpPr>
            <p:cNvPr id="186" name="矩形">
              <a:extLst>
                <a:ext uri="{FF2B5EF4-FFF2-40B4-BE49-F238E27FC236}">
                  <a16:creationId xmlns:a16="http://schemas.microsoft.com/office/drawing/2014/main" id="{06315C46-9405-51F6-F585-B933A43B7EBA}"/>
                </a:ext>
              </a:extLst>
            </p:cNvPr>
            <p:cNvSpPr/>
            <p:nvPr/>
          </p:nvSpPr>
          <p:spPr>
            <a:xfrm>
              <a:off x="21747" y="0"/>
              <a:ext cx="670245" cy="474916"/>
            </a:xfrm>
            <a:prstGeom prst="rect">
              <a:avLst/>
            </a:prstGeom>
            <a:solidFill>
              <a:srgbClr val="F2F2F2"/>
            </a:solidFill>
            <a:ln w="12700" cap="flat">
              <a:solidFill>
                <a:srgbClr val="A6A6A6"/>
              </a:solidFill>
              <a:prstDash val="sysDash"/>
              <a:miter lim="800000"/>
            </a:ln>
            <a:effectLst/>
          </p:spPr>
          <p:txBody>
            <a:bodyPr wrap="square" lIns="0" tIns="0" rIns="0" bIns="0" numCol="1" anchor="ctr">
              <a:noAutofit/>
            </a:bodyPr>
            <a:lstStyle/>
            <a:p>
              <a:pPr marL="0" marR="0" lvl="0" indent="0" algn="ctr" defTabSz="914400" eaLnBrk="1" fontAlgn="auto" latinLnBrk="0" hangingPunct="0">
                <a:lnSpc>
                  <a:spcPct val="100000"/>
                </a:lnSpc>
                <a:spcBef>
                  <a:spcPts val="0"/>
                </a:spcBef>
                <a:spcAft>
                  <a:spcPts val="0"/>
                </a:spcAft>
                <a:buClrTx/>
                <a:buSzTx/>
                <a:buFontTx/>
                <a:buNone/>
                <a:tabLst/>
                <a:defRPr sz="1200">
                  <a:solidFill>
                    <a:srgbClr val="595959"/>
                  </a:solidFill>
                </a:defRPr>
              </a:pPr>
              <a:endParaRPr kumimoji="0" sz="900" b="0" i="0" u="none" strike="noStrike" kern="0" cap="none" spc="0" normalizeH="0" baseline="0" noProof="0">
                <a:ln>
                  <a:noFill/>
                </a:ln>
                <a:solidFill>
                  <a:srgbClr val="595959"/>
                </a:solidFill>
                <a:effectLst/>
                <a:uLnTx/>
                <a:uFillTx/>
                <a:latin typeface="微软雅黑" panose="020B0503020204020204" charset="-122"/>
                <a:sym typeface="微软雅黑" panose="020B0503020204020204" charset="-122"/>
              </a:endParaRPr>
            </a:p>
          </p:txBody>
        </p:sp>
        <p:sp>
          <p:nvSpPr>
            <p:cNvPr id="187" name="数据接口">
              <a:extLst>
                <a:ext uri="{FF2B5EF4-FFF2-40B4-BE49-F238E27FC236}">
                  <a16:creationId xmlns:a16="http://schemas.microsoft.com/office/drawing/2014/main" id="{69EA2F52-1091-CA05-44A4-4E89FB9E9A67}"/>
                </a:ext>
              </a:extLst>
            </p:cNvPr>
            <p:cNvSpPr txBox="1"/>
            <p:nvPr/>
          </p:nvSpPr>
          <p:spPr>
            <a:xfrm>
              <a:off x="-10254" y="-242738"/>
              <a:ext cx="734250" cy="960389"/>
            </a:xfrm>
            <a:prstGeom prst="rect">
              <a:avLst/>
            </a:prstGeom>
            <a:noFill/>
            <a:ln w="12700" cap="flat">
              <a:noFill/>
              <a:miter lim="400000"/>
            </a:ln>
            <a:effectLst/>
          </p:spPr>
          <p:txBody>
            <a:bodyPr wrap="none" lIns="45719" tIns="45719" rIns="45719" bIns="45719" numCol="1" anchor="ctr">
              <a:spAutoFit/>
            </a:bodyPr>
            <a:lstStyle>
              <a:lvl1pPr algn="ctr">
                <a:defRPr sz="1200">
                  <a:solidFill>
                    <a:srgbClr val="595959"/>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lumMod val="65000"/>
                      <a:lumOff val="35000"/>
                    </a:prstClr>
                  </a:solidFill>
                  <a:effectLst/>
                  <a:uLnTx/>
                  <a:uFillTx/>
                </a:rPr>
                <a:t>信访系统</a:t>
              </a:r>
              <a:endParaRPr kumimoji="0" lang="en-US" altLang="zh-CN" sz="900" b="0" i="0" u="none" strike="noStrike" kern="0" cap="none" spc="0" normalizeH="0" baseline="0" noProof="0" dirty="0">
                <a:ln>
                  <a:noFill/>
                </a:ln>
                <a:solidFill>
                  <a:prstClr val="black">
                    <a:lumMod val="65000"/>
                    <a:lumOff val="35000"/>
                  </a:prstClr>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lumMod val="65000"/>
                      <a:lumOff val="35000"/>
                    </a:prstClr>
                  </a:solidFill>
                  <a:effectLst/>
                  <a:uLnTx/>
                  <a:uFillTx/>
                </a:rPr>
                <a:t>数据</a:t>
              </a:r>
            </a:p>
          </p:txBody>
        </p:sp>
      </p:grpSp>
      <p:grpSp>
        <p:nvGrpSpPr>
          <p:cNvPr id="149" name="矩形 71">
            <a:extLst>
              <a:ext uri="{FF2B5EF4-FFF2-40B4-BE49-F238E27FC236}">
                <a16:creationId xmlns:a16="http://schemas.microsoft.com/office/drawing/2014/main" id="{A569B9BA-CDE4-AB90-D501-D76E7A982531}"/>
              </a:ext>
            </a:extLst>
          </p:cNvPr>
          <p:cNvGrpSpPr/>
          <p:nvPr/>
        </p:nvGrpSpPr>
        <p:grpSpPr>
          <a:xfrm>
            <a:off x="3790036" y="2773440"/>
            <a:ext cx="505703" cy="369330"/>
            <a:chOff x="0" y="-218576"/>
            <a:chExt cx="670245" cy="960389"/>
          </a:xfrm>
        </p:grpSpPr>
        <p:sp>
          <p:nvSpPr>
            <p:cNvPr id="184" name="矩形">
              <a:extLst>
                <a:ext uri="{FF2B5EF4-FFF2-40B4-BE49-F238E27FC236}">
                  <a16:creationId xmlns:a16="http://schemas.microsoft.com/office/drawing/2014/main" id="{C77C9FAB-340C-D8EA-1F72-9A609D4277BD}"/>
                </a:ext>
              </a:extLst>
            </p:cNvPr>
            <p:cNvSpPr/>
            <p:nvPr/>
          </p:nvSpPr>
          <p:spPr>
            <a:xfrm>
              <a:off x="0" y="24162"/>
              <a:ext cx="670245" cy="474916"/>
            </a:xfrm>
            <a:prstGeom prst="rect">
              <a:avLst/>
            </a:prstGeom>
            <a:solidFill>
              <a:srgbClr val="F2F2F2"/>
            </a:solidFill>
            <a:ln w="12700" cap="flat">
              <a:solidFill>
                <a:srgbClr val="A6A6A6"/>
              </a:solidFill>
              <a:prstDash val="sysDash"/>
              <a:miter lim="800000"/>
            </a:ln>
            <a:effectLst/>
          </p:spPr>
          <p:txBody>
            <a:bodyPr wrap="square" lIns="0" tIns="0" rIns="0" bIns="0" numCol="1" anchor="ctr">
              <a:noAutofit/>
            </a:bodyPr>
            <a:lstStyle/>
            <a:p>
              <a:pPr marL="0" marR="0" lvl="0" indent="0" algn="ctr" defTabSz="914400" eaLnBrk="1" fontAlgn="auto" latinLnBrk="0" hangingPunct="0">
                <a:lnSpc>
                  <a:spcPct val="100000"/>
                </a:lnSpc>
                <a:spcBef>
                  <a:spcPts val="0"/>
                </a:spcBef>
                <a:spcAft>
                  <a:spcPts val="0"/>
                </a:spcAft>
                <a:buClrTx/>
                <a:buSzTx/>
                <a:buFontTx/>
                <a:buNone/>
                <a:tabLst/>
                <a:defRPr sz="1200">
                  <a:solidFill>
                    <a:srgbClr val="595959"/>
                  </a:solidFill>
                </a:defRPr>
              </a:pPr>
              <a:endParaRPr kumimoji="0" sz="900" b="0" i="0" u="none" strike="noStrike" kern="0" cap="none" spc="0" normalizeH="0" baseline="0" noProof="0">
                <a:ln>
                  <a:noFill/>
                </a:ln>
                <a:solidFill>
                  <a:srgbClr val="595959"/>
                </a:solidFill>
                <a:effectLst/>
                <a:uLnTx/>
                <a:uFillTx/>
                <a:latin typeface="微软雅黑" panose="020B0503020204020204" charset="-122"/>
                <a:sym typeface="微软雅黑" panose="020B0503020204020204" charset="-122"/>
              </a:endParaRPr>
            </a:p>
          </p:txBody>
        </p:sp>
        <p:sp>
          <p:nvSpPr>
            <p:cNvPr id="185" name="关系型…">
              <a:extLst>
                <a:ext uri="{FF2B5EF4-FFF2-40B4-BE49-F238E27FC236}">
                  <a16:creationId xmlns:a16="http://schemas.microsoft.com/office/drawing/2014/main" id="{E7F139E9-7B38-0404-9973-07C77EFC97E3}"/>
                </a:ext>
              </a:extLst>
            </p:cNvPr>
            <p:cNvSpPr txBox="1"/>
            <p:nvPr/>
          </p:nvSpPr>
          <p:spPr>
            <a:xfrm>
              <a:off x="61479" y="-218576"/>
              <a:ext cx="547289" cy="960389"/>
            </a:xfrm>
            <a:prstGeom prst="rect">
              <a:avLst/>
            </a:prstGeom>
            <a:noFill/>
            <a:ln w="12700" cap="flat">
              <a:noFill/>
              <a:miter lim="400000"/>
            </a:ln>
            <a:effectLst/>
          </p:spPr>
          <p:txBody>
            <a:bodyPr wrap="none" lIns="45719" tIns="45719" rIns="45719" bIns="45719" numCol="1"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a:ln>
                    <a:noFill/>
                  </a:ln>
                  <a:solidFill>
                    <a:prstClr val="black">
                      <a:lumMod val="65000"/>
                      <a:lumOff val="35000"/>
                    </a:prstClr>
                  </a:solidFill>
                  <a:effectLst/>
                  <a:uLnTx/>
                  <a:uFillTx/>
                </a:rPr>
                <a:t>12345</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lumMod val="65000"/>
                      <a:lumOff val="35000"/>
                    </a:prstClr>
                  </a:solidFill>
                  <a:effectLst/>
                  <a:uLnTx/>
                  <a:uFillTx/>
                </a:rPr>
                <a:t>数据</a:t>
              </a:r>
            </a:p>
          </p:txBody>
        </p:sp>
      </p:grpSp>
      <p:grpSp>
        <p:nvGrpSpPr>
          <p:cNvPr id="150" name="矩形 105">
            <a:extLst>
              <a:ext uri="{FF2B5EF4-FFF2-40B4-BE49-F238E27FC236}">
                <a16:creationId xmlns:a16="http://schemas.microsoft.com/office/drawing/2014/main" id="{1FC4FD21-3F0C-A52C-8674-EA7D5B3360DA}"/>
              </a:ext>
            </a:extLst>
          </p:cNvPr>
          <p:cNvGrpSpPr/>
          <p:nvPr/>
        </p:nvGrpSpPr>
        <p:grpSpPr>
          <a:xfrm>
            <a:off x="7695280" y="2772445"/>
            <a:ext cx="553995" cy="369330"/>
            <a:chOff x="-31999" y="-218576"/>
            <a:chExt cx="734250" cy="960389"/>
          </a:xfrm>
        </p:grpSpPr>
        <p:sp>
          <p:nvSpPr>
            <p:cNvPr id="182" name="矩形">
              <a:extLst>
                <a:ext uri="{FF2B5EF4-FFF2-40B4-BE49-F238E27FC236}">
                  <a16:creationId xmlns:a16="http://schemas.microsoft.com/office/drawing/2014/main" id="{5579B242-C6FA-3CA2-DAA0-44EAA66CD9DF}"/>
                </a:ext>
              </a:extLst>
            </p:cNvPr>
            <p:cNvSpPr/>
            <p:nvPr/>
          </p:nvSpPr>
          <p:spPr>
            <a:xfrm>
              <a:off x="0" y="24162"/>
              <a:ext cx="670245" cy="474916"/>
            </a:xfrm>
            <a:prstGeom prst="rect">
              <a:avLst/>
            </a:prstGeom>
            <a:solidFill>
              <a:srgbClr val="F2F2F2"/>
            </a:solidFill>
            <a:ln w="12700" cap="flat">
              <a:solidFill>
                <a:srgbClr val="A6A6A6"/>
              </a:solidFill>
              <a:prstDash val="sysDash"/>
              <a:miter lim="800000"/>
            </a:ln>
            <a:effectLst/>
          </p:spPr>
          <p:txBody>
            <a:bodyPr wrap="square" lIns="0" tIns="0" rIns="0" bIns="0" numCol="1" anchor="ctr">
              <a:noAutofit/>
            </a:bodyPr>
            <a:lstStyle/>
            <a:p>
              <a:pPr marL="0" marR="0" lvl="0" indent="0" algn="ctr" defTabSz="914400" eaLnBrk="1" fontAlgn="auto" latinLnBrk="0" hangingPunct="0">
                <a:lnSpc>
                  <a:spcPct val="100000"/>
                </a:lnSpc>
                <a:spcBef>
                  <a:spcPts val="0"/>
                </a:spcBef>
                <a:spcAft>
                  <a:spcPts val="0"/>
                </a:spcAft>
                <a:buClrTx/>
                <a:buSzTx/>
                <a:buFontTx/>
                <a:buNone/>
                <a:tabLst/>
                <a:defRPr sz="1200">
                  <a:solidFill>
                    <a:srgbClr val="595959"/>
                  </a:solidFill>
                </a:defRPr>
              </a:pPr>
              <a:endParaRPr kumimoji="0" sz="900" b="0" i="0" u="none" strike="noStrike" kern="0" cap="none" spc="0" normalizeH="0" baseline="0" noProof="0">
                <a:ln>
                  <a:noFill/>
                </a:ln>
                <a:solidFill>
                  <a:srgbClr val="595959"/>
                </a:solidFill>
                <a:effectLst/>
                <a:uLnTx/>
                <a:uFillTx/>
                <a:latin typeface="微软雅黑" panose="020B0503020204020204" charset="-122"/>
                <a:sym typeface="微软雅黑" panose="020B0503020204020204" charset="-122"/>
              </a:endParaRPr>
            </a:p>
          </p:txBody>
        </p:sp>
        <p:sp>
          <p:nvSpPr>
            <p:cNvPr id="183" name="互联网…">
              <a:extLst>
                <a:ext uri="{FF2B5EF4-FFF2-40B4-BE49-F238E27FC236}">
                  <a16:creationId xmlns:a16="http://schemas.microsoft.com/office/drawing/2014/main" id="{2AAEFE30-83C8-0629-E800-9D0E27F79CBB}"/>
                </a:ext>
              </a:extLst>
            </p:cNvPr>
            <p:cNvSpPr txBox="1"/>
            <p:nvPr/>
          </p:nvSpPr>
          <p:spPr>
            <a:xfrm>
              <a:off x="-31999" y="-218576"/>
              <a:ext cx="734250" cy="960389"/>
            </a:xfrm>
            <a:prstGeom prst="rect">
              <a:avLst/>
            </a:prstGeom>
            <a:noFill/>
            <a:ln w="12700" cap="flat">
              <a:noFill/>
              <a:miter lim="400000"/>
            </a:ln>
            <a:effectLst/>
          </p:spPr>
          <p:txBody>
            <a:bodyPr wrap="none" lIns="45719" tIns="45719" rIns="45719" bIns="45719" numCol="1" anchor="ctr">
              <a:spAutoFit/>
            </a:bodyPr>
            <a:lstStyle/>
            <a:p>
              <a:pPr marL="0" marR="0" lvl="0" indent="0" algn="ctr" defTabSz="914400" eaLnBrk="1" fontAlgn="auto" latinLnBrk="0" hangingPunct="0">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rgbClr val="595959"/>
                  </a:solidFill>
                  <a:effectLst/>
                  <a:uLnTx/>
                  <a:uFillTx/>
                  <a:sym typeface="微软雅黑" panose="020B0503020204020204" charset="-122"/>
                </a:rPr>
                <a:t>互联网</a:t>
              </a:r>
              <a:endParaRPr kumimoji="0" lang="en-US" altLang="zh-CN" sz="900" b="0" i="0" u="none" strike="noStrike" kern="0" cap="none" spc="0" normalizeH="0" baseline="0" noProof="0" dirty="0">
                <a:ln>
                  <a:noFill/>
                </a:ln>
                <a:solidFill>
                  <a:srgbClr val="595959"/>
                </a:solidFill>
                <a:effectLst/>
                <a:uLnTx/>
                <a:uFillTx/>
                <a:sym typeface="微软雅黑" panose="020B0503020204020204" charset="-122"/>
              </a:endParaRPr>
            </a:p>
            <a:p>
              <a:pPr marL="0" marR="0" lvl="0" indent="0" algn="ctr" defTabSz="914400" eaLnBrk="1" fontAlgn="auto" latinLnBrk="0" hangingPunct="0">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rgbClr val="595959"/>
                  </a:solidFill>
                  <a:effectLst/>
                  <a:uLnTx/>
                  <a:uFillTx/>
                  <a:sym typeface="微软雅黑" panose="020B0503020204020204" charset="-122"/>
                </a:rPr>
                <a:t>外部数据</a:t>
              </a:r>
              <a:endParaRPr kumimoji="0" lang="en-US" altLang="zh-CN" sz="900" b="0" i="0" u="none" strike="noStrike" kern="0" cap="none" spc="0" normalizeH="0" baseline="0" noProof="0" dirty="0">
                <a:ln>
                  <a:noFill/>
                </a:ln>
                <a:solidFill>
                  <a:srgbClr val="595959"/>
                </a:solidFill>
                <a:effectLst/>
                <a:uLnTx/>
                <a:uFillTx/>
                <a:sym typeface="微软雅黑" panose="020B0503020204020204" charset="-122"/>
              </a:endParaRPr>
            </a:p>
          </p:txBody>
        </p:sp>
      </p:grpSp>
      <p:grpSp>
        <p:nvGrpSpPr>
          <p:cNvPr id="151" name="矩形 106">
            <a:extLst>
              <a:ext uri="{FF2B5EF4-FFF2-40B4-BE49-F238E27FC236}">
                <a16:creationId xmlns:a16="http://schemas.microsoft.com/office/drawing/2014/main" id="{BB21F8F8-F67F-84CE-DA14-BA4999AA7F09}"/>
              </a:ext>
            </a:extLst>
          </p:cNvPr>
          <p:cNvGrpSpPr/>
          <p:nvPr/>
        </p:nvGrpSpPr>
        <p:grpSpPr>
          <a:xfrm>
            <a:off x="4433611" y="2772445"/>
            <a:ext cx="528348" cy="369330"/>
            <a:chOff x="-15007" y="-218576"/>
            <a:chExt cx="700257" cy="960389"/>
          </a:xfrm>
        </p:grpSpPr>
        <p:sp>
          <p:nvSpPr>
            <p:cNvPr id="180" name="矩形">
              <a:extLst>
                <a:ext uri="{FF2B5EF4-FFF2-40B4-BE49-F238E27FC236}">
                  <a16:creationId xmlns:a16="http://schemas.microsoft.com/office/drawing/2014/main" id="{6893B78F-A65C-6EC2-D321-804101771696}"/>
                </a:ext>
              </a:extLst>
            </p:cNvPr>
            <p:cNvSpPr/>
            <p:nvPr/>
          </p:nvSpPr>
          <p:spPr>
            <a:xfrm>
              <a:off x="0" y="24162"/>
              <a:ext cx="670245" cy="474916"/>
            </a:xfrm>
            <a:prstGeom prst="rect">
              <a:avLst/>
            </a:prstGeom>
            <a:solidFill>
              <a:srgbClr val="F2F2F2"/>
            </a:solidFill>
            <a:ln w="12700" cap="flat">
              <a:solidFill>
                <a:srgbClr val="A6A6A6"/>
              </a:solidFill>
              <a:prstDash val="sysDash"/>
              <a:miter lim="800000"/>
            </a:ln>
            <a:effectLst/>
          </p:spPr>
          <p:txBody>
            <a:bodyPr wrap="square" lIns="0" tIns="0" rIns="0" bIns="0" numCol="1" anchor="ctr">
              <a:noAutofit/>
            </a:bodyPr>
            <a:lstStyle/>
            <a:p>
              <a:pPr marL="0" marR="0" lvl="0" indent="0" algn="ctr" defTabSz="914400" eaLnBrk="1" fontAlgn="auto" latinLnBrk="0" hangingPunct="0">
                <a:lnSpc>
                  <a:spcPct val="100000"/>
                </a:lnSpc>
                <a:spcBef>
                  <a:spcPts val="0"/>
                </a:spcBef>
                <a:spcAft>
                  <a:spcPts val="0"/>
                </a:spcAft>
                <a:buClrTx/>
                <a:buSzTx/>
                <a:buFontTx/>
                <a:buNone/>
                <a:tabLst/>
                <a:defRPr sz="1200">
                  <a:solidFill>
                    <a:srgbClr val="595959"/>
                  </a:solidFill>
                </a:defRPr>
              </a:pPr>
              <a:endParaRPr kumimoji="0" sz="900" b="0" i="0" u="none" strike="noStrike" kern="0" cap="none" spc="0" normalizeH="0" baseline="0" noProof="0">
                <a:ln>
                  <a:noFill/>
                </a:ln>
                <a:solidFill>
                  <a:srgbClr val="595959"/>
                </a:solidFill>
                <a:effectLst/>
                <a:uLnTx/>
                <a:uFillTx/>
                <a:latin typeface="微软雅黑" panose="020B0503020204020204" charset="-122"/>
                <a:sym typeface="微软雅黑" panose="020B0503020204020204" charset="-122"/>
              </a:endParaRPr>
            </a:p>
          </p:txBody>
        </p:sp>
        <p:sp>
          <p:nvSpPr>
            <p:cNvPr id="181" name="时序…">
              <a:extLst>
                <a:ext uri="{FF2B5EF4-FFF2-40B4-BE49-F238E27FC236}">
                  <a16:creationId xmlns:a16="http://schemas.microsoft.com/office/drawing/2014/main" id="{F9E56E68-2219-88A9-BE2F-B21E878880A1}"/>
                </a:ext>
              </a:extLst>
            </p:cNvPr>
            <p:cNvSpPr txBox="1"/>
            <p:nvPr/>
          </p:nvSpPr>
          <p:spPr>
            <a:xfrm>
              <a:off x="-15007" y="-218576"/>
              <a:ext cx="700257" cy="960389"/>
            </a:xfrm>
            <a:prstGeom prst="rect">
              <a:avLst/>
            </a:prstGeom>
            <a:noFill/>
            <a:ln w="12700" cap="flat">
              <a:noFill/>
              <a:miter lim="400000"/>
            </a:ln>
            <a:effectLst/>
          </p:spPr>
          <p:txBody>
            <a:bodyPr wrap="none" lIns="45719" tIns="45719" rIns="45719" bIns="45719" numCol="1"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lumMod val="65000"/>
                      <a:lumOff val="35000"/>
                    </a:prstClr>
                  </a:solidFill>
                  <a:effectLst/>
                  <a:uLnTx/>
                  <a:uFillTx/>
                </a:rPr>
                <a:t>市民</a:t>
              </a:r>
              <a:r>
                <a:rPr kumimoji="0" lang="en-US" altLang="zh-CN" sz="900" b="0" i="0" u="none" strike="noStrike" kern="0" cap="none" spc="0" normalizeH="0" baseline="0" noProof="0" dirty="0">
                  <a:ln>
                    <a:noFill/>
                  </a:ln>
                  <a:solidFill>
                    <a:prstClr val="black">
                      <a:lumMod val="65000"/>
                      <a:lumOff val="35000"/>
                    </a:prstClr>
                  </a:solidFill>
                  <a:effectLst/>
                  <a:uLnTx/>
                  <a:uFillTx/>
                </a:rPr>
                <a:t>App</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lumMod val="65000"/>
                      <a:lumOff val="35000"/>
                    </a:prstClr>
                  </a:solidFill>
                  <a:effectLst/>
                  <a:uLnTx/>
                  <a:uFillTx/>
                </a:rPr>
                <a:t>数据</a:t>
              </a:r>
            </a:p>
          </p:txBody>
        </p:sp>
      </p:grpSp>
      <p:sp>
        <p:nvSpPr>
          <p:cNvPr id="152" name="矩形: 圆角 108">
            <a:extLst>
              <a:ext uri="{FF2B5EF4-FFF2-40B4-BE49-F238E27FC236}">
                <a16:creationId xmlns:a16="http://schemas.microsoft.com/office/drawing/2014/main" id="{5AD1FAD7-42BC-DD0C-A44D-7CE74BD1ECEA}"/>
              </a:ext>
            </a:extLst>
          </p:cNvPr>
          <p:cNvSpPr/>
          <p:nvPr/>
        </p:nvSpPr>
        <p:spPr>
          <a:xfrm>
            <a:off x="3693791" y="2832954"/>
            <a:ext cx="5267389" cy="239818"/>
          </a:xfrm>
          <a:prstGeom prst="roundRect">
            <a:avLst>
              <a:gd name="adj" fmla="val 4139"/>
            </a:avLst>
          </a:prstGeom>
          <a:ln w="6350">
            <a:solidFill>
              <a:srgbClr val="000000"/>
            </a:solidFill>
            <a:miter/>
          </a:ln>
        </p:spPr>
        <p:txBody>
          <a:bodyPr lIns="0" tIns="0" rIns="0" bIns="0" anchor="ctr"/>
          <a:lstStyle/>
          <a:p>
            <a:pPr marL="0" marR="0" lvl="0" indent="0" algn="ctr" defTabSz="914400" eaLnBrk="1" fontAlgn="auto" latinLnBrk="0" hangingPunct="0">
              <a:lnSpc>
                <a:spcPct val="100000"/>
              </a:lnSpc>
              <a:spcBef>
                <a:spcPts val="0"/>
              </a:spcBef>
              <a:spcAft>
                <a:spcPts val="0"/>
              </a:spcAft>
              <a:buClrTx/>
              <a:buSzTx/>
              <a:buFontTx/>
              <a:buNone/>
              <a:tabLst/>
              <a:defRPr sz="1200">
                <a:solidFill>
                  <a:srgbClr val="595959"/>
                </a:solidFill>
              </a:defRPr>
            </a:pPr>
            <a:endParaRPr kumimoji="0" sz="900" b="0" i="0" u="none" strike="noStrike" kern="0" cap="none" spc="0" normalizeH="0" baseline="0" noProof="0">
              <a:ln>
                <a:noFill/>
              </a:ln>
              <a:solidFill>
                <a:srgbClr val="595959"/>
              </a:solidFill>
              <a:effectLst/>
              <a:uLnTx/>
              <a:uFillTx/>
              <a:latin typeface="微软雅黑" panose="020B0503020204020204" charset="-122"/>
              <a:sym typeface="微软雅黑" panose="020B0503020204020204" charset="-122"/>
            </a:endParaRPr>
          </a:p>
        </p:txBody>
      </p:sp>
      <p:sp>
        <p:nvSpPr>
          <p:cNvPr id="53" name="矩形: 圆角 14">
            <a:extLst>
              <a:ext uri="{FF2B5EF4-FFF2-40B4-BE49-F238E27FC236}">
                <a16:creationId xmlns:a16="http://schemas.microsoft.com/office/drawing/2014/main" id="{4A155461-C3E1-D739-5F3F-1B1E56F29152}"/>
              </a:ext>
            </a:extLst>
          </p:cNvPr>
          <p:cNvSpPr/>
          <p:nvPr>
            <p:custDataLst>
              <p:tags r:id="rId3"/>
            </p:custDataLst>
          </p:nvPr>
        </p:nvSpPr>
        <p:spPr>
          <a:xfrm>
            <a:off x="3226650" y="1837340"/>
            <a:ext cx="979819" cy="530868"/>
          </a:xfrm>
          <a:prstGeom prst="roundRect">
            <a:avLst>
              <a:gd name="adj" fmla="val 1613"/>
            </a:avLst>
          </a:prstGeom>
          <a:solidFill>
            <a:srgbClr val="A2DCFF">
              <a:alpha val="42000"/>
            </a:srgbClr>
          </a:solidFill>
          <a:ln>
            <a:noFill/>
            <a:miter/>
          </a:ln>
        </p:spPr>
        <p:txBody>
          <a:bodyPr wrap="none" lIns="0" tIns="0" rIns="0" bIns="0" rtlCol="0" anchor="ctr">
            <a:noAutofit/>
          </a:bodyPr>
          <a:lstStyle/>
          <a:p>
            <a:pPr algn="ctr" defTabSz="396875" fontAlgn="base">
              <a:spcBef>
                <a:spcPct val="0"/>
              </a:spcBef>
              <a:spcAft>
                <a:spcPct val="0"/>
              </a:spcAft>
              <a:defRPr sz="1000">
                <a:solidFill>
                  <a:srgbClr val="FFFFFF"/>
                </a:solidFill>
                <a:latin typeface="微软雅黑"/>
                <a:ea typeface="微软雅黑"/>
                <a:cs typeface="微软雅黑"/>
                <a:sym typeface="微软雅黑"/>
              </a:defRPr>
            </a:pPr>
            <a:r>
              <a:rPr lang="zh-CN" altLang="en-US" sz="1000" b="1" dirty="0">
                <a:solidFill>
                  <a:srgbClr val="0070C0"/>
                </a:solidFill>
                <a:latin typeface="微软雅黑" panose="020B0503020204020204" pitchFamily="34" charset="-122"/>
                <a:ea typeface="微软雅黑" panose="020B0503020204020204" pitchFamily="34" charset="-122"/>
                <a:sym typeface="Arial" panose="020B0704020202090204" pitchFamily="34" charset="0"/>
              </a:rPr>
              <a:t>政务问数</a:t>
            </a:r>
            <a:endParaRPr lang="en-US" altLang="zh-CN" sz="1000" b="1" dirty="0">
              <a:solidFill>
                <a:srgbClr val="0070C0"/>
              </a:solidFill>
              <a:latin typeface="微软雅黑" panose="020B0503020204020204" pitchFamily="34" charset="-122"/>
              <a:ea typeface="微软雅黑" panose="020B0503020204020204" pitchFamily="34" charset="-122"/>
              <a:sym typeface="Arial" panose="020B0704020202090204" pitchFamily="34" charset="0"/>
            </a:endParaRPr>
          </a:p>
          <a:p>
            <a:pPr algn="ctr" defTabSz="396875" fontAlgn="base">
              <a:spcBef>
                <a:spcPct val="0"/>
              </a:spcBef>
              <a:spcAft>
                <a:spcPct val="0"/>
              </a:spcAft>
              <a:defRPr sz="1000">
                <a:solidFill>
                  <a:srgbClr val="FFFFFF"/>
                </a:solidFill>
                <a:latin typeface="微软雅黑"/>
                <a:ea typeface="微软雅黑"/>
                <a:cs typeface="微软雅黑"/>
                <a:sym typeface="微软雅黑"/>
              </a:defRPr>
            </a:pPr>
            <a:r>
              <a:rPr lang="zh-CN" altLang="en-US" sz="1000" b="1" dirty="0">
                <a:solidFill>
                  <a:srgbClr val="0070C0"/>
                </a:solidFill>
                <a:latin typeface="微软雅黑" panose="020B0503020204020204" pitchFamily="34" charset="-122"/>
                <a:ea typeface="微软雅黑" panose="020B0503020204020204" pitchFamily="34" charset="-122"/>
                <a:sym typeface="Arial" panose="020B0704020202090204" pitchFamily="34" charset="0"/>
              </a:rPr>
              <a:t>产品底座</a:t>
            </a:r>
            <a:endParaRPr sz="1000" b="1" dirty="0">
              <a:solidFill>
                <a:srgbClr val="0070C0"/>
              </a:solidFill>
              <a:latin typeface="微软雅黑" panose="020B0503020204020204" pitchFamily="34" charset="-122"/>
              <a:ea typeface="微软雅黑" panose="020B0503020204020204" pitchFamily="34" charset="-122"/>
              <a:sym typeface="Arial" panose="020B0704020202090204" pitchFamily="34" charset="0"/>
            </a:endParaRPr>
          </a:p>
        </p:txBody>
      </p:sp>
      <p:sp>
        <p:nvSpPr>
          <p:cNvPr id="54" name="矩形: 圆角 15">
            <a:extLst>
              <a:ext uri="{FF2B5EF4-FFF2-40B4-BE49-F238E27FC236}">
                <a16:creationId xmlns:a16="http://schemas.microsoft.com/office/drawing/2014/main" id="{34AEDB48-7FEC-241A-1EC2-0D5D6946D066}"/>
              </a:ext>
            </a:extLst>
          </p:cNvPr>
          <p:cNvSpPr/>
          <p:nvPr>
            <p:custDataLst>
              <p:tags r:id="rId4"/>
            </p:custDataLst>
          </p:nvPr>
        </p:nvSpPr>
        <p:spPr>
          <a:xfrm>
            <a:off x="3218416" y="2417992"/>
            <a:ext cx="979819" cy="290750"/>
          </a:xfrm>
          <a:prstGeom prst="roundRect">
            <a:avLst>
              <a:gd name="adj" fmla="val 1613"/>
            </a:avLst>
          </a:prstGeom>
          <a:solidFill>
            <a:srgbClr val="A2DCFF">
              <a:alpha val="42000"/>
            </a:srgbClr>
          </a:solidFill>
          <a:ln>
            <a:noFill/>
            <a:miter/>
          </a:ln>
        </p:spPr>
        <p:txBody>
          <a:bodyPr wrap="none" lIns="0" tIns="0" rIns="0" bIns="0" rtlCol="0" anchor="ctr">
            <a:noAutofit/>
          </a:bodyPr>
          <a:lstStyle/>
          <a:p>
            <a:pPr algn="ctr" defTabSz="396875" fontAlgn="base">
              <a:spcBef>
                <a:spcPct val="0"/>
              </a:spcBef>
              <a:spcAft>
                <a:spcPct val="0"/>
              </a:spcAft>
              <a:defRPr sz="1000">
                <a:solidFill>
                  <a:srgbClr val="FFFFFF"/>
                </a:solidFill>
                <a:latin typeface="微软雅黑"/>
                <a:ea typeface="微软雅黑"/>
                <a:cs typeface="微软雅黑"/>
                <a:sym typeface="微软雅黑"/>
              </a:defRPr>
            </a:pPr>
            <a:r>
              <a:rPr lang="en-US" altLang="zh-CN" sz="1000" b="1" dirty="0">
                <a:solidFill>
                  <a:srgbClr val="0070C0"/>
                </a:solidFill>
                <a:latin typeface="微软雅黑" panose="020B0503020204020204" pitchFamily="34" charset="-122"/>
                <a:ea typeface="微软雅黑" panose="020B0503020204020204" pitchFamily="34" charset="-122"/>
                <a:sym typeface="Arial" panose="020B0704020202090204" pitchFamily="34" charset="0"/>
              </a:rPr>
              <a:t>L2</a:t>
            </a:r>
            <a:r>
              <a:rPr lang="zh-CN" altLang="en-US" sz="1000" b="1" dirty="0">
                <a:solidFill>
                  <a:srgbClr val="0070C0"/>
                </a:solidFill>
                <a:latin typeface="微软雅黑" panose="020B0503020204020204" pitchFamily="34" charset="-122"/>
                <a:ea typeface="微软雅黑" panose="020B0503020204020204" pitchFamily="34" charset="-122"/>
                <a:sym typeface="Arial" panose="020B0704020202090204" pitchFamily="34" charset="0"/>
              </a:rPr>
              <a:t>大</a:t>
            </a:r>
            <a:r>
              <a:rPr sz="1000" b="1" dirty="0" err="1">
                <a:solidFill>
                  <a:srgbClr val="0070C0"/>
                </a:solidFill>
                <a:latin typeface="微软雅黑" panose="020B0503020204020204" pitchFamily="34" charset="-122"/>
                <a:ea typeface="微软雅黑" panose="020B0503020204020204" pitchFamily="34" charset="-122"/>
                <a:sym typeface="Arial" panose="020B0704020202090204" pitchFamily="34" charset="0"/>
              </a:rPr>
              <a:t>模型</a:t>
            </a:r>
            <a:endParaRPr sz="1000" b="1" dirty="0">
              <a:solidFill>
                <a:srgbClr val="0070C0"/>
              </a:solidFill>
              <a:latin typeface="微软雅黑" panose="020B0503020204020204" pitchFamily="34" charset="-122"/>
              <a:ea typeface="微软雅黑" panose="020B0503020204020204" pitchFamily="34" charset="-122"/>
              <a:sym typeface="Arial" panose="020B0704020202090204" pitchFamily="34" charset="0"/>
            </a:endParaRPr>
          </a:p>
        </p:txBody>
      </p:sp>
      <p:sp>
        <p:nvSpPr>
          <p:cNvPr id="55" name="矩形: 圆角 56">
            <a:extLst>
              <a:ext uri="{FF2B5EF4-FFF2-40B4-BE49-F238E27FC236}">
                <a16:creationId xmlns:a16="http://schemas.microsoft.com/office/drawing/2014/main" id="{69234D38-D7D8-72A5-9024-E7037D655292}"/>
              </a:ext>
            </a:extLst>
          </p:cNvPr>
          <p:cNvSpPr/>
          <p:nvPr>
            <p:custDataLst>
              <p:tags r:id="rId5"/>
            </p:custDataLst>
          </p:nvPr>
        </p:nvSpPr>
        <p:spPr>
          <a:xfrm>
            <a:off x="3226650" y="1491099"/>
            <a:ext cx="979819" cy="290750"/>
          </a:xfrm>
          <a:prstGeom prst="roundRect">
            <a:avLst>
              <a:gd name="adj" fmla="val 1613"/>
            </a:avLst>
          </a:prstGeom>
          <a:solidFill>
            <a:srgbClr val="A2DCFF">
              <a:alpha val="42000"/>
            </a:srgbClr>
          </a:solidFill>
          <a:ln>
            <a:noFill/>
            <a:miter/>
          </a:ln>
        </p:spPr>
        <p:txBody>
          <a:bodyPr wrap="none" lIns="0" tIns="0" rIns="0" bIns="0" rtlCol="0" anchor="ctr">
            <a:noAutofit/>
          </a:bodyPr>
          <a:lstStyle/>
          <a:p>
            <a:pPr algn="ctr" defTabSz="396875" fontAlgn="base">
              <a:spcBef>
                <a:spcPct val="0"/>
              </a:spcBef>
              <a:spcAft>
                <a:spcPct val="0"/>
              </a:spcAft>
              <a:defRPr sz="1000">
                <a:solidFill>
                  <a:srgbClr val="FFFFFF"/>
                </a:solidFill>
                <a:latin typeface="微软雅黑"/>
                <a:ea typeface="微软雅黑"/>
                <a:cs typeface="微软雅黑"/>
                <a:sym typeface="微软雅黑"/>
              </a:defRPr>
            </a:pPr>
            <a:r>
              <a:rPr lang="zh-CN" altLang="en-US" sz="1000" b="1" dirty="0">
                <a:solidFill>
                  <a:srgbClr val="0070C0"/>
                </a:solidFill>
                <a:latin typeface="微软雅黑" panose="020B0503020204020204" pitchFamily="34" charset="-122"/>
                <a:ea typeface="微软雅黑" panose="020B0503020204020204" pitchFamily="34" charset="-122"/>
                <a:sym typeface="Arial" panose="020B0704020202090204" pitchFamily="34" charset="0"/>
              </a:rPr>
              <a:t>应用场景</a:t>
            </a:r>
            <a:endParaRPr sz="1000" b="1" dirty="0">
              <a:solidFill>
                <a:srgbClr val="0070C0"/>
              </a:solidFill>
              <a:latin typeface="微软雅黑" panose="020B0503020204020204" pitchFamily="34" charset="-122"/>
              <a:ea typeface="微软雅黑" panose="020B0503020204020204" pitchFamily="34" charset="-122"/>
              <a:sym typeface="Arial" panose="020B0704020202090204" pitchFamily="34" charset="0"/>
            </a:endParaRPr>
          </a:p>
        </p:txBody>
      </p:sp>
      <p:sp>
        <p:nvSpPr>
          <p:cNvPr id="56" name="矩形 55">
            <a:extLst>
              <a:ext uri="{FF2B5EF4-FFF2-40B4-BE49-F238E27FC236}">
                <a16:creationId xmlns:a16="http://schemas.microsoft.com/office/drawing/2014/main" id="{D788A1E3-7BEA-FB9C-9684-68AD7762E08E}"/>
              </a:ext>
            </a:extLst>
          </p:cNvPr>
          <p:cNvSpPr/>
          <p:nvPr>
            <p:custDataLst>
              <p:tags r:id="rId6"/>
            </p:custDataLst>
          </p:nvPr>
        </p:nvSpPr>
        <p:spPr>
          <a:xfrm>
            <a:off x="4325542" y="1491099"/>
            <a:ext cx="4611544" cy="290750"/>
          </a:xfrm>
          <a:prstGeom prst="rect">
            <a:avLst/>
          </a:prstGeom>
          <a:solidFill>
            <a:srgbClr val="D8F0FF"/>
          </a:solidFill>
          <a:ln w="12700" cap="flat" cmpd="sng" algn="ctr">
            <a:noFill/>
            <a:prstDash val="solid"/>
            <a:miter lim="800000"/>
          </a:ln>
          <a:effectLst/>
        </p:spPr>
        <p:txBody>
          <a:bodyPr wrap="none" lIns="45000" tIns="18000" rtlCol="0" anchor="t"/>
          <a:lstStyle/>
          <a:p>
            <a:pPr algn="ctr" defTabSz="600075" fontAlgn="base">
              <a:lnSpc>
                <a:spcPct val="110000"/>
              </a:lnSpc>
              <a:spcBef>
                <a:spcPct val="0"/>
              </a:spcBef>
              <a:spcAft>
                <a:spcPts val="150"/>
              </a:spcAft>
            </a:pPr>
            <a:endParaRPr lang="en-US" altLang="zh-CN" sz="1000" b="1" kern="0" dirty="0">
              <a:solidFill>
                <a:srgbClr val="C00000"/>
              </a:solidFill>
              <a:latin typeface="微软雅黑" panose="020B0503020204020204" pitchFamily="34" charset="-122"/>
              <a:ea typeface="微软雅黑" panose="020B0503020204020204" pitchFamily="34" charset="-122"/>
              <a:cs typeface="+mj-ea"/>
              <a:sym typeface="Arial" panose="020B0704020202090204" pitchFamily="34" charset="0"/>
            </a:endParaRPr>
          </a:p>
        </p:txBody>
      </p:sp>
      <p:sp>
        <p:nvSpPr>
          <p:cNvPr id="57" name="矩形 56">
            <a:extLst>
              <a:ext uri="{FF2B5EF4-FFF2-40B4-BE49-F238E27FC236}">
                <a16:creationId xmlns:a16="http://schemas.microsoft.com/office/drawing/2014/main" id="{50DC66D7-71D9-05E2-5364-663121C39FE5}"/>
              </a:ext>
            </a:extLst>
          </p:cNvPr>
          <p:cNvSpPr/>
          <p:nvPr>
            <p:custDataLst>
              <p:tags r:id="rId7"/>
            </p:custDataLst>
          </p:nvPr>
        </p:nvSpPr>
        <p:spPr>
          <a:xfrm>
            <a:off x="4317307" y="1837340"/>
            <a:ext cx="4631813" cy="530868"/>
          </a:xfrm>
          <a:prstGeom prst="rect">
            <a:avLst/>
          </a:prstGeom>
          <a:solidFill>
            <a:srgbClr val="D8F0FF"/>
          </a:solidFill>
          <a:ln w="9525" cap="flat" cmpd="sng">
            <a:noFill/>
            <a:prstDash val="solid"/>
            <a:miter lim="800000"/>
          </a:ln>
        </p:spPr>
        <p:txBody>
          <a:bodyPr rot="0" spcFirstLastPara="0" vert="horz" wrap="none" lIns="0" tIns="18000" rIns="0" bIns="0" numCol="1" spcCol="0" rtlCol="0" anchor="t">
            <a:noAutofit/>
          </a:bodyPr>
          <a:lstStyle/>
          <a:p>
            <a:pPr algn="ctr" defTabSz="600075" fontAlgn="base">
              <a:lnSpc>
                <a:spcPct val="110000"/>
              </a:lnSpc>
              <a:spcBef>
                <a:spcPct val="0"/>
              </a:spcBef>
              <a:spcAft>
                <a:spcPts val="150"/>
              </a:spcAft>
              <a:defRPr/>
            </a:pPr>
            <a:endParaRPr sz="1000" b="1" kern="0" dirty="0">
              <a:solidFill>
                <a:srgbClr val="C00000"/>
              </a:solidFill>
              <a:latin typeface="微软雅黑" panose="020B0503020204020204" pitchFamily="34" charset="-122"/>
              <a:ea typeface="微软雅黑" panose="020B0503020204020204" pitchFamily="34" charset="-122"/>
              <a:cs typeface="Helvetica"/>
              <a:sym typeface="Arial" panose="020B0704020202090204" pitchFamily="34" charset="0"/>
            </a:endParaRPr>
          </a:p>
        </p:txBody>
      </p:sp>
      <p:grpSp>
        <p:nvGrpSpPr>
          <p:cNvPr id="58" name="组合 57">
            <a:extLst>
              <a:ext uri="{FF2B5EF4-FFF2-40B4-BE49-F238E27FC236}">
                <a16:creationId xmlns:a16="http://schemas.microsoft.com/office/drawing/2014/main" id="{8F7CE9EB-6150-4CB8-B8B3-9FA50F7AAA9E}"/>
              </a:ext>
            </a:extLst>
          </p:cNvPr>
          <p:cNvGrpSpPr/>
          <p:nvPr/>
        </p:nvGrpSpPr>
        <p:grpSpPr>
          <a:xfrm>
            <a:off x="4398433" y="1534471"/>
            <a:ext cx="4482092" cy="204005"/>
            <a:chOff x="3960956" y="2713638"/>
            <a:chExt cx="5956330" cy="285151"/>
          </a:xfrm>
        </p:grpSpPr>
        <p:sp>
          <p:nvSpPr>
            <p:cNvPr id="59" name="矩形 58">
              <a:extLst>
                <a:ext uri="{FF2B5EF4-FFF2-40B4-BE49-F238E27FC236}">
                  <a16:creationId xmlns:a16="http://schemas.microsoft.com/office/drawing/2014/main" id="{2D43A651-313C-D3AE-08E9-6B315CB35841}"/>
                </a:ext>
              </a:extLst>
            </p:cNvPr>
            <p:cNvSpPr/>
            <p:nvPr/>
          </p:nvSpPr>
          <p:spPr>
            <a:xfrm>
              <a:off x="3960956" y="2713638"/>
              <a:ext cx="1945838" cy="285151"/>
            </a:xfrm>
            <a:prstGeom prst="rect">
              <a:avLst/>
            </a:prstGeom>
            <a:solidFill>
              <a:srgbClr val="4472C4">
                <a:lumMod val="75000"/>
              </a:srgbClr>
            </a:solidFill>
            <a:ln w="12700" cap="flat" cmpd="sng" algn="ctr">
              <a:noFill/>
              <a:prstDash val="solid"/>
              <a:miter lim="800000"/>
            </a:ln>
            <a:effectLst/>
          </p:spPr>
          <p:txBody>
            <a:bodyPr wrap="none" rtlCol="0" anchor="ctr"/>
            <a:lstStyle/>
            <a:p>
              <a:pPr algn="ctr" defTabSz="457200">
                <a:defRPr/>
              </a:pPr>
              <a:r>
                <a:rPr lang="zh-CN" altLang="en-US" sz="1000" kern="0" dirty="0">
                  <a:solidFill>
                    <a:prstClr val="white"/>
                  </a:solidFill>
                  <a:latin typeface="微软雅黑" panose="020B0503020204020204" pitchFamily="34" charset="-122"/>
                  <a:ea typeface="微软雅黑" panose="020B0503020204020204" pitchFamily="34" charset="-122"/>
                  <a:cs typeface="Helvetica"/>
                  <a:sym typeface="微软雅黑"/>
                </a:rPr>
                <a:t>民情数据一张图</a:t>
              </a:r>
            </a:p>
          </p:txBody>
        </p:sp>
        <p:sp>
          <p:nvSpPr>
            <p:cNvPr id="60" name="矩形 59">
              <a:extLst>
                <a:ext uri="{FF2B5EF4-FFF2-40B4-BE49-F238E27FC236}">
                  <a16:creationId xmlns:a16="http://schemas.microsoft.com/office/drawing/2014/main" id="{627A7435-7D9B-FF30-6E37-A843D982A108}"/>
                </a:ext>
              </a:extLst>
            </p:cNvPr>
            <p:cNvSpPr/>
            <p:nvPr/>
          </p:nvSpPr>
          <p:spPr>
            <a:xfrm>
              <a:off x="5966202" y="2713638"/>
              <a:ext cx="1945838" cy="285151"/>
            </a:xfrm>
            <a:prstGeom prst="rect">
              <a:avLst/>
            </a:prstGeom>
            <a:solidFill>
              <a:srgbClr val="4472C4">
                <a:lumMod val="75000"/>
              </a:srgbClr>
            </a:solidFill>
            <a:ln w="12700" cap="flat" cmpd="sng" algn="ctr">
              <a:noFill/>
              <a:prstDash val="solid"/>
              <a:miter lim="800000"/>
            </a:ln>
            <a:effectLst/>
          </p:spPr>
          <p:txBody>
            <a:bodyPr wrap="none" rtlCol="0" anchor="ctr"/>
            <a:lstStyle/>
            <a:p>
              <a:pPr algn="ctr" defTabSz="457200">
                <a:defRPr/>
              </a:pPr>
              <a:r>
                <a:rPr lang="zh-CN" altLang="en-US" sz="1000" kern="0" dirty="0">
                  <a:solidFill>
                    <a:prstClr val="white"/>
                  </a:solidFill>
                  <a:latin typeface="微软雅黑" panose="020B0503020204020204" pitchFamily="34" charset="-122"/>
                  <a:ea typeface="微软雅黑" panose="020B0503020204020204" pitchFamily="34" charset="-122"/>
                  <a:cs typeface="Helvetica"/>
                  <a:sym typeface="微软雅黑"/>
                </a:rPr>
                <a:t>事件预警早知道</a:t>
              </a:r>
            </a:p>
          </p:txBody>
        </p:sp>
        <p:sp>
          <p:nvSpPr>
            <p:cNvPr id="61" name="矩形 60">
              <a:extLst>
                <a:ext uri="{FF2B5EF4-FFF2-40B4-BE49-F238E27FC236}">
                  <a16:creationId xmlns:a16="http://schemas.microsoft.com/office/drawing/2014/main" id="{D5CF35F1-5CD1-354C-0B3E-6E0BAD748EF0}"/>
                </a:ext>
              </a:extLst>
            </p:cNvPr>
            <p:cNvSpPr/>
            <p:nvPr/>
          </p:nvSpPr>
          <p:spPr>
            <a:xfrm>
              <a:off x="7971448" y="2713638"/>
              <a:ext cx="1945838" cy="285151"/>
            </a:xfrm>
            <a:prstGeom prst="rect">
              <a:avLst/>
            </a:prstGeom>
            <a:solidFill>
              <a:srgbClr val="4472C4">
                <a:lumMod val="75000"/>
              </a:srgbClr>
            </a:solidFill>
            <a:ln w="12700" cap="flat" cmpd="sng" algn="ctr">
              <a:noFill/>
              <a:prstDash val="solid"/>
              <a:miter lim="800000"/>
            </a:ln>
            <a:effectLst/>
          </p:spPr>
          <p:txBody>
            <a:bodyPr wrap="none" rtlCol="0" anchor="ctr"/>
            <a:lstStyle/>
            <a:p>
              <a:pPr algn="ctr" defTabSz="457200">
                <a:defRPr/>
              </a:pPr>
              <a:r>
                <a:rPr lang="zh-CN" altLang="en-US" sz="1000" kern="0" dirty="0">
                  <a:solidFill>
                    <a:prstClr val="white"/>
                  </a:solidFill>
                  <a:latin typeface="微软雅黑" panose="020B0503020204020204" pitchFamily="34" charset="-122"/>
                  <a:ea typeface="微软雅黑" panose="020B0503020204020204" pitchFamily="34" charset="-122"/>
                  <a:cs typeface="Helvetica"/>
                  <a:sym typeface="微软雅黑"/>
                </a:rPr>
                <a:t>民情民意专报</a:t>
              </a:r>
            </a:p>
          </p:txBody>
        </p:sp>
      </p:grpSp>
      <p:sp>
        <p:nvSpPr>
          <p:cNvPr id="62" name="矩形 61">
            <a:extLst>
              <a:ext uri="{FF2B5EF4-FFF2-40B4-BE49-F238E27FC236}">
                <a16:creationId xmlns:a16="http://schemas.microsoft.com/office/drawing/2014/main" id="{E77F953F-C87F-BE89-855D-EED62DD5658A}"/>
              </a:ext>
            </a:extLst>
          </p:cNvPr>
          <p:cNvSpPr/>
          <p:nvPr/>
        </p:nvSpPr>
        <p:spPr>
          <a:xfrm>
            <a:off x="4398433" y="2120013"/>
            <a:ext cx="2208053" cy="204005"/>
          </a:xfrm>
          <a:prstGeom prst="rect">
            <a:avLst/>
          </a:prstGeom>
          <a:solidFill>
            <a:srgbClr val="4472C4">
              <a:lumMod val="75000"/>
            </a:srgbClr>
          </a:solidFill>
          <a:ln w="12700" cap="flat" cmpd="sng" algn="ctr">
            <a:noFill/>
            <a:prstDash val="solid"/>
            <a:miter lim="800000"/>
          </a:ln>
          <a:effectLst/>
        </p:spPr>
        <p:txBody>
          <a:bodyPr wrap="none" rtlCol="0" anchor="ctr"/>
          <a:lstStyle/>
          <a:p>
            <a:pPr algn="ctr" defTabSz="457200">
              <a:defRPr/>
            </a:pPr>
            <a:r>
              <a:rPr lang="zh-CN" altLang="en-US" sz="1000" kern="0" dirty="0">
                <a:solidFill>
                  <a:prstClr val="white"/>
                </a:solidFill>
                <a:latin typeface="微软雅黑" panose="020B0503020204020204" pitchFamily="34" charset="-122"/>
                <a:ea typeface="微软雅黑" panose="020B0503020204020204" pitchFamily="34" charset="-122"/>
                <a:cs typeface="Helvetica"/>
                <a:sym typeface="微软雅黑"/>
              </a:rPr>
              <a:t>知识库底座</a:t>
            </a:r>
          </a:p>
        </p:txBody>
      </p:sp>
      <p:sp>
        <p:nvSpPr>
          <p:cNvPr id="63" name="矩形 62">
            <a:extLst>
              <a:ext uri="{FF2B5EF4-FFF2-40B4-BE49-F238E27FC236}">
                <a16:creationId xmlns:a16="http://schemas.microsoft.com/office/drawing/2014/main" id="{F408BF48-230D-DBBD-E694-1CD8494F7DE9}"/>
              </a:ext>
            </a:extLst>
          </p:cNvPr>
          <p:cNvSpPr/>
          <p:nvPr>
            <p:custDataLst>
              <p:tags r:id="rId8"/>
            </p:custDataLst>
          </p:nvPr>
        </p:nvSpPr>
        <p:spPr>
          <a:xfrm>
            <a:off x="4325542" y="2417992"/>
            <a:ext cx="4611544" cy="290750"/>
          </a:xfrm>
          <a:prstGeom prst="rect">
            <a:avLst/>
          </a:prstGeom>
          <a:solidFill>
            <a:srgbClr val="D8F0FF"/>
          </a:solidFill>
          <a:ln w="12700" cap="flat" cmpd="sng" algn="ctr">
            <a:noFill/>
            <a:prstDash val="solid"/>
            <a:miter lim="800000"/>
          </a:ln>
          <a:effectLst/>
        </p:spPr>
        <p:txBody>
          <a:bodyPr wrap="none" lIns="45000" tIns="18000" rtlCol="0" anchor="t"/>
          <a:lstStyle/>
          <a:p>
            <a:pPr algn="ctr" defTabSz="600075" fontAlgn="base">
              <a:lnSpc>
                <a:spcPct val="110000"/>
              </a:lnSpc>
              <a:spcBef>
                <a:spcPct val="0"/>
              </a:spcBef>
              <a:spcAft>
                <a:spcPts val="150"/>
              </a:spcAft>
            </a:pPr>
            <a:endParaRPr lang="en-US" altLang="zh-CN" sz="1000" b="1" kern="0" dirty="0">
              <a:solidFill>
                <a:srgbClr val="C00000"/>
              </a:solidFill>
              <a:latin typeface="微软雅黑" panose="020B0503020204020204" pitchFamily="34" charset="-122"/>
              <a:ea typeface="微软雅黑" panose="020B0503020204020204" pitchFamily="34" charset="-122"/>
              <a:cs typeface="+mj-ea"/>
              <a:sym typeface="Arial" panose="020B0704020202090204" pitchFamily="34" charset="0"/>
            </a:endParaRPr>
          </a:p>
        </p:txBody>
      </p:sp>
      <p:sp>
        <p:nvSpPr>
          <p:cNvPr id="64" name="矩形 63">
            <a:extLst>
              <a:ext uri="{FF2B5EF4-FFF2-40B4-BE49-F238E27FC236}">
                <a16:creationId xmlns:a16="http://schemas.microsoft.com/office/drawing/2014/main" id="{1AFF4A08-382B-DA09-1CF0-E56690D7B1DB}"/>
              </a:ext>
            </a:extLst>
          </p:cNvPr>
          <p:cNvSpPr/>
          <p:nvPr/>
        </p:nvSpPr>
        <p:spPr>
          <a:xfrm>
            <a:off x="4398433" y="2461364"/>
            <a:ext cx="4482092" cy="204005"/>
          </a:xfrm>
          <a:prstGeom prst="rect">
            <a:avLst/>
          </a:prstGeom>
          <a:solidFill>
            <a:srgbClr val="4472C4">
              <a:lumMod val="75000"/>
            </a:srgbClr>
          </a:solidFill>
          <a:ln w="12700" cap="flat" cmpd="sng" algn="ctr">
            <a:noFill/>
            <a:prstDash val="solid"/>
            <a:miter lim="800000"/>
          </a:ln>
          <a:effectLst/>
        </p:spPr>
        <p:txBody>
          <a:bodyPr wrap="none" rtlCol="0" anchor="ctr"/>
          <a:lstStyle/>
          <a:p>
            <a:pPr algn="ctr" defTabSz="457200">
              <a:defRPr/>
            </a:pPr>
            <a:r>
              <a:rPr lang="zh-CN" altLang="en-US" sz="1000" kern="0" dirty="0">
                <a:solidFill>
                  <a:prstClr val="white"/>
                </a:solidFill>
                <a:latin typeface="微软雅黑" panose="020B0503020204020204" pitchFamily="34" charset="-122"/>
                <a:ea typeface="微软雅黑" panose="020B0503020204020204" pitchFamily="34" charset="-122"/>
                <a:cs typeface="Helvetica"/>
                <a:sym typeface="微软雅黑"/>
              </a:rPr>
              <a:t>政务问数场景大模型</a:t>
            </a:r>
          </a:p>
        </p:txBody>
      </p:sp>
      <p:sp>
        <p:nvSpPr>
          <p:cNvPr id="65" name="矩形 64">
            <a:extLst>
              <a:ext uri="{FF2B5EF4-FFF2-40B4-BE49-F238E27FC236}">
                <a16:creationId xmlns:a16="http://schemas.microsoft.com/office/drawing/2014/main" id="{F6F569E0-9083-3D47-1F28-712EB5DCB248}"/>
              </a:ext>
            </a:extLst>
          </p:cNvPr>
          <p:cNvSpPr/>
          <p:nvPr/>
        </p:nvSpPr>
        <p:spPr>
          <a:xfrm>
            <a:off x="6687612" y="2120013"/>
            <a:ext cx="2192912" cy="204005"/>
          </a:xfrm>
          <a:prstGeom prst="rect">
            <a:avLst/>
          </a:prstGeom>
          <a:solidFill>
            <a:srgbClr val="4472C4">
              <a:lumMod val="75000"/>
            </a:srgbClr>
          </a:solidFill>
          <a:ln w="12700" cap="flat" cmpd="sng" algn="ctr">
            <a:noFill/>
            <a:prstDash val="solid"/>
            <a:miter lim="800000"/>
          </a:ln>
          <a:effectLst/>
        </p:spPr>
        <p:txBody>
          <a:bodyPr wrap="none" rtlCol="0" anchor="ctr"/>
          <a:lstStyle/>
          <a:p>
            <a:pPr algn="ctr" defTabSz="457200">
              <a:defRPr/>
            </a:pPr>
            <a:r>
              <a:rPr lang="en-US" altLang="zh-CN" sz="1000" kern="0" dirty="0">
                <a:solidFill>
                  <a:prstClr val="white"/>
                </a:solidFill>
                <a:latin typeface="微软雅黑" panose="020B0503020204020204" pitchFamily="34" charset="-122"/>
                <a:ea typeface="微软雅黑" panose="020B0503020204020204" pitchFamily="34" charset="-122"/>
                <a:cs typeface="Helvetica"/>
                <a:sym typeface="微软雅黑"/>
              </a:rPr>
              <a:t>Workflow</a:t>
            </a:r>
            <a:r>
              <a:rPr lang="zh-CN" altLang="en-US" sz="1000" kern="0" dirty="0">
                <a:solidFill>
                  <a:prstClr val="white"/>
                </a:solidFill>
                <a:latin typeface="微软雅黑" panose="020B0503020204020204" pitchFamily="34" charset="-122"/>
                <a:ea typeface="微软雅黑" panose="020B0503020204020204" pitchFamily="34" charset="-122"/>
                <a:cs typeface="Helvetica"/>
                <a:sym typeface="微软雅黑"/>
              </a:rPr>
              <a:t>底座</a:t>
            </a:r>
          </a:p>
        </p:txBody>
      </p:sp>
      <p:grpSp>
        <p:nvGrpSpPr>
          <p:cNvPr id="66" name="组合 65">
            <a:extLst>
              <a:ext uri="{FF2B5EF4-FFF2-40B4-BE49-F238E27FC236}">
                <a16:creationId xmlns:a16="http://schemas.microsoft.com/office/drawing/2014/main" id="{AAB5838E-470B-6FEC-8E4A-660B9563E2DF}"/>
              </a:ext>
            </a:extLst>
          </p:cNvPr>
          <p:cNvGrpSpPr/>
          <p:nvPr/>
        </p:nvGrpSpPr>
        <p:grpSpPr>
          <a:xfrm>
            <a:off x="4398434" y="1884797"/>
            <a:ext cx="4482092" cy="204005"/>
            <a:chOff x="4209455" y="3127322"/>
            <a:chExt cx="8834069" cy="354292"/>
          </a:xfrm>
        </p:grpSpPr>
        <p:sp>
          <p:nvSpPr>
            <p:cNvPr id="67" name="矩形 66">
              <a:extLst>
                <a:ext uri="{FF2B5EF4-FFF2-40B4-BE49-F238E27FC236}">
                  <a16:creationId xmlns:a16="http://schemas.microsoft.com/office/drawing/2014/main" id="{49F22CB2-907C-7A2C-343B-E668765085E0}"/>
                </a:ext>
              </a:extLst>
            </p:cNvPr>
            <p:cNvSpPr/>
            <p:nvPr/>
          </p:nvSpPr>
          <p:spPr>
            <a:xfrm>
              <a:off x="4209455" y="3127322"/>
              <a:ext cx="1724854" cy="354292"/>
            </a:xfrm>
            <a:prstGeom prst="rect">
              <a:avLst/>
            </a:prstGeom>
            <a:solidFill>
              <a:srgbClr val="4472C4">
                <a:lumMod val="75000"/>
              </a:srgbClr>
            </a:solidFill>
            <a:ln w="12700" cap="flat" cmpd="sng" algn="ctr">
              <a:noFill/>
              <a:prstDash val="solid"/>
              <a:miter lim="800000"/>
            </a:ln>
            <a:effectLst/>
          </p:spPr>
          <p:txBody>
            <a:bodyPr wrap="none" rtlCol="0" anchor="ctr"/>
            <a:lstStyle/>
            <a:p>
              <a:pPr algn="ctr" defTabSz="457200">
                <a:defRPr/>
              </a:pPr>
              <a:r>
                <a:rPr lang="zh-CN" altLang="en-US" sz="1000" kern="0" dirty="0">
                  <a:solidFill>
                    <a:prstClr val="white"/>
                  </a:solidFill>
                  <a:latin typeface="微软雅黑" panose="020B0503020204020204" pitchFamily="34" charset="-122"/>
                  <a:ea typeface="微软雅黑" panose="020B0503020204020204" pitchFamily="34" charset="-122"/>
                  <a:cs typeface="Helvetica"/>
                  <a:sym typeface="微软雅黑"/>
                </a:rPr>
                <a:t>意图理解增强</a:t>
              </a:r>
            </a:p>
          </p:txBody>
        </p:sp>
        <p:sp>
          <p:nvSpPr>
            <p:cNvPr id="68" name="矩形 67">
              <a:extLst>
                <a:ext uri="{FF2B5EF4-FFF2-40B4-BE49-F238E27FC236}">
                  <a16:creationId xmlns:a16="http://schemas.microsoft.com/office/drawing/2014/main" id="{000E7AF7-FBA9-31FC-CD14-A15CFD2D371E}"/>
                </a:ext>
              </a:extLst>
            </p:cNvPr>
            <p:cNvSpPr/>
            <p:nvPr/>
          </p:nvSpPr>
          <p:spPr>
            <a:xfrm>
              <a:off x="5986970" y="3127322"/>
              <a:ext cx="1724854" cy="354292"/>
            </a:xfrm>
            <a:prstGeom prst="rect">
              <a:avLst/>
            </a:prstGeom>
            <a:solidFill>
              <a:srgbClr val="4472C4">
                <a:lumMod val="75000"/>
              </a:srgbClr>
            </a:solidFill>
            <a:ln w="12700" cap="flat" cmpd="sng" algn="ctr">
              <a:noFill/>
              <a:prstDash val="solid"/>
              <a:miter lim="800000"/>
            </a:ln>
            <a:effectLst/>
          </p:spPr>
          <p:txBody>
            <a:bodyPr wrap="none" rtlCol="0" anchor="ctr"/>
            <a:lstStyle/>
            <a:p>
              <a:pPr algn="ctr" defTabSz="457200">
                <a:defRPr/>
              </a:pPr>
              <a:r>
                <a:rPr lang="zh-CN" altLang="en-US" sz="1000" kern="0" dirty="0">
                  <a:solidFill>
                    <a:prstClr val="white"/>
                  </a:solidFill>
                  <a:latin typeface="微软雅黑" panose="020B0503020204020204" pitchFamily="34" charset="-122"/>
                  <a:ea typeface="微软雅黑" panose="020B0503020204020204" pitchFamily="34" charset="-122"/>
                  <a:cs typeface="Helvetica"/>
                  <a:sym typeface="微软雅黑"/>
                </a:rPr>
                <a:t>数据查询计算</a:t>
              </a:r>
            </a:p>
          </p:txBody>
        </p:sp>
        <p:sp>
          <p:nvSpPr>
            <p:cNvPr id="69" name="矩形 68">
              <a:extLst>
                <a:ext uri="{FF2B5EF4-FFF2-40B4-BE49-F238E27FC236}">
                  <a16:creationId xmlns:a16="http://schemas.microsoft.com/office/drawing/2014/main" id="{DC0E049B-4CC4-DAB5-A5EA-06AC6B3ADB83}"/>
                </a:ext>
              </a:extLst>
            </p:cNvPr>
            <p:cNvSpPr/>
            <p:nvPr/>
          </p:nvSpPr>
          <p:spPr>
            <a:xfrm>
              <a:off x="7764485" y="3127322"/>
              <a:ext cx="1724854" cy="354292"/>
            </a:xfrm>
            <a:prstGeom prst="rect">
              <a:avLst/>
            </a:prstGeom>
            <a:solidFill>
              <a:srgbClr val="4472C4">
                <a:lumMod val="75000"/>
              </a:srgbClr>
            </a:solidFill>
            <a:ln w="12700" cap="flat" cmpd="sng" algn="ctr">
              <a:noFill/>
              <a:prstDash val="solid"/>
              <a:miter lim="800000"/>
            </a:ln>
            <a:effectLst/>
          </p:spPr>
          <p:txBody>
            <a:bodyPr wrap="none" rtlCol="0" anchor="ctr"/>
            <a:lstStyle/>
            <a:p>
              <a:pPr algn="ctr" defTabSz="457200">
                <a:defRPr/>
              </a:pPr>
              <a:r>
                <a:rPr lang="zh-CN" altLang="en-US" sz="1000" kern="0" dirty="0">
                  <a:solidFill>
                    <a:prstClr val="white"/>
                  </a:solidFill>
                  <a:latin typeface="微软雅黑" panose="020B0503020204020204" pitchFamily="34" charset="-122"/>
                  <a:ea typeface="微软雅黑" panose="020B0503020204020204" pitchFamily="34" charset="-122"/>
                  <a:cs typeface="Helvetica"/>
                  <a:sym typeface="微软雅黑"/>
                </a:rPr>
                <a:t>数据挖掘分析</a:t>
              </a:r>
            </a:p>
          </p:txBody>
        </p:sp>
        <p:sp>
          <p:nvSpPr>
            <p:cNvPr id="70" name="矩形 69">
              <a:extLst>
                <a:ext uri="{FF2B5EF4-FFF2-40B4-BE49-F238E27FC236}">
                  <a16:creationId xmlns:a16="http://schemas.microsoft.com/office/drawing/2014/main" id="{1AD361DB-E34E-83D8-6A88-E14B308F3B56}"/>
                </a:ext>
              </a:extLst>
            </p:cNvPr>
            <p:cNvSpPr/>
            <p:nvPr/>
          </p:nvSpPr>
          <p:spPr>
            <a:xfrm>
              <a:off x="9541155" y="3127322"/>
              <a:ext cx="1724854" cy="354292"/>
            </a:xfrm>
            <a:prstGeom prst="rect">
              <a:avLst/>
            </a:prstGeom>
            <a:solidFill>
              <a:srgbClr val="4472C4">
                <a:lumMod val="75000"/>
              </a:srgbClr>
            </a:solidFill>
            <a:ln w="12700" cap="flat" cmpd="sng" algn="ctr">
              <a:noFill/>
              <a:prstDash val="solid"/>
              <a:miter lim="800000"/>
            </a:ln>
            <a:effectLst/>
          </p:spPr>
          <p:txBody>
            <a:bodyPr wrap="none" rtlCol="0" anchor="ctr"/>
            <a:lstStyle/>
            <a:p>
              <a:pPr algn="ctr" defTabSz="457200">
                <a:defRPr/>
              </a:pPr>
              <a:r>
                <a:rPr lang="zh-CN" altLang="en-US" sz="1000" kern="0" dirty="0">
                  <a:solidFill>
                    <a:prstClr val="white"/>
                  </a:solidFill>
                  <a:latin typeface="微软雅黑" panose="020B0503020204020204" pitchFamily="34" charset="-122"/>
                  <a:ea typeface="微软雅黑" panose="020B0503020204020204" pitchFamily="34" charset="-122"/>
                  <a:cs typeface="Helvetica"/>
                  <a:sym typeface="微软雅黑"/>
                </a:rPr>
                <a:t>数据总结展示</a:t>
              </a:r>
            </a:p>
          </p:txBody>
        </p:sp>
        <p:sp>
          <p:nvSpPr>
            <p:cNvPr id="71" name="矩形 70">
              <a:extLst>
                <a:ext uri="{FF2B5EF4-FFF2-40B4-BE49-F238E27FC236}">
                  <a16:creationId xmlns:a16="http://schemas.microsoft.com/office/drawing/2014/main" id="{C14F3C96-B099-6CBD-F48A-30591221F12A}"/>
                </a:ext>
              </a:extLst>
            </p:cNvPr>
            <p:cNvSpPr/>
            <p:nvPr/>
          </p:nvSpPr>
          <p:spPr>
            <a:xfrm>
              <a:off x="11318670" y="3127322"/>
              <a:ext cx="1724854" cy="354292"/>
            </a:xfrm>
            <a:prstGeom prst="rect">
              <a:avLst/>
            </a:prstGeom>
            <a:solidFill>
              <a:srgbClr val="4472C4">
                <a:lumMod val="75000"/>
              </a:srgbClr>
            </a:solidFill>
            <a:ln w="12700" cap="flat" cmpd="sng" algn="ctr">
              <a:noFill/>
              <a:prstDash val="solid"/>
              <a:miter lim="800000"/>
            </a:ln>
            <a:effectLst/>
          </p:spPr>
          <p:txBody>
            <a:bodyPr wrap="none" rtlCol="0" anchor="ctr"/>
            <a:lstStyle/>
            <a:p>
              <a:pPr algn="ctr" defTabSz="457200">
                <a:defRPr/>
              </a:pPr>
              <a:r>
                <a:rPr lang="zh-CN" altLang="en-US" sz="1000" kern="0" dirty="0">
                  <a:solidFill>
                    <a:prstClr val="white"/>
                  </a:solidFill>
                  <a:latin typeface="微软雅黑" panose="020B0503020204020204" pitchFamily="34" charset="-122"/>
                  <a:ea typeface="微软雅黑" panose="020B0503020204020204" pitchFamily="34" charset="-122"/>
                  <a:cs typeface="Helvetica"/>
                  <a:sym typeface="微软雅黑"/>
                </a:rPr>
                <a:t>安全与协作</a:t>
              </a:r>
            </a:p>
          </p:txBody>
        </p:sp>
      </p:grpSp>
      <p:grpSp>
        <p:nvGrpSpPr>
          <p:cNvPr id="81" name="组合 80">
            <a:extLst>
              <a:ext uri="{FF2B5EF4-FFF2-40B4-BE49-F238E27FC236}">
                <a16:creationId xmlns:a16="http://schemas.microsoft.com/office/drawing/2014/main" id="{FD950188-0957-172E-FBA6-3DC972381FE5}"/>
              </a:ext>
            </a:extLst>
          </p:cNvPr>
          <p:cNvGrpSpPr/>
          <p:nvPr/>
        </p:nvGrpSpPr>
        <p:grpSpPr>
          <a:xfrm>
            <a:off x="3036746" y="3269069"/>
            <a:ext cx="6102382" cy="2922552"/>
            <a:chOff x="3036746" y="3269069"/>
            <a:chExt cx="6102382" cy="2922552"/>
          </a:xfrm>
        </p:grpSpPr>
        <p:pic>
          <p:nvPicPr>
            <p:cNvPr id="79" name="图片 78">
              <a:extLst>
                <a:ext uri="{FF2B5EF4-FFF2-40B4-BE49-F238E27FC236}">
                  <a16:creationId xmlns:a16="http://schemas.microsoft.com/office/drawing/2014/main" id="{5DD4793E-2FE9-9311-7128-2A905D6CE349}"/>
                </a:ext>
              </a:extLst>
            </p:cNvPr>
            <p:cNvPicPr>
              <a:picLocks noChangeAspect="1"/>
            </p:cNvPicPr>
            <p:nvPr/>
          </p:nvPicPr>
          <p:blipFill rotWithShape="1">
            <a:blip r:embed="rId12" cstate="print">
              <a:extLst>
                <a:ext uri="{28A0092B-C50C-407E-A947-70E740481C1C}">
                  <a14:useLocalDpi xmlns:a14="http://schemas.microsoft.com/office/drawing/2010/main"/>
                </a:ext>
              </a:extLst>
            </a:blip>
            <a:srcRect/>
            <a:stretch/>
          </p:blipFill>
          <p:spPr>
            <a:xfrm>
              <a:off x="3036746" y="3269069"/>
              <a:ext cx="6102382" cy="2922552"/>
            </a:xfrm>
            <a:prstGeom prst="rect">
              <a:avLst/>
            </a:prstGeom>
          </p:spPr>
        </p:pic>
        <p:sp>
          <p:nvSpPr>
            <p:cNvPr id="80" name="play_142457">
              <a:extLst>
                <a:ext uri="{FF2B5EF4-FFF2-40B4-BE49-F238E27FC236}">
                  <a16:creationId xmlns:a16="http://schemas.microsoft.com/office/drawing/2014/main" id="{1B0E5CBB-89D2-672C-73C9-A0BC2D49F34A}"/>
                </a:ext>
              </a:extLst>
            </p:cNvPr>
            <p:cNvSpPr/>
            <p:nvPr/>
          </p:nvSpPr>
          <p:spPr>
            <a:xfrm>
              <a:off x="5791157" y="4423189"/>
              <a:ext cx="609684" cy="608767"/>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09191" h="608274">
                  <a:moveTo>
                    <a:pt x="227432" y="186152"/>
                  </a:moveTo>
                  <a:lnTo>
                    <a:pt x="432001" y="304090"/>
                  </a:lnTo>
                  <a:lnTo>
                    <a:pt x="227432" y="422123"/>
                  </a:lnTo>
                  <a:close/>
                  <a:moveTo>
                    <a:pt x="304548" y="37623"/>
                  </a:moveTo>
                  <a:cubicBezTo>
                    <a:pt x="157408" y="37623"/>
                    <a:pt x="37680" y="157171"/>
                    <a:pt x="37680" y="304090"/>
                  </a:cubicBezTo>
                  <a:cubicBezTo>
                    <a:pt x="37680" y="451103"/>
                    <a:pt x="157408" y="570651"/>
                    <a:pt x="304548" y="570651"/>
                  </a:cubicBezTo>
                  <a:cubicBezTo>
                    <a:pt x="451783" y="570651"/>
                    <a:pt x="571511" y="451103"/>
                    <a:pt x="571511" y="304090"/>
                  </a:cubicBezTo>
                  <a:cubicBezTo>
                    <a:pt x="571511" y="157171"/>
                    <a:pt x="451783" y="37623"/>
                    <a:pt x="304548" y="37623"/>
                  </a:cubicBezTo>
                  <a:close/>
                  <a:moveTo>
                    <a:pt x="304548" y="0"/>
                  </a:moveTo>
                  <a:cubicBezTo>
                    <a:pt x="385937" y="0"/>
                    <a:pt x="462428" y="31604"/>
                    <a:pt x="519984" y="89073"/>
                  </a:cubicBezTo>
                  <a:cubicBezTo>
                    <a:pt x="577446" y="146543"/>
                    <a:pt x="609191" y="222918"/>
                    <a:pt x="609191" y="304090"/>
                  </a:cubicBezTo>
                  <a:cubicBezTo>
                    <a:pt x="609191" y="385356"/>
                    <a:pt x="577446" y="461731"/>
                    <a:pt x="519984" y="519201"/>
                  </a:cubicBezTo>
                  <a:cubicBezTo>
                    <a:pt x="462428" y="576576"/>
                    <a:pt x="385937" y="608274"/>
                    <a:pt x="304548" y="608274"/>
                  </a:cubicBezTo>
                  <a:cubicBezTo>
                    <a:pt x="223254" y="608274"/>
                    <a:pt x="146764" y="576576"/>
                    <a:pt x="89207" y="519201"/>
                  </a:cubicBezTo>
                  <a:cubicBezTo>
                    <a:pt x="31651" y="461731"/>
                    <a:pt x="0" y="385356"/>
                    <a:pt x="0" y="304090"/>
                  </a:cubicBezTo>
                  <a:cubicBezTo>
                    <a:pt x="0" y="222918"/>
                    <a:pt x="31651" y="146543"/>
                    <a:pt x="89207" y="89073"/>
                  </a:cubicBezTo>
                  <a:cubicBezTo>
                    <a:pt x="146764" y="31604"/>
                    <a:pt x="223254" y="0"/>
                    <a:pt x="304548" y="0"/>
                  </a:cubicBezTo>
                  <a:close/>
                </a:path>
              </a:pathLst>
            </a:cu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video>
              <p:cMediaNode vol="80000" mute="1">
                <p:cTn id="2" fill="hold" display="0">
                  <p:stCondLst>
                    <p:cond delay="indefinite"/>
                  </p:stCondLst>
                </p:cTn>
                <p:tgtEl>
                  <p:spTgt spid="73"/>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3" name="矩形: 圆角 2062">
            <a:extLst>
              <a:ext uri="{FF2B5EF4-FFF2-40B4-BE49-F238E27FC236}">
                <a16:creationId xmlns:a16="http://schemas.microsoft.com/office/drawing/2014/main" id="{8722432A-E7CC-92BE-BC69-7205BAB42395}"/>
              </a:ext>
            </a:extLst>
          </p:cNvPr>
          <p:cNvSpPr/>
          <p:nvPr/>
        </p:nvSpPr>
        <p:spPr>
          <a:xfrm>
            <a:off x="8214710" y="2071175"/>
            <a:ext cx="3018369" cy="932712"/>
          </a:xfrm>
          <a:prstGeom prst="roundRect">
            <a:avLst>
              <a:gd name="adj" fmla="val 5192"/>
            </a:avLst>
          </a:prstGeom>
          <a:noFill/>
          <a:ln>
            <a:solidFill>
              <a:schemeClr val="bg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tIns="216000" rtlCol="0" anchor="ctr"/>
          <a:lstStyle/>
          <a:p>
            <a:pPr>
              <a:lnSpc>
                <a:spcPct val="120000"/>
              </a:lnSpc>
            </a:pPr>
            <a:r>
              <a:rPr lang="zh-CN" altLang="en-US" sz="1200" dirty="0">
                <a:solidFill>
                  <a:schemeClr val="bg2">
                    <a:lumMod val="75000"/>
                  </a:schemeClr>
                </a:solidFill>
              </a:rPr>
              <a:t>内置意图理解增强、数据计算、数据分析、数据展示等能力组件，避免大模型幻觉问题，提高</a:t>
            </a:r>
            <a:r>
              <a:rPr lang="en-US" altLang="zh-CN" sz="1200" dirty="0">
                <a:solidFill>
                  <a:schemeClr val="bg2">
                    <a:lumMod val="75000"/>
                  </a:schemeClr>
                </a:solidFill>
              </a:rPr>
              <a:t>Agent</a:t>
            </a:r>
            <a:r>
              <a:rPr lang="zh-CN" altLang="en-US" sz="1200" dirty="0">
                <a:solidFill>
                  <a:schemeClr val="bg2">
                    <a:lumMod val="75000"/>
                  </a:schemeClr>
                </a:solidFill>
              </a:rPr>
              <a:t>任务的严谨性和准确性。</a:t>
            </a:r>
          </a:p>
        </p:txBody>
      </p:sp>
      <p:sp>
        <p:nvSpPr>
          <p:cNvPr id="2" name="副标题 1">
            <a:extLst>
              <a:ext uri="{FF2B5EF4-FFF2-40B4-BE49-F238E27FC236}">
                <a16:creationId xmlns:a16="http://schemas.microsoft.com/office/drawing/2014/main" id="{9B11191C-1FA3-4BC5-95DA-E2F17FD4A9C6}"/>
              </a:ext>
            </a:extLst>
          </p:cNvPr>
          <p:cNvSpPr>
            <a:spLocks noGrp="1"/>
          </p:cNvSpPr>
          <p:nvPr>
            <p:ph type="subTitle" idx="1"/>
          </p:nvPr>
        </p:nvSpPr>
        <p:spPr/>
        <p:txBody>
          <a:bodyPr/>
          <a:lstStyle/>
          <a:p>
            <a:r>
              <a:rPr lang="zh-CN" altLang="en-US" dirty="0"/>
              <a:t>社情民意问数平台架构</a:t>
            </a:r>
          </a:p>
        </p:txBody>
      </p:sp>
      <p:sp>
        <p:nvSpPr>
          <p:cNvPr id="49" name="矩形 48">
            <a:extLst>
              <a:ext uri="{FF2B5EF4-FFF2-40B4-BE49-F238E27FC236}">
                <a16:creationId xmlns:a16="http://schemas.microsoft.com/office/drawing/2014/main" id="{5B233F5E-D69A-8977-75FF-93E18568EBF9}"/>
              </a:ext>
            </a:extLst>
          </p:cNvPr>
          <p:cNvSpPr/>
          <p:nvPr>
            <p:custDataLst>
              <p:tags r:id="rId1"/>
            </p:custDataLst>
          </p:nvPr>
        </p:nvSpPr>
        <p:spPr>
          <a:xfrm>
            <a:off x="902234" y="4329912"/>
            <a:ext cx="6627982" cy="1503749"/>
          </a:xfrm>
          <a:prstGeom prst="rect">
            <a:avLst/>
          </a:prstGeom>
          <a:solidFill>
            <a:srgbClr val="FFFFFF"/>
          </a:solidFill>
          <a:ln w="12700" cap="flat">
            <a:solidFill>
              <a:srgbClr val="C00000"/>
            </a:solidFill>
            <a:prstDash val="solid"/>
            <a:round/>
          </a:ln>
          <a:effectLst/>
          <a:sp3d/>
        </p:spPr>
        <p:txBody>
          <a:bodyPr rot="0" spcFirstLastPara="1" vertOverflow="overflow" horzOverflow="overflow" vert="horz" wrap="none" lIns="14713" tIns="14713" rIns="14713" bIns="14713" numCol="1" spcCol="38100" rtlCol="0" anchor="ctr">
            <a:noAutofit/>
          </a:bodyPr>
          <a:lstStyle/>
          <a:p>
            <a:pPr defTabSz="347663" hangingPunct="0">
              <a:defRPr/>
            </a:pPr>
            <a:endParaRPr lang="en-US" altLang="zh-CN" sz="2400" kern="0" dirty="0">
              <a:solidFill>
                <a:srgbClr val="000000"/>
              </a:solidFill>
              <a:latin typeface="微软雅黑" panose="020B0503020204020204" pitchFamily="34" charset="-122"/>
              <a:ea typeface="微软雅黑"/>
              <a:cs typeface="Helvetica"/>
              <a:sym typeface="Arial" panose="020B0704020202090204" pitchFamily="34" charset="0"/>
            </a:endParaRPr>
          </a:p>
        </p:txBody>
      </p:sp>
      <p:sp>
        <p:nvSpPr>
          <p:cNvPr id="51" name="椭圆 50">
            <a:extLst>
              <a:ext uri="{FF2B5EF4-FFF2-40B4-BE49-F238E27FC236}">
                <a16:creationId xmlns:a16="http://schemas.microsoft.com/office/drawing/2014/main" id="{A70E54FA-F16E-37CE-8404-213333F5B0F5}"/>
              </a:ext>
            </a:extLst>
          </p:cNvPr>
          <p:cNvSpPr/>
          <p:nvPr>
            <p:custDataLst>
              <p:tags r:id="rId2"/>
            </p:custDataLst>
          </p:nvPr>
        </p:nvSpPr>
        <p:spPr>
          <a:xfrm>
            <a:off x="2953449" y="5163626"/>
            <a:ext cx="2483171" cy="595645"/>
          </a:xfrm>
          <a:prstGeom prst="ellipse">
            <a:avLst/>
          </a:prstGeom>
          <a:solidFill>
            <a:srgbClr val="4472C4">
              <a:lumMod val="40000"/>
              <a:lumOff val="60000"/>
              <a:alpha val="30000"/>
            </a:srgbClr>
          </a:solidFill>
          <a:ln w="12700" cap="flat">
            <a:noFill/>
            <a:prstDash val="solid"/>
            <a:round/>
          </a:ln>
          <a:effectLst/>
          <a:sp3d/>
        </p:spPr>
        <p:txBody>
          <a:bodyPr rot="0" spcFirstLastPara="1" vertOverflow="overflow" horzOverflow="overflow" vert="horz" wrap="none" lIns="14713" tIns="14713" rIns="14713" bIns="14713" numCol="1" spcCol="38100" rtlCol="0" anchor="ctr">
            <a:noAutofit/>
          </a:bodyPr>
          <a:lstStyle/>
          <a:p>
            <a:pPr defTabSz="347663" fontAlgn="base" hangingPunct="0">
              <a:spcBef>
                <a:spcPct val="0"/>
              </a:spcBef>
              <a:spcAft>
                <a:spcPct val="0"/>
              </a:spcAft>
              <a:defRPr/>
            </a:pPr>
            <a:endParaRPr lang="zh-CN" altLang="en-US" kern="0" dirty="0">
              <a:solidFill>
                <a:srgbClr val="000000"/>
              </a:solidFill>
              <a:latin typeface="微软雅黑" panose="020B0503020204020204" pitchFamily="34" charset="-122"/>
              <a:ea typeface="微软雅黑"/>
              <a:cs typeface="Helvetica"/>
              <a:sym typeface="Arial" panose="020B0704020202090204" pitchFamily="34" charset="0"/>
            </a:endParaRPr>
          </a:p>
        </p:txBody>
      </p:sp>
      <p:sp>
        <p:nvSpPr>
          <p:cNvPr id="55" name="矩形 54">
            <a:extLst>
              <a:ext uri="{FF2B5EF4-FFF2-40B4-BE49-F238E27FC236}">
                <a16:creationId xmlns:a16="http://schemas.microsoft.com/office/drawing/2014/main" id="{89B0068E-D09B-7AED-4DB5-2133FF0CBDD9}"/>
              </a:ext>
            </a:extLst>
          </p:cNvPr>
          <p:cNvSpPr/>
          <p:nvPr>
            <p:custDataLst>
              <p:tags r:id="rId3"/>
            </p:custDataLst>
          </p:nvPr>
        </p:nvSpPr>
        <p:spPr>
          <a:xfrm>
            <a:off x="1051726" y="4417480"/>
            <a:ext cx="432372" cy="1358260"/>
          </a:xfrm>
          <a:prstGeom prst="rect">
            <a:avLst/>
          </a:prstGeom>
          <a:gradFill flip="none" rotWithShape="1">
            <a:gsLst>
              <a:gs pos="21000">
                <a:srgbClr val="E55C4D"/>
              </a:gs>
              <a:gs pos="100000">
                <a:srgbClr val="FF8C7A"/>
              </a:gs>
            </a:gsLst>
            <a:lin ang="0" scaled="0"/>
          </a:gradFill>
          <a:ln w="12700" cap="flat">
            <a:noFill/>
            <a:miter lim="400000"/>
          </a:ln>
          <a:effectLst/>
        </p:spPr>
        <p:txBody>
          <a:bodyPr vert="eaVert" wrap="none" lIns="0" tIns="0" rIns="0" bIns="0" numCol="1" rtlCol="0" anchor="ctr">
            <a:noAutofit/>
          </a:bodyPr>
          <a:lstStyle/>
          <a:p>
            <a:pPr algn="ctr" defTabSz="396875" fontAlgn="base">
              <a:spcBef>
                <a:spcPct val="0"/>
              </a:spcBef>
              <a:spcAft>
                <a:spcPct val="0"/>
              </a:spcAft>
              <a:defRPr sz="1100">
                <a:solidFill>
                  <a:srgbClr val="E7E6E6"/>
                </a:solidFill>
                <a:latin typeface="微软雅黑"/>
                <a:ea typeface="微软雅黑"/>
                <a:cs typeface="微软雅黑"/>
                <a:sym typeface="微软雅黑"/>
              </a:defRPr>
            </a:pPr>
            <a:r>
              <a:rPr sz="1200" b="1" dirty="0" err="1">
                <a:solidFill>
                  <a:srgbClr val="FFFFFF"/>
                </a:solidFill>
                <a:latin typeface="微软雅黑" panose="020B0503020204020204" pitchFamily="34" charset="-122"/>
                <a:ea typeface="微软雅黑"/>
                <a:sym typeface="Arial" panose="020B0704020202090204" pitchFamily="34" charset="0"/>
              </a:rPr>
              <a:t>基础</a:t>
            </a:r>
            <a:r>
              <a:rPr lang="zh-CN" altLang="en-US" sz="1200" b="1" dirty="0">
                <a:solidFill>
                  <a:srgbClr val="FFFFFF"/>
                </a:solidFill>
                <a:latin typeface="微软雅黑" panose="020B0503020204020204" pitchFamily="34" charset="-122"/>
                <a:ea typeface="微软雅黑"/>
                <a:sym typeface="Arial" panose="020B0704020202090204" pitchFamily="34" charset="0"/>
              </a:rPr>
              <a:t>设施</a:t>
            </a:r>
            <a:endParaRPr sz="1200" b="1" dirty="0">
              <a:solidFill>
                <a:srgbClr val="FFFFFF"/>
              </a:solidFill>
              <a:latin typeface="微软雅黑" panose="020B0503020204020204" pitchFamily="34" charset="-122"/>
              <a:ea typeface="微软雅黑"/>
              <a:sym typeface="Arial" panose="020B0704020202090204" pitchFamily="34" charset="0"/>
            </a:endParaRPr>
          </a:p>
        </p:txBody>
      </p:sp>
      <p:sp>
        <p:nvSpPr>
          <p:cNvPr id="56" name="矩形: 圆角 40">
            <a:extLst>
              <a:ext uri="{FF2B5EF4-FFF2-40B4-BE49-F238E27FC236}">
                <a16:creationId xmlns:a16="http://schemas.microsoft.com/office/drawing/2014/main" id="{A18B7EFE-4B51-73D4-8A5A-799102DB80E9}"/>
              </a:ext>
            </a:extLst>
          </p:cNvPr>
          <p:cNvSpPr/>
          <p:nvPr>
            <p:custDataLst>
              <p:tags r:id="rId4"/>
            </p:custDataLst>
          </p:nvPr>
        </p:nvSpPr>
        <p:spPr>
          <a:xfrm>
            <a:off x="1625096" y="5081786"/>
            <a:ext cx="1062539" cy="678032"/>
          </a:xfrm>
          <a:prstGeom prst="roundRect">
            <a:avLst>
              <a:gd name="adj" fmla="val 1613"/>
            </a:avLst>
          </a:prstGeom>
          <a:solidFill>
            <a:srgbClr val="FCEDED"/>
          </a:solidFill>
          <a:ln w="12700" cap="flat" cmpd="sng" algn="ctr">
            <a:noFill/>
            <a:prstDash val="solid"/>
            <a:miter lim="800000"/>
          </a:ln>
          <a:effectLst/>
        </p:spPr>
        <p:txBody>
          <a:bodyPr wrap="none" rtlCol="0" anchor="ctr">
            <a:noAutofit/>
          </a:bodyPr>
          <a:lstStyle/>
          <a:p>
            <a:pPr algn="ctr" defTabSz="600075" fontAlgn="base">
              <a:spcBef>
                <a:spcPct val="0"/>
              </a:spcBef>
              <a:spcAft>
                <a:spcPct val="0"/>
              </a:spcAft>
              <a:defRPr/>
            </a:pPr>
            <a:r>
              <a:rPr lang="zh-CN" altLang="en-US" sz="1050" b="1" kern="0" dirty="0">
                <a:solidFill>
                  <a:srgbClr val="C00000"/>
                </a:solidFill>
                <a:latin typeface="微软雅黑" panose="020B0503020204020204" pitchFamily="34" charset="-122"/>
                <a:ea typeface="微软雅黑"/>
                <a:cs typeface="Helvetica"/>
                <a:sym typeface="Arial" panose="020B0704020202090204" pitchFamily="34" charset="0"/>
              </a:rPr>
              <a:t>算力设施</a:t>
            </a:r>
          </a:p>
        </p:txBody>
      </p:sp>
      <p:sp>
        <p:nvSpPr>
          <p:cNvPr id="50" name="矩形 49">
            <a:extLst>
              <a:ext uri="{FF2B5EF4-FFF2-40B4-BE49-F238E27FC236}">
                <a16:creationId xmlns:a16="http://schemas.microsoft.com/office/drawing/2014/main" id="{01B0E6B5-98B5-9D84-D56F-C4702517DCE6}"/>
              </a:ext>
            </a:extLst>
          </p:cNvPr>
          <p:cNvSpPr/>
          <p:nvPr>
            <p:custDataLst>
              <p:tags r:id="rId5"/>
            </p:custDataLst>
          </p:nvPr>
        </p:nvSpPr>
        <p:spPr>
          <a:xfrm>
            <a:off x="2898751" y="4415144"/>
            <a:ext cx="2590172" cy="286112"/>
          </a:xfrm>
          <a:prstGeom prst="rect">
            <a:avLst/>
          </a:prstGeom>
          <a:solidFill>
            <a:sysClr val="window" lastClr="FFFFFF">
              <a:lumMod val="95000"/>
            </a:sysClr>
          </a:solidFill>
          <a:ln w="12700" cap="flat" cmpd="sng" algn="ctr">
            <a:noFill/>
            <a:prstDash val="solid"/>
            <a:miter lim="800000"/>
          </a:ln>
          <a:effectLst/>
        </p:spPr>
        <p:txBody>
          <a:bodyPr wrap="none" lIns="126000" rtlCol="0" anchor="ctr"/>
          <a:lstStyle/>
          <a:p>
            <a:pPr algn="ctr" defTabSz="600075" fontAlgn="base">
              <a:lnSpc>
                <a:spcPct val="110000"/>
              </a:lnSpc>
              <a:spcBef>
                <a:spcPct val="0"/>
              </a:spcBef>
              <a:spcAft>
                <a:spcPts val="150"/>
              </a:spcAft>
              <a:defRPr/>
            </a:pPr>
            <a:r>
              <a:rPr lang="zh-CN" altLang="en-US" sz="1050" kern="0" dirty="0">
                <a:solidFill>
                  <a:srgbClr val="000000"/>
                </a:solidFill>
                <a:latin typeface="微软雅黑" panose="020B0503020204020204" pitchFamily="34" charset="-122"/>
                <a:ea typeface="微软雅黑"/>
                <a:cs typeface="Helvetica"/>
                <a:sym typeface="Arial" panose="020B0704020202090204" pitchFamily="34" charset="0"/>
              </a:rPr>
              <a:t>通用行业大模型</a:t>
            </a:r>
          </a:p>
        </p:txBody>
      </p:sp>
      <p:sp>
        <p:nvSpPr>
          <p:cNvPr id="52" name="文本框 51">
            <a:extLst>
              <a:ext uri="{FF2B5EF4-FFF2-40B4-BE49-F238E27FC236}">
                <a16:creationId xmlns:a16="http://schemas.microsoft.com/office/drawing/2014/main" id="{412DCD7D-E858-06E4-436C-17C86B7B5FD7}"/>
              </a:ext>
            </a:extLst>
          </p:cNvPr>
          <p:cNvSpPr txBox="1"/>
          <p:nvPr>
            <p:custDataLst>
              <p:tags r:id="rId6"/>
            </p:custDataLst>
          </p:nvPr>
        </p:nvSpPr>
        <p:spPr>
          <a:xfrm>
            <a:off x="2953449" y="4450202"/>
            <a:ext cx="268395" cy="183602"/>
          </a:xfrm>
          <a:prstGeom prst="rect">
            <a:avLst/>
          </a:prstGeom>
          <a:noFill/>
          <a:ln w="3175" cap="flat">
            <a:noFill/>
            <a:miter lim="400000"/>
          </a:ln>
          <a:effectLst/>
          <a:sp3d/>
        </p:spPr>
        <p:txBody>
          <a:bodyPr rot="0" spcFirstLastPara="1" vertOverflow="overflow" horzOverflow="overflow" vert="horz" wrap="square" lIns="14713" tIns="14713" rIns="14713" bIns="14713" numCol="1" spcCol="38100" rtlCol="0" anchor="t">
            <a:spAutoFit/>
          </a:bodyPr>
          <a:lstStyle/>
          <a:p>
            <a:pPr defTabSz="347663" fontAlgn="base" hangingPunct="0">
              <a:spcBef>
                <a:spcPct val="0"/>
              </a:spcBef>
              <a:spcAft>
                <a:spcPct val="0"/>
              </a:spcAft>
              <a:defRPr/>
            </a:pPr>
            <a:r>
              <a:rPr lang="en-US" altLang="zh-CN" sz="1000" kern="0" dirty="0">
                <a:solidFill>
                  <a:srgbClr val="000000"/>
                </a:solidFill>
                <a:latin typeface="微软雅黑" panose="020B0503020204020204" pitchFamily="34" charset="-122"/>
                <a:ea typeface="微软雅黑"/>
                <a:cs typeface="Helvetica"/>
                <a:sym typeface="Arial" panose="020B0704020202090204" pitchFamily="34" charset="0"/>
              </a:rPr>
              <a:t>L1</a:t>
            </a:r>
          </a:p>
        </p:txBody>
      </p:sp>
      <p:sp>
        <p:nvSpPr>
          <p:cNvPr id="53" name="矩形 52">
            <a:extLst>
              <a:ext uri="{FF2B5EF4-FFF2-40B4-BE49-F238E27FC236}">
                <a16:creationId xmlns:a16="http://schemas.microsoft.com/office/drawing/2014/main" id="{FBECAE2A-142E-023A-9E51-C1E845BD6720}"/>
              </a:ext>
            </a:extLst>
          </p:cNvPr>
          <p:cNvSpPr/>
          <p:nvPr>
            <p:custDataLst>
              <p:tags r:id="rId7"/>
            </p:custDataLst>
          </p:nvPr>
        </p:nvSpPr>
        <p:spPr>
          <a:xfrm>
            <a:off x="2898751" y="4760063"/>
            <a:ext cx="2590172" cy="286112"/>
          </a:xfrm>
          <a:prstGeom prst="rect">
            <a:avLst/>
          </a:prstGeom>
          <a:solidFill>
            <a:sysClr val="window" lastClr="FFFFFF">
              <a:lumMod val="95000"/>
            </a:sysClr>
          </a:solidFill>
          <a:ln w="12700" cap="flat" cmpd="sng" algn="ctr">
            <a:noFill/>
            <a:prstDash val="solid"/>
            <a:miter lim="800000"/>
          </a:ln>
          <a:effectLst/>
        </p:spPr>
        <p:txBody>
          <a:bodyPr wrap="none" lIns="126000" rtlCol="0" anchor="ctr"/>
          <a:lstStyle/>
          <a:p>
            <a:pPr algn="ctr" defTabSz="347663" fontAlgn="ctr" hangingPunct="0">
              <a:spcBef>
                <a:spcPct val="0"/>
              </a:spcBef>
              <a:spcAft>
                <a:spcPct val="0"/>
              </a:spcAft>
              <a:defRPr/>
            </a:pPr>
            <a:endParaRPr lang="zh-CN" altLang="en-US" sz="1000" kern="0" dirty="0">
              <a:solidFill>
                <a:srgbClr val="000000"/>
              </a:solidFill>
              <a:latin typeface="微软雅黑" panose="020B0503020204020204" pitchFamily="34" charset="-122"/>
              <a:ea typeface="微软雅黑"/>
              <a:cs typeface="Helvetica"/>
              <a:sym typeface="Arial" panose="020B0704020202090204" pitchFamily="34" charset="0"/>
            </a:endParaRPr>
          </a:p>
        </p:txBody>
      </p:sp>
      <p:sp>
        <p:nvSpPr>
          <p:cNvPr id="54" name="文本框 53">
            <a:extLst>
              <a:ext uri="{FF2B5EF4-FFF2-40B4-BE49-F238E27FC236}">
                <a16:creationId xmlns:a16="http://schemas.microsoft.com/office/drawing/2014/main" id="{CB0F9927-7BB9-C5F9-1C5D-0E47D1757EEE}"/>
              </a:ext>
            </a:extLst>
          </p:cNvPr>
          <p:cNvSpPr txBox="1"/>
          <p:nvPr>
            <p:custDataLst>
              <p:tags r:id="rId8"/>
            </p:custDataLst>
          </p:nvPr>
        </p:nvSpPr>
        <p:spPr>
          <a:xfrm>
            <a:off x="2953448" y="4795120"/>
            <a:ext cx="268395" cy="183602"/>
          </a:xfrm>
          <a:prstGeom prst="rect">
            <a:avLst/>
          </a:prstGeom>
          <a:noFill/>
          <a:ln w="3175" cap="flat">
            <a:noFill/>
            <a:miter lim="400000"/>
          </a:ln>
          <a:effectLst/>
          <a:sp3d/>
        </p:spPr>
        <p:txBody>
          <a:bodyPr rot="0" spcFirstLastPara="1" vertOverflow="overflow" horzOverflow="overflow" vert="horz" wrap="square" lIns="14713" tIns="14713" rIns="14713" bIns="14713" numCol="1" spcCol="38100" rtlCol="0" anchor="t">
            <a:spAutoFit/>
          </a:bodyPr>
          <a:lstStyle/>
          <a:p>
            <a:pPr defTabSz="347663" fontAlgn="base" hangingPunct="0">
              <a:spcBef>
                <a:spcPct val="0"/>
              </a:spcBef>
              <a:spcAft>
                <a:spcPct val="0"/>
              </a:spcAft>
              <a:defRPr/>
            </a:pPr>
            <a:r>
              <a:rPr lang="en-US" altLang="zh-CN" sz="1000" kern="0" dirty="0">
                <a:solidFill>
                  <a:srgbClr val="000000"/>
                </a:solidFill>
                <a:latin typeface="微软雅黑" panose="020B0503020204020204" pitchFamily="34" charset="-122"/>
                <a:ea typeface="微软雅黑"/>
                <a:cs typeface="Helvetica"/>
                <a:sym typeface="Arial" panose="020B0704020202090204" pitchFamily="34" charset="0"/>
              </a:rPr>
              <a:t>L0</a:t>
            </a:r>
          </a:p>
        </p:txBody>
      </p:sp>
      <p:sp>
        <p:nvSpPr>
          <p:cNvPr id="57" name="矩形: 圆角 45">
            <a:extLst>
              <a:ext uri="{FF2B5EF4-FFF2-40B4-BE49-F238E27FC236}">
                <a16:creationId xmlns:a16="http://schemas.microsoft.com/office/drawing/2014/main" id="{917F1956-4208-77BE-7FE7-DFEF38596662}"/>
              </a:ext>
            </a:extLst>
          </p:cNvPr>
          <p:cNvSpPr/>
          <p:nvPr>
            <p:custDataLst>
              <p:tags r:id="rId9"/>
            </p:custDataLst>
          </p:nvPr>
        </p:nvSpPr>
        <p:spPr>
          <a:xfrm>
            <a:off x="1625096" y="4401008"/>
            <a:ext cx="1062539" cy="633292"/>
          </a:xfrm>
          <a:prstGeom prst="roundRect">
            <a:avLst>
              <a:gd name="adj" fmla="val 1613"/>
            </a:avLst>
          </a:prstGeom>
          <a:solidFill>
            <a:srgbClr val="FCEDED"/>
          </a:solidFill>
          <a:ln w="12700" cap="flat" cmpd="sng" algn="ctr">
            <a:noFill/>
            <a:prstDash val="solid"/>
            <a:miter lim="800000"/>
          </a:ln>
          <a:effectLst/>
        </p:spPr>
        <p:txBody>
          <a:bodyPr wrap="none" rtlCol="0" anchor="ctr"/>
          <a:lstStyle/>
          <a:p>
            <a:pPr algn="ctr" defTabSz="600075" fontAlgn="base">
              <a:spcBef>
                <a:spcPct val="0"/>
              </a:spcBef>
              <a:spcAft>
                <a:spcPct val="0"/>
              </a:spcAft>
              <a:defRPr/>
            </a:pPr>
            <a:r>
              <a:rPr lang="zh-CN" altLang="en-US" sz="1000" b="1" kern="0" dirty="0">
                <a:solidFill>
                  <a:srgbClr val="C00000"/>
                </a:solidFill>
                <a:latin typeface="微软雅黑" panose="020B0503020204020204" pitchFamily="34" charset="-122"/>
                <a:ea typeface="微软雅黑"/>
                <a:cs typeface="Helvetica"/>
                <a:sym typeface="Arial" panose="020B0704020202090204" pitchFamily="34" charset="0"/>
              </a:rPr>
              <a:t>基础大模型</a:t>
            </a:r>
          </a:p>
        </p:txBody>
      </p:sp>
      <p:sp>
        <p:nvSpPr>
          <p:cNvPr id="67" name="矩形 66">
            <a:extLst>
              <a:ext uri="{FF2B5EF4-FFF2-40B4-BE49-F238E27FC236}">
                <a16:creationId xmlns:a16="http://schemas.microsoft.com/office/drawing/2014/main" id="{AA390CE5-1906-575F-6549-FDB37B9DE182}"/>
              </a:ext>
            </a:extLst>
          </p:cNvPr>
          <p:cNvSpPr/>
          <p:nvPr>
            <p:custDataLst>
              <p:tags r:id="rId10"/>
            </p:custDataLst>
          </p:nvPr>
        </p:nvSpPr>
        <p:spPr>
          <a:xfrm>
            <a:off x="896671" y="1317791"/>
            <a:ext cx="6634067" cy="1634603"/>
          </a:xfrm>
          <a:prstGeom prst="rect">
            <a:avLst/>
          </a:prstGeom>
          <a:solidFill>
            <a:srgbClr val="FFFFFF"/>
          </a:solidFill>
          <a:ln w="12700" cap="flat">
            <a:solidFill>
              <a:srgbClr val="006699"/>
            </a:solidFill>
            <a:prstDash val="solid"/>
            <a:round/>
          </a:ln>
          <a:effectLst/>
          <a:sp3d/>
        </p:spPr>
        <p:txBody>
          <a:bodyPr rot="0" spcFirstLastPara="1" vertOverflow="overflow" horzOverflow="overflow" vert="horz" wrap="none" lIns="14713" tIns="14713" rIns="14713" bIns="14713" numCol="1" spcCol="38100" rtlCol="0" anchor="ctr">
            <a:noAutofit/>
          </a:bodyPr>
          <a:lstStyle/>
          <a:p>
            <a:pPr defTabSz="347663" hangingPunct="0">
              <a:defRPr/>
            </a:pPr>
            <a:endParaRPr lang="zh-CN" altLang="en-US" kern="0" dirty="0">
              <a:solidFill>
                <a:srgbClr val="000000"/>
              </a:solidFill>
              <a:latin typeface="微软雅黑" panose="020B0503020204020204" pitchFamily="34" charset="-122"/>
              <a:ea typeface="微软雅黑" panose="020B0503020204020204" pitchFamily="34" charset="-122"/>
              <a:cs typeface="Helvetica"/>
              <a:sym typeface="Arial" panose="020B0704020202090204" pitchFamily="34" charset="0"/>
            </a:endParaRPr>
          </a:p>
        </p:txBody>
      </p:sp>
      <p:sp>
        <p:nvSpPr>
          <p:cNvPr id="71" name="矩形 70">
            <a:extLst>
              <a:ext uri="{FF2B5EF4-FFF2-40B4-BE49-F238E27FC236}">
                <a16:creationId xmlns:a16="http://schemas.microsoft.com/office/drawing/2014/main" id="{52594379-A12E-D827-3324-ED2263D1FA81}"/>
              </a:ext>
            </a:extLst>
          </p:cNvPr>
          <p:cNvSpPr/>
          <p:nvPr>
            <p:custDataLst>
              <p:tags r:id="rId11"/>
            </p:custDataLst>
          </p:nvPr>
        </p:nvSpPr>
        <p:spPr>
          <a:xfrm>
            <a:off x="1051726" y="1413131"/>
            <a:ext cx="432372" cy="1423129"/>
          </a:xfrm>
          <a:prstGeom prst="rect">
            <a:avLst/>
          </a:prstGeom>
          <a:gradFill>
            <a:gsLst>
              <a:gs pos="100000">
                <a:srgbClr val="65B7F8"/>
              </a:gs>
              <a:gs pos="0">
                <a:srgbClr val="0740D8"/>
              </a:gs>
            </a:gsLst>
            <a:lin ang="2700000"/>
          </a:gradFill>
          <a:ln w="12700" cap="flat" cmpd="sng" algn="ctr">
            <a:noFill/>
            <a:prstDash val="solid"/>
            <a:miter lim="800000"/>
          </a:ln>
          <a:effectLst/>
        </p:spPr>
        <p:txBody>
          <a:bodyPr vertOverflow="overflow" horzOverflow="overflow" vert="eaVert" wrap="none" lIns="45720" tIns="22860" rIns="45720" bIns="22860" numCol="1" spcCol="0" rtlCol="0" fromWordArt="0" anchor="ctr" anchorCtr="0" forceAA="0" compatLnSpc="1">
            <a:noAutofit/>
          </a:bodyPr>
          <a:lstStyle/>
          <a:p>
            <a:pPr algn="ctr" defTabSz="457200">
              <a:spcBef>
                <a:spcPct val="0"/>
              </a:spcBef>
              <a:spcAft>
                <a:spcPct val="0"/>
              </a:spcAft>
              <a:defRPr/>
            </a:pPr>
            <a:r>
              <a:rPr lang="zh-CN" altLang="en-US" sz="1200" b="1" kern="0" dirty="0">
                <a:solidFill>
                  <a:srgbClr val="FFFFFF"/>
                </a:solidFill>
                <a:latin typeface="微软雅黑" panose="020B0503020204020204" pitchFamily="34" charset="-122"/>
                <a:ea typeface="微软雅黑"/>
                <a:cs typeface="+mj-ea"/>
                <a:sym typeface="Arial" panose="020B0704020202090204" pitchFamily="34" charset="0"/>
              </a:rPr>
              <a:t>社情民意问数</a:t>
            </a:r>
          </a:p>
        </p:txBody>
      </p:sp>
      <p:sp>
        <p:nvSpPr>
          <p:cNvPr id="103" name="矩形 102">
            <a:extLst>
              <a:ext uri="{FF2B5EF4-FFF2-40B4-BE49-F238E27FC236}">
                <a16:creationId xmlns:a16="http://schemas.microsoft.com/office/drawing/2014/main" id="{2438320C-926E-A86D-3C17-12E1D16E2547}"/>
              </a:ext>
            </a:extLst>
          </p:cNvPr>
          <p:cNvSpPr/>
          <p:nvPr>
            <p:custDataLst>
              <p:tags r:id="rId12"/>
            </p:custDataLst>
          </p:nvPr>
        </p:nvSpPr>
        <p:spPr>
          <a:xfrm>
            <a:off x="889405" y="3061886"/>
            <a:ext cx="6634067" cy="1141636"/>
          </a:xfrm>
          <a:prstGeom prst="rect">
            <a:avLst/>
          </a:prstGeom>
          <a:solidFill>
            <a:srgbClr val="FFFFFF"/>
          </a:solidFill>
          <a:ln w="12700" cap="flat">
            <a:solidFill>
              <a:srgbClr val="006699"/>
            </a:solidFill>
            <a:prstDash val="solid"/>
            <a:round/>
          </a:ln>
          <a:effectLst/>
          <a:sp3d/>
        </p:spPr>
        <p:txBody>
          <a:bodyPr rot="0" spcFirstLastPara="1" vertOverflow="overflow" horzOverflow="overflow" vert="horz" wrap="none" lIns="14713" tIns="14713" rIns="14713" bIns="14713" numCol="1" spcCol="38100" rtlCol="0" anchor="ctr">
            <a:noAutofit/>
          </a:bodyPr>
          <a:lstStyle/>
          <a:p>
            <a:pPr defTabSz="347663" hangingPunct="0">
              <a:defRPr/>
            </a:pPr>
            <a:endParaRPr lang="zh-CN" altLang="en-US" kern="0" dirty="0">
              <a:solidFill>
                <a:srgbClr val="000000"/>
              </a:solidFill>
              <a:latin typeface="微软雅黑" panose="020B0503020204020204" pitchFamily="34" charset="-122"/>
              <a:ea typeface="微软雅黑" panose="020B0503020204020204" pitchFamily="34" charset="-122"/>
              <a:cs typeface="Helvetica"/>
              <a:sym typeface="Arial" panose="020B0704020202090204" pitchFamily="34" charset="0"/>
            </a:endParaRPr>
          </a:p>
        </p:txBody>
      </p:sp>
      <p:sp>
        <p:nvSpPr>
          <p:cNvPr id="104" name="矩形 103">
            <a:extLst>
              <a:ext uri="{FF2B5EF4-FFF2-40B4-BE49-F238E27FC236}">
                <a16:creationId xmlns:a16="http://schemas.microsoft.com/office/drawing/2014/main" id="{8705B130-67AE-F266-E91A-2BC40DB5014A}"/>
              </a:ext>
            </a:extLst>
          </p:cNvPr>
          <p:cNvSpPr/>
          <p:nvPr>
            <p:custDataLst>
              <p:tags r:id="rId13"/>
            </p:custDataLst>
          </p:nvPr>
        </p:nvSpPr>
        <p:spPr>
          <a:xfrm>
            <a:off x="1051726" y="3163806"/>
            <a:ext cx="432372" cy="982398"/>
          </a:xfrm>
          <a:prstGeom prst="rect">
            <a:avLst/>
          </a:prstGeom>
          <a:gradFill>
            <a:gsLst>
              <a:gs pos="100000">
                <a:srgbClr val="65B7F8"/>
              </a:gs>
              <a:gs pos="0">
                <a:srgbClr val="0740D8"/>
              </a:gs>
            </a:gsLst>
            <a:lin ang="2700000"/>
          </a:gradFill>
          <a:ln w="12700" cap="flat" cmpd="sng" algn="ctr">
            <a:noFill/>
            <a:prstDash val="solid"/>
            <a:miter lim="800000"/>
          </a:ln>
          <a:effectLst/>
        </p:spPr>
        <p:txBody>
          <a:bodyPr vertOverflow="overflow" horzOverflow="overflow" vert="eaVert" wrap="none" lIns="45720" tIns="22860" rIns="45720" bIns="22860" numCol="1" spcCol="0" rtlCol="0" fromWordArt="0" anchor="ctr" anchorCtr="0" forceAA="0" compatLnSpc="1">
            <a:noAutofit/>
          </a:bodyPr>
          <a:lstStyle/>
          <a:p>
            <a:pPr algn="ctr" defTabSz="457200">
              <a:spcBef>
                <a:spcPct val="0"/>
              </a:spcBef>
              <a:spcAft>
                <a:spcPct val="0"/>
              </a:spcAft>
              <a:defRPr/>
            </a:pPr>
            <a:r>
              <a:rPr lang="zh-CN" altLang="en-US" sz="1200" b="1" kern="0" dirty="0">
                <a:solidFill>
                  <a:srgbClr val="FFFFFF"/>
                </a:solidFill>
                <a:latin typeface="微软雅黑" panose="020B0503020204020204" pitchFamily="34" charset="-122"/>
                <a:ea typeface="微软雅黑"/>
                <a:cs typeface="+mj-ea"/>
                <a:sym typeface="Arial" panose="020B0704020202090204" pitchFamily="34" charset="0"/>
              </a:rPr>
              <a:t>模型工厂服务</a:t>
            </a:r>
          </a:p>
        </p:txBody>
      </p:sp>
      <p:sp>
        <p:nvSpPr>
          <p:cNvPr id="105" name="矩形: 圆角 15">
            <a:extLst>
              <a:ext uri="{FF2B5EF4-FFF2-40B4-BE49-F238E27FC236}">
                <a16:creationId xmlns:a16="http://schemas.microsoft.com/office/drawing/2014/main" id="{0D6035D9-9AAF-CE01-B69F-C8FCBF4DE678}"/>
              </a:ext>
            </a:extLst>
          </p:cNvPr>
          <p:cNvSpPr/>
          <p:nvPr>
            <p:custDataLst>
              <p:tags r:id="rId14"/>
            </p:custDataLst>
          </p:nvPr>
        </p:nvSpPr>
        <p:spPr>
          <a:xfrm>
            <a:off x="1630953" y="3163806"/>
            <a:ext cx="1056682" cy="434976"/>
          </a:xfrm>
          <a:prstGeom prst="roundRect">
            <a:avLst>
              <a:gd name="adj" fmla="val 1613"/>
            </a:avLst>
          </a:prstGeom>
          <a:solidFill>
            <a:srgbClr val="A2DCFF">
              <a:alpha val="42000"/>
            </a:srgbClr>
          </a:solidFill>
          <a:ln>
            <a:noFill/>
            <a:miter/>
          </a:ln>
        </p:spPr>
        <p:txBody>
          <a:bodyPr wrap="none" lIns="0" tIns="0" rIns="0" bIns="0" rtlCol="0" anchor="ctr">
            <a:noAutofit/>
          </a:bodyPr>
          <a:lstStyle/>
          <a:p>
            <a:pPr algn="ctr" defTabSz="396875" fontAlgn="base">
              <a:spcBef>
                <a:spcPct val="0"/>
              </a:spcBef>
              <a:spcAft>
                <a:spcPct val="0"/>
              </a:spcAft>
              <a:defRPr sz="1000">
                <a:solidFill>
                  <a:srgbClr val="FFFFFF"/>
                </a:solidFill>
                <a:latin typeface="微软雅黑"/>
                <a:ea typeface="微软雅黑"/>
                <a:cs typeface="微软雅黑"/>
                <a:sym typeface="微软雅黑"/>
              </a:defRPr>
            </a:pPr>
            <a:r>
              <a:rPr lang="zh-CN" altLang="en-US" sz="1050" b="1" dirty="0">
                <a:solidFill>
                  <a:srgbClr val="0070C0"/>
                </a:solidFill>
                <a:latin typeface="微软雅黑" charset="0"/>
                <a:ea typeface="微软雅黑"/>
                <a:sym typeface="Arial" panose="020B0704020202090204" pitchFamily="34" charset="0"/>
              </a:rPr>
              <a:t>数据服务</a:t>
            </a:r>
            <a:endParaRPr sz="1050" b="1" dirty="0">
              <a:solidFill>
                <a:srgbClr val="0070C0"/>
              </a:solidFill>
              <a:latin typeface="微软雅黑" charset="0"/>
              <a:ea typeface="微软雅黑"/>
              <a:sym typeface="Arial" panose="020B0704020202090204" pitchFamily="34" charset="0"/>
            </a:endParaRPr>
          </a:p>
        </p:txBody>
      </p:sp>
      <p:sp>
        <p:nvSpPr>
          <p:cNvPr id="106" name="矩形: 圆角 15">
            <a:extLst>
              <a:ext uri="{FF2B5EF4-FFF2-40B4-BE49-F238E27FC236}">
                <a16:creationId xmlns:a16="http://schemas.microsoft.com/office/drawing/2014/main" id="{58C40D58-A458-6DFF-4306-E2E2F588B5BB}"/>
              </a:ext>
            </a:extLst>
          </p:cNvPr>
          <p:cNvSpPr/>
          <p:nvPr>
            <p:custDataLst>
              <p:tags r:id="rId15"/>
            </p:custDataLst>
          </p:nvPr>
        </p:nvSpPr>
        <p:spPr>
          <a:xfrm>
            <a:off x="1630953" y="3691708"/>
            <a:ext cx="1056682" cy="434976"/>
          </a:xfrm>
          <a:prstGeom prst="roundRect">
            <a:avLst>
              <a:gd name="adj" fmla="val 1613"/>
            </a:avLst>
          </a:prstGeom>
          <a:solidFill>
            <a:srgbClr val="A2DCFF">
              <a:alpha val="42000"/>
            </a:srgbClr>
          </a:solidFill>
          <a:ln>
            <a:noFill/>
            <a:miter/>
          </a:ln>
        </p:spPr>
        <p:txBody>
          <a:bodyPr wrap="none" lIns="0" tIns="0" rIns="0" bIns="0" rtlCol="0" anchor="ctr">
            <a:noAutofit/>
          </a:bodyPr>
          <a:lstStyle/>
          <a:p>
            <a:pPr algn="ctr" defTabSz="396875" fontAlgn="base">
              <a:spcBef>
                <a:spcPct val="0"/>
              </a:spcBef>
              <a:spcAft>
                <a:spcPct val="0"/>
              </a:spcAft>
              <a:defRPr sz="1000">
                <a:solidFill>
                  <a:srgbClr val="FFFFFF"/>
                </a:solidFill>
                <a:latin typeface="微软雅黑"/>
                <a:ea typeface="微软雅黑"/>
                <a:cs typeface="微软雅黑"/>
                <a:sym typeface="微软雅黑"/>
              </a:defRPr>
            </a:pPr>
            <a:r>
              <a:rPr sz="1050" b="1" dirty="0" err="1">
                <a:solidFill>
                  <a:srgbClr val="0070C0"/>
                </a:solidFill>
                <a:latin typeface="微软雅黑" charset="0"/>
                <a:ea typeface="微软雅黑"/>
                <a:sym typeface="Arial" panose="020B0704020202090204" pitchFamily="34" charset="0"/>
              </a:rPr>
              <a:t>模型</a:t>
            </a:r>
            <a:r>
              <a:rPr lang="zh-CN" altLang="en-US" sz="1050" b="1" dirty="0">
                <a:solidFill>
                  <a:srgbClr val="0070C0"/>
                </a:solidFill>
                <a:latin typeface="微软雅黑" charset="0"/>
                <a:ea typeface="微软雅黑"/>
                <a:sym typeface="Arial" panose="020B0704020202090204" pitchFamily="34" charset="0"/>
              </a:rPr>
              <a:t>服务</a:t>
            </a:r>
            <a:endParaRPr sz="1050" b="1" dirty="0">
              <a:solidFill>
                <a:srgbClr val="0070C0"/>
              </a:solidFill>
              <a:latin typeface="微软雅黑" charset="0"/>
              <a:ea typeface="微软雅黑"/>
              <a:sym typeface="Arial" panose="020B0704020202090204" pitchFamily="34" charset="0"/>
            </a:endParaRPr>
          </a:p>
        </p:txBody>
      </p:sp>
      <p:sp>
        <p:nvSpPr>
          <p:cNvPr id="145" name="矩形: 圆角 14">
            <a:extLst>
              <a:ext uri="{FF2B5EF4-FFF2-40B4-BE49-F238E27FC236}">
                <a16:creationId xmlns:a16="http://schemas.microsoft.com/office/drawing/2014/main" id="{7729F7F5-6890-AD59-E8BC-83921BBF9396}"/>
              </a:ext>
            </a:extLst>
          </p:cNvPr>
          <p:cNvSpPr/>
          <p:nvPr>
            <p:custDataLst>
              <p:tags r:id="rId16"/>
            </p:custDataLst>
          </p:nvPr>
        </p:nvSpPr>
        <p:spPr>
          <a:xfrm>
            <a:off x="1682803" y="1813121"/>
            <a:ext cx="979819" cy="623307"/>
          </a:xfrm>
          <a:prstGeom prst="roundRect">
            <a:avLst>
              <a:gd name="adj" fmla="val 1613"/>
            </a:avLst>
          </a:prstGeom>
          <a:solidFill>
            <a:srgbClr val="A2DCFF">
              <a:alpha val="42000"/>
            </a:srgbClr>
          </a:solidFill>
          <a:ln>
            <a:noFill/>
            <a:miter/>
          </a:ln>
        </p:spPr>
        <p:txBody>
          <a:bodyPr wrap="none" lIns="0" tIns="0" rIns="0" bIns="0" rtlCol="0" anchor="ctr">
            <a:noAutofit/>
          </a:bodyPr>
          <a:lstStyle/>
          <a:p>
            <a:pPr algn="ctr" defTabSz="396875" fontAlgn="base">
              <a:spcBef>
                <a:spcPct val="0"/>
              </a:spcBef>
              <a:spcAft>
                <a:spcPct val="0"/>
              </a:spcAft>
              <a:defRPr sz="1000">
                <a:solidFill>
                  <a:srgbClr val="FFFFFF"/>
                </a:solidFill>
                <a:latin typeface="微软雅黑"/>
                <a:ea typeface="微软雅黑"/>
                <a:cs typeface="微软雅黑"/>
                <a:sym typeface="微软雅黑"/>
              </a:defRPr>
            </a:pPr>
            <a:r>
              <a:rPr lang="zh-CN" altLang="en-US" sz="1100" b="1" dirty="0">
                <a:solidFill>
                  <a:srgbClr val="0070C0"/>
                </a:solidFill>
                <a:latin typeface="微软雅黑" panose="020B0503020204020204" pitchFamily="34" charset="-122"/>
                <a:ea typeface="微软雅黑" panose="020B0503020204020204" pitchFamily="34" charset="-122"/>
                <a:sym typeface="Arial" panose="020B0704020202090204" pitchFamily="34" charset="0"/>
              </a:rPr>
              <a:t>政务问数</a:t>
            </a:r>
            <a:endParaRPr lang="en-US" altLang="zh-CN" sz="1100" b="1" dirty="0">
              <a:solidFill>
                <a:srgbClr val="0070C0"/>
              </a:solidFill>
              <a:latin typeface="微软雅黑" panose="020B0503020204020204" pitchFamily="34" charset="-122"/>
              <a:ea typeface="微软雅黑" panose="020B0503020204020204" pitchFamily="34" charset="-122"/>
              <a:sym typeface="Arial" panose="020B0704020202090204" pitchFamily="34" charset="0"/>
            </a:endParaRPr>
          </a:p>
          <a:p>
            <a:pPr algn="ctr" defTabSz="396875" fontAlgn="base">
              <a:spcBef>
                <a:spcPct val="0"/>
              </a:spcBef>
              <a:spcAft>
                <a:spcPct val="0"/>
              </a:spcAft>
              <a:defRPr sz="1000">
                <a:solidFill>
                  <a:srgbClr val="FFFFFF"/>
                </a:solidFill>
                <a:latin typeface="微软雅黑"/>
                <a:ea typeface="微软雅黑"/>
                <a:cs typeface="微软雅黑"/>
                <a:sym typeface="微软雅黑"/>
              </a:defRPr>
            </a:pPr>
            <a:r>
              <a:rPr lang="zh-CN" altLang="en-US" sz="1100" b="1" dirty="0">
                <a:solidFill>
                  <a:srgbClr val="0070C0"/>
                </a:solidFill>
                <a:latin typeface="微软雅黑" panose="020B0503020204020204" pitchFamily="34" charset="-122"/>
                <a:ea typeface="微软雅黑" panose="020B0503020204020204" pitchFamily="34" charset="-122"/>
                <a:sym typeface="Arial" panose="020B0704020202090204" pitchFamily="34" charset="0"/>
              </a:rPr>
              <a:t>产品底座</a:t>
            </a:r>
            <a:endParaRPr sz="1100" b="1" dirty="0">
              <a:solidFill>
                <a:srgbClr val="0070C0"/>
              </a:solidFill>
              <a:latin typeface="微软雅黑" panose="020B0503020204020204" pitchFamily="34" charset="-122"/>
              <a:ea typeface="微软雅黑" panose="020B0503020204020204" pitchFamily="34" charset="-122"/>
              <a:sym typeface="Arial" panose="020B0704020202090204" pitchFamily="34" charset="0"/>
            </a:endParaRPr>
          </a:p>
        </p:txBody>
      </p:sp>
      <p:sp>
        <p:nvSpPr>
          <p:cNvPr id="146" name="矩形: 圆角 15">
            <a:extLst>
              <a:ext uri="{FF2B5EF4-FFF2-40B4-BE49-F238E27FC236}">
                <a16:creationId xmlns:a16="http://schemas.microsoft.com/office/drawing/2014/main" id="{C78B376E-CAC7-7013-75CC-864FAC4F2EF3}"/>
              </a:ext>
            </a:extLst>
          </p:cNvPr>
          <p:cNvSpPr/>
          <p:nvPr>
            <p:custDataLst>
              <p:tags r:id="rId17"/>
            </p:custDataLst>
          </p:nvPr>
        </p:nvSpPr>
        <p:spPr>
          <a:xfrm>
            <a:off x="1674569" y="2494881"/>
            <a:ext cx="979819" cy="341378"/>
          </a:xfrm>
          <a:prstGeom prst="roundRect">
            <a:avLst>
              <a:gd name="adj" fmla="val 1613"/>
            </a:avLst>
          </a:prstGeom>
          <a:solidFill>
            <a:srgbClr val="A2DCFF">
              <a:alpha val="42000"/>
            </a:srgbClr>
          </a:solidFill>
          <a:ln>
            <a:noFill/>
            <a:miter/>
          </a:ln>
        </p:spPr>
        <p:txBody>
          <a:bodyPr wrap="none" lIns="0" tIns="0" rIns="0" bIns="0" rtlCol="0" anchor="ctr">
            <a:noAutofit/>
          </a:bodyPr>
          <a:lstStyle/>
          <a:p>
            <a:pPr algn="ctr" defTabSz="396875" fontAlgn="base">
              <a:spcBef>
                <a:spcPct val="0"/>
              </a:spcBef>
              <a:spcAft>
                <a:spcPct val="0"/>
              </a:spcAft>
              <a:defRPr sz="1000">
                <a:solidFill>
                  <a:srgbClr val="FFFFFF"/>
                </a:solidFill>
                <a:latin typeface="微软雅黑"/>
                <a:ea typeface="微软雅黑"/>
                <a:cs typeface="微软雅黑"/>
                <a:sym typeface="微软雅黑"/>
              </a:defRPr>
            </a:pPr>
            <a:r>
              <a:rPr lang="en-US" altLang="zh-CN" sz="1100" b="1" dirty="0">
                <a:solidFill>
                  <a:srgbClr val="0070C0"/>
                </a:solidFill>
                <a:latin typeface="微软雅黑" panose="020B0503020204020204" pitchFamily="34" charset="-122"/>
                <a:ea typeface="微软雅黑" panose="020B0503020204020204" pitchFamily="34" charset="-122"/>
                <a:sym typeface="Arial" panose="020B0704020202090204" pitchFamily="34" charset="0"/>
              </a:rPr>
              <a:t>L2</a:t>
            </a:r>
            <a:r>
              <a:rPr lang="zh-CN" altLang="en-US" sz="1100" b="1" dirty="0">
                <a:solidFill>
                  <a:srgbClr val="0070C0"/>
                </a:solidFill>
                <a:latin typeface="微软雅黑" panose="020B0503020204020204" pitchFamily="34" charset="-122"/>
                <a:ea typeface="微软雅黑" panose="020B0503020204020204" pitchFamily="34" charset="-122"/>
                <a:sym typeface="Arial" panose="020B0704020202090204" pitchFamily="34" charset="0"/>
              </a:rPr>
              <a:t>大</a:t>
            </a:r>
            <a:r>
              <a:rPr sz="1100" b="1" dirty="0" err="1">
                <a:solidFill>
                  <a:srgbClr val="0070C0"/>
                </a:solidFill>
                <a:latin typeface="微软雅黑" panose="020B0503020204020204" pitchFamily="34" charset="-122"/>
                <a:ea typeface="微软雅黑" panose="020B0503020204020204" pitchFamily="34" charset="-122"/>
                <a:sym typeface="Arial" panose="020B0704020202090204" pitchFamily="34" charset="0"/>
              </a:rPr>
              <a:t>模型</a:t>
            </a:r>
            <a:endParaRPr sz="1100" b="1" dirty="0">
              <a:solidFill>
                <a:srgbClr val="0070C0"/>
              </a:solidFill>
              <a:latin typeface="微软雅黑" panose="020B0503020204020204" pitchFamily="34" charset="-122"/>
              <a:ea typeface="微软雅黑" panose="020B0503020204020204" pitchFamily="34" charset="-122"/>
              <a:sym typeface="Arial" panose="020B0704020202090204" pitchFamily="34" charset="0"/>
            </a:endParaRPr>
          </a:p>
        </p:txBody>
      </p:sp>
      <p:sp>
        <p:nvSpPr>
          <p:cNvPr id="147" name="矩形: 圆角 56">
            <a:extLst>
              <a:ext uri="{FF2B5EF4-FFF2-40B4-BE49-F238E27FC236}">
                <a16:creationId xmlns:a16="http://schemas.microsoft.com/office/drawing/2014/main" id="{D8579A5E-C67B-C680-DDC3-815E675D60C7}"/>
              </a:ext>
            </a:extLst>
          </p:cNvPr>
          <p:cNvSpPr/>
          <p:nvPr>
            <p:custDataLst>
              <p:tags r:id="rId18"/>
            </p:custDataLst>
          </p:nvPr>
        </p:nvSpPr>
        <p:spPr>
          <a:xfrm>
            <a:off x="1682803" y="1406589"/>
            <a:ext cx="979819" cy="341378"/>
          </a:xfrm>
          <a:prstGeom prst="roundRect">
            <a:avLst>
              <a:gd name="adj" fmla="val 1613"/>
            </a:avLst>
          </a:prstGeom>
          <a:solidFill>
            <a:srgbClr val="A2DCFF">
              <a:alpha val="42000"/>
            </a:srgbClr>
          </a:solidFill>
          <a:ln>
            <a:noFill/>
            <a:miter/>
          </a:ln>
        </p:spPr>
        <p:txBody>
          <a:bodyPr wrap="none" lIns="0" tIns="0" rIns="0" bIns="0" rtlCol="0" anchor="ctr">
            <a:noAutofit/>
          </a:bodyPr>
          <a:lstStyle/>
          <a:p>
            <a:pPr algn="ctr" defTabSz="396875" fontAlgn="base">
              <a:spcBef>
                <a:spcPct val="0"/>
              </a:spcBef>
              <a:spcAft>
                <a:spcPct val="0"/>
              </a:spcAft>
              <a:defRPr sz="1000">
                <a:solidFill>
                  <a:srgbClr val="FFFFFF"/>
                </a:solidFill>
                <a:latin typeface="微软雅黑"/>
                <a:ea typeface="微软雅黑"/>
                <a:cs typeface="微软雅黑"/>
                <a:sym typeface="微软雅黑"/>
              </a:defRPr>
            </a:pPr>
            <a:r>
              <a:rPr lang="en-US" altLang="zh-CN" sz="1100" b="1" dirty="0">
                <a:solidFill>
                  <a:srgbClr val="0070C0"/>
                </a:solidFill>
                <a:latin typeface="微软雅黑" panose="020B0503020204020204" pitchFamily="34" charset="-122"/>
                <a:ea typeface="微软雅黑" panose="020B0503020204020204" pitchFamily="34" charset="-122"/>
                <a:sym typeface="Arial" panose="020B0704020202090204" pitchFamily="34" charset="0"/>
              </a:rPr>
              <a:t>AI Agent</a:t>
            </a:r>
            <a:endParaRPr sz="1100" b="1" dirty="0">
              <a:solidFill>
                <a:srgbClr val="0070C0"/>
              </a:solidFill>
              <a:latin typeface="微软雅黑" panose="020B0503020204020204" pitchFamily="34" charset="-122"/>
              <a:ea typeface="微软雅黑" panose="020B0503020204020204" pitchFamily="34" charset="-122"/>
              <a:sym typeface="Arial" panose="020B0704020202090204" pitchFamily="34" charset="0"/>
            </a:endParaRPr>
          </a:p>
        </p:txBody>
      </p:sp>
      <p:grpSp>
        <p:nvGrpSpPr>
          <p:cNvPr id="170" name="组合 169">
            <a:extLst>
              <a:ext uri="{FF2B5EF4-FFF2-40B4-BE49-F238E27FC236}">
                <a16:creationId xmlns:a16="http://schemas.microsoft.com/office/drawing/2014/main" id="{B5BBFD85-5D8D-4AE7-DB3A-25349AFA0292}"/>
              </a:ext>
            </a:extLst>
          </p:cNvPr>
          <p:cNvGrpSpPr/>
          <p:nvPr/>
        </p:nvGrpSpPr>
        <p:grpSpPr>
          <a:xfrm>
            <a:off x="2773461" y="1406589"/>
            <a:ext cx="4604878" cy="2726823"/>
            <a:chOff x="2727255" y="1317081"/>
            <a:chExt cx="5024769" cy="2726823"/>
          </a:xfrm>
        </p:grpSpPr>
        <p:sp>
          <p:nvSpPr>
            <p:cNvPr id="107" name="矩形 106">
              <a:extLst>
                <a:ext uri="{FF2B5EF4-FFF2-40B4-BE49-F238E27FC236}">
                  <a16:creationId xmlns:a16="http://schemas.microsoft.com/office/drawing/2014/main" id="{A87F24C5-85E3-2764-A1D2-D0E0696352A4}"/>
                </a:ext>
              </a:extLst>
            </p:cNvPr>
            <p:cNvSpPr/>
            <p:nvPr>
              <p:custDataLst>
                <p:tags r:id="rId31"/>
              </p:custDataLst>
            </p:nvPr>
          </p:nvSpPr>
          <p:spPr>
            <a:xfrm>
              <a:off x="2756865" y="3067797"/>
              <a:ext cx="4995159" cy="441480"/>
            </a:xfrm>
            <a:prstGeom prst="rect">
              <a:avLst/>
            </a:prstGeom>
            <a:solidFill>
              <a:srgbClr val="D8F0FF"/>
            </a:solidFill>
            <a:ln w="12700" cap="flat" cmpd="sng" algn="ctr">
              <a:noFill/>
              <a:prstDash val="solid"/>
              <a:miter lim="800000"/>
            </a:ln>
            <a:effectLst/>
          </p:spPr>
          <p:txBody>
            <a:bodyPr wrap="none" lIns="45000" tIns="18000" rtlCol="0" anchor="t"/>
            <a:lstStyle/>
            <a:p>
              <a:pPr algn="ctr" defTabSz="396875" fontAlgn="base">
                <a:spcBef>
                  <a:spcPct val="0"/>
                </a:spcBef>
                <a:spcAft>
                  <a:spcPct val="0"/>
                </a:spcAft>
                <a:defRPr sz="1000">
                  <a:solidFill>
                    <a:srgbClr val="FFFFFF"/>
                  </a:solidFill>
                  <a:latin typeface="微软雅黑"/>
                  <a:ea typeface="微软雅黑"/>
                  <a:cs typeface="微软雅黑"/>
                  <a:sym typeface="微软雅黑"/>
                </a:defRPr>
              </a:pPr>
              <a:endParaRPr lang="en-US" altLang="zh-CN" sz="1050" b="1" kern="0" dirty="0">
                <a:solidFill>
                  <a:srgbClr val="C00000"/>
                </a:solidFill>
                <a:latin typeface="微软雅黑" panose="020B0503020204020204" pitchFamily="34" charset="-122"/>
                <a:ea typeface="微软雅黑"/>
                <a:cs typeface="+mj-ea"/>
                <a:sym typeface="Arial" panose="020B0704020202090204" pitchFamily="34" charset="0"/>
              </a:endParaRPr>
            </a:p>
          </p:txBody>
        </p:sp>
        <p:grpSp>
          <p:nvGrpSpPr>
            <p:cNvPr id="108" name="组合 107">
              <a:extLst>
                <a:ext uri="{FF2B5EF4-FFF2-40B4-BE49-F238E27FC236}">
                  <a16:creationId xmlns:a16="http://schemas.microsoft.com/office/drawing/2014/main" id="{C09046FE-32D6-A2A5-C17E-7AD2EA7B4D4A}"/>
                </a:ext>
              </a:extLst>
            </p:cNvPr>
            <p:cNvGrpSpPr/>
            <p:nvPr/>
          </p:nvGrpSpPr>
          <p:grpSpPr>
            <a:xfrm>
              <a:off x="2856343" y="3132301"/>
              <a:ext cx="4821705" cy="282387"/>
              <a:chOff x="5197116" y="6688710"/>
              <a:chExt cx="7132972" cy="426941"/>
            </a:xfrm>
          </p:grpSpPr>
          <p:sp>
            <p:nvSpPr>
              <p:cNvPr id="109" name="矩形 108">
                <a:extLst>
                  <a:ext uri="{FF2B5EF4-FFF2-40B4-BE49-F238E27FC236}">
                    <a16:creationId xmlns:a16="http://schemas.microsoft.com/office/drawing/2014/main" id="{78C91A20-ED75-C5C2-1C14-CC9C3A658291}"/>
                  </a:ext>
                </a:extLst>
              </p:cNvPr>
              <p:cNvSpPr/>
              <p:nvPr/>
            </p:nvSpPr>
            <p:spPr>
              <a:xfrm>
                <a:off x="5197116" y="6688710"/>
                <a:ext cx="1690052" cy="426941"/>
              </a:xfrm>
              <a:prstGeom prst="rect">
                <a:avLst/>
              </a:prstGeom>
              <a:solidFill>
                <a:srgbClr val="4472C4">
                  <a:lumMod val="75000"/>
                </a:srgbClr>
              </a:solidFill>
              <a:ln w="12700" cap="flat" cmpd="sng" algn="ctr">
                <a:noFill/>
                <a:prstDash val="solid"/>
                <a:miter lim="800000"/>
              </a:ln>
              <a:effectLst/>
            </p:spPr>
            <p:txBody>
              <a:bodyPr wrap="none" rtlCol="0" anchor="ctr"/>
              <a:lstStyle/>
              <a:p>
                <a:pPr algn="ctr" defTabSz="457200">
                  <a:defRPr/>
                </a:pPr>
                <a:r>
                  <a:rPr lang="zh-CN" altLang="en-US" sz="1050" kern="0" dirty="0">
                    <a:solidFill>
                      <a:prstClr val="white"/>
                    </a:solidFill>
                    <a:latin typeface="等线"/>
                    <a:ea typeface="等线" panose="02010600030101010101" pitchFamily="2" charset="-122"/>
                    <a:cs typeface="Helvetica"/>
                    <a:sym typeface="微软雅黑"/>
                  </a:rPr>
                  <a:t>数据采集</a:t>
                </a:r>
                <a:r>
                  <a:rPr lang="en-US" altLang="zh-CN" sz="1050" kern="0" dirty="0">
                    <a:solidFill>
                      <a:prstClr val="white"/>
                    </a:solidFill>
                    <a:latin typeface="等线"/>
                    <a:ea typeface="等线" panose="02010600030101010101" pitchFamily="2" charset="-122"/>
                    <a:cs typeface="Helvetica"/>
                    <a:sym typeface="微软雅黑"/>
                  </a:rPr>
                  <a:t>/</a:t>
                </a:r>
                <a:r>
                  <a:rPr lang="zh-CN" altLang="en-US" sz="1050" kern="0" dirty="0">
                    <a:solidFill>
                      <a:prstClr val="white"/>
                    </a:solidFill>
                    <a:latin typeface="等线"/>
                    <a:ea typeface="等线" panose="02010600030101010101" pitchFamily="2" charset="-122"/>
                    <a:cs typeface="Helvetica"/>
                    <a:sym typeface="微软雅黑"/>
                  </a:rPr>
                  <a:t>标注</a:t>
                </a:r>
              </a:p>
            </p:txBody>
          </p:sp>
          <p:sp>
            <p:nvSpPr>
              <p:cNvPr id="110" name="矩形 109">
                <a:extLst>
                  <a:ext uri="{FF2B5EF4-FFF2-40B4-BE49-F238E27FC236}">
                    <a16:creationId xmlns:a16="http://schemas.microsoft.com/office/drawing/2014/main" id="{A9ED4352-E5CD-8207-5486-C10649DB190B}"/>
                  </a:ext>
                </a:extLst>
              </p:cNvPr>
              <p:cNvSpPr/>
              <p:nvPr/>
            </p:nvSpPr>
            <p:spPr>
              <a:xfrm>
                <a:off x="7008810" y="6688710"/>
                <a:ext cx="1690052" cy="426941"/>
              </a:xfrm>
              <a:prstGeom prst="rect">
                <a:avLst/>
              </a:prstGeom>
              <a:solidFill>
                <a:srgbClr val="4472C4">
                  <a:lumMod val="75000"/>
                </a:srgbClr>
              </a:solidFill>
              <a:ln w="12700" cap="flat" cmpd="sng" algn="ctr">
                <a:noFill/>
                <a:prstDash val="solid"/>
                <a:miter lim="800000"/>
              </a:ln>
              <a:effectLst/>
            </p:spPr>
            <p:txBody>
              <a:bodyPr wrap="none" rtlCol="0" anchor="ctr"/>
              <a:lstStyle/>
              <a:p>
                <a:pPr algn="ctr" defTabSz="457200">
                  <a:defRPr/>
                </a:pPr>
                <a:r>
                  <a:rPr lang="zh-CN" altLang="en-US" sz="1050" kern="0" dirty="0">
                    <a:solidFill>
                      <a:prstClr val="white"/>
                    </a:solidFill>
                    <a:latin typeface="等线"/>
                    <a:ea typeface="等线" panose="02010600030101010101" pitchFamily="2" charset="-122"/>
                    <a:cs typeface="Helvetica"/>
                    <a:sym typeface="微软雅黑"/>
                  </a:rPr>
                  <a:t>数据预处理</a:t>
                </a:r>
              </a:p>
            </p:txBody>
          </p:sp>
          <p:sp>
            <p:nvSpPr>
              <p:cNvPr id="111" name="矩形 110">
                <a:extLst>
                  <a:ext uri="{FF2B5EF4-FFF2-40B4-BE49-F238E27FC236}">
                    <a16:creationId xmlns:a16="http://schemas.microsoft.com/office/drawing/2014/main" id="{DF55941C-A12C-564D-47E7-99D0B5633606}"/>
                  </a:ext>
                </a:extLst>
              </p:cNvPr>
              <p:cNvSpPr/>
              <p:nvPr/>
            </p:nvSpPr>
            <p:spPr>
              <a:xfrm>
                <a:off x="8824423" y="6688710"/>
                <a:ext cx="1690052" cy="426941"/>
              </a:xfrm>
              <a:prstGeom prst="rect">
                <a:avLst/>
              </a:prstGeom>
              <a:solidFill>
                <a:srgbClr val="4472C4">
                  <a:lumMod val="75000"/>
                </a:srgbClr>
              </a:solidFill>
              <a:ln w="12700" cap="flat" cmpd="sng" algn="ctr">
                <a:noFill/>
                <a:prstDash val="solid"/>
                <a:miter lim="800000"/>
              </a:ln>
              <a:effectLst/>
            </p:spPr>
            <p:txBody>
              <a:bodyPr wrap="none" rtlCol="0" anchor="ctr"/>
              <a:lstStyle/>
              <a:p>
                <a:pPr algn="ctr" defTabSz="457200">
                  <a:defRPr/>
                </a:pPr>
                <a:r>
                  <a:rPr lang="zh-CN" altLang="en-US" sz="1050" kern="0" dirty="0">
                    <a:solidFill>
                      <a:prstClr val="white"/>
                    </a:solidFill>
                    <a:latin typeface="等线"/>
                    <a:ea typeface="等线" panose="02010600030101010101" pitchFamily="2" charset="-122"/>
                    <a:cs typeface="Helvetica"/>
                    <a:sym typeface="微软雅黑"/>
                  </a:rPr>
                  <a:t>数据模型</a:t>
                </a:r>
              </a:p>
            </p:txBody>
          </p:sp>
          <p:sp>
            <p:nvSpPr>
              <p:cNvPr id="112" name="矩形 111">
                <a:extLst>
                  <a:ext uri="{FF2B5EF4-FFF2-40B4-BE49-F238E27FC236}">
                    <a16:creationId xmlns:a16="http://schemas.microsoft.com/office/drawing/2014/main" id="{10E77BB1-0FD6-CB05-9152-00C233A410BD}"/>
                  </a:ext>
                </a:extLst>
              </p:cNvPr>
              <p:cNvSpPr/>
              <p:nvPr/>
            </p:nvSpPr>
            <p:spPr>
              <a:xfrm>
                <a:off x="10640036" y="6688710"/>
                <a:ext cx="1690052" cy="426941"/>
              </a:xfrm>
              <a:prstGeom prst="rect">
                <a:avLst/>
              </a:prstGeom>
              <a:solidFill>
                <a:srgbClr val="4472C4">
                  <a:lumMod val="75000"/>
                </a:srgbClr>
              </a:solidFill>
              <a:ln w="12700" cap="flat" cmpd="sng" algn="ctr">
                <a:noFill/>
                <a:prstDash val="solid"/>
                <a:miter lim="800000"/>
              </a:ln>
              <a:effectLst/>
            </p:spPr>
            <p:txBody>
              <a:bodyPr wrap="none" rtlCol="0" anchor="ctr"/>
              <a:lstStyle/>
              <a:p>
                <a:pPr algn="ctr" defTabSz="457200">
                  <a:defRPr/>
                </a:pPr>
                <a:r>
                  <a:rPr lang="zh-CN" altLang="en-US" sz="1050" kern="0" dirty="0">
                    <a:solidFill>
                      <a:prstClr val="white"/>
                    </a:solidFill>
                    <a:latin typeface="等线"/>
                    <a:ea typeface="等线" panose="02010600030101010101" pitchFamily="2" charset="-122"/>
                    <a:cs typeface="Helvetica"/>
                    <a:sym typeface="微软雅黑"/>
                  </a:rPr>
                  <a:t>数据资产管理</a:t>
                </a:r>
              </a:p>
            </p:txBody>
          </p:sp>
        </p:grpSp>
        <p:sp>
          <p:nvSpPr>
            <p:cNvPr id="113" name="矩形 112">
              <a:extLst>
                <a:ext uri="{FF2B5EF4-FFF2-40B4-BE49-F238E27FC236}">
                  <a16:creationId xmlns:a16="http://schemas.microsoft.com/office/drawing/2014/main" id="{B5F8C99E-F62E-D2BD-8687-C9463A7F6C08}"/>
                </a:ext>
              </a:extLst>
            </p:cNvPr>
            <p:cNvSpPr/>
            <p:nvPr>
              <p:custDataLst>
                <p:tags r:id="rId32"/>
              </p:custDataLst>
            </p:nvPr>
          </p:nvSpPr>
          <p:spPr>
            <a:xfrm>
              <a:off x="2756865" y="3602424"/>
              <a:ext cx="4995159" cy="441480"/>
            </a:xfrm>
            <a:prstGeom prst="rect">
              <a:avLst/>
            </a:prstGeom>
            <a:solidFill>
              <a:srgbClr val="D8F0FF"/>
            </a:solidFill>
            <a:ln w="12700" cap="flat" cmpd="sng" algn="ctr">
              <a:noFill/>
              <a:prstDash val="solid"/>
              <a:miter lim="800000"/>
            </a:ln>
            <a:effectLst/>
          </p:spPr>
          <p:txBody>
            <a:bodyPr wrap="none" lIns="45000" tIns="18000" rtlCol="0" anchor="t"/>
            <a:lstStyle/>
            <a:p>
              <a:pPr algn="ctr" defTabSz="396875" fontAlgn="base">
                <a:spcBef>
                  <a:spcPct val="0"/>
                </a:spcBef>
                <a:spcAft>
                  <a:spcPct val="0"/>
                </a:spcAft>
                <a:defRPr sz="1000">
                  <a:solidFill>
                    <a:srgbClr val="FFFFFF"/>
                  </a:solidFill>
                  <a:latin typeface="微软雅黑"/>
                  <a:ea typeface="微软雅黑"/>
                  <a:cs typeface="微软雅黑"/>
                  <a:sym typeface="微软雅黑"/>
                </a:defRPr>
              </a:pPr>
              <a:endParaRPr lang="en-US" altLang="zh-CN" sz="1050" b="1" kern="0" dirty="0">
                <a:solidFill>
                  <a:srgbClr val="C00000"/>
                </a:solidFill>
                <a:latin typeface="微软雅黑" panose="020B0503020204020204" pitchFamily="34" charset="-122"/>
                <a:ea typeface="微软雅黑"/>
                <a:cs typeface="+mj-ea"/>
                <a:sym typeface="Arial" panose="020B0704020202090204" pitchFamily="34" charset="0"/>
              </a:endParaRPr>
            </a:p>
          </p:txBody>
        </p:sp>
        <p:grpSp>
          <p:nvGrpSpPr>
            <p:cNvPr id="114" name="组合 113">
              <a:extLst>
                <a:ext uri="{FF2B5EF4-FFF2-40B4-BE49-F238E27FC236}">
                  <a16:creationId xmlns:a16="http://schemas.microsoft.com/office/drawing/2014/main" id="{11418735-180C-2974-ED24-BF2F6743ABCA}"/>
                </a:ext>
              </a:extLst>
            </p:cNvPr>
            <p:cNvGrpSpPr/>
            <p:nvPr/>
          </p:nvGrpSpPr>
          <p:grpSpPr>
            <a:xfrm>
              <a:off x="2856343" y="3669113"/>
              <a:ext cx="4821705" cy="272749"/>
              <a:chOff x="5197116" y="6688710"/>
              <a:chExt cx="7132972" cy="426941"/>
            </a:xfrm>
          </p:grpSpPr>
          <p:sp>
            <p:nvSpPr>
              <p:cNvPr id="115" name="矩形 114">
                <a:extLst>
                  <a:ext uri="{FF2B5EF4-FFF2-40B4-BE49-F238E27FC236}">
                    <a16:creationId xmlns:a16="http://schemas.microsoft.com/office/drawing/2014/main" id="{928A1869-0DC4-0936-CD48-C428592F774D}"/>
                  </a:ext>
                </a:extLst>
              </p:cNvPr>
              <p:cNvSpPr/>
              <p:nvPr/>
            </p:nvSpPr>
            <p:spPr>
              <a:xfrm>
                <a:off x="5197116" y="6688710"/>
                <a:ext cx="1690052" cy="426941"/>
              </a:xfrm>
              <a:prstGeom prst="rect">
                <a:avLst/>
              </a:prstGeom>
              <a:solidFill>
                <a:srgbClr val="4472C4">
                  <a:lumMod val="75000"/>
                </a:srgbClr>
              </a:solidFill>
              <a:ln w="12700" cap="flat" cmpd="sng" algn="ctr">
                <a:noFill/>
                <a:prstDash val="solid"/>
                <a:miter lim="800000"/>
              </a:ln>
              <a:effectLst/>
            </p:spPr>
            <p:txBody>
              <a:bodyPr wrap="none" rtlCol="0" anchor="ctr"/>
              <a:lstStyle/>
              <a:p>
                <a:pPr algn="ctr" defTabSz="457200">
                  <a:defRPr/>
                </a:pPr>
                <a:r>
                  <a:rPr lang="zh-CN" altLang="en-US" sz="1050" kern="0" dirty="0">
                    <a:solidFill>
                      <a:prstClr val="white"/>
                    </a:solidFill>
                    <a:latin typeface="等线"/>
                    <a:ea typeface="等线" panose="02010600030101010101" pitchFamily="2" charset="-122"/>
                    <a:cs typeface="Helvetica"/>
                    <a:sym typeface="微软雅黑"/>
                  </a:rPr>
                  <a:t>学习算法优化</a:t>
                </a:r>
              </a:p>
            </p:txBody>
          </p:sp>
          <p:sp>
            <p:nvSpPr>
              <p:cNvPr id="116" name="矩形 115">
                <a:extLst>
                  <a:ext uri="{FF2B5EF4-FFF2-40B4-BE49-F238E27FC236}">
                    <a16:creationId xmlns:a16="http://schemas.microsoft.com/office/drawing/2014/main" id="{622CDE9A-B70A-3310-1E6F-BA549006DAF5}"/>
                  </a:ext>
                </a:extLst>
              </p:cNvPr>
              <p:cNvSpPr/>
              <p:nvPr/>
            </p:nvSpPr>
            <p:spPr>
              <a:xfrm>
                <a:off x="7008810" y="6688710"/>
                <a:ext cx="1690052" cy="426941"/>
              </a:xfrm>
              <a:prstGeom prst="rect">
                <a:avLst/>
              </a:prstGeom>
              <a:solidFill>
                <a:srgbClr val="4472C4">
                  <a:lumMod val="75000"/>
                </a:srgbClr>
              </a:solidFill>
              <a:ln w="12700" cap="flat" cmpd="sng" algn="ctr">
                <a:noFill/>
                <a:prstDash val="solid"/>
                <a:miter lim="800000"/>
              </a:ln>
              <a:effectLst/>
            </p:spPr>
            <p:txBody>
              <a:bodyPr wrap="none" rtlCol="0" anchor="ctr"/>
              <a:lstStyle/>
              <a:p>
                <a:pPr algn="ctr" defTabSz="457200">
                  <a:defRPr/>
                </a:pPr>
                <a:r>
                  <a:rPr lang="zh-CN" altLang="en-US" sz="1050" kern="0" dirty="0">
                    <a:solidFill>
                      <a:prstClr val="white"/>
                    </a:solidFill>
                    <a:latin typeface="等线"/>
                    <a:ea typeface="等线" panose="02010600030101010101" pitchFamily="2" charset="-122"/>
                    <a:cs typeface="Helvetica"/>
                    <a:sym typeface="微软雅黑"/>
                  </a:rPr>
                  <a:t>模型精调</a:t>
                </a:r>
              </a:p>
            </p:txBody>
          </p:sp>
          <p:sp>
            <p:nvSpPr>
              <p:cNvPr id="117" name="矩形 116">
                <a:extLst>
                  <a:ext uri="{FF2B5EF4-FFF2-40B4-BE49-F238E27FC236}">
                    <a16:creationId xmlns:a16="http://schemas.microsoft.com/office/drawing/2014/main" id="{174B71D0-349E-A22F-CEFB-F6BABB0BF20D}"/>
                  </a:ext>
                </a:extLst>
              </p:cNvPr>
              <p:cNvSpPr/>
              <p:nvPr/>
            </p:nvSpPr>
            <p:spPr>
              <a:xfrm>
                <a:off x="8824423" y="6688710"/>
                <a:ext cx="1690052" cy="426941"/>
              </a:xfrm>
              <a:prstGeom prst="rect">
                <a:avLst/>
              </a:prstGeom>
              <a:solidFill>
                <a:srgbClr val="4472C4">
                  <a:lumMod val="75000"/>
                </a:srgbClr>
              </a:solidFill>
              <a:ln w="12700" cap="flat" cmpd="sng" algn="ctr">
                <a:noFill/>
                <a:prstDash val="solid"/>
                <a:miter lim="800000"/>
              </a:ln>
              <a:effectLst/>
            </p:spPr>
            <p:txBody>
              <a:bodyPr wrap="none" rtlCol="0" anchor="ctr"/>
              <a:lstStyle/>
              <a:p>
                <a:pPr algn="ctr" defTabSz="457200">
                  <a:defRPr/>
                </a:pPr>
                <a:r>
                  <a:rPr lang="zh-CN" altLang="en-US" sz="1050" kern="0" dirty="0">
                    <a:solidFill>
                      <a:prstClr val="white"/>
                    </a:solidFill>
                    <a:latin typeface="等线"/>
                    <a:ea typeface="等线" panose="02010600030101010101" pitchFamily="2" charset="-122"/>
                    <a:cs typeface="Helvetica"/>
                    <a:sym typeface="微软雅黑"/>
                  </a:rPr>
                  <a:t>模型测试</a:t>
                </a:r>
              </a:p>
            </p:txBody>
          </p:sp>
          <p:sp>
            <p:nvSpPr>
              <p:cNvPr id="118" name="矩形 117">
                <a:extLst>
                  <a:ext uri="{FF2B5EF4-FFF2-40B4-BE49-F238E27FC236}">
                    <a16:creationId xmlns:a16="http://schemas.microsoft.com/office/drawing/2014/main" id="{D6CE8C9C-4878-3D11-960C-062A29A97A82}"/>
                  </a:ext>
                </a:extLst>
              </p:cNvPr>
              <p:cNvSpPr/>
              <p:nvPr/>
            </p:nvSpPr>
            <p:spPr>
              <a:xfrm>
                <a:off x="10640036" y="6688710"/>
                <a:ext cx="1690052" cy="426941"/>
              </a:xfrm>
              <a:prstGeom prst="rect">
                <a:avLst/>
              </a:prstGeom>
              <a:solidFill>
                <a:srgbClr val="4472C4">
                  <a:lumMod val="75000"/>
                </a:srgbClr>
              </a:solidFill>
              <a:ln w="12700" cap="flat" cmpd="sng" algn="ctr">
                <a:noFill/>
                <a:prstDash val="solid"/>
                <a:miter lim="800000"/>
              </a:ln>
              <a:effectLst/>
            </p:spPr>
            <p:txBody>
              <a:bodyPr wrap="none" rtlCol="0" anchor="ctr"/>
              <a:lstStyle/>
              <a:p>
                <a:pPr algn="ctr" defTabSz="457200">
                  <a:defRPr/>
                </a:pPr>
                <a:r>
                  <a:rPr lang="zh-CN" altLang="en-US" sz="1050" kern="0" dirty="0">
                    <a:solidFill>
                      <a:prstClr val="white"/>
                    </a:solidFill>
                    <a:latin typeface="等线"/>
                    <a:ea typeface="等线" panose="02010600030101010101" pitchFamily="2" charset="-122"/>
                    <a:cs typeface="Helvetica"/>
                    <a:sym typeface="微软雅黑"/>
                  </a:rPr>
                  <a:t>模型迁移</a:t>
                </a:r>
              </a:p>
            </p:txBody>
          </p:sp>
        </p:grpSp>
        <p:grpSp>
          <p:nvGrpSpPr>
            <p:cNvPr id="164" name="组合 163">
              <a:extLst>
                <a:ext uri="{FF2B5EF4-FFF2-40B4-BE49-F238E27FC236}">
                  <a16:creationId xmlns:a16="http://schemas.microsoft.com/office/drawing/2014/main" id="{0F09261D-8D08-5D71-261D-D039306CA364}"/>
                </a:ext>
              </a:extLst>
            </p:cNvPr>
            <p:cNvGrpSpPr/>
            <p:nvPr/>
          </p:nvGrpSpPr>
          <p:grpSpPr>
            <a:xfrm>
              <a:off x="2727255" y="1317081"/>
              <a:ext cx="5024768" cy="1429670"/>
              <a:chOff x="2882191" y="1889047"/>
              <a:chExt cx="4631813" cy="1217643"/>
            </a:xfrm>
          </p:grpSpPr>
          <p:sp>
            <p:nvSpPr>
              <p:cNvPr id="148" name="矩形 147">
                <a:extLst>
                  <a:ext uri="{FF2B5EF4-FFF2-40B4-BE49-F238E27FC236}">
                    <a16:creationId xmlns:a16="http://schemas.microsoft.com/office/drawing/2014/main" id="{6897B987-303D-2B2B-3EE8-173DD8BDB88B}"/>
                  </a:ext>
                </a:extLst>
              </p:cNvPr>
              <p:cNvSpPr/>
              <p:nvPr>
                <p:custDataLst>
                  <p:tags r:id="rId33"/>
                </p:custDataLst>
              </p:nvPr>
            </p:nvSpPr>
            <p:spPr>
              <a:xfrm>
                <a:off x="2890426" y="1889047"/>
                <a:ext cx="4611544" cy="290750"/>
              </a:xfrm>
              <a:prstGeom prst="rect">
                <a:avLst/>
              </a:prstGeom>
              <a:solidFill>
                <a:srgbClr val="D8F0FF"/>
              </a:solidFill>
              <a:ln w="12700" cap="flat" cmpd="sng" algn="ctr">
                <a:noFill/>
                <a:prstDash val="solid"/>
                <a:miter lim="800000"/>
              </a:ln>
              <a:effectLst/>
            </p:spPr>
            <p:txBody>
              <a:bodyPr wrap="none" lIns="45000" tIns="18000" rtlCol="0" anchor="t"/>
              <a:lstStyle/>
              <a:p>
                <a:pPr algn="ctr" defTabSz="600075" fontAlgn="base">
                  <a:lnSpc>
                    <a:spcPct val="110000"/>
                  </a:lnSpc>
                  <a:spcBef>
                    <a:spcPct val="0"/>
                  </a:spcBef>
                  <a:spcAft>
                    <a:spcPts val="150"/>
                  </a:spcAft>
                </a:pPr>
                <a:endParaRPr lang="en-US" altLang="zh-CN" sz="1050" b="1" kern="0" dirty="0">
                  <a:solidFill>
                    <a:srgbClr val="C00000"/>
                  </a:solidFill>
                  <a:latin typeface="微软雅黑" panose="020B0503020204020204" pitchFamily="34" charset="-122"/>
                  <a:ea typeface="微软雅黑" panose="020B0503020204020204" pitchFamily="34" charset="-122"/>
                  <a:cs typeface="+mj-ea"/>
                  <a:sym typeface="Arial" panose="020B0704020202090204" pitchFamily="34" charset="0"/>
                </a:endParaRPr>
              </a:p>
            </p:txBody>
          </p:sp>
          <p:sp>
            <p:nvSpPr>
              <p:cNvPr id="149" name="矩形 148">
                <a:extLst>
                  <a:ext uri="{FF2B5EF4-FFF2-40B4-BE49-F238E27FC236}">
                    <a16:creationId xmlns:a16="http://schemas.microsoft.com/office/drawing/2014/main" id="{2F63A0CA-C380-A508-8FBD-89E94DA3EA59}"/>
                  </a:ext>
                </a:extLst>
              </p:cNvPr>
              <p:cNvSpPr/>
              <p:nvPr>
                <p:custDataLst>
                  <p:tags r:id="rId34"/>
                </p:custDataLst>
              </p:nvPr>
            </p:nvSpPr>
            <p:spPr>
              <a:xfrm>
                <a:off x="2882191" y="2235288"/>
                <a:ext cx="4631813" cy="530868"/>
              </a:xfrm>
              <a:prstGeom prst="rect">
                <a:avLst/>
              </a:prstGeom>
              <a:solidFill>
                <a:srgbClr val="D8F0FF"/>
              </a:solidFill>
              <a:ln w="9525" cap="flat" cmpd="sng">
                <a:noFill/>
                <a:prstDash val="solid"/>
                <a:miter lim="800000"/>
              </a:ln>
            </p:spPr>
            <p:txBody>
              <a:bodyPr rot="0" spcFirstLastPara="0" vert="horz" wrap="none" lIns="0" tIns="18000" rIns="0" bIns="0" numCol="1" spcCol="0" rtlCol="0" anchor="t">
                <a:noAutofit/>
              </a:bodyPr>
              <a:lstStyle/>
              <a:p>
                <a:pPr algn="ctr" defTabSz="600075" fontAlgn="base">
                  <a:lnSpc>
                    <a:spcPct val="110000"/>
                  </a:lnSpc>
                  <a:spcBef>
                    <a:spcPct val="0"/>
                  </a:spcBef>
                  <a:spcAft>
                    <a:spcPts val="150"/>
                  </a:spcAft>
                  <a:defRPr/>
                </a:pPr>
                <a:endParaRPr sz="1050" b="1" kern="0" dirty="0">
                  <a:solidFill>
                    <a:srgbClr val="C00000"/>
                  </a:solidFill>
                  <a:latin typeface="微软雅黑" panose="020B0503020204020204" pitchFamily="34" charset="-122"/>
                  <a:ea typeface="微软雅黑" panose="020B0503020204020204" pitchFamily="34" charset="-122"/>
                  <a:cs typeface="Helvetica"/>
                  <a:sym typeface="Arial" panose="020B0704020202090204" pitchFamily="34" charset="0"/>
                </a:endParaRPr>
              </a:p>
            </p:txBody>
          </p:sp>
          <p:grpSp>
            <p:nvGrpSpPr>
              <p:cNvPr id="150" name="组合 149">
                <a:extLst>
                  <a:ext uri="{FF2B5EF4-FFF2-40B4-BE49-F238E27FC236}">
                    <a16:creationId xmlns:a16="http://schemas.microsoft.com/office/drawing/2014/main" id="{44493BB1-F108-8DD9-E3C3-4C1F44719AD3}"/>
                  </a:ext>
                </a:extLst>
              </p:cNvPr>
              <p:cNvGrpSpPr/>
              <p:nvPr/>
            </p:nvGrpSpPr>
            <p:grpSpPr>
              <a:xfrm>
                <a:off x="2963317" y="1932419"/>
                <a:ext cx="4482092" cy="204005"/>
                <a:chOff x="3960956" y="2713638"/>
                <a:chExt cx="5956330" cy="285151"/>
              </a:xfrm>
            </p:grpSpPr>
            <p:sp>
              <p:nvSpPr>
                <p:cNvPr id="151" name="矩形 150">
                  <a:extLst>
                    <a:ext uri="{FF2B5EF4-FFF2-40B4-BE49-F238E27FC236}">
                      <a16:creationId xmlns:a16="http://schemas.microsoft.com/office/drawing/2014/main" id="{6BE4EBA0-FFE1-293A-DFA7-4706102F9956}"/>
                    </a:ext>
                  </a:extLst>
                </p:cNvPr>
                <p:cNvSpPr/>
                <p:nvPr/>
              </p:nvSpPr>
              <p:spPr>
                <a:xfrm>
                  <a:off x="3960956" y="2713638"/>
                  <a:ext cx="1945838" cy="285151"/>
                </a:xfrm>
                <a:prstGeom prst="rect">
                  <a:avLst/>
                </a:prstGeom>
                <a:solidFill>
                  <a:srgbClr val="4472C4">
                    <a:lumMod val="75000"/>
                  </a:srgbClr>
                </a:solidFill>
                <a:ln w="12700" cap="flat" cmpd="sng" algn="ctr">
                  <a:noFill/>
                  <a:prstDash val="solid"/>
                  <a:miter lim="800000"/>
                </a:ln>
                <a:effectLst/>
              </p:spPr>
              <p:txBody>
                <a:bodyPr wrap="none" rtlCol="0" anchor="ctr"/>
                <a:lstStyle/>
                <a:p>
                  <a:pPr algn="ctr" defTabSz="457200">
                    <a:defRPr/>
                  </a:pPr>
                  <a:r>
                    <a:rPr lang="zh-CN" altLang="en-US" sz="1050" kern="0" dirty="0">
                      <a:solidFill>
                        <a:prstClr val="white"/>
                      </a:solidFill>
                      <a:latin typeface="微软雅黑" panose="020B0503020204020204" pitchFamily="34" charset="-122"/>
                      <a:ea typeface="微软雅黑" panose="020B0503020204020204" pitchFamily="34" charset="-122"/>
                      <a:cs typeface="Helvetica"/>
                      <a:sym typeface="微软雅黑"/>
                    </a:rPr>
                    <a:t>舆情热点 </a:t>
                  </a:r>
                  <a:r>
                    <a:rPr lang="en-US" altLang="zh-CN" sz="1050" kern="0" dirty="0">
                      <a:solidFill>
                        <a:prstClr val="white"/>
                      </a:solidFill>
                      <a:latin typeface="微软雅黑" panose="020B0503020204020204" pitchFamily="34" charset="-122"/>
                      <a:ea typeface="微软雅黑" panose="020B0503020204020204" pitchFamily="34" charset="-122"/>
                      <a:cs typeface="Helvetica"/>
                      <a:sym typeface="微软雅黑"/>
                    </a:rPr>
                    <a:t>Agent</a:t>
                  </a:r>
                  <a:endParaRPr lang="zh-CN" altLang="en-US" sz="1050" kern="0" dirty="0">
                    <a:solidFill>
                      <a:prstClr val="white"/>
                    </a:solidFill>
                    <a:latin typeface="微软雅黑" panose="020B0503020204020204" pitchFamily="34" charset="-122"/>
                    <a:ea typeface="微软雅黑" panose="020B0503020204020204" pitchFamily="34" charset="-122"/>
                    <a:cs typeface="Helvetica"/>
                    <a:sym typeface="微软雅黑"/>
                  </a:endParaRPr>
                </a:p>
              </p:txBody>
            </p:sp>
            <p:sp>
              <p:nvSpPr>
                <p:cNvPr id="152" name="矩形 151">
                  <a:extLst>
                    <a:ext uri="{FF2B5EF4-FFF2-40B4-BE49-F238E27FC236}">
                      <a16:creationId xmlns:a16="http://schemas.microsoft.com/office/drawing/2014/main" id="{46BE51ED-0D8E-CEE8-EF3A-3F872EB84EB6}"/>
                    </a:ext>
                  </a:extLst>
                </p:cNvPr>
                <p:cNvSpPr/>
                <p:nvPr/>
              </p:nvSpPr>
              <p:spPr>
                <a:xfrm>
                  <a:off x="5966202" y="2713638"/>
                  <a:ext cx="1945838" cy="285151"/>
                </a:xfrm>
                <a:prstGeom prst="rect">
                  <a:avLst/>
                </a:prstGeom>
                <a:solidFill>
                  <a:srgbClr val="4472C4">
                    <a:lumMod val="75000"/>
                  </a:srgbClr>
                </a:solidFill>
                <a:ln w="12700" cap="flat" cmpd="sng" algn="ctr">
                  <a:noFill/>
                  <a:prstDash val="solid"/>
                  <a:miter lim="800000"/>
                </a:ln>
                <a:effectLst/>
              </p:spPr>
              <p:txBody>
                <a:bodyPr wrap="none" rtlCol="0" anchor="ctr"/>
                <a:lstStyle/>
                <a:p>
                  <a:pPr algn="ctr" defTabSz="457200">
                    <a:defRPr/>
                  </a:pPr>
                  <a:r>
                    <a:rPr lang="zh-CN" altLang="en-US" sz="1050" kern="0" dirty="0">
                      <a:solidFill>
                        <a:prstClr val="white"/>
                      </a:solidFill>
                      <a:latin typeface="微软雅黑" panose="020B0503020204020204" pitchFamily="34" charset="-122"/>
                      <a:ea typeface="微软雅黑" panose="020B0503020204020204" pitchFamily="34" charset="-122"/>
                      <a:cs typeface="Helvetica"/>
                      <a:sym typeface="微软雅黑"/>
                    </a:rPr>
                    <a:t>事件预警 </a:t>
                  </a:r>
                  <a:r>
                    <a:rPr lang="en-US" altLang="zh-CN" sz="1050" kern="0" dirty="0">
                      <a:solidFill>
                        <a:prstClr val="white"/>
                      </a:solidFill>
                      <a:latin typeface="微软雅黑" panose="020B0503020204020204" pitchFamily="34" charset="-122"/>
                      <a:ea typeface="微软雅黑" panose="020B0503020204020204" pitchFamily="34" charset="-122"/>
                      <a:cs typeface="Helvetica"/>
                      <a:sym typeface="微软雅黑"/>
                    </a:rPr>
                    <a:t>Agent</a:t>
                  </a:r>
                  <a:endParaRPr lang="zh-CN" altLang="en-US" sz="1050" kern="0" dirty="0">
                    <a:solidFill>
                      <a:prstClr val="white"/>
                    </a:solidFill>
                    <a:latin typeface="微软雅黑" panose="020B0503020204020204" pitchFamily="34" charset="-122"/>
                    <a:ea typeface="微软雅黑" panose="020B0503020204020204" pitchFamily="34" charset="-122"/>
                    <a:cs typeface="Helvetica"/>
                    <a:sym typeface="微软雅黑"/>
                  </a:endParaRPr>
                </a:p>
              </p:txBody>
            </p:sp>
            <p:sp>
              <p:nvSpPr>
                <p:cNvPr id="153" name="矩形 152">
                  <a:extLst>
                    <a:ext uri="{FF2B5EF4-FFF2-40B4-BE49-F238E27FC236}">
                      <a16:creationId xmlns:a16="http://schemas.microsoft.com/office/drawing/2014/main" id="{757B33E9-030D-190E-CC49-3B904CCEC686}"/>
                    </a:ext>
                  </a:extLst>
                </p:cNvPr>
                <p:cNvSpPr/>
                <p:nvPr/>
              </p:nvSpPr>
              <p:spPr>
                <a:xfrm>
                  <a:off x="7971448" y="2713638"/>
                  <a:ext cx="1945838" cy="285151"/>
                </a:xfrm>
                <a:prstGeom prst="rect">
                  <a:avLst/>
                </a:prstGeom>
                <a:solidFill>
                  <a:srgbClr val="4472C4">
                    <a:lumMod val="75000"/>
                  </a:srgbClr>
                </a:solidFill>
                <a:ln w="12700" cap="flat" cmpd="sng" algn="ctr">
                  <a:noFill/>
                  <a:prstDash val="solid"/>
                  <a:miter lim="800000"/>
                </a:ln>
                <a:effectLst/>
              </p:spPr>
              <p:txBody>
                <a:bodyPr wrap="none" rtlCol="0" anchor="ctr"/>
                <a:lstStyle/>
                <a:p>
                  <a:pPr algn="ctr" defTabSz="457200">
                    <a:defRPr/>
                  </a:pPr>
                  <a:r>
                    <a:rPr lang="zh-CN" altLang="en-US" sz="1050" kern="0" dirty="0">
                      <a:solidFill>
                        <a:prstClr val="white"/>
                      </a:solidFill>
                      <a:latin typeface="微软雅黑" panose="020B0503020204020204" pitchFamily="34" charset="-122"/>
                      <a:ea typeface="微软雅黑" panose="020B0503020204020204" pitchFamily="34" charset="-122"/>
                      <a:cs typeface="Helvetica"/>
                      <a:sym typeface="微软雅黑"/>
                    </a:rPr>
                    <a:t>民情专报 </a:t>
                  </a:r>
                  <a:r>
                    <a:rPr lang="en-US" altLang="zh-CN" sz="1050" kern="0" dirty="0">
                      <a:solidFill>
                        <a:prstClr val="white"/>
                      </a:solidFill>
                      <a:latin typeface="微软雅黑" panose="020B0503020204020204" pitchFamily="34" charset="-122"/>
                      <a:ea typeface="微软雅黑" panose="020B0503020204020204" pitchFamily="34" charset="-122"/>
                      <a:cs typeface="Helvetica"/>
                      <a:sym typeface="微软雅黑"/>
                    </a:rPr>
                    <a:t>Agent</a:t>
                  </a:r>
                  <a:endParaRPr lang="zh-CN" altLang="en-US" sz="1050" kern="0" dirty="0">
                    <a:solidFill>
                      <a:prstClr val="white"/>
                    </a:solidFill>
                    <a:latin typeface="微软雅黑" panose="020B0503020204020204" pitchFamily="34" charset="-122"/>
                    <a:ea typeface="微软雅黑" panose="020B0503020204020204" pitchFamily="34" charset="-122"/>
                    <a:cs typeface="Helvetica"/>
                    <a:sym typeface="微软雅黑"/>
                  </a:endParaRPr>
                </a:p>
              </p:txBody>
            </p:sp>
          </p:grpSp>
          <p:sp>
            <p:nvSpPr>
              <p:cNvPr id="154" name="矩形 153">
                <a:extLst>
                  <a:ext uri="{FF2B5EF4-FFF2-40B4-BE49-F238E27FC236}">
                    <a16:creationId xmlns:a16="http://schemas.microsoft.com/office/drawing/2014/main" id="{E9A958BF-9F7D-F27C-26F6-B1E52214F31D}"/>
                  </a:ext>
                </a:extLst>
              </p:cNvPr>
              <p:cNvSpPr/>
              <p:nvPr/>
            </p:nvSpPr>
            <p:spPr>
              <a:xfrm>
                <a:off x="2963317" y="2517961"/>
                <a:ext cx="2208053" cy="204005"/>
              </a:xfrm>
              <a:prstGeom prst="rect">
                <a:avLst/>
              </a:prstGeom>
              <a:solidFill>
                <a:srgbClr val="4472C4">
                  <a:lumMod val="75000"/>
                </a:srgbClr>
              </a:solidFill>
              <a:ln w="12700" cap="flat" cmpd="sng" algn="ctr">
                <a:noFill/>
                <a:prstDash val="solid"/>
                <a:miter lim="800000"/>
              </a:ln>
              <a:effectLst/>
            </p:spPr>
            <p:txBody>
              <a:bodyPr wrap="none" rtlCol="0" anchor="ctr"/>
              <a:lstStyle/>
              <a:p>
                <a:pPr algn="ctr" defTabSz="457200">
                  <a:defRPr/>
                </a:pPr>
                <a:r>
                  <a:rPr lang="zh-CN" altLang="en-US" sz="1050" kern="0" dirty="0">
                    <a:solidFill>
                      <a:prstClr val="white"/>
                    </a:solidFill>
                    <a:latin typeface="微软雅黑" panose="020B0503020204020204" pitchFamily="34" charset="-122"/>
                    <a:ea typeface="微软雅黑" panose="020B0503020204020204" pitchFamily="34" charset="-122"/>
                    <a:cs typeface="Helvetica"/>
                    <a:sym typeface="微软雅黑"/>
                  </a:rPr>
                  <a:t>知识库底座</a:t>
                </a:r>
              </a:p>
            </p:txBody>
          </p:sp>
          <p:sp>
            <p:nvSpPr>
              <p:cNvPr id="155" name="矩形 154">
                <a:extLst>
                  <a:ext uri="{FF2B5EF4-FFF2-40B4-BE49-F238E27FC236}">
                    <a16:creationId xmlns:a16="http://schemas.microsoft.com/office/drawing/2014/main" id="{2BDC387E-D73A-49D9-0D0A-925470AEAD3A}"/>
                  </a:ext>
                </a:extLst>
              </p:cNvPr>
              <p:cNvSpPr/>
              <p:nvPr>
                <p:custDataLst>
                  <p:tags r:id="rId35"/>
                </p:custDataLst>
              </p:nvPr>
            </p:nvSpPr>
            <p:spPr>
              <a:xfrm>
                <a:off x="2890426" y="2815940"/>
                <a:ext cx="4611544" cy="290750"/>
              </a:xfrm>
              <a:prstGeom prst="rect">
                <a:avLst/>
              </a:prstGeom>
              <a:solidFill>
                <a:srgbClr val="D8F0FF"/>
              </a:solidFill>
              <a:ln w="12700" cap="flat" cmpd="sng" algn="ctr">
                <a:noFill/>
                <a:prstDash val="solid"/>
                <a:miter lim="800000"/>
              </a:ln>
              <a:effectLst/>
            </p:spPr>
            <p:txBody>
              <a:bodyPr wrap="none" lIns="45000" tIns="18000" rtlCol="0" anchor="t"/>
              <a:lstStyle/>
              <a:p>
                <a:pPr algn="ctr" defTabSz="600075" fontAlgn="base">
                  <a:lnSpc>
                    <a:spcPct val="110000"/>
                  </a:lnSpc>
                  <a:spcBef>
                    <a:spcPct val="0"/>
                  </a:spcBef>
                  <a:spcAft>
                    <a:spcPts val="150"/>
                  </a:spcAft>
                </a:pPr>
                <a:endParaRPr lang="en-US" altLang="zh-CN" sz="1050" b="1" kern="0" dirty="0">
                  <a:solidFill>
                    <a:srgbClr val="C00000"/>
                  </a:solidFill>
                  <a:latin typeface="微软雅黑" panose="020B0503020204020204" pitchFamily="34" charset="-122"/>
                  <a:ea typeface="微软雅黑" panose="020B0503020204020204" pitchFamily="34" charset="-122"/>
                  <a:cs typeface="+mj-ea"/>
                  <a:sym typeface="Arial" panose="020B0704020202090204" pitchFamily="34" charset="0"/>
                </a:endParaRPr>
              </a:p>
            </p:txBody>
          </p:sp>
          <p:sp>
            <p:nvSpPr>
              <p:cNvPr id="156" name="矩形 155">
                <a:extLst>
                  <a:ext uri="{FF2B5EF4-FFF2-40B4-BE49-F238E27FC236}">
                    <a16:creationId xmlns:a16="http://schemas.microsoft.com/office/drawing/2014/main" id="{BAF9637D-A42B-328D-A43A-6F26F3135A0F}"/>
                  </a:ext>
                </a:extLst>
              </p:cNvPr>
              <p:cNvSpPr/>
              <p:nvPr/>
            </p:nvSpPr>
            <p:spPr>
              <a:xfrm>
                <a:off x="2963317" y="2859312"/>
                <a:ext cx="4482092" cy="204005"/>
              </a:xfrm>
              <a:prstGeom prst="rect">
                <a:avLst/>
              </a:prstGeom>
              <a:solidFill>
                <a:srgbClr val="4472C4">
                  <a:lumMod val="75000"/>
                </a:srgbClr>
              </a:solidFill>
              <a:ln w="12700" cap="flat" cmpd="sng" algn="ctr">
                <a:noFill/>
                <a:prstDash val="solid"/>
                <a:miter lim="800000"/>
              </a:ln>
              <a:effectLst/>
            </p:spPr>
            <p:txBody>
              <a:bodyPr wrap="none" rtlCol="0" anchor="ctr"/>
              <a:lstStyle/>
              <a:p>
                <a:pPr algn="ctr" defTabSz="457200">
                  <a:defRPr/>
                </a:pPr>
                <a:r>
                  <a:rPr lang="zh-CN" altLang="en-US" sz="1050" kern="0" dirty="0">
                    <a:solidFill>
                      <a:prstClr val="white"/>
                    </a:solidFill>
                    <a:latin typeface="微软雅黑" panose="020B0503020204020204" pitchFamily="34" charset="-122"/>
                    <a:ea typeface="微软雅黑" panose="020B0503020204020204" pitchFamily="34" charset="-122"/>
                    <a:cs typeface="Helvetica"/>
                    <a:sym typeface="微软雅黑"/>
                  </a:rPr>
                  <a:t>政务问数场景大模型</a:t>
                </a:r>
              </a:p>
            </p:txBody>
          </p:sp>
          <p:sp>
            <p:nvSpPr>
              <p:cNvPr id="157" name="矩形 156">
                <a:extLst>
                  <a:ext uri="{FF2B5EF4-FFF2-40B4-BE49-F238E27FC236}">
                    <a16:creationId xmlns:a16="http://schemas.microsoft.com/office/drawing/2014/main" id="{6FD65683-9DF8-05A1-4B6E-0C680A28F561}"/>
                  </a:ext>
                </a:extLst>
              </p:cNvPr>
              <p:cNvSpPr/>
              <p:nvPr/>
            </p:nvSpPr>
            <p:spPr>
              <a:xfrm>
                <a:off x="5252496" y="2517961"/>
                <a:ext cx="2192912" cy="204005"/>
              </a:xfrm>
              <a:prstGeom prst="rect">
                <a:avLst/>
              </a:prstGeom>
              <a:solidFill>
                <a:srgbClr val="4472C4">
                  <a:lumMod val="75000"/>
                </a:srgbClr>
              </a:solidFill>
              <a:ln w="12700" cap="flat" cmpd="sng" algn="ctr">
                <a:noFill/>
                <a:prstDash val="solid"/>
                <a:miter lim="800000"/>
              </a:ln>
              <a:effectLst/>
            </p:spPr>
            <p:txBody>
              <a:bodyPr wrap="none" rtlCol="0" anchor="ctr"/>
              <a:lstStyle/>
              <a:p>
                <a:pPr algn="ctr" defTabSz="457200">
                  <a:defRPr/>
                </a:pPr>
                <a:r>
                  <a:rPr lang="en-US" altLang="zh-CN" sz="1050" kern="0" dirty="0">
                    <a:solidFill>
                      <a:prstClr val="white"/>
                    </a:solidFill>
                    <a:latin typeface="微软雅黑" panose="020B0503020204020204" pitchFamily="34" charset="-122"/>
                    <a:ea typeface="微软雅黑" panose="020B0503020204020204" pitchFamily="34" charset="-122"/>
                    <a:cs typeface="Helvetica"/>
                    <a:sym typeface="微软雅黑"/>
                  </a:rPr>
                  <a:t>Workflow</a:t>
                </a:r>
                <a:r>
                  <a:rPr lang="zh-CN" altLang="en-US" sz="1050" kern="0" dirty="0">
                    <a:solidFill>
                      <a:prstClr val="white"/>
                    </a:solidFill>
                    <a:latin typeface="微软雅黑" panose="020B0503020204020204" pitchFamily="34" charset="-122"/>
                    <a:ea typeface="微软雅黑" panose="020B0503020204020204" pitchFamily="34" charset="-122"/>
                    <a:cs typeface="Helvetica"/>
                    <a:sym typeface="微软雅黑"/>
                  </a:rPr>
                  <a:t>底座</a:t>
                </a:r>
              </a:p>
            </p:txBody>
          </p:sp>
          <p:grpSp>
            <p:nvGrpSpPr>
              <p:cNvPr id="158" name="组合 157">
                <a:extLst>
                  <a:ext uri="{FF2B5EF4-FFF2-40B4-BE49-F238E27FC236}">
                    <a16:creationId xmlns:a16="http://schemas.microsoft.com/office/drawing/2014/main" id="{2D99BD4B-23CE-BBC8-AD19-74702B2E4353}"/>
                  </a:ext>
                </a:extLst>
              </p:cNvPr>
              <p:cNvGrpSpPr/>
              <p:nvPr/>
            </p:nvGrpSpPr>
            <p:grpSpPr>
              <a:xfrm>
                <a:off x="2963318" y="2282745"/>
                <a:ext cx="4482092" cy="204005"/>
                <a:chOff x="4209455" y="3127322"/>
                <a:chExt cx="8834069" cy="354292"/>
              </a:xfrm>
            </p:grpSpPr>
            <p:sp>
              <p:nvSpPr>
                <p:cNvPr id="159" name="矩形 158">
                  <a:extLst>
                    <a:ext uri="{FF2B5EF4-FFF2-40B4-BE49-F238E27FC236}">
                      <a16:creationId xmlns:a16="http://schemas.microsoft.com/office/drawing/2014/main" id="{F480B69E-515C-4882-5A1C-05F59532AF71}"/>
                    </a:ext>
                  </a:extLst>
                </p:cNvPr>
                <p:cNvSpPr/>
                <p:nvPr/>
              </p:nvSpPr>
              <p:spPr>
                <a:xfrm>
                  <a:off x="4209455" y="3127322"/>
                  <a:ext cx="1724854" cy="354292"/>
                </a:xfrm>
                <a:prstGeom prst="rect">
                  <a:avLst/>
                </a:prstGeom>
                <a:solidFill>
                  <a:srgbClr val="4472C4">
                    <a:lumMod val="75000"/>
                  </a:srgbClr>
                </a:solidFill>
                <a:ln w="12700" cap="flat" cmpd="sng" algn="ctr">
                  <a:noFill/>
                  <a:prstDash val="solid"/>
                  <a:miter lim="800000"/>
                </a:ln>
                <a:effectLst/>
              </p:spPr>
              <p:txBody>
                <a:bodyPr wrap="none" rtlCol="0" anchor="ctr"/>
                <a:lstStyle/>
                <a:p>
                  <a:pPr algn="ctr" defTabSz="457200">
                    <a:defRPr/>
                  </a:pPr>
                  <a:r>
                    <a:rPr lang="zh-CN" altLang="en-US" sz="1050" kern="0" dirty="0">
                      <a:solidFill>
                        <a:prstClr val="white"/>
                      </a:solidFill>
                      <a:latin typeface="微软雅黑" panose="020B0503020204020204" pitchFamily="34" charset="-122"/>
                      <a:ea typeface="微软雅黑" panose="020B0503020204020204" pitchFamily="34" charset="-122"/>
                      <a:cs typeface="Helvetica"/>
                      <a:sym typeface="微软雅黑"/>
                    </a:rPr>
                    <a:t>意图理解增强</a:t>
                  </a:r>
                </a:p>
              </p:txBody>
            </p:sp>
            <p:sp>
              <p:nvSpPr>
                <p:cNvPr id="160" name="矩形 159">
                  <a:extLst>
                    <a:ext uri="{FF2B5EF4-FFF2-40B4-BE49-F238E27FC236}">
                      <a16:creationId xmlns:a16="http://schemas.microsoft.com/office/drawing/2014/main" id="{8B0AA14A-80DF-3ADB-6B28-439315F32B6B}"/>
                    </a:ext>
                  </a:extLst>
                </p:cNvPr>
                <p:cNvSpPr/>
                <p:nvPr/>
              </p:nvSpPr>
              <p:spPr>
                <a:xfrm>
                  <a:off x="5986970" y="3127322"/>
                  <a:ext cx="1724854" cy="354292"/>
                </a:xfrm>
                <a:prstGeom prst="rect">
                  <a:avLst/>
                </a:prstGeom>
                <a:solidFill>
                  <a:srgbClr val="4472C4">
                    <a:lumMod val="75000"/>
                  </a:srgbClr>
                </a:solidFill>
                <a:ln w="12700" cap="flat" cmpd="sng" algn="ctr">
                  <a:noFill/>
                  <a:prstDash val="solid"/>
                  <a:miter lim="800000"/>
                </a:ln>
                <a:effectLst/>
              </p:spPr>
              <p:txBody>
                <a:bodyPr wrap="none" rtlCol="0" anchor="ctr"/>
                <a:lstStyle/>
                <a:p>
                  <a:pPr algn="ctr" defTabSz="457200">
                    <a:defRPr/>
                  </a:pPr>
                  <a:r>
                    <a:rPr lang="zh-CN" altLang="en-US" sz="1050" kern="0" dirty="0">
                      <a:solidFill>
                        <a:prstClr val="white"/>
                      </a:solidFill>
                      <a:latin typeface="微软雅黑" panose="020B0503020204020204" pitchFamily="34" charset="-122"/>
                      <a:ea typeface="微软雅黑" panose="020B0503020204020204" pitchFamily="34" charset="-122"/>
                      <a:cs typeface="Helvetica"/>
                      <a:sym typeface="微软雅黑"/>
                    </a:rPr>
                    <a:t>数据查询计算</a:t>
                  </a:r>
                </a:p>
              </p:txBody>
            </p:sp>
            <p:sp>
              <p:nvSpPr>
                <p:cNvPr id="161" name="矩形 160">
                  <a:extLst>
                    <a:ext uri="{FF2B5EF4-FFF2-40B4-BE49-F238E27FC236}">
                      <a16:creationId xmlns:a16="http://schemas.microsoft.com/office/drawing/2014/main" id="{47603872-925E-FCE9-E9F8-5768BFD8BF86}"/>
                    </a:ext>
                  </a:extLst>
                </p:cNvPr>
                <p:cNvSpPr/>
                <p:nvPr/>
              </p:nvSpPr>
              <p:spPr>
                <a:xfrm>
                  <a:off x="7764485" y="3127322"/>
                  <a:ext cx="1724854" cy="354292"/>
                </a:xfrm>
                <a:prstGeom prst="rect">
                  <a:avLst/>
                </a:prstGeom>
                <a:solidFill>
                  <a:srgbClr val="4472C4">
                    <a:lumMod val="75000"/>
                  </a:srgbClr>
                </a:solidFill>
                <a:ln w="12700" cap="flat" cmpd="sng" algn="ctr">
                  <a:noFill/>
                  <a:prstDash val="solid"/>
                  <a:miter lim="800000"/>
                </a:ln>
                <a:effectLst/>
              </p:spPr>
              <p:txBody>
                <a:bodyPr wrap="none" rtlCol="0" anchor="ctr"/>
                <a:lstStyle/>
                <a:p>
                  <a:pPr algn="ctr" defTabSz="457200">
                    <a:defRPr/>
                  </a:pPr>
                  <a:r>
                    <a:rPr lang="zh-CN" altLang="en-US" sz="1050" kern="0" dirty="0">
                      <a:solidFill>
                        <a:prstClr val="white"/>
                      </a:solidFill>
                      <a:latin typeface="微软雅黑" panose="020B0503020204020204" pitchFamily="34" charset="-122"/>
                      <a:ea typeface="微软雅黑" panose="020B0503020204020204" pitchFamily="34" charset="-122"/>
                      <a:cs typeface="Helvetica"/>
                      <a:sym typeface="微软雅黑"/>
                    </a:rPr>
                    <a:t>数据挖掘分析</a:t>
                  </a:r>
                </a:p>
              </p:txBody>
            </p:sp>
            <p:sp>
              <p:nvSpPr>
                <p:cNvPr id="162" name="矩形 161">
                  <a:extLst>
                    <a:ext uri="{FF2B5EF4-FFF2-40B4-BE49-F238E27FC236}">
                      <a16:creationId xmlns:a16="http://schemas.microsoft.com/office/drawing/2014/main" id="{8EC6078A-0A38-BDB4-8D4F-8F66DFA6A6E4}"/>
                    </a:ext>
                  </a:extLst>
                </p:cNvPr>
                <p:cNvSpPr/>
                <p:nvPr/>
              </p:nvSpPr>
              <p:spPr>
                <a:xfrm>
                  <a:off x="9541155" y="3127322"/>
                  <a:ext cx="1724854" cy="354292"/>
                </a:xfrm>
                <a:prstGeom prst="rect">
                  <a:avLst/>
                </a:prstGeom>
                <a:solidFill>
                  <a:srgbClr val="4472C4">
                    <a:lumMod val="75000"/>
                  </a:srgbClr>
                </a:solidFill>
                <a:ln w="12700" cap="flat" cmpd="sng" algn="ctr">
                  <a:noFill/>
                  <a:prstDash val="solid"/>
                  <a:miter lim="800000"/>
                </a:ln>
                <a:effectLst/>
              </p:spPr>
              <p:txBody>
                <a:bodyPr wrap="none" rtlCol="0" anchor="ctr"/>
                <a:lstStyle/>
                <a:p>
                  <a:pPr algn="ctr" defTabSz="457200">
                    <a:defRPr/>
                  </a:pPr>
                  <a:r>
                    <a:rPr lang="zh-CN" altLang="en-US" sz="1050" kern="0" dirty="0">
                      <a:solidFill>
                        <a:prstClr val="white"/>
                      </a:solidFill>
                      <a:latin typeface="微软雅黑" panose="020B0503020204020204" pitchFamily="34" charset="-122"/>
                      <a:ea typeface="微软雅黑" panose="020B0503020204020204" pitchFamily="34" charset="-122"/>
                      <a:cs typeface="Helvetica"/>
                      <a:sym typeface="微软雅黑"/>
                    </a:rPr>
                    <a:t>数据总结展示</a:t>
                  </a:r>
                </a:p>
              </p:txBody>
            </p:sp>
            <p:sp>
              <p:nvSpPr>
                <p:cNvPr id="163" name="矩形 162">
                  <a:extLst>
                    <a:ext uri="{FF2B5EF4-FFF2-40B4-BE49-F238E27FC236}">
                      <a16:creationId xmlns:a16="http://schemas.microsoft.com/office/drawing/2014/main" id="{B73DFE91-D3FB-C6ED-5655-13277C50D483}"/>
                    </a:ext>
                  </a:extLst>
                </p:cNvPr>
                <p:cNvSpPr/>
                <p:nvPr/>
              </p:nvSpPr>
              <p:spPr>
                <a:xfrm>
                  <a:off x="11318670" y="3127322"/>
                  <a:ext cx="1724854" cy="354292"/>
                </a:xfrm>
                <a:prstGeom prst="rect">
                  <a:avLst/>
                </a:prstGeom>
                <a:solidFill>
                  <a:srgbClr val="4472C4">
                    <a:lumMod val="75000"/>
                  </a:srgbClr>
                </a:solidFill>
                <a:ln w="12700" cap="flat" cmpd="sng" algn="ctr">
                  <a:noFill/>
                  <a:prstDash val="solid"/>
                  <a:miter lim="800000"/>
                </a:ln>
                <a:effectLst/>
              </p:spPr>
              <p:txBody>
                <a:bodyPr wrap="none" rtlCol="0" anchor="ctr"/>
                <a:lstStyle/>
                <a:p>
                  <a:pPr algn="ctr" defTabSz="457200">
                    <a:defRPr/>
                  </a:pPr>
                  <a:r>
                    <a:rPr lang="zh-CN" altLang="en-US" sz="1050" kern="0" dirty="0">
                      <a:solidFill>
                        <a:prstClr val="white"/>
                      </a:solidFill>
                      <a:latin typeface="微软雅黑" panose="020B0503020204020204" pitchFamily="34" charset="-122"/>
                      <a:ea typeface="微软雅黑" panose="020B0503020204020204" pitchFamily="34" charset="-122"/>
                      <a:cs typeface="Helvetica"/>
                      <a:sym typeface="微软雅黑"/>
                    </a:rPr>
                    <a:t>安全与协作</a:t>
                  </a:r>
                </a:p>
              </p:txBody>
            </p:sp>
          </p:grpSp>
        </p:grpSp>
      </p:grpSp>
      <p:sp>
        <p:nvSpPr>
          <p:cNvPr id="138" name="矩形: 圆角 28">
            <a:extLst>
              <a:ext uri="{FF2B5EF4-FFF2-40B4-BE49-F238E27FC236}">
                <a16:creationId xmlns:a16="http://schemas.microsoft.com/office/drawing/2014/main" id="{B2E40EBB-88D1-2641-A1BF-F9426A9E970F}"/>
              </a:ext>
            </a:extLst>
          </p:cNvPr>
          <p:cNvSpPr/>
          <p:nvPr>
            <p:custDataLst>
              <p:tags r:id="rId19"/>
            </p:custDataLst>
          </p:nvPr>
        </p:nvSpPr>
        <p:spPr>
          <a:xfrm>
            <a:off x="3248917" y="5502614"/>
            <a:ext cx="662280" cy="217180"/>
          </a:xfrm>
          <a:prstGeom prst="roundRect">
            <a:avLst>
              <a:gd name="adj" fmla="val 1613"/>
            </a:avLst>
          </a:prstGeom>
          <a:no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algn="ctr" defTabSz="1200150" fontAlgn="base" hangingPunct="1">
              <a:lnSpc>
                <a:spcPct val="100000"/>
              </a:lnSpc>
              <a:spcBef>
                <a:spcPct val="0"/>
              </a:spcBef>
              <a:spcAft>
                <a:spcPct val="0"/>
              </a:spcAft>
              <a:defRPr/>
            </a:pPr>
            <a:r>
              <a:rPr lang="zh-CN" altLang="en-US" sz="900" b="1" spc="0" dirty="0">
                <a:solidFill>
                  <a:srgbClr val="000000">
                    <a:lumMod val="75000"/>
                    <a:lumOff val="25000"/>
                  </a:srgbClr>
                </a:solidFill>
                <a:latin typeface="微软雅黑" panose="020B0503020204020204" pitchFamily="34" charset="-122"/>
                <a:cs typeface="Helvetica"/>
                <a:sym typeface="Arial" panose="020B0704020202090204" pitchFamily="34" charset="0"/>
              </a:rPr>
              <a:t>算力中心</a:t>
            </a:r>
          </a:p>
        </p:txBody>
      </p:sp>
      <p:sp>
        <p:nvSpPr>
          <p:cNvPr id="139" name="矩形: 圆角 29">
            <a:extLst>
              <a:ext uri="{FF2B5EF4-FFF2-40B4-BE49-F238E27FC236}">
                <a16:creationId xmlns:a16="http://schemas.microsoft.com/office/drawing/2014/main" id="{4607FF4A-EECC-1135-C05C-E764B955FBB6}"/>
              </a:ext>
            </a:extLst>
          </p:cNvPr>
          <p:cNvSpPr/>
          <p:nvPr>
            <p:custDataLst>
              <p:tags r:id="rId20"/>
            </p:custDataLst>
          </p:nvPr>
        </p:nvSpPr>
        <p:spPr>
          <a:xfrm>
            <a:off x="4468628" y="5501715"/>
            <a:ext cx="662280" cy="217180"/>
          </a:xfrm>
          <a:prstGeom prst="roundRect">
            <a:avLst>
              <a:gd name="adj" fmla="val 1613"/>
            </a:avLst>
          </a:prstGeom>
          <a:no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algn="ctr" defTabSz="1200150" fontAlgn="base" hangingPunct="1">
              <a:lnSpc>
                <a:spcPct val="100000"/>
              </a:lnSpc>
              <a:spcBef>
                <a:spcPct val="0"/>
              </a:spcBef>
              <a:spcAft>
                <a:spcPct val="0"/>
              </a:spcAft>
              <a:defRPr/>
            </a:pPr>
            <a:r>
              <a:rPr lang="zh-CN" altLang="en-US" sz="900" b="1" spc="0" dirty="0">
                <a:solidFill>
                  <a:srgbClr val="000000">
                    <a:lumMod val="75000"/>
                    <a:lumOff val="25000"/>
                  </a:srgbClr>
                </a:solidFill>
                <a:latin typeface="微软雅黑" panose="020B0503020204020204" pitchFamily="34" charset="-122"/>
                <a:cs typeface="Helvetica"/>
                <a:sym typeface="Arial" panose="020B0704020202090204" pitchFamily="34" charset="0"/>
              </a:rPr>
              <a:t>一体机</a:t>
            </a:r>
          </a:p>
        </p:txBody>
      </p:sp>
      <p:pic>
        <p:nvPicPr>
          <p:cNvPr id="140" name="图片 139">
            <a:extLst>
              <a:ext uri="{FF2B5EF4-FFF2-40B4-BE49-F238E27FC236}">
                <a16:creationId xmlns:a16="http://schemas.microsoft.com/office/drawing/2014/main" id="{43B38002-910C-8C0D-7359-33036B87E5D9}"/>
              </a:ext>
            </a:extLst>
          </p:cNvPr>
          <p:cNvPicPr>
            <a:picLocks noChangeAspect="1"/>
          </p:cNvPicPr>
          <p:nvPr>
            <p:custDataLst>
              <p:tags r:id="rId21"/>
            </p:custDataLst>
          </p:nvPr>
        </p:nvPicPr>
        <p:blipFill>
          <a:blip r:embed="rId37"/>
          <a:stretch>
            <a:fillRect/>
          </a:stretch>
        </p:blipFill>
        <p:spPr>
          <a:xfrm>
            <a:off x="3898636" y="5408499"/>
            <a:ext cx="612598" cy="195774"/>
          </a:xfrm>
          <a:prstGeom prst="rect">
            <a:avLst/>
          </a:prstGeom>
        </p:spPr>
      </p:pic>
      <p:pic>
        <p:nvPicPr>
          <p:cNvPr id="142" name="图片 141" descr="Group8">
            <a:extLst>
              <a:ext uri="{FF2B5EF4-FFF2-40B4-BE49-F238E27FC236}">
                <a16:creationId xmlns:a16="http://schemas.microsoft.com/office/drawing/2014/main" id="{6F763CBF-948D-CDC3-7743-5E7E449C8455}"/>
              </a:ext>
            </a:extLst>
          </p:cNvPr>
          <p:cNvPicPr>
            <a:picLocks noChangeAspect="1"/>
          </p:cNvPicPr>
          <p:nvPr>
            <p:custDataLst>
              <p:tags r:id="rId22"/>
            </p:custDataLst>
          </p:nvPr>
        </p:nvPicPr>
        <p:blipFill>
          <a:blip r:embed="rId38" cstate="print">
            <a:extLst>
              <a:ext uri="{28A0092B-C50C-407E-A947-70E740481C1C}">
                <a14:useLocalDpi xmlns:a14="http://schemas.microsoft.com/office/drawing/2010/main"/>
              </a:ext>
            </a:extLst>
          </a:blip>
          <a:stretch>
            <a:fillRect/>
          </a:stretch>
        </p:blipFill>
        <p:spPr>
          <a:xfrm>
            <a:off x="4722926" y="5166346"/>
            <a:ext cx="189531" cy="358102"/>
          </a:xfrm>
          <a:prstGeom prst="rect">
            <a:avLst/>
          </a:prstGeom>
        </p:spPr>
      </p:pic>
      <p:pic>
        <p:nvPicPr>
          <p:cNvPr id="143" name="图片 142">
            <a:extLst>
              <a:ext uri="{FF2B5EF4-FFF2-40B4-BE49-F238E27FC236}">
                <a16:creationId xmlns:a16="http://schemas.microsoft.com/office/drawing/2014/main" id="{702B7F1B-F814-0C50-E0F5-EC3F7FA146C4}"/>
              </a:ext>
            </a:extLst>
          </p:cNvPr>
          <p:cNvPicPr>
            <a:picLocks noChangeAspect="1"/>
          </p:cNvPicPr>
          <p:nvPr>
            <p:custDataLst>
              <p:tags r:id="rId23"/>
            </p:custDataLst>
          </p:nvPr>
        </p:nvPicPr>
        <p:blipFill>
          <a:blip r:embed="rId39" cstate="print">
            <a:extLst>
              <a:ext uri="{28A0092B-C50C-407E-A947-70E740481C1C}">
                <a14:useLocalDpi xmlns:a14="http://schemas.microsoft.com/office/drawing/2010/main"/>
              </a:ext>
            </a:extLst>
          </a:blip>
          <a:stretch>
            <a:fillRect/>
          </a:stretch>
        </p:blipFill>
        <p:spPr>
          <a:xfrm>
            <a:off x="3422551" y="5131561"/>
            <a:ext cx="352750" cy="415630"/>
          </a:xfrm>
          <a:prstGeom prst="rect">
            <a:avLst/>
          </a:prstGeom>
        </p:spPr>
      </p:pic>
      <p:grpSp>
        <p:nvGrpSpPr>
          <p:cNvPr id="168" name="组合 167">
            <a:extLst>
              <a:ext uri="{FF2B5EF4-FFF2-40B4-BE49-F238E27FC236}">
                <a16:creationId xmlns:a16="http://schemas.microsoft.com/office/drawing/2014/main" id="{5FDB587E-B899-EFA8-8B31-45FABFDE3513}"/>
              </a:ext>
            </a:extLst>
          </p:cNvPr>
          <p:cNvGrpSpPr/>
          <p:nvPr/>
        </p:nvGrpSpPr>
        <p:grpSpPr>
          <a:xfrm>
            <a:off x="3390670" y="4789740"/>
            <a:ext cx="1606333" cy="226299"/>
            <a:chOff x="3414855" y="5349734"/>
            <a:chExt cx="1387389" cy="195454"/>
          </a:xfrm>
        </p:grpSpPr>
        <p:pic>
          <p:nvPicPr>
            <p:cNvPr id="58" name="图片 57" descr="logo">
              <a:extLst>
                <a:ext uri="{FF2B5EF4-FFF2-40B4-BE49-F238E27FC236}">
                  <a16:creationId xmlns:a16="http://schemas.microsoft.com/office/drawing/2014/main" id="{2D79695F-0494-6D4F-A9BB-F47C04D71639}"/>
                </a:ext>
              </a:extLst>
            </p:cNvPr>
            <p:cNvPicPr>
              <a:picLocks noChangeAspect="1"/>
            </p:cNvPicPr>
            <p:nvPr>
              <p:custDataLst>
                <p:tags r:id="rId24"/>
              </p:custDataLst>
            </p:nvPr>
          </p:nvPicPr>
          <p:blipFill>
            <a:blip r:embed="rId40" cstate="print">
              <a:extLst>
                <a:ext uri="{28A0092B-C50C-407E-A947-70E740481C1C}">
                  <a14:useLocalDpi xmlns:a14="http://schemas.microsoft.com/office/drawing/2010/main"/>
                </a:ext>
              </a:extLst>
            </a:blip>
            <a:stretch>
              <a:fillRect/>
            </a:stretch>
          </p:blipFill>
          <p:spPr>
            <a:xfrm>
              <a:off x="3708410" y="5349734"/>
              <a:ext cx="195551" cy="195454"/>
            </a:xfrm>
            <a:prstGeom prst="rect">
              <a:avLst/>
            </a:prstGeom>
          </p:spPr>
        </p:pic>
        <p:pic>
          <p:nvPicPr>
            <p:cNvPr id="59" name="图片 58" descr="logo备份 2">
              <a:extLst>
                <a:ext uri="{FF2B5EF4-FFF2-40B4-BE49-F238E27FC236}">
                  <a16:creationId xmlns:a16="http://schemas.microsoft.com/office/drawing/2014/main" id="{F9F78235-E96C-BDDE-349E-73D9609E645D}"/>
                </a:ext>
              </a:extLst>
            </p:cNvPr>
            <p:cNvPicPr>
              <a:picLocks noChangeAspect="1"/>
            </p:cNvPicPr>
            <p:nvPr>
              <p:custDataLst>
                <p:tags r:id="rId25"/>
              </p:custDataLst>
            </p:nvPr>
          </p:nvPicPr>
          <p:blipFill>
            <a:blip r:embed="rId41" cstate="print">
              <a:extLst>
                <a:ext uri="{28A0092B-C50C-407E-A947-70E740481C1C}">
                  <a14:useLocalDpi xmlns:a14="http://schemas.microsoft.com/office/drawing/2010/main"/>
                </a:ext>
              </a:extLst>
            </a:blip>
            <a:stretch>
              <a:fillRect/>
            </a:stretch>
          </p:blipFill>
          <p:spPr>
            <a:xfrm>
              <a:off x="4291221" y="5349734"/>
              <a:ext cx="201998" cy="195454"/>
            </a:xfrm>
            <a:prstGeom prst="rect">
              <a:avLst/>
            </a:prstGeom>
          </p:spPr>
        </p:pic>
        <p:pic>
          <p:nvPicPr>
            <p:cNvPr id="60" name="图片 59" descr="logo备份 5">
              <a:extLst>
                <a:ext uri="{FF2B5EF4-FFF2-40B4-BE49-F238E27FC236}">
                  <a16:creationId xmlns:a16="http://schemas.microsoft.com/office/drawing/2014/main" id="{26268714-4D44-D9E8-045C-DD4AAC3A1DCD}"/>
                </a:ext>
              </a:extLst>
            </p:cNvPr>
            <p:cNvPicPr>
              <a:picLocks noChangeAspect="1"/>
            </p:cNvPicPr>
            <p:nvPr>
              <p:custDataLst>
                <p:tags r:id="rId26"/>
              </p:custDataLst>
            </p:nvPr>
          </p:nvPicPr>
          <p:blipFill>
            <a:blip r:embed="rId42" cstate="print">
              <a:extLst>
                <a:ext uri="{28A0092B-C50C-407E-A947-70E740481C1C}">
                  <a14:useLocalDpi xmlns:a14="http://schemas.microsoft.com/office/drawing/2010/main"/>
                </a:ext>
              </a:extLst>
            </a:blip>
            <a:stretch>
              <a:fillRect/>
            </a:stretch>
          </p:blipFill>
          <p:spPr>
            <a:xfrm>
              <a:off x="3414855" y="5349734"/>
              <a:ext cx="195551" cy="195454"/>
            </a:xfrm>
            <a:prstGeom prst="rect">
              <a:avLst/>
            </a:prstGeom>
          </p:spPr>
        </p:pic>
        <p:grpSp>
          <p:nvGrpSpPr>
            <p:cNvPr id="61" name="组合 60">
              <a:extLst>
                <a:ext uri="{FF2B5EF4-FFF2-40B4-BE49-F238E27FC236}">
                  <a16:creationId xmlns:a16="http://schemas.microsoft.com/office/drawing/2014/main" id="{B5D2E333-357A-2AB4-6AA5-36BB61FB9862}"/>
                </a:ext>
              </a:extLst>
            </p:cNvPr>
            <p:cNvGrpSpPr/>
            <p:nvPr/>
          </p:nvGrpSpPr>
          <p:grpSpPr>
            <a:xfrm>
              <a:off x="4001964" y="5349734"/>
              <a:ext cx="191253" cy="180491"/>
              <a:chOff x="11027390" y="4220884"/>
              <a:chExt cx="390493" cy="334655"/>
            </a:xfrm>
          </p:grpSpPr>
          <p:sp>
            <p:nvSpPr>
              <p:cNvPr id="62" name="矩形: 圆角 47">
                <a:extLst>
                  <a:ext uri="{FF2B5EF4-FFF2-40B4-BE49-F238E27FC236}">
                    <a16:creationId xmlns:a16="http://schemas.microsoft.com/office/drawing/2014/main" id="{F31A2ABD-4243-D983-AC3C-6BBE337CB44A}"/>
                  </a:ext>
                </a:extLst>
              </p:cNvPr>
              <p:cNvSpPr/>
              <p:nvPr>
                <p:custDataLst>
                  <p:tags r:id="rId29"/>
                </p:custDataLst>
              </p:nvPr>
            </p:nvSpPr>
            <p:spPr>
              <a:xfrm>
                <a:off x="11027390" y="4220884"/>
                <a:ext cx="390493" cy="334655"/>
              </a:xfrm>
              <a:prstGeom prst="roundRect">
                <a:avLst/>
              </a:prstGeom>
              <a:gradFill>
                <a:gsLst>
                  <a:gs pos="0">
                    <a:srgbClr val="FFFFFF"/>
                  </a:gs>
                  <a:gs pos="100000">
                    <a:srgbClr val="BBE0E3">
                      <a:lumMod val="45000"/>
                      <a:lumOff val="55000"/>
                    </a:srgbClr>
                  </a:gs>
                  <a:gs pos="49000">
                    <a:srgbClr val="FFFFFF"/>
                  </a:gs>
                  <a:gs pos="100000">
                    <a:srgbClr val="BBE0E3">
                      <a:lumMod val="45000"/>
                      <a:lumOff val="55000"/>
                    </a:srgbClr>
                  </a:gs>
                  <a:gs pos="97000">
                    <a:srgbClr val="E9F5FF"/>
                  </a:gs>
                </a:gsLst>
                <a:lin ang="5400000" scaled="1"/>
              </a:gradFill>
              <a:ln w="12700" cap="flat" cmpd="sng" algn="ctr">
                <a:solidFill>
                  <a:srgbClr val="E9F5FF"/>
                </a:solidFill>
                <a:prstDash val="solid"/>
                <a:miter lim="800000"/>
              </a:ln>
              <a:effectLst/>
            </p:spPr>
            <p:txBody>
              <a:bodyPr wrap="none" rtlCol="0" anchor="ctr"/>
              <a:lstStyle/>
              <a:p>
                <a:pPr algn="ctr" defTabSz="457200">
                  <a:defRPr/>
                </a:pPr>
                <a:endParaRPr lang="zh-CN" altLang="en-US" kern="0" dirty="0">
                  <a:solidFill>
                    <a:prstClr val="white"/>
                  </a:solidFill>
                  <a:latin typeface="微软雅黑" panose="020B0503020204020204" pitchFamily="34" charset="-122"/>
                  <a:ea typeface="微软雅黑"/>
                  <a:cs typeface="Helvetica"/>
                  <a:sym typeface="Arial" panose="020B0704020202090204" pitchFamily="34" charset="0"/>
                </a:endParaRPr>
              </a:p>
            </p:txBody>
          </p:sp>
          <p:pic>
            <p:nvPicPr>
              <p:cNvPr id="63" name="Picture 2" descr="logo">
                <a:extLst>
                  <a:ext uri="{FF2B5EF4-FFF2-40B4-BE49-F238E27FC236}">
                    <a16:creationId xmlns:a16="http://schemas.microsoft.com/office/drawing/2014/main" id="{548EDBED-05C8-16B0-6529-48850E06419C}"/>
                  </a:ext>
                </a:extLst>
              </p:cNvPr>
              <p:cNvPicPr>
                <a:picLocks noChangeAspect="1" noChangeArrowheads="1"/>
              </p:cNvPicPr>
              <p:nvPr>
                <p:custDataLst>
                  <p:tags r:id="rId30"/>
                </p:custDataLst>
              </p:nvPr>
            </p:nvPicPr>
            <p:blipFill rotWithShape="1">
              <a:blip r:embed="rId43" cstate="print">
                <a:extLst>
                  <a:ext uri="{28A0092B-C50C-407E-A947-70E740481C1C}">
                    <a14:useLocalDpi xmlns:a14="http://schemas.microsoft.com/office/drawing/2010/main"/>
                  </a:ext>
                </a:extLst>
              </a:blip>
              <a:srcRect/>
              <a:stretch>
                <a:fillRect/>
              </a:stretch>
            </p:blipFill>
            <p:spPr bwMode="auto">
              <a:xfrm>
                <a:off x="11104603" y="4287974"/>
                <a:ext cx="256926" cy="224107"/>
              </a:xfrm>
              <a:prstGeom prst="roundRect">
                <a:avLst/>
              </a:prstGeom>
              <a:noFill/>
            </p:spPr>
          </p:pic>
        </p:grpSp>
        <p:grpSp>
          <p:nvGrpSpPr>
            <p:cNvPr id="64" name="组合 63">
              <a:extLst>
                <a:ext uri="{FF2B5EF4-FFF2-40B4-BE49-F238E27FC236}">
                  <a16:creationId xmlns:a16="http://schemas.microsoft.com/office/drawing/2014/main" id="{4251A424-274D-019B-6412-A16A6C634A70}"/>
                </a:ext>
              </a:extLst>
            </p:cNvPr>
            <p:cNvGrpSpPr/>
            <p:nvPr/>
          </p:nvGrpSpPr>
          <p:grpSpPr>
            <a:xfrm>
              <a:off x="4591221" y="5349734"/>
              <a:ext cx="211023" cy="185635"/>
              <a:chOff x="6457496" y="5144514"/>
              <a:chExt cx="322049" cy="302601"/>
            </a:xfrm>
          </p:grpSpPr>
          <p:sp>
            <p:nvSpPr>
              <p:cNvPr id="65" name="矩形: 圆角 50">
                <a:extLst>
                  <a:ext uri="{FF2B5EF4-FFF2-40B4-BE49-F238E27FC236}">
                    <a16:creationId xmlns:a16="http://schemas.microsoft.com/office/drawing/2014/main" id="{6A759692-2F03-0E79-30C6-BF89C462D31B}"/>
                  </a:ext>
                </a:extLst>
              </p:cNvPr>
              <p:cNvSpPr/>
              <p:nvPr>
                <p:custDataLst>
                  <p:tags r:id="rId27"/>
                </p:custDataLst>
              </p:nvPr>
            </p:nvSpPr>
            <p:spPr>
              <a:xfrm>
                <a:off x="6457496" y="5144514"/>
                <a:ext cx="322049" cy="302601"/>
              </a:xfrm>
              <a:prstGeom prst="roundRect">
                <a:avLst/>
              </a:prstGeom>
              <a:gradFill>
                <a:gsLst>
                  <a:gs pos="0">
                    <a:srgbClr val="FFFFFF"/>
                  </a:gs>
                  <a:gs pos="100000">
                    <a:srgbClr val="BBE0E3">
                      <a:lumMod val="45000"/>
                      <a:lumOff val="55000"/>
                    </a:srgbClr>
                  </a:gs>
                  <a:gs pos="49000">
                    <a:srgbClr val="FFFFFF"/>
                  </a:gs>
                  <a:gs pos="100000">
                    <a:srgbClr val="BBE0E3">
                      <a:lumMod val="45000"/>
                      <a:lumOff val="55000"/>
                    </a:srgbClr>
                  </a:gs>
                  <a:gs pos="97000">
                    <a:srgbClr val="E9F5FF"/>
                  </a:gs>
                </a:gsLst>
                <a:lin ang="5400000" scaled="1"/>
              </a:gradFill>
              <a:ln w="12700" cap="flat" cmpd="sng" algn="ctr">
                <a:solidFill>
                  <a:srgbClr val="E9F5FF"/>
                </a:solidFill>
                <a:prstDash val="solid"/>
                <a:miter lim="800000"/>
              </a:ln>
              <a:effectLst/>
            </p:spPr>
            <p:txBody>
              <a:bodyPr wrap="none" rtlCol="0" anchor="ctr"/>
              <a:lstStyle/>
              <a:p>
                <a:pPr algn="ctr" defTabSz="457200">
                  <a:defRPr/>
                </a:pPr>
                <a:endParaRPr lang="zh-CN" altLang="en-US" kern="0" dirty="0">
                  <a:solidFill>
                    <a:prstClr val="white"/>
                  </a:solidFill>
                  <a:latin typeface="微软雅黑" panose="020B0503020204020204" pitchFamily="34" charset="-122"/>
                  <a:ea typeface="微软雅黑"/>
                  <a:cs typeface="Helvetica"/>
                  <a:sym typeface="Arial" panose="020B0704020202090204" pitchFamily="34" charset="0"/>
                </a:endParaRPr>
              </a:p>
            </p:txBody>
          </p:sp>
          <p:pic>
            <p:nvPicPr>
              <p:cNvPr id="66" name="图片 65">
                <a:extLst>
                  <a:ext uri="{FF2B5EF4-FFF2-40B4-BE49-F238E27FC236}">
                    <a16:creationId xmlns:a16="http://schemas.microsoft.com/office/drawing/2014/main" id="{3D597158-0F94-9858-72E2-992E6251761B}"/>
                  </a:ext>
                </a:extLst>
              </p:cNvPr>
              <p:cNvPicPr>
                <a:picLocks noChangeAspect="1"/>
              </p:cNvPicPr>
              <p:nvPr>
                <p:custDataLst>
                  <p:tags r:id="rId28"/>
                </p:custDataLst>
              </p:nvPr>
            </p:nvPicPr>
            <p:blipFill rotWithShape="1">
              <a:blip r:embed="rId44" cstate="print">
                <a:extLst>
                  <a:ext uri="{28A0092B-C50C-407E-A947-70E740481C1C}">
                    <a14:useLocalDpi xmlns:a14="http://schemas.microsoft.com/office/drawing/2010/main"/>
                  </a:ext>
                </a:extLst>
              </a:blip>
              <a:srcRect t="-1" b="-7708"/>
              <a:stretch>
                <a:fillRect/>
              </a:stretch>
            </p:blipFill>
            <p:spPr>
              <a:xfrm>
                <a:off x="6512959" y="5198727"/>
                <a:ext cx="215199" cy="199600"/>
              </a:xfrm>
              <a:prstGeom prst="rect">
                <a:avLst/>
              </a:prstGeom>
            </p:spPr>
          </p:pic>
        </p:grpSp>
      </p:grpSp>
      <p:pic>
        <p:nvPicPr>
          <p:cNvPr id="2050" name="Picture 2">
            <a:extLst>
              <a:ext uri="{FF2B5EF4-FFF2-40B4-BE49-F238E27FC236}">
                <a16:creationId xmlns:a16="http://schemas.microsoft.com/office/drawing/2014/main" id="{8342064E-FC9C-C778-EEF3-B1EB5FF9761F}"/>
              </a:ext>
            </a:extLst>
          </p:cNvPr>
          <p:cNvPicPr>
            <a:picLocks noChangeAspect="1" noChangeArrowheads="1"/>
          </p:cNvPicPr>
          <p:nvPr/>
        </p:nvPicPr>
        <p:blipFill>
          <a:blip r:embed="rId45" cstate="print">
            <a:extLst>
              <a:ext uri="{28A0092B-C50C-407E-A947-70E740481C1C}">
                <a14:useLocalDpi xmlns:a14="http://schemas.microsoft.com/office/drawing/2010/main"/>
              </a:ext>
            </a:extLst>
          </a:blip>
          <a:srcRect/>
          <a:stretch>
            <a:fillRect/>
          </a:stretch>
        </p:blipFill>
        <p:spPr bwMode="auto">
          <a:xfrm>
            <a:off x="5543499" y="4377129"/>
            <a:ext cx="1875346" cy="1403321"/>
          </a:xfrm>
          <a:prstGeom prst="rect">
            <a:avLst/>
          </a:prstGeom>
          <a:noFill/>
          <a:extLst>
            <a:ext uri="{909E8E84-426E-40DD-AFC4-6F175D3DCCD1}">
              <a14:hiddenFill xmlns:a14="http://schemas.microsoft.com/office/drawing/2010/main">
                <a:solidFill>
                  <a:srgbClr val="FFFFFF"/>
                </a:solidFill>
              </a14:hiddenFill>
            </a:ext>
          </a:extLst>
        </p:spPr>
      </p:pic>
      <p:sp>
        <p:nvSpPr>
          <p:cNvPr id="187" name="矩形: 圆角 186">
            <a:extLst>
              <a:ext uri="{FF2B5EF4-FFF2-40B4-BE49-F238E27FC236}">
                <a16:creationId xmlns:a16="http://schemas.microsoft.com/office/drawing/2014/main" id="{ED69156E-6EB2-AAF9-3E68-D0D5B36E3643}"/>
              </a:ext>
            </a:extLst>
          </p:cNvPr>
          <p:cNvSpPr/>
          <p:nvPr/>
        </p:nvSpPr>
        <p:spPr>
          <a:xfrm>
            <a:off x="7972786" y="1907103"/>
            <a:ext cx="1575537" cy="347470"/>
          </a:xfrm>
          <a:prstGeom prst="roundRect">
            <a:avLst>
              <a:gd name="adj" fmla="val 36232"/>
            </a:avLst>
          </a:prstGeom>
          <a:solidFill>
            <a:srgbClr val="4472C4"/>
          </a:solidFill>
          <a:ln w="12700" cap="flat" cmpd="sng" algn="ctr">
            <a:noFill/>
            <a:prstDash val="solid"/>
            <a:miter lim="800000"/>
          </a:ln>
          <a:effectLst/>
        </p:spPr>
        <p:txBody>
          <a:bodyPr rtlCol="0" anchor="ctr"/>
          <a:lstStyle/>
          <a:p>
            <a:pPr marL="0" marR="0" lvl="0" indent="0" algn="ctr" defTabSz="825632"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prstClr val="white"/>
                </a:solidFill>
                <a:effectLst/>
                <a:uLnTx/>
                <a:uFillTx/>
                <a:latin typeface="等线" panose="020F0502020204030204"/>
                <a:ea typeface="方正兰亭黑简体" panose="02000500000000000000" pitchFamily="2" charset="-122"/>
                <a:cs typeface="+mn-cs"/>
              </a:rPr>
              <a:t>丰富能力组件</a:t>
            </a:r>
          </a:p>
        </p:txBody>
      </p:sp>
      <p:sp>
        <p:nvSpPr>
          <p:cNvPr id="2057" name="文本框 2056">
            <a:extLst>
              <a:ext uri="{FF2B5EF4-FFF2-40B4-BE49-F238E27FC236}">
                <a16:creationId xmlns:a16="http://schemas.microsoft.com/office/drawing/2014/main" id="{E76E8A90-9DB7-EBEB-997C-F9DC5847347F}"/>
              </a:ext>
            </a:extLst>
          </p:cNvPr>
          <p:cNvSpPr txBox="1"/>
          <p:nvPr/>
        </p:nvSpPr>
        <p:spPr>
          <a:xfrm>
            <a:off x="8500644" y="1305258"/>
            <a:ext cx="2170644" cy="338554"/>
          </a:xfrm>
          <a:prstGeom prst="rect">
            <a:avLst/>
          </a:prstGeom>
          <a:gradFill>
            <a:gsLst>
              <a:gs pos="21000">
                <a:schemeClr val="tx2">
                  <a:lumMod val="20000"/>
                  <a:lumOff val="80000"/>
                </a:schemeClr>
              </a:gs>
              <a:gs pos="100000">
                <a:srgbClr val="C00000"/>
              </a:gs>
            </a:gsLst>
            <a:lin ang="0" scaled="0"/>
          </a:gradFill>
        </p:spPr>
        <p:txBody>
          <a:bodyPr wrap="square" rtlCol="0">
            <a:spAutoFit/>
          </a:bodyPr>
          <a:lstStyle/>
          <a:p>
            <a:pPr algn="ctr"/>
            <a:r>
              <a:rPr lang="zh-CN" altLang="en-US" sz="1600" b="1" dirty="0">
                <a:solidFill>
                  <a:schemeClr val="bg1"/>
                </a:solidFill>
              </a:rPr>
              <a:t>方案亮点</a:t>
            </a:r>
          </a:p>
        </p:txBody>
      </p:sp>
      <p:sp>
        <p:nvSpPr>
          <p:cNvPr id="2061" name="矩形: 圆角 2060">
            <a:extLst>
              <a:ext uri="{FF2B5EF4-FFF2-40B4-BE49-F238E27FC236}">
                <a16:creationId xmlns:a16="http://schemas.microsoft.com/office/drawing/2014/main" id="{732618C6-1124-1B52-56C0-6662DBC2B563}"/>
              </a:ext>
            </a:extLst>
          </p:cNvPr>
          <p:cNvSpPr/>
          <p:nvPr/>
        </p:nvSpPr>
        <p:spPr>
          <a:xfrm>
            <a:off x="8214710" y="3423572"/>
            <a:ext cx="3018369" cy="932712"/>
          </a:xfrm>
          <a:prstGeom prst="roundRect">
            <a:avLst>
              <a:gd name="adj" fmla="val 5192"/>
            </a:avLst>
          </a:prstGeom>
          <a:noFill/>
          <a:ln>
            <a:solidFill>
              <a:schemeClr val="bg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tIns="216000" rtlCol="0" anchor="ctr"/>
          <a:lstStyle/>
          <a:p>
            <a:pPr>
              <a:lnSpc>
                <a:spcPct val="120000"/>
              </a:lnSpc>
            </a:pPr>
            <a:r>
              <a:rPr lang="zh-CN" altLang="en-US" sz="1200" dirty="0">
                <a:solidFill>
                  <a:schemeClr val="bg2">
                    <a:lumMod val="75000"/>
                  </a:schemeClr>
                </a:solidFill>
              </a:rPr>
              <a:t>预训练政务问数大模型，在社情民意场景的业务意图理解、信息提取等各项业务指标准确率超过</a:t>
            </a:r>
            <a:r>
              <a:rPr lang="en-US" altLang="zh-CN" sz="1200" dirty="0">
                <a:solidFill>
                  <a:schemeClr val="bg2">
                    <a:lumMod val="75000"/>
                  </a:schemeClr>
                </a:solidFill>
              </a:rPr>
              <a:t>90%</a:t>
            </a:r>
            <a:r>
              <a:rPr lang="zh-CN" altLang="en-US" sz="1200" dirty="0">
                <a:solidFill>
                  <a:schemeClr val="bg2">
                    <a:lumMod val="75000"/>
                  </a:schemeClr>
                </a:solidFill>
              </a:rPr>
              <a:t>。</a:t>
            </a:r>
          </a:p>
        </p:txBody>
      </p:sp>
      <p:sp>
        <p:nvSpPr>
          <p:cNvPr id="2062" name="矩形: 圆角 2061">
            <a:extLst>
              <a:ext uri="{FF2B5EF4-FFF2-40B4-BE49-F238E27FC236}">
                <a16:creationId xmlns:a16="http://schemas.microsoft.com/office/drawing/2014/main" id="{944551E7-9B5F-6243-9CFA-D24CEC62DF34}"/>
              </a:ext>
            </a:extLst>
          </p:cNvPr>
          <p:cNvSpPr/>
          <p:nvPr/>
        </p:nvSpPr>
        <p:spPr>
          <a:xfrm>
            <a:off x="7972786" y="3284758"/>
            <a:ext cx="1575537" cy="347470"/>
          </a:xfrm>
          <a:prstGeom prst="roundRect">
            <a:avLst>
              <a:gd name="adj" fmla="val 36232"/>
            </a:avLst>
          </a:prstGeom>
          <a:solidFill>
            <a:srgbClr val="4472C4"/>
          </a:solidFill>
          <a:ln w="12700" cap="flat" cmpd="sng" algn="ctr">
            <a:noFill/>
            <a:prstDash val="solid"/>
            <a:miter lim="800000"/>
          </a:ln>
          <a:effectLst/>
        </p:spPr>
        <p:txBody>
          <a:bodyPr rtlCol="0" anchor="ctr"/>
          <a:lstStyle/>
          <a:p>
            <a:pPr marL="0" marR="0" lvl="0" indent="0" algn="ctr" defTabSz="825632"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prstClr val="white"/>
                </a:solidFill>
                <a:effectLst/>
                <a:uLnTx/>
                <a:uFillTx/>
                <a:latin typeface="等线" panose="020F0502020204030204"/>
                <a:ea typeface="方正兰亭黑简体" panose="02000500000000000000" pitchFamily="2" charset="-122"/>
                <a:cs typeface="+mn-cs"/>
              </a:rPr>
              <a:t>预训练大模型</a:t>
            </a:r>
          </a:p>
        </p:txBody>
      </p:sp>
      <p:sp>
        <p:nvSpPr>
          <p:cNvPr id="2064" name="矩形: 圆角 2063">
            <a:extLst>
              <a:ext uri="{FF2B5EF4-FFF2-40B4-BE49-F238E27FC236}">
                <a16:creationId xmlns:a16="http://schemas.microsoft.com/office/drawing/2014/main" id="{85D3D8E0-DAF0-FFF5-A30F-8D94CF6EED41}"/>
              </a:ext>
            </a:extLst>
          </p:cNvPr>
          <p:cNvSpPr/>
          <p:nvPr/>
        </p:nvSpPr>
        <p:spPr>
          <a:xfrm>
            <a:off x="8214710" y="4810880"/>
            <a:ext cx="3018369" cy="932712"/>
          </a:xfrm>
          <a:prstGeom prst="roundRect">
            <a:avLst>
              <a:gd name="adj" fmla="val 5192"/>
            </a:avLst>
          </a:prstGeom>
          <a:noFill/>
          <a:ln>
            <a:solidFill>
              <a:schemeClr val="bg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tIns="216000" rtlCol="0" anchor="ctr"/>
          <a:lstStyle/>
          <a:p>
            <a:pPr>
              <a:lnSpc>
                <a:spcPct val="120000"/>
              </a:lnSpc>
            </a:pPr>
            <a:r>
              <a:rPr lang="zh-CN" altLang="en-US" sz="1200" dirty="0">
                <a:solidFill>
                  <a:schemeClr val="bg2">
                    <a:lumMod val="75000"/>
                  </a:schemeClr>
                </a:solidFill>
              </a:rPr>
              <a:t>提供</a:t>
            </a:r>
            <a:r>
              <a:rPr lang="en-US" altLang="zh-CN" sz="1200" dirty="0">
                <a:solidFill>
                  <a:schemeClr val="bg2">
                    <a:lumMod val="75000"/>
                  </a:schemeClr>
                </a:solidFill>
              </a:rPr>
              <a:t>AIGC</a:t>
            </a:r>
            <a:r>
              <a:rPr lang="zh-CN" altLang="en-US" sz="1200" dirty="0">
                <a:solidFill>
                  <a:schemeClr val="bg2">
                    <a:lumMod val="75000"/>
                  </a:schemeClr>
                </a:solidFill>
              </a:rPr>
              <a:t>场景规划咨询、知识体系梳理、大模型部署、精调、测试、迁移等专业服务，为道姓应用落地提供最后一公里保障。</a:t>
            </a:r>
          </a:p>
        </p:txBody>
      </p:sp>
      <p:sp>
        <p:nvSpPr>
          <p:cNvPr id="2065" name="矩形: 圆角 2064">
            <a:extLst>
              <a:ext uri="{FF2B5EF4-FFF2-40B4-BE49-F238E27FC236}">
                <a16:creationId xmlns:a16="http://schemas.microsoft.com/office/drawing/2014/main" id="{C823A2AC-F8F9-5898-D114-EA685254E3F1}"/>
              </a:ext>
            </a:extLst>
          </p:cNvPr>
          <p:cNvSpPr/>
          <p:nvPr/>
        </p:nvSpPr>
        <p:spPr>
          <a:xfrm>
            <a:off x="7972786" y="4672066"/>
            <a:ext cx="1575537" cy="347470"/>
          </a:xfrm>
          <a:prstGeom prst="roundRect">
            <a:avLst>
              <a:gd name="adj" fmla="val 36232"/>
            </a:avLst>
          </a:prstGeom>
          <a:solidFill>
            <a:srgbClr val="4472C4"/>
          </a:solidFill>
          <a:ln w="12700" cap="flat" cmpd="sng" algn="ctr">
            <a:noFill/>
            <a:prstDash val="solid"/>
            <a:miter lim="800000"/>
          </a:ln>
          <a:effectLst/>
        </p:spPr>
        <p:txBody>
          <a:bodyPr rtlCol="0" anchor="ctr"/>
          <a:lstStyle/>
          <a:p>
            <a:pPr marL="0" marR="0" lvl="0" indent="0" algn="ctr" defTabSz="825632"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prstClr val="white"/>
                </a:solidFill>
                <a:effectLst/>
                <a:uLnTx/>
                <a:uFillTx/>
                <a:latin typeface="等线" panose="020F0502020204030204"/>
                <a:ea typeface="方正兰亭黑简体" panose="02000500000000000000" pitchFamily="2" charset="-122"/>
                <a:cs typeface="+mn-cs"/>
              </a:rPr>
              <a:t>专业模型工厂服务</a:t>
            </a:r>
          </a:p>
        </p:txBody>
      </p:sp>
    </p:spTree>
    <p:extLst>
      <p:ext uri="{BB962C8B-B14F-4D97-AF65-F5344CB8AC3E}">
        <p14:creationId xmlns:p14="http://schemas.microsoft.com/office/powerpoint/2010/main" val="28614458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标题 1">
            <a:extLst>
              <a:ext uri="{FF2B5EF4-FFF2-40B4-BE49-F238E27FC236}">
                <a16:creationId xmlns:a16="http://schemas.microsoft.com/office/drawing/2014/main" id="{A3483E58-5343-28C5-5050-1368219A2894}"/>
              </a:ext>
            </a:extLst>
          </p:cNvPr>
          <p:cNvSpPr txBox="1">
            <a:spLocks/>
          </p:cNvSpPr>
          <p:nvPr/>
        </p:nvSpPr>
        <p:spPr>
          <a:xfrm>
            <a:off x="533436" y="390115"/>
            <a:ext cx="10969716" cy="462021"/>
          </a:xfrm>
          <a:prstGeom prst="rect">
            <a:avLst/>
          </a:prstGeom>
        </p:spPr>
        <p:txBody>
          <a:bodyPr anchor="t" anchorCtr="0"/>
          <a:lstStyle>
            <a:lvl1pPr algn="l" defTabSz="1186180" rtl="0" eaLnBrk="1" latinLnBrk="0" hangingPunct="1">
              <a:lnSpc>
                <a:spcPct val="90000"/>
              </a:lnSpc>
              <a:spcBef>
                <a:spcPct val="0"/>
              </a:spcBef>
              <a:buNone/>
              <a:defRPr sz="2395" b="1" kern="1200">
                <a:solidFill>
                  <a:srgbClr val="990000"/>
                </a:solidFill>
                <a:latin typeface="微软雅黑" panose="020B0503020204020204" pitchFamily="34" charset="-122"/>
                <a:ea typeface="微软雅黑" panose="020B0503020204020204" pitchFamily="34" charset="-122"/>
                <a:cs typeface="+mj-cs"/>
              </a:defRPr>
            </a:lvl1pPr>
          </a:lstStyle>
          <a:p>
            <a:pPr marL="0" marR="0" lvl="0" indent="0" algn="l" defTabSz="1186180" rtl="0" eaLnBrk="1" fontAlgn="auto" latinLnBrk="0" hangingPunct="1">
              <a:lnSpc>
                <a:spcPct val="90000"/>
              </a:lnSpc>
              <a:spcBef>
                <a:spcPct val="0"/>
              </a:spcBef>
              <a:spcAft>
                <a:spcPts val="0"/>
              </a:spcAft>
              <a:buClrTx/>
              <a:buSzTx/>
              <a:buFontTx/>
              <a:buNone/>
              <a:tabLst/>
              <a:defRPr/>
            </a:pPr>
            <a:r>
              <a:rPr lang="zh-CN" altLang="en-US" sz="2400" dirty="0">
                <a:solidFill>
                  <a:srgbClr val="C00000"/>
                </a:solidFill>
              </a:rPr>
              <a:t>大模型辅助信息提取、舆情分类、智能画像，提高舆情发现准确性、及时性</a:t>
            </a:r>
            <a:endParaRPr lang="zh-CN" altLang="en-US" sz="2400" dirty="0">
              <a:solidFill>
                <a:srgbClr val="C00000"/>
              </a:solidFill>
              <a:sym typeface="微软雅黑" panose="020B0503020204020204" pitchFamily="34" charset="-122"/>
            </a:endParaRPr>
          </a:p>
        </p:txBody>
      </p:sp>
      <p:sp>
        <p:nvSpPr>
          <p:cNvPr id="6" name="iŝḻîďè">
            <a:extLst>
              <a:ext uri="{FF2B5EF4-FFF2-40B4-BE49-F238E27FC236}">
                <a16:creationId xmlns:a16="http://schemas.microsoft.com/office/drawing/2014/main" id="{59D5C93E-A673-2DB2-0525-9E75C5A4F3EF}"/>
              </a:ext>
            </a:extLst>
          </p:cNvPr>
          <p:cNvSpPr txBox="1"/>
          <p:nvPr/>
        </p:nvSpPr>
        <p:spPr bwMode="auto">
          <a:xfrm>
            <a:off x="3595529" y="1228806"/>
            <a:ext cx="7974045" cy="430461"/>
          </a:xfrm>
          <a:prstGeom prst="rect">
            <a:avLst/>
          </a:prstGeom>
          <a:solidFill>
            <a:srgbClr val="006699"/>
          </a:solidFill>
          <a:ln w="12700" cap="flat" cmpd="sng" algn="ctr">
            <a:noFill/>
            <a:prstDash val="solid"/>
            <a:miter lim="800000"/>
          </a:ln>
          <a:effectLst/>
        </p:spPr>
        <p:txBody>
          <a:bodyPr rtlCol="0" anchor="ctr"/>
          <a:lstStyle>
            <a:defPPr>
              <a:defRPr lang="en-US"/>
            </a:defPPr>
            <a:lvl1pPr marR="0" lvl="0" indent="0" algn="ctr" defTabSz="914400" fontAlgn="auto">
              <a:lnSpc>
                <a:spcPct val="100000"/>
              </a:lnSpc>
              <a:spcBef>
                <a:spcPts val="0"/>
              </a:spcBef>
              <a:spcAft>
                <a:spcPts val="0"/>
              </a:spcAft>
              <a:buClrTx/>
              <a:buSzTx/>
              <a:buFontTx/>
              <a:buNone/>
              <a:tabLst/>
              <a:defRPr kumimoji="0" b="1" i="0" u="none" strike="noStrike" kern="0" cap="none" spc="0" normalizeH="0" baseline="0">
                <a:ln>
                  <a:noFill/>
                </a:ln>
                <a:solidFill>
                  <a:prstClr val="white"/>
                </a:solidFill>
                <a:effectLst/>
                <a:uLnTx/>
                <a:uFillTx/>
                <a:latin typeface="Arial"/>
                <a:ea typeface="微软雅黑"/>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r>
              <a:rPr lang="zh-CN" altLang="en-US" dirty="0"/>
              <a:t>信息精准提取，事件详细刻画 </a:t>
            </a:r>
            <a:endParaRPr lang="en-US" altLang="zh-CN" dirty="0"/>
          </a:p>
        </p:txBody>
      </p:sp>
      <p:sp>
        <p:nvSpPr>
          <p:cNvPr id="3" name="矩形 2">
            <a:extLst>
              <a:ext uri="{FF2B5EF4-FFF2-40B4-BE49-F238E27FC236}">
                <a16:creationId xmlns:a16="http://schemas.microsoft.com/office/drawing/2014/main" id="{E4243B1F-DF9C-C46C-2851-0D42CAAA1B60}"/>
              </a:ext>
            </a:extLst>
          </p:cNvPr>
          <p:cNvSpPr/>
          <p:nvPr/>
        </p:nvSpPr>
        <p:spPr>
          <a:xfrm>
            <a:off x="561543" y="1389717"/>
            <a:ext cx="2660651" cy="4828867"/>
          </a:xfrm>
          <a:prstGeom prst="rect">
            <a:avLst/>
          </a:prstGeom>
          <a:gradFill flip="none" rotWithShape="1">
            <a:gsLst>
              <a:gs pos="0">
                <a:sysClr val="window" lastClr="FFFFFF">
                  <a:lumMod val="50000"/>
                  <a:lumOff val="50000"/>
                  <a:alpha val="50000"/>
                </a:sysClr>
              </a:gs>
              <a:gs pos="34000">
                <a:srgbClr val="5B9BD5">
                  <a:lumMod val="45000"/>
                  <a:lumOff val="55000"/>
                  <a:alpha val="50000"/>
                </a:srgbClr>
              </a:gs>
              <a:gs pos="75000">
                <a:srgbClr val="5B9BD5">
                  <a:lumMod val="45000"/>
                  <a:lumOff val="55000"/>
                  <a:alpha val="50000"/>
                </a:srgbClr>
              </a:gs>
              <a:gs pos="100000">
                <a:sysClr val="window" lastClr="FFFFFF">
                  <a:lumMod val="95000"/>
                </a:sysClr>
              </a:gs>
            </a:gsLst>
            <a:lin ang="54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微软雅黑"/>
              <a:cs typeface="+mn-cs"/>
            </a:endParaRPr>
          </a:p>
        </p:txBody>
      </p:sp>
      <p:sp>
        <p:nvSpPr>
          <p:cNvPr id="4" name="矩形: 圆角 3">
            <a:extLst>
              <a:ext uri="{FF2B5EF4-FFF2-40B4-BE49-F238E27FC236}">
                <a16:creationId xmlns:a16="http://schemas.microsoft.com/office/drawing/2014/main" id="{52B5855F-E750-A8A1-800D-BBDC5F4D31C7}"/>
              </a:ext>
            </a:extLst>
          </p:cNvPr>
          <p:cNvSpPr/>
          <p:nvPr/>
        </p:nvSpPr>
        <p:spPr>
          <a:xfrm>
            <a:off x="564005" y="1228806"/>
            <a:ext cx="2660651" cy="440266"/>
          </a:xfrm>
          <a:prstGeom prst="roundRect">
            <a:avLst>
              <a:gd name="adj" fmla="val 0"/>
            </a:avLst>
          </a:prstGeom>
          <a:solidFill>
            <a:srgbClr val="00669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Arial"/>
                <a:ea typeface="微软雅黑"/>
                <a:cs typeface="+mn-cs"/>
              </a:rPr>
              <a:t>业务现状</a:t>
            </a:r>
          </a:p>
        </p:txBody>
      </p:sp>
      <p:sp>
        <p:nvSpPr>
          <p:cNvPr id="5" name="文本框 4">
            <a:extLst>
              <a:ext uri="{FF2B5EF4-FFF2-40B4-BE49-F238E27FC236}">
                <a16:creationId xmlns:a16="http://schemas.microsoft.com/office/drawing/2014/main" id="{2D3B1F20-6DA2-A01D-5F89-3B0BCAD1250B}"/>
              </a:ext>
            </a:extLst>
          </p:cNvPr>
          <p:cNvSpPr txBox="1"/>
          <p:nvPr/>
        </p:nvSpPr>
        <p:spPr>
          <a:xfrm>
            <a:off x="645411" y="2311503"/>
            <a:ext cx="2497842" cy="861774"/>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1200"/>
              </a:spcAft>
              <a:buClrTx/>
              <a:buSzTx/>
              <a:buFontTx/>
              <a:buNone/>
              <a:tabLst/>
              <a:defRPr/>
            </a:pPr>
            <a:r>
              <a:rPr kumimoji="0" lang="zh-CN" altLang="en-US" sz="1600" b="1" i="0" u="none" strike="noStrike" kern="0" cap="none" spc="0" normalizeH="0" baseline="0" noProof="0" dirty="0">
                <a:ln>
                  <a:noFill/>
                </a:ln>
                <a:solidFill>
                  <a:srgbClr val="ED7D31"/>
                </a:solidFill>
                <a:effectLst/>
                <a:uLnTx/>
                <a:uFillTx/>
              </a:rPr>
              <a:t>手工</a:t>
            </a:r>
            <a:r>
              <a:rPr lang="zh-CN" altLang="en-US" sz="1600" b="1" kern="0" dirty="0">
                <a:solidFill>
                  <a:srgbClr val="ED7D31"/>
                </a:solidFill>
              </a:rPr>
              <a:t>效率低</a:t>
            </a:r>
            <a:r>
              <a:rPr kumimoji="0" lang="zh-CN" altLang="en-US" sz="1600" b="1" i="0" u="none" strike="noStrike" kern="0" cap="none" spc="0" normalizeH="0" baseline="0" noProof="0" dirty="0">
                <a:ln>
                  <a:noFill/>
                </a:ln>
                <a:solidFill>
                  <a:srgbClr val="ED7D31"/>
                </a:solidFill>
                <a:effectLst/>
                <a:uLnTx/>
                <a:uFillTx/>
              </a:rPr>
              <a:t>，</a:t>
            </a:r>
            <a:r>
              <a:rPr lang="zh-CN" altLang="en-US" sz="1600" b="1" kern="0" dirty="0">
                <a:solidFill>
                  <a:srgbClr val="ED7D31"/>
                </a:solidFill>
              </a:rPr>
              <a:t>治理</a:t>
            </a:r>
            <a:r>
              <a:rPr kumimoji="0" lang="zh-CN" altLang="en-US" sz="1600" b="1" i="0" u="none" strike="noStrike" kern="0" cap="none" spc="0" normalizeH="0" baseline="0" noProof="0" dirty="0">
                <a:ln>
                  <a:noFill/>
                </a:ln>
                <a:solidFill>
                  <a:srgbClr val="ED7D31"/>
                </a:solidFill>
                <a:effectLst/>
                <a:uLnTx/>
                <a:uFillTx/>
              </a:rPr>
              <a:t>成本高</a:t>
            </a:r>
            <a:endParaRPr kumimoji="0" lang="en-US" altLang="zh-CN" sz="1600" b="0" i="0" u="none" strike="noStrike" kern="0" cap="none" spc="0" normalizeH="0" baseline="0" noProof="0" dirty="0">
              <a:ln>
                <a:noFill/>
              </a:ln>
              <a:solidFill>
                <a:prstClr val="black"/>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solidFill>
                <a:effectLst/>
                <a:uLnTx/>
                <a:uFillTx/>
              </a:rPr>
              <a:t>数据量大，传统人工标注清洗方式成本高、效率低</a:t>
            </a:r>
            <a:endParaRPr kumimoji="0" lang="en-US" altLang="zh-CN" sz="1200" b="0" i="0" u="none" strike="noStrike" kern="0" cap="none" spc="0" normalizeH="0" baseline="0" noProof="0" dirty="0">
              <a:ln>
                <a:noFill/>
              </a:ln>
              <a:solidFill>
                <a:prstClr val="black"/>
              </a:solidFill>
              <a:effectLst/>
              <a:uLnTx/>
              <a:uFillTx/>
            </a:endParaRPr>
          </a:p>
        </p:txBody>
      </p:sp>
      <p:sp>
        <p:nvSpPr>
          <p:cNvPr id="8" name="文本框 7">
            <a:extLst>
              <a:ext uri="{FF2B5EF4-FFF2-40B4-BE49-F238E27FC236}">
                <a16:creationId xmlns:a16="http://schemas.microsoft.com/office/drawing/2014/main" id="{5F5FCC03-47AC-A163-8DCF-FFDF50F5B213}"/>
              </a:ext>
            </a:extLst>
          </p:cNvPr>
          <p:cNvSpPr txBox="1"/>
          <p:nvPr/>
        </p:nvSpPr>
        <p:spPr>
          <a:xfrm>
            <a:off x="645412" y="3449021"/>
            <a:ext cx="2497840" cy="86177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lang="zh-CN" altLang="en-US" sz="1600" b="1" kern="0" dirty="0">
                <a:solidFill>
                  <a:srgbClr val="ED7D31"/>
                </a:solidFill>
                <a:latin typeface="Arial"/>
                <a:ea typeface="微软雅黑"/>
              </a:rPr>
              <a:t>工单来源多</a:t>
            </a:r>
            <a:r>
              <a:rPr kumimoji="0" lang="zh-CN" altLang="en-US" sz="1600" b="1" i="0" u="none" strike="noStrike" kern="0" cap="none" spc="0" normalizeH="0" baseline="0" noProof="0" dirty="0">
                <a:ln>
                  <a:noFill/>
                </a:ln>
                <a:solidFill>
                  <a:srgbClr val="ED7D31"/>
                </a:solidFill>
                <a:effectLst/>
                <a:uLnTx/>
                <a:uFillTx/>
                <a:latin typeface="Arial"/>
                <a:ea typeface="微软雅黑"/>
                <a:cs typeface="+mn-cs"/>
              </a:rPr>
              <a:t>，标准不统一</a:t>
            </a:r>
            <a:endParaRPr kumimoji="0" lang="en-US" altLang="zh-CN" sz="1600" b="0" i="0" u="none" strike="noStrike" kern="0" cap="none" spc="0" normalizeH="0" baseline="0" noProof="0" dirty="0">
              <a:ln>
                <a:noFill/>
              </a:ln>
              <a:solidFill>
                <a:prstClr val="black"/>
              </a:solidFill>
              <a:effectLst/>
              <a:uLnTx/>
              <a:uFillTx/>
              <a:latin typeface="Arial"/>
              <a:ea typeface="微软雅黑"/>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solidFill>
                <a:effectLst/>
                <a:uLnTx/>
                <a:uFillTx/>
                <a:latin typeface="Arial"/>
                <a:ea typeface="微软雅黑"/>
                <a:cs typeface="+mn-cs"/>
              </a:rPr>
              <a:t>话务员记录非结构化，手工记录标准不统一，分析难度大</a:t>
            </a:r>
            <a:endParaRPr kumimoji="0" lang="en-US" altLang="zh-CN" sz="1200" b="0" i="0" u="none" strike="noStrike" kern="0" cap="none" spc="0" normalizeH="0" baseline="0" noProof="0" dirty="0">
              <a:ln>
                <a:noFill/>
              </a:ln>
              <a:solidFill>
                <a:prstClr val="black"/>
              </a:solidFill>
              <a:effectLst/>
              <a:uLnTx/>
              <a:uFillTx/>
              <a:latin typeface="Arial"/>
              <a:ea typeface="微软雅黑"/>
              <a:cs typeface="+mn-cs"/>
            </a:endParaRPr>
          </a:p>
        </p:txBody>
      </p:sp>
      <p:sp>
        <p:nvSpPr>
          <p:cNvPr id="9" name="文本框 8">
            <a:extLst>
              <a:ext uri="{FF2B5EF4-FFF2-40B4-BE49-F238E27FC236}">
                <a16:creationId xmlns:a16="http://schemas.microsoft.com/office/drawing/2014/main" id="{671D500D-0554-D33B-8C4F-AE0647CECBD7}"/>
              </a:ext>
            </a:extLst>
          </p:cNvPr>
          <p:cNvSpPr txBox="1"/>
          <p:nvPr/>
        </p:nvSpPr>
        <p:spPr>
          <a:xfrm>
            <a:off x="645413" y="4604538"/>
            <a:ext cx="2497838" cy="861774"/>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1200"/>
              </a:spcAft>
              <a:buClrTx/>
              <a:buSzTx/>
              <a:buFontTx/>
              <a:buNone/>
              <a:tabLst/>
              <a:defRPr/>
            </a:pPr>
            <a:r>
              <a:rPr kumimoji="0" lang="zh-CN" altLang="en-US" sz="1600" b="1" i="0" u="none" strike="noStrike" kern="0" cap="none" spc="0" normalizeH="0" baseline="0" noProof="0" dirty="0">
                <a:ln>
                  <a:noFill/>
                </a:ln>
                <a:solidFill>
                  <a:srgbClr val="ED7D31"/>
                </a:solidFill>
                <a:effectLst/>
                <a:uLnTx/>
                <a:uFillTx/>
              </a:rPr>
              <a:t>分析周期长，刻画不详尽</a:t>
            </a:r>
            <a:endParaRPr kumimoji="0" lang="en-US" altLang="zh-CN" sz="1600" b="0" i="0" u="none" strike="noStrike" kern="0" cap="none" spc="0" normalizeH="0" baseline="0" noProof="0" dirty="0">
              <a:ln>
                <a:noFill/>
              </a:ln>
              <a:solidFill>
                <a:prstClr val="black"/>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solidFill>
                <a:effectLst/>
                <a:uLnTx/>
                <a:uFillTx/>
              </a:rPr>
              <a:t>缺乏直观、多维度数据分析手段</a:t>
            </a:r>
            <a:endParaRPr kumimoji="0" lang="en-US" altLang="zh-CN" sz="1200" b="0" i="0" u="none" strike="noStrike" kern="0" cap="none" spc="0" normalizeH="0" baseline="0" noProof="0" dirty="0">
              <a:ln>
                <a:noFill/>
              </a:ln>
              <a:solidFill>
                <a:prstClr val="black"/>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solidFill>
                <a:effectLst/>
                <a:uLnTx/>
                <a:uFillTx/>
              </a:rPr>
              <a:t>一个画像分析往往需要数周以上</a:t>
            </a:r>
            <a:endParaRPr kumimoji="0" lang="en-US" altLang="zh-CN" sz="1200" b="0" i="0" u="none" strike="noStrike" kern="0" cap="none" spc="0" normalizeH="0" baseline="0" noProof="0" dirty="0">
              <a:ln>
                <a:noFill/>
              </a:ln>
              <a:solidFill>
                <a:prstClr val="black"/>
              </a:solidFill>
              <a:effectLst/>
              <a:uLnTx/>
              <a:uFillTx/>
            </a:endParaRPr>
          </a:p>
        </p:txBody>
      </p:sp>
      <p:sp>
        <p:nvSpPr>
          <p:cNvPr id="15" name="矩形: 圆角 14">
            <a:extLst>
              <a:ext uri="{FF2B5EF4-FFF2-40B4-BE49-F238E27FC236}">
                <a16:creationId xmlns:a16="http://schemas.microsoft.com/office/drawing/2014/main" id="{D70187D6-AF0A-78B8-54A9-7E93F0C497BA}"/>
              </a:ext>
            </a:extLst>
          </p:cNvPr>
          <p:cNvSpPr/>
          <p:nvPr/>
        </p:nvSpPr>
        <p:spPr>
          <a:xfrm>
            <a:off x="3603296" y="1659267"/>
            <a:ext cx="7968723" cy="4573795"/>
          </a:xfrm>
          <a:prstGeom prst="roundRect">
            <a:avLst>
              <a:gd name="adj" fmla="val 604"/>
            </a:avLst>
          </a:prstGeom>
          <a:noFill/>
          <a:ln w="12700" cap="flat" cmpd="sng" algn="ctr">
            <a:solidFill>
              <a:srgbClr val="5B9BD5">
                <a:lumMod val="60000"/>
                <a:lumOff val="4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64" name="矩形: 圆角 63">
            <a:extLst>
              <a:ext uri="{FF2B5EF4-FFF2-40B4-BE49-F238E27FC236}">
                <a16:creationId xmlns:a16="http://schemas.microsoft.com/office/drawing/2014/main" id="{2CBB6E25-7F70-4EBA-0C1A-E03C617EAB8D}"/>
              </a:ext>
            </a:extLst>
          </p:cNvPr>
          <p:cNvSpPr/>
          <p:nvPr/>
        </p:nvSpPr>
        <p:spPr>
          <a:xfrm>
            <a:off x="8101650" y="2017478"/>
            <a:ext cx="3219007" cy="760101"/>
          </a:xfrm>
          <a:prstGeom prst="roundRect">
            <a:avLst>
              <a:gd name="adj" fmla="val 5391"/>
            </a:avLst>
          </a:prstGeom>
          <a:solidFill>
            <a:srgbClr val="5B9BD5">
              <a:alpha val="15000"/>
            </a:srgbClr>
          </a:solidFill>
          <a:ln w="6055" cap="flat">
            <a:noFill/>
            <a:prstDash val="solid"/>
            <a:miter/>
          </a:ln>
        </p:spPr>
        <p:txBody>
          <a:bodyPr tIns="180000" rtlCol="0" anchor="t"/>
          <a:lstStyle/>
          <a:p>
            <a:pPr defTabSz="1200150">
              <a:lnSpc>
                <a:spcPct val="130000"/>
              </a:lnSpc>
            </a:pPr>
            <a:r>
              <a:rPr lang="zh-CN" altLang="en-US" sz="900" dirty="0">
                <a:solidFill>
                  <a:prstClr val="black"/>
                </a:solidFill>
              </a:rPr>
              <a:t>针对工单数据格式不统一，没有标准涉事主体字段信息的问题，利用</a:t>
            </a:r>
            <a:r>
              <a:rPr kumimoji="0" lang="zh-CN" altLang="en-US" sz="900" b="0" i="0" u="none" strike="noStrike" kern="0" cap="none" spc="0" normalizeH="0" baseline="0" noProof="0" dirty="0">
                <a:ln>
                  <a:noFill/>
                </a:ln>
                <a:solidFill>
                  <a:prstClr val="black"/>
                </a:solidFill>
                <a:effectLst/>
                <a:uLnTx/>
                <a:uFillTx/>
              </a:rPr>
              <a:t>大模型语义识别和推理能力，根据工单内容提炼出涉事主体，并形成涉事主体库。</a:t>
            </a:r>
            <a:endParaRPr kumimoji="0" lang="en-US" altLang="zh-CN" sz="900" b="0" i="0" u="none" strike="noStrike" kern="0" cap="none" spc="0" normalizeH="0" baseline="0" noProof="0" dirty="0">
              <a:ln>
                <a:noFill/>
              </a:ln>
              <a:solidFill>
                <a:prstClr val="black"/>
              </a:solidFill>
              <a:effectLst/>
              <a:uLnTx/>
              <a:uFillTx/>
            </a:endParaRPr>
          </a:p>
        </p:txBody>
      </p:sp>
      <p:graphicFrame>
        <p:nvGraphicFramePr>
          <p:cNvPr id="73" name="图表 72">
            <a:extLst>
              <a:ext uri="{FF2B5EF4-FFF2-40B4-BE49-F238E27FC236}">
                <a16:creationId xmlns:a16="http://schemas.microsoft.com/office/drawing/2014/main" id="{8534F5B1-EA68-79C2-A1B9-A7CC06E34B5A}"/>
              </a:ext>
            </a:extLst>
          </p:cNvPr>
          <p:cNvGraphicFramePr/>
          <p:nvPr>
            <p:extLst>
              <p:ext uri="{D42A27DB-BD31-4B8C-83A1-F6EECF244321}">
                <p14:modId xmlns:p14="http://schemas.microsoft.com/office/powerpoint/2010/main" val="2759727925"/>
              </p:ext>
            </p:extLst>
          </p:nvPr>
        </p:nvGraphicFramePr>
        <p:xfrm>
          <a:off x="3911221" y="3530299"/>
          <a:ext cx="3758119" cy="2369337"/>
        </p:xfrm>
        <a:graphic>
          <a:graphicData uri="http://schemas.openxmlformats.org/drawingml/2006/chart">
            <c:chart xmlns:c="http://schemas.openxmlformats.org/drawingml/2006/chart" xmlns:r="http://schemas.openxmlformats.org/officeDocument/2006/relationships" r:id="rId3"/>
          </a:graphicData>
        </a:graphic>
      </p:graphicFrame>
      <p:grpSp>
        <p:nvGrpSpPr>
          <p:cNvPr id="92" name="组合 91">
            <a:extLst>
              <a:ext uri="{FF2B5EF4-FFF2-40B4-BE49-F238E27FC236}">
                <a16:creationId xmlns:a16="http://schemas.microsoft.com/office/drawing/2014/main" id="{F6C6AE79-1DD1-6C40-E2EB-D04C9CF6D503}"/>
              </a:ext>
            </a:extLst>
          </p:cNvPr>
          <p:cNvGrpSpPr/>
          <p:nvPr/>
        </p:nvGrpSpPr>
        <p:grpSpPr>
          <a:xfrm>
            <a:off x="4062145" y="2137436"/>
            <a:ext cx="814164" cy="958671"/>
            <a:chOff x="4060206" y="2353122"/>
            <a:chExt cx="557964" cy="656997"/>
          </a:xfrm>
        </p:grpSpPr>
        <p:pic>
          <p:nvPicPr>
            <p:cNvPr id="74" name="图片 73" descr="888">
              <a:extLst>
                <a:ext uri="{FF2B5EF4-FFF2-40B4-BE49-F238E27FC236}">
                  <a16:creationId xmlns:a16="http://schemas.microsoft.com/office/drawing/2014/main" id="{F2F08A4D-87F5-54EA-BF66-44B81455E6AD}"/>
                </a:ext>
              </a:extLst>
            </p:cNvPr>
            <p:cNvPicPr>
              <a:picLocks noChangeAspect="1"/>
            </p:cNvPicPr>
            <p:nvPr>
              <p:custDataLst>
                <p:tags r:id="rId1"/>
              </p:custDataLst>
            </p:nvPr>
          </p:nvPicPr>
          <p:blipFill>
            <a:blip r:embed="rId4" cstate="print">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4167671" y="2353122"/>
              <a:ext cx="430726" cy="362688"/>
            </a:xfrm>
            <a:prstGeom prst="rect">
              <a:avLst/>
            </a:prstGeom>
            <a:noFill/>
            <a:ln>
              <a:noFill/>
            </a:ln>
          </p:spPr>
        </p:pic>
        <p:sp>
          <p:nvSpPr>
            <p:cNvPr id="75" name="文本框 74">
              <a:extLst>
                <a:ext uri="{FF2B5EF4-FFF2-40B4-BE49-F238E27FC236}">
                  <a16:creationId xmlns:a16="http://schemas.microsoft.com/office/drawing/2014/main" id="{4716A57E-965D-5038-8E6D-B660FCED6A45}"/>
                </a:ext>
              </a:extLst>
            </p:cNvPr>
            <p:cNvSpPr txBox="1"/>
            <p:nvPr/>
          </p:nvSpPr>
          <p:spPr>
            <a:xfrm>
              <a:off x="4060206" y="2714823"/>
              <a:ext cx="557964" cy="295296"/>
            </a:xfrm>
            <a:prstGeom prst="rect">
              <a:avLst/>
            </a:prstGeom>
            <a:noFill/>
          </p:spPr>
          <p:txBody>
            <a:bodyPr wrap="square" rtlCol="0">
              <a:spAutoFit/>
            </a:bodyPr>
            <a:lstStyle/>
            <a:p>
              <a:pPr algn="ctr" defTabSz="281458"/>
              <a:r>
                <a:rPr lang="zh-CN" altLang="en-US" sz="1100" b="1" dirty="0">
                  <a:solidFill>
                    <a:prstClr val="black"/>
                  </a:solidFill>
                  <a:latin typeface="+mn-ea"/>
                </a:rPr>
                <a:t>政务问数大模型</a:t>
              </a:r>
            </a:p>
          </p:txBody>
        </p:sp>
      </p:grpSp>
      <p:grpSp>
        <p:nvGrpSpPr>
          <p:cNvPr id="117" name="组合 116">
            <a:extLst>
              <a:ext uri="{FF2B5EF4-FFF2-40B4-BE49-F238E27FC236}">
                <a16:creationId xmlns:a16="http://schemas.microsoft.com/office/drawing/2014/main" id="{A3697279-DDC5-7F6D-1EBE-F7B5007236C6}"/>
              </a:ext>
            </a:extLst>
          </p:cNvPr>
          <p:cNvGrpSpPr/>
          <p:nvPr/>
        </p:nvGrpSpPr>
        <p:grpSpPr>
          <a:xfrm>
            <a:off x="6690437" y="2080959"/>
            <a:ext cx="814164" cy="977040"/>
            <a:chOff x="6853428" y="2071434"/>
            <a:chExt cx="814164" cy="977040"/>
          </a:xfrm>
        </p:grpSpPr>
        <p:sp>
          <p:nvSpPr>
            <p:cNvPr id="77" name="矩形: 圆角 76">
              <a:extLst>
                <a:ext uri="{FF2B5EF4-FFF2-40B4-BE49-F238E27FC236}">
                  <a16:creationId xmlns:a16="http://schemas.microsoft.com/office/drawing/2014/main" id="{B8197675-BB41-684A-82B6-2BA579311C03}"/>
                </a:ext>
              </a:extLst>
            </p:cNvPr>
            <p:cNvSpPr/>
            <p:nvPr/>
          </p:nvSpPr>
          <p:spPr>
            <a:xfrm>
              <a:off x="6853428" y="2071434"/>
              <a:ext cx="814164" cy="249796"/>
            </a:xfrm>
            <a:prstGeom prst="roundRect">
              <a:avLst/>
            </a:prstGeom>
            <a:solidFill>
              <a:srgbClr val="F7A655"/>
            </a:solidFill>
            <a:ln w="12700" cap="flat" cmpd="sng" algn="ctr">
              <a:noFill/>
              <a:prstDash val="solid"/>
              <a:miter lim="800000"/>
            </a:ln>
            <a:effectLst/>
          </p:spPr>
          <p:txBody>
            <a:bodyPr wrap="none" lIns="141722" tIns="70861" rIns="141722" bIns="66137" rtlCol="0" anchor="ctr" anchorCtr="0">
              <a:noAutofit/>
            </a:bodyPr>
            <a:lstStyle/>
            <a:p>
              <a:pPr algn="ctr" defTabSz="1200150"/>
              <a:r>
                <a:rPr kumimoji="1" lang="zh-CN" altLang="en-US" sz="1050" b="1" kern="0" dirty="0">
                  <a:solidFill>
                    <a:prstClr val="white"/>
                  </a:solidFill>
                  <a:latin typeface="Arial"/>
                  <a:ea typeface="微软雅黑"/>
                </a:rPr>
                <a:t>信息提取</a:t>
              </a:r>
            </a:p>
          </p:txBody>
        </p:sp>
        <p:sp>
          <p:nvSpPr>
            <p:cNvPr id="78" name="矩形: 圆角 77">
              <a:extLst>
                <a:ext uri="{FF2B5EF4-FFF2-40B4-BE49-F238E27FC236}">
                  <a16:creationId xmlns:a16="http://schemas.microsoft.com/office/drawing/2014/main" id="{AD5BBBA1-E510-A569-DE74-3F73C74C8326}"/>
                </a:ext>
              </a:extLst>
            </p:cNvPr>
            <p:cNvSpPr/>
            <p:nvPr/>
          </p:nvSpPr>
          <p:spPr>
            <a:xfrm>
              <a:off x="6853428" y="2435056"/>
              <a:ext cx="814164" cy="249796"/>
            </a:xfrm>
            <a:prstGeom prst="roundRect">
              <a:avLst/>
            </a:prstGeom>
            <a:solidFill>
              <a:srgbClr val="F7A655"/>
            </a:solidFill>
            <a:ln w="12700" cap="flat" cmpd="sng" algn="ctr">
              <a:noFill/>
              <a:prstDash val="solid"/>
              <a:miter lim="800000"/>
            </a:ln>
            <a:effectLst/>
          </p:spPr>
          <p:txBody>
            <a:bodyPr wrap="none" lIns="141722" tIns="70861" rIns="141722" bIns="66137" rtlCol="0" anchor="ctr" anchorCtr="0">
              <a:noAutofit/>
            </a:bodyPr>
            <a:lstStyle/>
            <a:p>
              <a:pPr algn="ctr" defTabSz="1200150"/>
              <a:r>
                <a:rPr kumimoji="1" lang="zh-CN" altLang="en-US" sz="1050" b="1" kern="0" dirty="0">
                  <a:solidFill>
                    <a:prstClr val="white"/>
                  </a:solidFill>
                  <a:latin typeface="Arial"/>
                  <a:ea typeface="微软雅黑"/>
                </a:rPr>
                <a:t>舆情分类</a:t>
              </a:r>
            </a:p>
          </p:txBody>
        </p:sp>
        <p:sp>
          <p:nvSpPr>
            <p:cNvPr id="91" name="矩形: 圆角 90">
              <a:extLst>
                <a:ext uri="{FF2B5EF4-FFF2-40B4-BE49-F238E27FC236}">
                  <a16:creationId xmlns:a16="http://schemas.microsoft.com/office/drawing/2014/main" id="{B8C90466-DCA7-E4EA-3393-9B381E8B9F07}"/>
                </a:ext>
              </a:extLst>
            </p:cNvPr>
            <p:cNvSpPr/>
            <p:nvPr/>
          </p:nvSpPr>
          <p:spPr>
            <a:xfrm>
              <a:off x="6853428" y="2798678"/>
              <a:ext cx="814164" cy="249796"/>
            </a:xfrm>
            <a:prstGeom prst="roundRect">
              <a:avLst/>
            </a:prstGeom>
            <a:solidFill>
              <a:srgbClr val="F7A655"/>
            </a:solidFill>
            <a:ln w="12700" cap="flat" cmpd="sng" algn="ctr">
              <a:noFill/>
              <a:prstDash val="solid"/>
              <a:miter lim="800000"/>
            </a:ln>
            <a:effectLst/>
          </p:spPr>
          <p:txBody>
            <a:bodyPr wrap="none" lIns="141722" tIns="70861" rIns="141722" bIns="66137" rtlCol="0" anchor="ctr" anchorCtr="0">
              <a:noAutofit/>
            </a:bodyPr>
            <a:lstStyle/>
            <a:p>
              <a:pPr algn="ctr" defTabSz="1200150"/>
              <a:r>
                <a:rPr kumimoji="1" lang="zh-CN" altLang="en-US" sz="1050" b="1" kern="0" dirty="0">
                  <a:solidFill>
                    <a:prstClr val="white"/>
                  </a:solidFill>
                  <a:latin typeface="Arial"/>
                  <a:ea typeface="微软雅黑"/>
                </a:rPr>
                <a:t>智能画像</a:t>
              </a:r>
            </a:p>
          </p:txBody>
        </p:sp>
      </p:grpSp>
      <p:grpSp>
        <p:nvGrpSpPr>
          <p:cNvPr id="118" name="组合 117">
            <a:extLst>
              <a:ext uri="{FF2B5EF4-FFF2-40B4-BE49-F238E27FC236}">
                <a16:creationId xmlns:a16="http://schemas.microsoft.com/office/drawing/2014/main" id="{8478015F-94DA-38CC-9C6B-21D7085CB2D4}"/>
              </a:ext>
            </a:extLst>
          </p:cNvPr>
          <p:cNvGrpSpPr/>
          <p:nvPr/>
        </p:nvGrpSpPr>
        <p:grpSpPr>
          <a:xfrm>
            <a:off x="5376291" y="2075778"/>
            <a:ext cx="814164" cy="1019084"/>
            <a:chOff x="5393864" y="2066253"/>
            <a:chExt cx="814164" cy="1019084"/>
          </a:xfrm>
        </p:grpSpPr>
        <p:sp>
          <p:nvSpPr>
            <p:cNvPr id="93" name="robot-outline-in-a-circle_36796">
              <a:extLst>
                <a:ext uri="{FF2B5EF4-FFF2-40B4-BE49-F238E27FC236}">
                  <a16:creationId xmlns:a16="http://schemas.microsoft.com/office/drawing/2014/main" id="{28720525-0289-C869-D379-C78C6F7B6723}"/>
                </a:ext>
              </a:extLst>
            </p:cNvPr>
            <p:cNvSpPr/>
            <p:nvPr/>
          </p:nvSpPr>
          <p:spPr>
            <a:xfrm>
              <a:off x="5505307" y="2066253"/>
              <a:ext cx="609685" cy="608809"/>
            </a:xfrm>
            <a:custGeom>
              <a:avLst/>
              <a:gdLst>
                <a:gd name="connsiteX0" fmla="*/ 408846 w 601392"/>
                <a:gd name="connsiteY0" fmla="*/ 412561 h 600528"/>
                <a:gd name="connsiteX1" fmla="*/ 435711 w 601392"/>
                <a:gd name="connsiteY1" fmla="*/ 412561 h 600528"/>
                <a:gd name="connsiteX2" fmla="*/ 435711 w 601392"/>
                <a:gd name="connsiteY2" fmla="*/ 478125 h 600528"/>
                <a:gd name="connsiteX3" fmla="*/ 408846 w 601392"/>
                <a:gd name="connsiteY3" fmla="*/ 478125 h 600528"/>
                <a:gd name="connsiteX4" fmla="*/ 170518 w 601392"/>
                <a:gd name="connsiteY4" fmla="*/ 412561 h 600528"/>
                <a:gd name="connsiteX5" fmla="*/ 197383 w 601392"/>
                <a:gd name="connsiteY5" fmla="*/ 412561 h 600528"/>
                <a:gd name="connsiteX6" fmla="*/ 197383 w 601392"/>
                <a:gd name="connsiteY6" fmla="*/ 478125 h 600528"/>
                <a:gd name="connsiteX7" fmla="*/ 170518 w 601392"/>
                <a:gd name="connsiteY7" fmla="*/ 478125 h 600528"/>
                <a:gd name="connsiteX8" fmla="*/ 401825 w 601392"/>
                <a:gd name="connsiteY8" fmla="*/ 398024 h 600528"/>
                <a:gd name="connsiteX9" fmla="*/ 394832 w 601392"/>
                <a:gd name="connsiteY9" fmla="*/ 405007 h 600528"/>
                <a:gd name="connsiteX10" fmla="*/ 394832 w 601392"/>
                <a:gd name="connsiteY10" fmla="*/ 485042 h 600528"/>
                <a:gd name="connsiteX11" fmla="*/ 401825 w 601392"/>
                <a:gd name="connsiteY11" fmla="*/ 492562 h 600528"/>
                <a:gd name="connsiteX12" fmla="*/ 443244 w 601392"/>
                <a:gd name="connsiteY12" fmla="*/ 492562 h 600528"/>
                <a:gd name="connsiteX13" fmla="*/ 450237 w 601392"/>
                <a:gd name="connsiteY13" fmla="*/ 485042 h 600528"/>
                <a:gd name="connsiteX14" fmla="*/ 450237 w 601392"/>
                <a:gd name="connsiteY14" fmla="*/ 405007 h 600528"/>
                <a:gd name="connsiteX15" fmla="*/ 443244 w 601392"/>
                <a:gd name="connsiteY15" fmla="*/ 398024 h 600528"/>
                <a:gd name="connsiteX16" fmla="*/ 163527 w 601392"/>
                <a:gd name="connsiteY16" fmla="*/ 398024 h 600528"/>
                <a:gd name="connsiteX17" fmla="*/ 155996 w 601392"/>
                <a:gd name="connsiteY17" fmla="*/ 405007 h 600528"/>
                <a:gd name="connsiteX18" fmla="*/ 155996 w 601392"/>
                <a:gd name="connsiteY18" fmla="*/ 485042 h 600528"/>
                <a:gd name="connsiteX19" fmla="*/ 163527 w 601392"/>
                <a:gd name="connsiteY19" fmla="*/ 492562 h 600528"/>
                <a:gd name="connsiteX20" fmla="*/ 204409 w 601392"/>
                <a:gd name="connsiteY20" fmla="*/ 492562 h 600528"/>
                <a:gd name="connsiteX21" fmla="*/ 211940 w 601392"/>
                <a:gd name="connsiteY21" fmla="*/ 485042 h 600528"/>
                <a:gd name="connsiteX22" fmla="*/ 211940 w 601392"/>
                <a:gd name="connsiteY22" fmla="*/ 405007 h 600528"/>
                <a:gd name="connsiteX23" fmla="*/ 204409 w 601392"/>
                <a:gd name="connsiteY23" fmla="*/ 398024 h 600528"/>
                <a:gd name="connsiteX24" fmla="*/ 231303 w 601392"/>
                <a:gd name="connsiteY24" fmla="*/ 334688 h 600528"/>
                <a:gd name="connsiteX25" fmla="*/ 224310 w 601392"/>
                <a:gd name="connsiteY25" fmla="*/ 342204 h 600528"/>
                <a:gd name="connsiteX26" fmla="*/ 231303 w 601392"/>
                <a:gd name="connsiteY26" fmla="*/ 349184 h 600528"/>
                <a:gd name="connsiteX27" fmla="*/ 374927 w 601392"/>
                <a:gd name="connsiteY27" fmla="*/ 349184 h 600528"/>
                <a:gd name="connsiteX28" fmla="*/ 381920 w 601392"/>
                <a:gd name="connsiteY28" fmla="*/ 342204 h 600528"/>
                <a:gd name="connsiteX29" fmla="*/ 374927 w 601392"/>
                <a:gd name="connsiteY29" fmla="*/ 334688 h 600528"/>
                <a:gd name="connsiteX30" fmla="*/ 170518 w 601392"/>
                <a:gd name="connsiteY30" fmla="*/ 323414 h 600528"/>
                <a:gd name="connsiteX31" fmla="*/ 435711 w 601392"/>
                <a:gd name="connsiteY31" fmla="*/ 323414 h 600528"/>
                <a:gd name="connsiteX32" fmla="*/ 435711 w 601392"/>
                <a:gd name="connsiteY32" fmla="*/ 370121 h 600528"/>
                <a:gd name="connsiteX33" fmla="*/ 382457 w 601392"/>
                <a:gd name="connsiteY33" fmla="*/ 370121 h 600528"/>
                <a:gd name="connsiteX34" fmla="*/ 375465 w 601392"/>
                <a:gd name="connsiteY34" fmla="*/ 377100 h 600528"/>
                <a:gd name="connsiteX35" fmla="*/ 375465 w 601392"/>
                <a:gd name="connsiteY35" fmla="*/ 430787 h 600528"/>
                <a:gd name="connsiteX36" fmla="*/ 230765 w 601392"/>
                <a:gd name="connsiteY36" fmla="*/ 430787 h 600528"/>
                <a:gd name="connsiteX37" fmla="*/ 230765 w 601392"/>
                <a:gd name="connsiteY37" fmla="*/ 377100 h 600528"/>
                <a:gd name="connsiteX38" fmla="*/ 223772 w 601392"/>
                <a:gd name="connsiteY38" fmla="*/ 370121 h 600528"/>
                <a:gd name="connsiteX39" fmla="*/ 170518 w 601392"/>
                <a:gd name="connsiteY39" fmla="*/ 370121 h 600528"/>
                <a:gd name="connsiteX40" fmla="*/ 163527 w 601392"/>
                <a:gd name="connsiteY40" fmla="*/ 285761 h 600528"/>
                <a:gd name="connsiteX41" fmla="*/ 155996 w 601392"/>
                <a:gd name="connsiteY41" fmla="*/ 292744 h 600528"/>
                <a:gd name="connsiteX42" fmla="*/ 163527 w 601392"/>
                <a:gd name="connsiteY42" fmla="*/ 300264 h 600528"/>
                <a:gd name="connsiteX43" fmla="*/ 443244 w 601392"/>
                <a:gd name="connsiteY43" fmla="*/ 300264 h 600528"/>
                <a:gd name="connsiteX44" fmla="*/ 450237 w 601392"/>
                <a:gd name="connsiteY44" fmla="*/ 292744 h 600528"/>
                <a:gd name="connsiteX45" fmla="*/ 443244 w 601392"/>
                <a:gd name="connsiteY45" fmla="*/ 285761 h 600528"/>
                <a:gd name="connsiteX46" fmla="*/ 86067 w 601392"/>
                <a:gd name="connsiteY46" fmla="*/ 205726 h 600528"/>
                <a:gd name="connsiteX47" fmla="*/ 79074 w 601392"/>
                <a:gd name="connsiteY47" fmla="*/ 213247 h 600528"/>
                <a:gd name="connsiteX48" fmla="*/ 79074 w 601392"/>
                <a:gd name="connsiteY48" fmla="*/ 316378 h 600528"/>
                <a:gd name="connsiteX49" fmla="*/ 86067 w 601392"/>
                <a:gd name="connsiteY49" fmla="*/ 323361 h 600528"/>
                <a:gd name="connsiteX50" fmla="*/ 155996 w 601392"/>
                <a:gd name="connsiteY50" fmla="*/ 323361 h 600528"/>
                <a:gd name="connsiteX51" fmla="*/ 155996 w 601392"/>
                <a:gd name="connsiteY51" fmla="*/ 377076 h 600528"/>
                <a:gd name="connsiteX52" fmla="*/ 163527 w 601392"/>
                <a:gd name="connsiteY52" fmla="*/ 384059 h 600528"/>
                <a:gd name="connsiteX53" fmla="*/ 216781 w 601392"/>
                <a:gd name="connsiteY53" fmla="*/ 384059 h 600528"/>
                <a:gd name="connsiteX54" fmla="*/ 216781 w 601392"/>
                <a:gd name="connsiteY54" fmla="*/ 437773 h 600528"/>
                <a:gd name="connsiteX55" fmla="*/ 223774 w 601392"/>
                <a:gd name="connsiteY55" fmla="*/ 445293 h 600528"/>
                <a:gd name="connsiteX56" fmla="*/ 382460 w 601392"/>
                <a:gd name="connsiteY56" fmla="*/ 445293 h 600528"/>
                <a:gd name="connsiteX57" fmla="*/ 389991 w 601392"/>
                <a:gd name="connsiteY57" fmla="*/ 437773 h 600528"/>
                <a:gd name="connsiteX58" fmla="*/ 389991 w 601392"/>
                <a:gd name="connsiteY58" fmla="*/ 384059 h 600528"/>
                <a:gd name="connsiteX59" fmla="*/ 443244 w 601392"/>
                <a:gd name="connsiteY59" fmla="*/ 384059 h 600528"/>
                <a:gd name="connsiteX60" fmla="*/ 450237 w 601392"/>
                <a:gd name="connsiteY60" fmla="*/ 377076 h 600528"/>
                <a:gd name="connsiteX61" fmla="*/ 450237 w 601392"/>
                <a:gd name="connsiteY61" fmla="*/ 323361 h 600528"/>
                <a:gd name="connsiteX62" fmla="*/ 518015 w 601392"/>
                <a:gd name="connsiteY62" fmla="*/ 323361 h 600528"/>
                <a:gd name="connsiteX63" fmla="*/ 525008 w 601392"/>
                <a:gd name="connsiteY63" fmla="*/ 316378 h 600528"/>
                <a:gd name="connsiteX64" fmla="*/ 525008 w 601392"/>
                <a:gd name="connsiteY64" fmla="*/ 219692 h 600528"/>
                <a:gd name="connsiteX65" fmla="*/ 518015 w 601392"/>
                <a:gd name="connsiteY65" fmla="*/ 212172 h 600528"/>
                <a:gd name="connsiteX66" fmla="*/ 510484 w 601392"/>
                <a:gd name="connsiteY66" fmla="*/ 219692 h 600528"/>
                <a:gd name="connsiteX67" fmla="*/ 510484 w 601392"/>
                <a:gd name="connsiteY67" fmla="*/ 308858 h 600528"/>
                <a:gd name="connsiteX68" fmla="*/ 443244 w 601392"/>
                <a:gd name="connsiteY68" fmla="*/ 308858 h 600528"/>
                <a:gd name="connsiteX69" fmla="*/ 163527 w 601392"/>
                <a:gd name="connsiteY69" fmla="*/ 308858 h 600528"/>
                <a:gd name="connsiteX70" fmla="*/ 93598 w 601392"/>
                <a:gd name="connsiteY70" fmla="*/ 308858 h 600528"/>
                <a:gd name="connsiteX71" fmla="*/ 93598 w 601392"/>
                <a:gd name="connsiteY71" fmla="*/ 213247 h 600528"/>
                <a:gd name="connsiteX72" fmla="*/ 86067 w 601392"/>
                <a:gd name="connsiteY72" fmla="*/ 205726 h 600528"/>
                <a:gd name="connsiteX73" fmla="*/ 374899 w 601392"/>
                <a:gd name="connsiteY73" fmla="*/ 189090 h 600528"/>
                <a:gd name="connsiteX74" fmla="*/ 405565 w 601392"/>
                <a:gd name="connsiteY74" fmla="*/ 219454 h 600528"/>
                <a:gd name="connsiteX75" fmla="*/ 374899 w 601392"/>
                <a:gd name="connsiteY75" fmla="*/ 249818 h 600528"/>
                <a:gd name="connsiteX76" fmla="*/ 344233 w 601392"/>
                <a:gd name="connsiteY76" fmla="*/ 219454 h 600528"/>
                <a:gd name="connsiteX77" fmla="*/ 374899 w 601392"/>
                <a:gd name="connsiteY77" fmla="*/ 189090 h 600528"/>
                <a:gd name="connsiteX78" fmla="*/ 231591 w 601392"/>
                <a:gd name="connsiteY78" fmla="*/ 189090 h 600528"/>
                <a:gd name="connsiteX79" fmla="*/ 261998 w 601392"/>
                <a:gd name="connsiteY79" fmla="*/ 219454 h 600528"/>
                <a:gd name="connsiteX80" fmla="*/ 231591 w 601392"/>
                <a:gd name="connsiteY80" fmla="*/ 249818 h 600528"/>
                <a:gd name="connsiteX81" fmla="*/ 201184 w 601392"/>
                <a:gd name="connsiteY81" fmla="*/ 219454 h 600528"/>
                <a:gd name="connsiteX82" fmla="*/ 231591 w 601392"/>
                <a:gd name="connsiteY82" fmla="*/ 189090 h 600528"/>
                <a:gd name="connsiteX83" fmla="*/ 374929 w 601392"/>
                <a:gd name="connsiteY83" fmla="*/ 174572 h 600528"/>
                <a:gd name="connsiteX84" fmla="*/ 330282 w 601392"/>
                <a:gd name="connsiteY84" fmla="*/ 219692 h 600528"/>
                <a:gd name="connsiteX85" fmla="*/ 374929 w 601392"/>
                <a:gd name="connsiteY85" fmla="*/ 264275 h 600528"/>
                <a:gd name="connsiteX86" fmla="*/ 419576 w 601392"/>
                <a:gd name="connsiteY86" fmla="*/ 219692 h 600528"/>
                <a:gd name="connsiteX87" fmla="*/ 374929 w 601392"/>
                <a:gd name="connsiteY87" fmla="*/ 174572 h 600528"/>
                <a:gd name="connsiteX88" fmla="*/ 231305 w 601392"/>
                <a:gd name="connsiteY88" fmla="*/ 174572 h 600528"/>
                <a:gd name="connsiteX89" fmla="*/ 186658 w 601392"/>
                <a:gd name="connsiteY89" fmla="*/ 219692 h 600528"/>
                <a:gd name="connsiteX90" fmla="*/ 231305 w 601392"/>
                <a:gd name="connsiteY90" fmla="*/ 264275 h 600528"/>
                <a:gd name="connsiteX91" fmla="*/ 276490 w 601392"/>
                <a:gd name="connsiteY91" fmla="*/ 219692 h 600528"/>
                <a:gd name="connsiteX92" fmla="*/ 231305 w 601392"/>
                <a:gd name="connsiteY92" fmla="*/ 174572 h 600528"/>
                <a:gd name="connsiteX93" fmla="*/ 303386 w 601392"/>
                <a:gd name="connsiteY93" fmla="*/ 110115 h 600528"/>
                <a:gd name="connsiteX94" fmla="*/ 155996 w 601392"/>
                <a:gd name="connsiteY94" fmla="*/ 257292 h 600528"/>
                <a:gd name="connsiteX95" fmla="*/ 163527 w 601392"/>
                <a:gd name="connsiteY95" fmla="*/ 264275 h 600528"/>
                <a:gd name="connsiteX96" fmla="*/ 170520 w 601392"/>
                <a:gd name="connsiteY96" fmla="*/ 257292 h 600528"/>
                <a:gd name="connsiteX97" fmla="*/ 303386 w 601392"/>
                <a:gd name="connsiteY97" fmla="*/ 124618 h 600528"/>
                <a:gd name="connsiteX98" fmla="*/ 435714 w 601392"/>
                <a:gd name="connsiteY98" fmla="*/ 257292 h 600528"/>
                <a:gd name="connsiteX99" fmla="*/ 443244 w 601392"/>
                <a:gd name="connsiteY99" fmla="*/ 264275 h 600528"/>
                <a:gd name="connsiteX100" fmla="*/ 450237 w 601392"/>
                <a:gd name="connsiteY100" fmla="*/ 257292 h 600528"/>
                <a:gd name="connsiteX101" fmla="*/ 303386 w 601392"/>
                <a:gd name="connsiteY101" fmla="*/ 110115 h 600528"/>
                <a:gd name="connsiteX102" fmla="*/ 300696 w 601392"/>
                <a:gd name="connsiteY102" fmla="*/ 0 h 600528"/>
                <a:gd name="connsiteX103" fmla="*/ 601392 w 601392"/>
                <a:gd name="connsiteY103" fmla="*/ 300264 h 600528"/>
                <a:gd name="connsiteX104" fmla="*/ 300696 w 601392"/>
                <a:gd name="connsiteY104" fmla="*/ 600528 h 600528"/>
                <a:gd name="connsiteX105" fmla="*/ 0 w 601392"/>
                <a:gd name="connsiteY105" fmla="*/ 300264 h 600528"/>
                <a:gd name="connsiteX106" fmla="*/ 300696 w 601392"/>
                <a:gd name="connsiteY106" fmla="*/ 0 h 600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601392" h="600528">
                  <a:moveTo>
                    <a:pt x="408846" y="412561"/>
                  </a:moveTo>
                  <a:lnTo>
                    <a:pt x="435711" y="412561"/>
                  </a:lnTo>
                  <a:lnTo>
                    <a:pt x="435711" y="478125"/>
                  </a:lnTo>
                  <a:lnTo>
                    <a:pt x="408846" y="478125"/>
                  </a:lnTo>
                  <a:close/>
                  <a:moveTo>
                    <a:pt x="170518" y="412561"/>
                  </a:moveTo>
                  <a:lnTo>
                    <a:pt x="197383" y="412561"/>
                  </a:lnTo>
                  <a:lnTo>
                    <a:pt x="197383" y="478125"/>
                  </a:lnTo>
                  <a:lnTo>
                    <a:pt x="170518" y="478125"/>
                  </a:lnTo>
                  <a:close/>
                  <a:moveTo>
                    <a:pt x="401825" y="398024"/>
                  </a:moveTo>
                  <a:cubicBezTo>
                    <a:pt x="398059" y="398024"/>
                    <a:pt x="394832" y="401247"/>
                    <a:pt x="394832" y="405007"/>
                  </a:cubicBezTo>
                  <a:lnTo>
                    <a:pt x="394832" y="485042"/>
                  </a:lnTo>
                  <a:cubicBezTo>
                    <a:pt x="394832" y="489339"/>
                    <a:pt x="398059" y="492562"/>
                    <a:pt x="401825" y="492562"/>
                  </a:cubicBezTo>
                  <a:lnTo>
                    <a:pt x="443244" y="492562"/>
                  </a:lnTo>
                  <a:cubicBezTo>
                    <a:pt x="447010" y="492562"/>
                    <a:pt x="450237" y="489339"/>
                    <a:pt x="450237" y="485042"/>
                  </a:cubicBezTo>
                  <a:lnTo>
                    <a:pt x="450237" y="405007"/>
                  </a:lnTo>
                  <a:cubicBezTo>
                    <a:pt x="450237" y="401247"/>
                    <a:pt x="447010" y="398024"/>
                    <a:pt x="443244" y="398024"/>
                  </a:cubicBezTo>
                  <a:close/>
                  <a:moveTo>
                    <a:pt x="163527" y="398024"/>
                  </a:moveTo>
                  <a:cubicBezTo>
                    <a:pt x="159224" y="398024"/>
                    <a:pt x="155996" y="401247"/>
                    <a:pt x="155996" y="405007"/>
                  </a:cubicBezTo>
                  <a:lnTo>
                    <a:pt x="155996" y="485042"/>
                  </a:lnTo>
                  <a:cubicBezTo>
                    <a:pt x="155996" y="489339"/>
                    <a:pt x="159224" y="492562"/>
                    <a:pt x="163527" y="492562"/>
                  </a:cubicBezTo>
                  <a:lnTo>
                    <a:pt x="204409" y="492562"/>
                  </a:lnTo>
                  <a:cubicBezTo>
                    <a:pt x="208712" y="492562"/>
                    <a:pt x="211940" y="489339"/>
                    <a:pt x="211940" y="485042"/>
                  </a:cubicBezTo>
                  <a:lnTo>
                    <a:pt x="211940" y="405007"/>
                  </a:lnTo>
                  <a:cubicBezTo>
                    <a:pt x="211940" y="401247"/>
                    <a:pt x="208712" y="398024"/>
                    <a:pt x="204409" y="398024"/>
                  </a:cubicBezTo>
                  <a:close/>
                  <a:moveTo>
                    <a:pt x="231303" y="334688"/>
                  </a:moveTo>
                  <a:cubicBezTo>
                    <a:pt x="227537" y="334688"/>
                    <a:pt x="224310" y="337909"/>
                    <a:pt x="224310" y="342204"/>
                  </a:cubicBezTo>
                  <a:cubicBezTo>
                    <a:pt x="224310" y="345962"/>
                    <a:pt x="227537" y="349184"/>
                    <a:pt x="231303" y="349184"/>
                  </a:cubicBezTo>
                  <a:lnTo>
                    <a:pt x="374927" y="349184"/>
                  </a:lnTo>
                  <a:cubicBezTo>
                    <a:pt x="378692" y="349184"/>
                    <a:pt x="381920" y="345962"/>
                    <a:pt x="381920" y="342204"/>
                  </a:cubicBezTo>
                  <a:cubicBezTo>
                    <a:pt x="381920" y="337909"/>
                    <a:pt x="378692" y="334688"/>
                    <a:pt x="374927" y="334688"/>
                  </a:cubicBezTo>
                  <a:close/>
                  <a:moveTo>
                    <a:pt x="170518" y="323414"/>
                  </a:moveTo>
                  <a:lnTo>
                    <a:pt x="435711" y="323414"/>
                  </a:lnTo>
                  <a:lnTo>
                    <a:pt x="435711" y="370121"/>
                  </a:lnTo>
                  <a:lnTo>
                    <a:pt x="382457" y="370121"/>
                  </a:lnTo>
                  <a:cubicBezTo>
                    <a:pt x="378692" y="370121"/>
                    <a:pt x="375465" y="373342"/>
                    <a:pt x="375465" y="377100"/>
                  </a:cubicBezTo>
                  <a:lnTo>
                    <a:pt x="375465" y="430787"/>
                  </a:lnTo>
                  <a:lnTo>
                    <a:pt x="230765" y="430787"/>
                  </a:lnTo>
                  <a:lnTo>
                    <a:pt x="230765" y="377100"/>
                  </a:lnTo>
                  <a:cubicBezTo>
                    <a:pt x="230765" y="373342"/>
                    <a:pt x="227537" y="370121"/>
                    <a:pt x="223772" y="370121"/>
                  </a:cubicBezTo>
                  <a:lnTo>
                    <a:pt x="170518" y="370121"/>
                  </a:lnTo>
                  <a:close/>
                  <a:moveTo>
                    <a:pt x="163527" y="285761"/>
                  </a:moveTo>
                  <a:cubicBezTo>
                    <a:pt x="159224" y="285761"/>
                    <a:pt x="155996" y="288984"/>
                    <a:pt x="155996" y="292744"/>
                  </a:cubicBezTo>
                  <a:cubicBezTo>
                    <a:pt x="155996" y="297041"/>
                    <a:pt x="159224" y="300264"/>
                    <a:pt x="163527" y="300264"/>
                  </a:cubicBezTo>
                  <a:lnTo>
                    <a:pt x="443244" y="300264"/>
                  </a:lnTo>
                  <a:cubicBezTo>
                    <a:pt x="447010" y="300264"/>
                    <a:pt x="450237" y="297041"/>
                    <a:pt x="450237" y="292744"/>
                  </a:cubicBezTo>
                  <a:cubicBezTo>
                    <a:pt x="450237" y="288984"/>
                    <a:pt x="447010" y="285761"/>
                    <a:pt x="443244" y="285761"/>
                  </a:cubicBezTo>
                  <a:close/>
                  <a:moveTo>
                    <a:pt x="86067" y="205726"/>
                  </a:moveTo>
                  <a:cubicBezTo>
                    <a:pt x="82302" y="205726"/>
                    <a:pt x="79074" y="208949"/>
                    <a:pt x="79074" y="213247"/>
                  </a:cubicBezTo>
                  <a:lnTo>
                    <a:pt x="79074" y="316378"/>
                  </a:lnTo>
                  <a:cubicBezTo>
                    <a:pt x="79074" y="320138"/>
                    <a:pt x="82302" y="323361"/>
                    <a:pt x="86067" y="323361"/>
                  </a:cubicBezTo>
                  <a:lnTo>
                    <a:pt x="155996" y="323361"/>
                  </a:lnTo>
                  <a:lnTo>
                    <a:pt x="155996" y="377076"/>
                  </a:lnTo>
                  <a:cubicBezTo>
                    <a:pt x="155996" y="380836"/>
                    <a:pt x="159224" y="384059"/>
                    <a:pt x="163527" y="384059"/>
                  </a:cubicBezTo>
                  <a:lnTo>
                    <a:pt x="216781" y="384059"/>
                  </a:lnTo>
                  <a:lnTo>
                    <a:pt x="216781" y="437773"/>
                  </a:lnTo>
                  <a:cubicBezTo>
                    <a:pt x="216781" y="442070"/>
                    <a:pt x="219471" y="445293"/>
                    <a:pt x="223774" y="445293"/>
                  </a:cubicBezTo>
                  <a:lnTo>
                    <a:pt x="382460" y="445293"/>
                  </a:lnTo>
                  <a:cubicBezTo>
                    <a:pt x="386763" y="445293"/>
                    <a:pt x="389991" y="442070"/>
                    <a:pt x="389991" y="437773"/>
                  </a:cubicBezTo>
                  <a:lnTo>
                    <a:pt x="389991" y="384059"/>
                  </a:lnTo>
                  <a:lnTo>
                    <a:pt x="443244" y="384059"/>
                  </a:lnTo>
                  <a:cubicBezTo>
                    <a:pt x="447010" y="384059"/>
                    <a:pt x="450237" y="380836"/>
                    <a:pt x="450237" y="377076"/>
                  </a:cubicBezTo>
                  <a:lnTo>
                    <a:pt x="450237" y="323361"/>
                  </a:lnTo>
                  <a:lnTo>
                    <a:pt x="518015" y="323361"/>
                  </a:lnTo>
                  <a:cubicBezTo>
                    <a:pt x="521780" y="323361"/>
                    <a:pt x="525008" y="320138"/>
                    <a:pt x="525008" y="316378"/>
                  </a:cubicBezTo>
                  <a:lnTo>
                    <a:pt x="525008" y="219692"/>
                  </a:lnTo>
                  <a:cubicBezTo>
                    <a:pt x="525008" y="215395"/>
                    <a:pt x="521780" y="212172"/>
                    <a:pt x="518015" y="212172"/>
                  </a:cubicBezTo>
                  <a:cubicBezTo>
                    <a:pt x="513712" y="212172"/>
                    <a:pt x="510484" y="215395"/>
                    <a:pt x="510484" y="219692"/>
                  </a:cubicBezTo>
                  <a:lnTo>
                    <a:pt x="510484" y="308858"/>
                  </a:lnTo>
                  <a:lnTo>
                    <a:pt x="443244" y="308858"/>
                  </a:lnTo>
                  <a:lnTo>
                    <a:pt x="163527" y="308858"/>
                  </a:lnTo>
                  <a:lnTo>
                    <a:pt x="93598" y="308858"/>
                  </a:lnTo>
                  <a:lnTo>
                    <a:pt x="93598" y="213247"/>
                  </a:lnTo>
                  <a:cubicBezTo>
                    <a:pt x="93598" y="208949"/>
                    <a:pt x="90370" y="205726"/>
                    <a:pt x="86067" y="205726"/>
                  </a:cubicBezTo>
                  <a:close/>
                  <a:moveTo>
                    <a:pt x="374899" y="189090"/>
                  </a:moveTo>
                  <a:cubicBezTo>
                    <a:pt x="391835" y="189090"/>
                    <a:pt x="405565" y="202684"/>
                    <a:pt x="405565" y="219454"/>
                  </a:cubicBezTo>
                  <a:cubicBezTo>
                    <a:pt x="405565" y="236224"/>
                    <a:pt x="391835" y="249818"/>
                    <a:pt x="374899" y="249818"/>
                  </a:cubicBezTo>
                  <a:cubicBezTo>
                    <a:pt x="357963" y="249818"/>
                    <a:pt x="344233" y="236224"/>
                    <a:pt x="344233" y="219454"/>
                  </a:cubicBezTo>
                  <a:cubicBezTo>
                    <a:pt x="344233" y="202684"/>
                    <a:pt x="357963" y="189090"/>
                    <a:pt x="374899" y="189090"/>
                  </a:cubicBezTo>
                  <a:close/>
                  <a:moveTo>
                    <a:pt x="231591" y="189090"/>
                  </a:moveTo>
                  <a:cubicBezTo>
                    <a:pt x="248384" y="189090"/>
                    <a:pt x="261998" y="202684"/>
                    <a:pt x="261998" y="219454"/>
                  </a:cubicBezTo>
                  <a:cubicBezTo>
                    <a:pt x="261998" y="236224"/>
                    <a:pt x="248384" y="249818"/>
                    <a:pt x="231591" y="249818"/>
                  </a:cubicBezTo>
                  <a:cubicBezTo>
                    <a:pt x="214798" y="249818"/>
                    <a:pt x="201184" y="236224"/>
                    <a:pt x="201184" y="219454"/>
                  </a:cubicBezTo>
                  <a:cubicBezTo>
                    <a:pt x="201184" y="202684"/>
                    <a:pt x="214798" y="189090"/>
                    <a:pt x="231591" y="189090"/>
                  </a:cubicBezTo>
                  <a:close/>
                  <a:moveTo>
                    <a:pt x="374929" y="174572"/>
                  </a:moveTo>
                  <a:cubicBezTo>
                    <a:pt x="350185" y="174572"/>
                    <a:pt x="330282" y="194984"/>
                    <a:pt x="330282" y="219692"/>
                  </a:cubicBezTo>
                  <a:cubicBezTo>
                    <a:pt x="330282" y="244401"/>
                    <a:pt x="350185" y="264275"/>
                    <a:pt x="374929" y="264275"/>
                  </a:cubicBezTo>
                  <a:cubicBezTo>
                    <a:pt x="399673" y="264275"/>
                    <a:pt x="419576" y="244401"/>
                    <a:pt x="419576" y="219692"/>
                  </a:cubicBezTo>
                  <a:cubicBezTo>
                    <a:pt x="419576" y="194984"/>
                    <a:pt x="399673" y="174572"/>
                    <a:pt x="374929" y="174572"/>
                  </a:cubicBezTo>
                  <a:close/>
                  <a:moveTo>
                    <a:pt x="231305" y="174572"/>
                  </a:moveTo>
                  <a:cubicBezTo>
                    <a:pt x="206561" y="174572"/>
                    <a:pt x="186658" y="194984"/>
                    <a:pt x="186658" y="219692"/>
                  </a:cubicBezTo>
                  <a:cubicBezTo>
                    <a:pt x="186658" y="244401"/>
                    <a:pt x="206561" y="264275"/>
                    <a:pt x="231305" y="264275"/>
                  </a:cubicBezTo>
                  <a:cubicBezTo>
                    <a:pt x="256049" y="264275"/>
                    <a:pt x="276490" y="244401"/>
                    <a:pt x="276490" y="219692"/>
                  </a:cubicBezTo>
                  <a:cubicBezTo>
                    <a:pt x="276490" y="194984"/>
                    <a:pt x="256049" y="174572"/>
                    <a:pt x="231305" y="174572"/>
                  </a:cubicBezTo>
                  <a:close/>
                  <a:moveTo>
                    <a:pt x="303386" y="110115"/>
                  </a:moveTo>
                  <a:cubicBezTo>
                    <a:pt x="222160" y="110115"/>
                    <a:pt x="155996" y="176184"/>
                    <a:pt x="155996" y="257292"/>
                  </a:cubicBezTo>
                  <a:cubicBezTo>
                    <a:pt x="155996" y="261052"/>
                    <a:pt x="159224" y="264275"/>
                    <a:pt x="163527" y="264275"/>
                  </a:cubicBezTo>
                  <a:cubicBezTo>
                    <a:pt x="167293" y="264275"/>
                    <a:pt x="170520" y="261052"/>
                    <a:pt x="170520" y="257292"/>
                  </a:cubicBezTo>
                  <a:cubicBezTo>
                    <a:pt x="170520" y="184241"/>
                    <a:pt x="230229" y="124618"/>
                    <a:pt x="303386" y="124618"/>
                  </a:cubicBezTo>
                  <a:cubicBezTo>
                    <a:pt x="376543" y="124618"/>
                    <a:pt x="435714" y="184241"/>
                    <a:pt x="435714" y="257292"/>
                  </a:cubicBezTo>
                  <a:cubicBezTo>
                    <a:pt x="435714" y="261052"/>
                    <a:pt x="438941" y="264275"/>
                    <a:pt x="443244" y="264275"/>
                  </a:cubicBezTo>
                  <a:cubicBezTo>
                    <a:pt x="447010" y="264275"/>
                    <a:pt x="450237" y="261052"/>
                    <a:pt x="450237" y="257292"/>
                  </a:cubicBezTo>
                  <a:cubicBezTo>
                    <a:pt x="450237" y="176184"/>
                    <a:pt x="384073" y="110115"/>
                    <a:pt x="303386" y="110115"/>
                  </a:cubicBezTo>
                  <a:close/>
                  <a:moveTo>
                    <a:pt x="300696" y="0"/>
                  </a:moveTo>
                  <a:cubicBezTo>
                    <a:pt x="466375" y="0"/>
                    <a:pt x="601392" y="134286"/>
                    <a:pt x="601392" y="300264"/>
                  </a:cubicBezTo>
                  <a:cubicBezTo>
                    <a:pt x="601392" y="465705"/>
                    <a:pt x="466375" y="600528"/>
                    <a:pt x="300696" y="600528"/>
                  </a:cubicBezTo>
                  <a:cubicBezTo>
                    <a:pt x="134480" y="600528"/>
                    <a:pt x="0" y="465705"/>
                    <a:pt x="0" y="300264"/>
                  </a:cubicBezTo>
                  <a:cubicBezTo>
                    <a:pt x="0" y="134286"/>
                    <a:pt x="134480" y="0"/>
                    <a:pt x="300696" y="0"/>
                  </a:cubicBezTo>
                  <a:close/>
                </a:path>
              </a:pathLst>
            </a:custGeom>
            <a:solidFill>
              <a:srgbClr val="5B9BD5"/>
            </a:solidFill>
            <a:ln w="12700" cap="flat" cmpd="sng" algn="ctr">
              <a:noFill/>
              <a:prstDash val="solid"/>
              <a:miter lim="800000"/>
            </a:ln>
            <a:effectLst/>
          </p:spPr>
          <p:txBody>
            <a:bodyPr wrap="square" lIns="141722" tIns="70861" rIns="141722" bIns="66137" rtlCol="0" anchor="ctr" anchorCtr="0">
              <a:noAutofit/>
            </a:bodyPr>
            <a:lstStyle/>
            <a:p>
              <a:pPr algn="ctr" defTabSz="1200150"/>
              <a:endParaRPr kumimoji="1" lang="en-US" sz="1050" b="1" kern="0">
                <a:solidFill>
                  <a:prstClr val="white"/>
                </a:solidFill>
                <a:latin typeface="Arial"/>
                <a:ea typeface="微软雅黑"/>
              </a:endParaRPr>
            </a:p>
          </p:txBody>
        </p:sp>
        <p:sp>
          <p:nvSpPr>
            <p:cNvPr id="94" name="文本框 93">
              <a:extLst>
                <a:ext uri="{FF2B5EF4-FFF2-40B4-BE49-F238E27FC236}">
                  <a16:creationId xmlns:a16="http://schemas.microsoft.com/office/drawing/2014/main" id="{500D4F0A-8508-5DE1-CF2D-A398E9513103}"/>
                </a:ext>
              </a:extLst>
            </p:cNvPr>
            <p:cNvSpPr txBox="1"/>
            <p:nvPr/>
          </p:nvSpPr>
          <p:spPr>
            <a:xfrm>
              <a:off x="5393864" y="2654450"/>
              <a:ext cx="814164" cy="430887"/>
            </a:xfrm>
            <a:prstGeom prst="rect">
              <a:avLst/>
            </a:prstGeom>
            <a:noFill/>
          </p:spPr>
          <p:txBody>
            <a:bodyPr wrap="square" rtlCol="0">
              <a:spAutoFit/>
            </a:bodyPr>
            <a:lstStyle/>
            <a:p>
              <a:pPr algn="ctr" defTabSz="281458"/>
              <a:r>
                <a:rPr lang="zh-CN" altLang="en-US" sz="1100" b="1" dirty="0">
                  <a:solidFill>
                    <a:prstClr val="black"/>
                  </a:solidFill>
                  <a:latin typeface="+mn-ea"/>
                </a:rPr>
                <a:t>舆情热点</a:t>
              </a:r>
              <a:endParaRPr lang="en-US" altLang="zh-CN" sz="1100" b="1" dirty="0">
                <a:solidFill>
                  <a:prstClr val="black"/>
                </a:solidFill>
                <a:latin typeface="+mn-ea"/>
              </a:endParaRPr>
            </a:p>
            <a:p>
              <a:pPr algn="ctr" defTabSz="281458"/>
              <a:r>
                <a:rPr lang="en-US" altLang="zh-CN" sz="1100" b="1" dirty="0">
                  <a:solidFill>
                    <a:prstClr val="black"/>
                  </a:solidFill>
                  <a:latin typeface="+mn-ea"/>
                </a:rPr>
                <a:t>Agent</a:t>
              </a:r>
              <a:endParaRPr lang="zh-CN" altLang="en-US" sz="1100" b="1" dirty="0">
                <a:solidFill>
                  <a:prstClr val="black"/>
                </a:solidFill>
                <a:latin typeface="+mn-ea"/>
              </a:endParaRPr>
            </a:p>
          </p:txBody>
        </p:sp>
      </p:grpSp>
      <p:sp>
        <p:nvSpPr>
          <p:cNvPr id="95" name="箭头: 右 94">
            <a:extLst>
              <a:ext uri="{FF2B5EF4-FFF2-40B4-BE49-F238E27FC236}">
                <a16:creationId xmlns:a16="http://schemas.microsoft.com/office/drawing/2014/main" id="{E5904430-F0D8-5338-2330-453C7C8D3A52}"/>
              </a:ext>
            </a:extLst>
          </p:cNvPr>
          <p:cNvSpPr/>
          <p:nvPr/>
        </p:nvSpPr>
        <p:spPr>
          <a:xfrm>
            <a:off x="4922311" y="2365012"/>
            <a:ext cx="407978" cy="484632"/>
          </a:xfrm>
          <a:prstGeom prst="rightArrow">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箭头: 右 95">
            <a:extLst>
              <a:ext uri="{FF2B5EF4-FFF2-40B4-BE49-F238E27FC236}">
                <a16:creationId xmlns:a16="http://schemas.microsoft.com/office/drawing/2014/main" id="{506CD89C-C6C2-EB62-EA00-AC67D8BF4616}"/>
              </a:ext>
            </a:extLst>
          </p:cNvPr>
          <p:cNvSpPr/>
          <p:nvPr/>
        </p:nvSpPr>
        <p:spPr>
          <a:xfrm>
            <a:off x="6236457" y="2365012"/>
            <a:ext cx="407978" cy="484632"/>
          </a:xfrm>
          <a:prstGeom prst="rightArrow">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矩形: 圆角 107">
            <a:extLst>
              <a:ext uri="{FF2B5EF4-FFF2-40B4-BE49-F238E27FC236}">
                <a16:creationId xmlns:a16="http://schemas.microsoft.com/office/drawing/2014/main" id="{210F708B-040C-5A59-0DE2-412D8D9BE93D}"/>
              </a:ext>
            </a:extLst>
          </p:cNvPr>
          <p:cNvSpPr/>
          <p:nvPr/>
        </p:nvSpPr>
        <p:spPr>
          <a:xfrm>
            <a:off x="8101650" y="3059448"/>
            <a:ext cx="3219007" cy="760101"/>
          </a:xfrm>
          <a:prstGeom prst="roundRect">
            <a:avLst>
              <a:gd name="adj" fmla="val 5391"/>
            </a:avLst>
          </a:prstGeom>
          <a:solidFill>
            <a:srgbClr val="5B9BD5">
              <a:alpha val="15000"/>
            </a:srgbClr>
          </a:solidFill>
          <a:ln w="6055" cap="flat">
            <a:noFill/>
            <a:prstDash val="solid"/>
            <a:miter/>
          </a:ln>
        </p:spPr>
        <p:txBody>
          <a:bodyPr tIns="180000" rtlCol="0" anchor="t"/>
          <a:lstStyle/>
          <a:p>
            <a:pPr defTabSz="1200150">
              <a:lnSpc>
                <a:spcPct val="130000"/>
              </a:lnSpc>
            </a:pPr>
            <a:r>
              <a:rPr kumimoji="0" lang="zh-CN" altLang="en-US" sz="900" b="0" i="0" u="none" strike="noStrike" kern="1200" cap="none" spc="0" normalizeH="0" baseline="0" noProof="0" dirty="0">
                <a:ln>
                  <a:noFill/>
                </a:ln>
                <a:solidFill>
                  <a:prstClr val="black"/>
                </a:solidFill>
                <a:effectLst/>
                <a:uLnTx/>
                <a:uFillTx/>
              </a:rPr>
              <a:t>针对舆情信息没有统一标准地址信息的问题，通过大模型提取出社区信息，结合“街道”字段，与相关主数据进行匹配，实现</a:t>
            </a:r>
            <a:r>
              <a:rPr lang="zh-CN" altLang="en-US" sz="900" dirty="0">
                <a:solidFill>
                  <a:prstClr val="black"/>
                </a:solidFill>
              </a:rPr>
              <a:t>标准</a:t>
            </a:r>
            <a:r>
              <a:rPr kumimoji="0" lang="zh-CN" altLang="en-US" sz="900" b="0" i="0" u="none" strike="noStrike" kern="1200" cap="none" spc="0" normalizeH="0" baseline="0" noProof="0" dirty="0">
                <a:ln>
                  <a:noFill/>
                </a:ln>
                <a:solidFill>
                  <a:prstClr val="black"/>
                </a:solidFill>
                <a:effectLst/>
                <a:uLnTx/>
                <a:uFillTx/>
              </a:rPr>
              <a:t>地址信息生成。</a:t>
            </a:r>
          </a:p>
        </p:txBody>
      </p:sp>
      <p:sp>
        <p:nvSpPr>
          <p:cNvPr id="111" name="矩形: 圆角 110">
            <a:extLst>
              <a:ext uri="{FF2B5EF4-FFF2-40B4-BE49-F238E27FC236}">
                <a16:creationId xmlns:a16="http://schemas.microsoft.com/office/drawing/2014/main" id="{5D539FC0-781D-A6C3-092D-1BA452746E6C}"/>
              </a:ext>
            </a:extLst>
          </p:cNvPr>
          <p:cNvSpPr/>
          <p:nvPr/>
        </p:nvSpPr>
        <p:spPr>
          <a:xfrm>
            <a:off x="8101650" y="4101418"/>
            <a:ext cx="3219007" cy="760101"/>
          </a:xfrm>
          <a:prstGeom prst="roundRect">
            <a:avLst>
              <a:gd name="adj" fmla="val 5391"/>
            </a:avLst>
          </a:prstGeom>
          <a:solidFill>
            <a:srgbClr val="5B9BD5">
              <a:alpha val="15000"/>
            </a:srgbClr>
          </a:solidFill>
          <a:ln w="6055" cap="flat">
            <a:noFill/>
            <a:prstDash val="solid"/>
            <a:miter/>
          </a:ln>
        </p:spPr>
        <p:txBody>
          <a:bodyPr tIns="180000" rtlCol="0" anchor="t"/>
          <a:lstStyle/>
          <a:p>
            <a:pPr defTabSz="1200150">
              <a:lnSpc>
                <a:spcPct val="130000"/>
              </a:lnSpc>
            </a:pPr>
            <a:r>
              <a:rPr kumimoji="0" lang="zh-CN" altLang="en-US" sz="900" b="0" i="0" u="none" strike="noStrike" kern="1200" cap="none" spc="0" normalizeH="0" baseline="0" noProof="0" dirty="0">
                <a:ln>
                  <a:noFill/>
                </a:ln>
                <a:solidFill>
                  <a:prstClr val="black"/>
                </a:solidFill>
                <a:effectLst/>
                <a:uLnTx/>
                <a:uFillTx/>
              </a:rPr>
              <a:t>针对工单、舆情非结构化数据的信息提取，通过智能标签实现话题自动分类，</a:t>
            </a:r>
            <a:r>
              <a:rPr kumimoji="0" lang="zh-CN" altLang="en-US" sz="800" b="0" i="0" u="none" strike="noStrike" kern="0" cap="none" spc="0" normalizeH="0" baseline="0" noProof="0" dirty="0">
                <a:ln>
                  <a:noFill/>
                </a:ln>
                <a:solidFill>
                  <a:prstClr val="black"/>
                </a:solidFill>
                <a:effectLst/>
                <a:uLnTx/>
                <a:uFillTx/>
              </a:rPr>
              <a:t>对舆情内容进行归纳总结，规避敏感词以及负面情绪的信息，按模板要求生成专报内容。</a:t>
            </a:r>
            <a:endParaRPr kumimoji="0" lang="en-US" altLang="zh-CN" sz="800" b="0" i="0" u="none" strike="noStrike" kern="0" cap="none" spc="0" normalizeH="0" baseline="0" noProof="0" dirty="0">
              <a:ln>
                <a:noFill/>
              </a:ln>
              <a:solidFill>
                <a:prstClr val="black"/>
              </a:solidFill>
              <a:effectLst/>
              <a:uLnTx/>
              <a:uFillTx/>
            </a:endParaRPr>
          </a:p>
          <a:p>
            <a:pPr defTabSz="1200150">
              <a:lnSpc>
                <a:spcPct val="130000"/>
              </a:lnSpc>
            </a:pPr>
            <a:endParaRPr kumimoji="0" lang="zh-CN" altLang="en-US" sz="900" b="0" i="0" u="none" strike="noStrike" kern="1200" cap="none" spc="0" normalizeH="0" baseline="0" noProof="0" dirty="0">
              <a:ln>
                <a:noFill/>
              </a:ln>
              <a:solidFill>
                <a:prstClr val="black"/>
              </a:solidFill>
              <a:effectLst/>
              <a:uLnTx/>
              <a:uFillTx/>
            </a:endParaRPr>
          </a:p>
        </p:txBody>
      </p:sp>
      <p:sp>
        <p:nvSpPr>
          <p:cNvPr id="114" name="矩形: 圆角 113">
            <a:extLst>
              <a:ext uri="{FF2B5EF4-FFF2-40B4-BE49-F238E27FC236}">
                <a16:creationId xmlns:a16="http://schemas.microsoft.com/office/drawing/2014/main" id="{BCBA1E71-0067-7DE7-4A15-BC39FDEEE227}"/>
              </a:ext>
            </a:extLst>
          </p:cNvPr>
          <p:cNvSpPr/>
          <p:nvPr/>
        </p:nvSpPr>
        <p:spPr>
          <a:xfrm>
            <a:off x="8101650" y="5143389"/>
            <a:ext cx="3219007" cy="760101"/>
          </a:xfrm>
          <a:prstGeom prst="roundRect">
            <a:avLst>
              <a:gd name="adj" fmla="val 5391"/>
            </a:avLst>
          </a:prstGeom>
          <a:solidFill>
            <a:srgbClr val="5B9BD5">
              <a:alpha val="15000"/>
            </a:srgbClr>
          </a:solidFill>
          <a:ln w="6055" cap="flat">
            <a:noFill/>
            <a:prstDash val="solid"/>
            <a:miter/>
          </a:ln>
        </p:spPr>
        <p:txBody>
          <a:bodyPr tIns="180000" rtlCol="0" anchor="t"/>
          <a:lstStyle/>
          <a:p>
            <a:pPr defTabSz="1200150">
              <a:lnSpc>
                <a:spcPct val="130000"/>
              </a:lnSpc>
            </a:pPr>
            <a:r>
              <a:rPr lang="zh-CN" altLang="en-US" sz="900" dirty="0">
                <a:solidFill>
                  <a:prstClr val="black"/>
                </a:solidFill>
              </a:rPr>
              <a:t>基于舆情事件特征提取，针对事件本身、公众反应、传播渠道、情感倾向等多维度详细刻画，</a:t>
            </a:r>
            <a:r>
              <a:rPr kumimoji="0" lang="zh-CN" altLang="en-US" sz="900" b="0" i="0" u="none" strike="noStrike" kern="1200" cap="none" spc="0" normalizeH="0" baseline="0" noProof="0" dirty="0">
                <a:ln>
                  <a:noFill/>
                </a:ln>
                <a:solidFill>
                  <a:prstClr val="black"/>
                </a:solidFill>
                <a:effectLst/>
                <a:uLnTx/>
                <a:uFillTx/>
              </a:rPr>
              <a:t>客观反映事件全貌，支撑事件处置决策。</a:t>
            </a:r>
          </a:p>
        </p:txBody>
      </p:sp>
      <p:grpSp>
        <p:nvGrpSpPr>
          <p:cNvPr id="116" name="组合 115">
            <a:extLst>
              <a:ext uri="{FF2B5EF4-FFF2-40B4-BE49-F238E27FC236}">
                <a16:creationId xmlns:a16="http://schemas.microsoft.com/office/drawing/2014/main" id="{EDBAA10A-B6E0-EB68-21FB-EE46249EFD52}"/>
              </a:ext>
            </a:extLst>
          </p:cNvPr>
          <p:cNvGrpSpPr/>
          <p:nvPr/>
        </p:nvGrpSpPr>
        <p:grpSpPr>
          <a:xfrm>
            <a:off x="8285542" y="1884172"/>
            <a:ext cx="1105791" cy="3392524"/>
            <a:chOff x="8285542" y="1884172"/>
            <a:chExt cx="1105791" cy="3392524"/>
          </a:xfrm>
          <a:gradFill>
            <a:gsLst>
              <a:gs pos="0">
                <a:srgbClr val="5B9BD5"/>
              </a:gs>
              <a:gs pos="74000">
                <a:srgbClr val="3B87CD"/>
              </a:gs>
              <a:gs pos="100000">
                <a:srgbClr val="317ABD"/>
              </a:gs>
            </a:gsLst>
            <a:lin ang="5400000" scaled="1"/>
          </a:gradFill>
        </p:grpSpPr>
        <p:sp>
          <p:nvSpPr>
            <p:cNvPr id="65" name="矩形: 圆角 64">
              <a:extLst>
                <a:ext uri="{FF2B5EF4-FFF2-40B4-BE49-F238E27FC236}">
                  <a16:creationId xmlns:a16="http://schemas.microsoft.com/office/drawing/2014/main" id="{D490ED25-AE07-7CEE-749B-66419B7B667C}"/>
                </a:ext>
              </a:extLst>
            </p:cNvPr>
            <p:cNvSpPr/>
            <p:nvPr/>
          </p:nvSpPr>
          <p:spPr>
            <a:xfrm>
              <a:off x="8285542" y="1884172"/>
              <a:ext cx="1105791" cy="266613"/>
            </a:xfrm>
            <a:prstGeom prst="roundRect">
              <a:avLst/>
            </a:prstGeom>
            <a:grpFill/>
            <a:ln w="12700" cap="flat" cmpd="sng" algn="ctr">
              <a:noFill/>
              <a:prstDash val="solid"/>
              <a:miter lim="800000"/>
            </a:ln>
            <a:effectLst/>
          </p:spPr>
          <p:txBody>
            <a:bodyPr wrap="square" lIns="141722" tIns="70861" rIns="141722" bIns="66137" rtlCol="0" anchor="ctr" anchorCtr="0">
              <a:noAutofit/>
            </a:bodyPr>
            <a:lstStyle/>
            <a:p>
              <a:pPr algn="ctr" defTabSz="1200150"/>
              <a:r>
                <a:rPr kumimoji="1" lang="zh-CN" altLang="en-US" sz="1050" b="1" kern="0" dirty="0">
                  <a:solidFill>
                    <a:prstClr val="white"/>
                  </a:solidFill>
                  <a:latin typeface="Arial"/>
                  <a:ea typeface="微软雅黑"/>
                </a:rPr>
                <a:t>涉事主体</a:t>
              </a:r>
            </a:p>
          </p:txBody>
        </p:sp>
        <p:sp>
          <p:nvSpPr>
            <p:cNvPr id="109" name="矩形: 圆角 108">
              <a:extLst>
                <a:ext uri="{FF2B5EF4-FFF2-40B4-BE49-F238E27FC236}">
                  <a16:creationId xmlns:a16="http://schemas.microsoft.com/office/drawing/2014/main" id="{42B0D966-6119-3FA1-C476-CF7B41411BAE}"/>
                </a:ext>
              </a:extLst>
            </p:cNvPr>
            <p:cNvSpPr/>
            <p:nvPr/>
          </p:nvSpPr>
          <p:spPr>
            <a:xfrm>
              <a:off x="8285542" y="2926142"/>
              <a:ext cx="1105791" cy="266613"/>
            </a:xfrm>
            <a:prstGeom prst="roundRect">
              <a:avLst/>
            </a:prstGeom>
            <a:grpFill/>
            <a:ln w="12700" cap="flat" cmpd="sng" algn="ctr">
              <a:noFill/>
              <a:prstDash val="solid"/>
              <a:miter lim="800000"/>
            </a:ln>
            <a:effectLst/>
          </p:spPr>
          <p:txBody>
            <a:bodyPr wrap="square" lIns="141722" tIns="70861" rIns="141722" bIns="66137" rtlCol="0" anchor="ctr" anchorCtr="0">
              <a:noAutofit/>
            </a:bodyPr>
            <a:lstStyle/>
            <a:p>
              <a:pPr algn="ctr" defTabSz="1200150"/>
              <a:r>
                <a:rPr kumimoji="1" lang="zh-CN" altLang="en-US" sz="1050" b="1" kern="0" dirty="0">
                  <a:solidFill>
                    <a:prstClr val="white"/>
                  </a:solidFill>
                  <a:latin typeface="Arial"/>
                  <a:ea typeface="微软雅黑"/>
                </a:rPr>
                <a:t>标准地址</a:t>
              </a:r>
            </a:p>
          </p:txBody>
        </p:sp>
        <p:sp>
          <p:nvSpPr>
            <p:cNvPr id="112" name="矩形: 圆角 111">
              <a:extLst>
                <a:ext uri="{FF2B5EF4-FFF2-40B4-BE49-F238E27FC236}">
                  <a16:creationId xmlns:a16="http://schemas.microsoft.com/office/drawing/2014/main" id="{239063CE-1776-A445-9FF2-E5E156A1E5BC}"/>
                </a:ext>
              </a:extLst>
            </p:cNvPr>
            <p:cNvSpPr/>
            <p:nvPr/>
          </p:nvSpPr>
          <p:spPr>
            <a:xfrm>
              <a:off x="8285542" y="3968112"/>
              <a:ext cx="1105791" cy="266613"/>
            </a:xfrm>
            <a:prstGeom prst="roundRect">
              <a:avLst/>
            </a:prstGeom>
            <a:grpFill/>
            <a:ln w="12700" cap="flat" cmpd="sng" algn="ctr">
              <a:noFill/>
              <a:prstDash val="solid"/>
              <a:miter lim="800000"/>
            </a:ln>
            <a:effectLst/>
          </p:spPr>
          <p:txBody>
            <a:bodyPr wrap="square" lIns="141722" tIns="70861" rIns="141722" bIns="66137" rtlCol="0" anchor="ctr" anchorCtr="0">
              <a:noAutofit/>
            </a:bodyPr>
            <a:lstStyle/>
            <a:p>
              <a:pPr algn="ctr" defTabSz="1200150"/>
              <a:r>
                <a:rPr kumimoji="1" lang="zh-CN" altLang="en-US" sz="1050" b="1" kern="0" dirty="0">
                  <a:solidFill>
                    <a:prstClr val="white"/>
                  </a:solidFill>
                  <a:latin typeface="Arial"/>
                  <a:ea typeface="微软雅黑"/>
                </a:rPr>
                <a:t>热点话题</a:t>
              </a:r>
            </a:p>
          </p:txBody>
        </p:sp>
        <p:sp>
          <p:nvSpPr>
            <p:cNvPr id="115" name="矩形: 圆角 114">
              <a:extLst>
                <a:ext uri="{FF2B5EF4-FFF2-40B4-BE49-F238E27FC236}">
                  <a16:creationId xmlns:a16="http://schemas.microsoft.com/office/drawing/2014/main" id="{986E5CBB-5FB0-A6EE-BE1B-2055F2F2677B}"/>
                </a:ext>
              </a:extLst>
            </p:cNvPr>
            <p:cNvSpPr/>
            <p:nvPr/>
          </p:nvSpPr>
          <p:spPr>
            <a:xfrm>
              <a:off x="8285542" y="5010083"/>
              <a:ext cx="1105791" cy="266613"/>
            </a:xfrm>
            <a:prstGeom prst="roundRect">
              <a:avLst/>
            </a:prstGeom>
            <a:grpFill/>
            <a:ln w="12700" cap="flat" cmpd="sng" algn="ctr">
              <a:noFill/>
              <a:prstDash val="solid"/>
              <a:miter lim="800000"/>
            </a:ln>
            <a:effectLst/>
          </p:spPr>
          <p:txBody>
            <a:bodyPr wrap="square" lIns="141722" tIns="70861" rIns="141722" bIns="66137" rtlCol="0" anchor="ctr" anchorCtr="0">
              <a:noAutofit/>
            </a:bodyPr>
            <a:lstStyle/>
            <a:p>
              <a:pPr algn="ctr" defTabSz="1200150"/>
              <a:r>
                <a:rPr kumimoji="1" lang="zh-CN" altLang="en-US" sz="1050" b="1" kern="0" dirty="0">
                  <a:solidFill>
                    <a:prstClr val="white"/>
                  </a:solidFill>
                  <a:latin typeface="Arial"/>
                  <a:ea typeface="微软雅黑"/>
                </a:rPr>
                <a:t>事件画像</a:t>
              </a:r>
            </a:p>
          </p:txBody>
        </p:sp>
      </p:grpSp>
      <p:pic>
        <p:nvPicPr>
          <p:cNvPr id="119" name="Picture 19" descr="\\Bchief-sever180\共享\华为\2016\6月\D-201606417-金融营销材料设计-刘泉\文件\link\组 26.png">
            <a:extLst>
              <a:ext uri="{FF2B5EF4-FFF2-40B4-BE49-F238E27FC236}">
                <a16:creationId xmlns:a16="http://schemas.microsoft.com/office/drawing/2014/main" id="{33DF0DE3-66A1-A936-59C2-0A9D18F05122}"/>
              </a:ext>
            </a:extLst>
          </p:cNvPr>
          <p:cNvPicPr preferRelativeResize="0">
            <a:picLocks noChangeArrowheads="1"/>
          </p:cNvPicPr>
          <p:nvPr/>
        </p:nvPicPr>
        <p:blipFill>
          <a:blip r:embed="rId5" cstate="print">
            <a:duotone>
              <a:schemeClr val="accent6">
                <a:shade val="45000"/>
                <a:satMod val="135000"/>
              </a:schemeClr>
              <a:prstClr val="white"/>
            </a:duotone>
            <a:extLst>
              <a:ext uri="{BEBA8EAE-BF5A-486C-A8C5-ECC9F3942E4B}">
                <a14:imgProps xmlns:a14="http://schemas.microsoft.com/office/drawing/2010/main">
                  <a14:imgLayer r:embed="rId6">
                    <a14:imgEffect>
                      <a14:brightnessContrast contrast="-40000"/>
                    </a14:imgEffect>
                  </a14:imgLayer>
                </a14:imgProps>
              </a:ext>
              <a:ext uri="{28A0092B-C50C-407E-A947-70E740481C1C}">
                <a14:useLocalDpi xmlns:a14="http://schemas.microsoft.com/office/drawing/2010/main"/>
              </a:ext>
            </a:extLst>
          </a:blip>
          <a:srcRect/>
          <a:stretch>
            <a:fillRect/>
          </a:stretch>
        </p:blipFill>
        <p:spPr bwMode="auto">
          <a:xfrm rot="5400000">
            <a:off x="6832902" y="2521473"/>
            <a:ext cx="2012076" cy="287671"/>
          </a:xfrm>
          <a:prstGeom prst="rect">
            <a:avLst/>
          </a:prstGeom>
          <a:noFill/>
        </p:spPr>
      </p:pic>
      <p:sp>
        <p:nvSpPr>
          <p:cNvPr id="120" name="文本框 119">
            <a:extLst>
              <a:ext uri="{FF2B5EF4-FFF2-40B4-BE49-F238E27FC236}">
                <a16:creationId xmlns:a16="http://schemas.microsoft.com/office/drawing/2014/main" id="{AC9A7B4F-6FBB-B059-BE7E-E3669EA6B8A5}"/>
              </a:ext>
            </a:extLst>
          </p:cNvPr>
          <p:cNvSpPr txBox="1"/>
          <p:nvPr/>
        </p:nvSpPr>
        <p:spPr>
          <a:xfrm>
            <a:off x="5063158" y="3243962"/>
            <a:ext cx="1454244" cy="261610"/>
          </a:xfrm>
          <a:prstGeom prst="rect">
            <a:avLst/>
          </a:prstGeom>
          <a:noFill/>
        </p:spPr>
        <p:txBody>
          <a:bodyPr wrap="none" rtlCol="0">
            <a:spAutoFit/>
          </a:bodyPr>
          <a:lstStyle/>
          <a:p>
            <a:r>
              <a:rPr lang="zh-CN" altLang="en-US" sz="1100" b="1" dirty="0">
                <a:solidFill>
                  <a:srgbClr val="428BCE"/>
                </a:solidFill>
              </a:rPr>
              <a:t>信息提取准确度评估</a:t>
            </a:r>
          </a:p>
        </p:txBody>
      </p:sp>
    </p:spTree>
    <p:extLst>
      <p:ext uri="{BB962C8B-B14F-4D97-AF65-F5344CB8AC3E}">
        <p14:creationId xmlns:p14="http://schemas.microsoft.com/office/powerpoint/2010/main" val="37023920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矩形 100">
            <a:extLst>
              <a:ext uri="{FF2B5EF4-FFF2-40B4-BE49-F238E27FC236}">
                <a16:creationId xmlns:a16="http://schemas.microsoft.com/office/drawing/2014/main" id="{8CD7C8A0-FD08-F6AD-6648-F3F85BFCCCA7}"/>
              </a:ext>
            </a:extLst>
          </p:cNvPr>
          <p:cNvSpPr/>
          <p:nvPr/>
        </p:nvSpPr>
        <p:spPr>
          <a:xfrm>
            <a:off x="9898580" y="2172806"/>
            <a:ext cx="1149322" cy="1580997"/>
          </a:xfrm>
          <a:prstGeom prst="rect">
            <a:avLst/>
          </a:prstGeom>
          <a:solidFill>
            <a:srgbClr val="F2F2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标题 1">
            <a:extLst>
              <a:ext uri="{FF2B5EF4-FFF2-40B4-BE49-F238E27FC236}">
                <a16:creationId xmlns:a16="http://schemas.microsoft.com/office/drawing/2014/main" id="{A3483E58-5343-28C5-5050-1368219A2894}"/>
              </a:ext>
            </a:extLst>
          </p:cNvPr>
          <p:cNvSpPr txBox="1">
            <a:spLocks/>
          </p:cNvSpPr>
          <p:nvPr/>
        </p:nvSpPr>
        <p:spPr>
          <a:xfrm>
            <a:off x="533436" y="390115"/>
            <a:ext cx="10969716" cy="462021"/>
          </a:xfrm>
          <a:prstGeom prst="rect">
            <a:avLst/>
          </a:prstGeom>
        </p:spPr>
        <p:txBody>
          <a:bodyPr anchor="t" anchorCtr="0"/>
          <a:lstStyle>
            <a:lvl1pPr algn="l" defTabSz="1186180" rtl="0" eaLnBrk="1" latinLnBrk="0" hangingPunct="1">
              <a:lnSpc>
                <a:spcPct val="90000"/>
              </a:lnSpc>
              <a:spcBef>
                <a:spcPct val="0"/>
              </a:spcBef>
              <a:buNone/>
              <a:defRPr sz="2395" b="1" kern="1200">
                <a:solidFill>
                  <a:srgbClr val="990000"/>
                </a:solidFill>
                <a:latin typeface="微软雅黑" panose="020B0503020204020204" pitchFamily="34" charset="-122"/>
                <a:ea typeface="微软雅黑" panose="020B0503020204020204" pitchFamily="34" charset="-122"/>
                <a:cs typeface="+mj-cs"/>
              </a:defRPr>
            </a:lvl1pPr>
          </a:lstStyle>
          <a:p>
            <a:pPr marL="0" marR="0" lvl="0" indent="0" algn="l" defTabSz="1186180" rtl="0" eaLnBrk="1" fontAlgn="auto" latinLnBrk="0" hangingPunct="1">
              <a:lnSpc>
                <a:spcPct val="90000"/>
              </a:lnSpc>
              <a:spcBef>
                <a:spcPct val="0"/>
              </a:spcBef>
              <a:spcAft>
                <a:spcPts val="0"/>
              </a:spcAft>
              <a:buClrTx/>
              <a:buSzTx/>
              <a:buFontTx/>
              <a:buNone/>
              <a:tabLst/>
              <a:defRPr/>
            </a:pPr>
            <a:r>
              <a:rPr lang="zh-CN" altLang="en-US" sz="2400" dirty="0">
                <a:solidFill>
                  <a:srgbClr val="C00000"/>
                </a:solidFill>
                <a:sym typeface="微软雅黑" panose="020B0503020204020204" pitchFamily="34" charset="-122"/>
              </a:rPr>
              <a:t>事件预警主动分析，发现即给出研判建议，提高事件处置效率</a:t>
            </a:r>
          </a:p>
        </p:txBody>
      </p:sp>
      <p:sp>
        <p:nvSpPr>
          <p:cNvPr id="6" name="iŝḻîďè">
            <a:extLst>
              <a:ext uri="{FF2B5EF4-FFF2-40B4-BE49-F238E27FC236}">
                <a16:creationId xmlns:a16="http://schemas.microsoft.com/office/drawing/2014/main" id="{59D5C93E-A673-2DB2-0525-9E75C5A4F3EF}"/>
              </a:ext>
            </a:extLst>
          </p:cNvPr>
          <p:cNvSpPr txBox="1"/>
          <p:nvPr/>
        </p:nvSpPr>
        <p:spPr bwMode="auto">
          <a:xfrm>
            <a:off x="3595529" y="1228806"/>
            <a:ext cx="7974045" cy="430461"/>
          </a:xfrm>
          <a:prstGeom prst="rect">
            <a:avLst/>
          </a:prstGeom>
          <a:solidFill>
            <a:srgbClr val="006699"/>
          </a:solidFill>
          <a:ln w="12700" cap="flat" cmpd="sng" algn="ctr">
            <a:noFill/>
            <a:prstDash val="solid"/>
            <a:miter lim="800000"/>
          </a:ln>
          <a:effectLst/>
        </p:spPr>
        <p:txBody>
          <a:bodyPr rtlCol="0" anchor="ctr"/>
          <a:lstStyle>
            <a:defPPr>
              <a:defRPr lang="en-US"/>
            </a:defPPr>
            <a:lvl1pPr marR="0" lvl="0" indent="0" algn="ctr" defTabSz="914400" fontAlgn="auto">
              <a:lnSpc>
                <a:spcPct val="100000"/>
              </a:lnSpc>
              <a:spcBef>
                <a:spcPts val="0"/>
              </a:spcBef>
              <a:spcAft>
                <a:spcPts val="0"/>
              </a:spcAft>
              <a:buClrTx/>
              <a:buSzTx/>
              <a:buFontTx/>
              <a:buNone/>
              <a:tabLst/>
              <a:defRPr kumimoji="0" b="1" i="0" u="none" strike="noStrike" kern="0" cap="none" spc="0" normalizeH="0" baseline="0">
                <a:ln>
                  <a:noFill/>
                </a:ln>
                <a:solidFill>
                  <a:prstClr val="white"/>
                </a:solidFill>
                <a:effectLst/>
                <a:uLnTx/>
                <a:uFillTx/>
                <a:latin typeface="Arial"/>
                <a:ea typeface="微软雅黑"/>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r>
              <a:rPr lang="zh-CN" altLang="en-US" dirty="0"/>
              <a:t>事件“早”知道，趋势“早”预测，研判“早”分析</a:t>
            </a:r>
            <a:endParaRPr lang="en-US" altLang="zh-CN" dirty="0"/>
          </a:p>
        </p:txBody>
      </p:sp>
      <p:sp>
        <p:nvSpPr>
          <p:cNvPr id="3" name="矩形 2">
            <a:extLst>
              <a:ext uri="{FF2B5EF4-FFF2-40B4-BE49-F238E27FC236}">
                <a16:creationId xmlns:a16="http://schemas.microsoft.com/office/drawing/2014/main" id="{E4243B1F-DF9C-C46C-2851-0D42CAAA1B60}"/>
              </a:ext>
            </a:extLst>
          </p:cNvPr>
          <p:cNvSpPr/>
          <p:nvPr/>
        </p:nvSpPr>
        <p:spPr>
          <a:xfrm>
            <a:off x="561543" y="1389717"/>
            <a:ext cx="2660651" cy="4828867"/>
          </a:xfrm>
          <a:prstGeom prst="rect">
            <a:avLst/>
          </a:prstGeom>
          <a:gradFill flip="none" rotWithShape="1">
            <a:gsLst>
              <a:gs pos="0">
                <a:sysClr val="window" lastClr="FFFFFF">
                  <a:lumMod val="50000"/>
                  <a:lumOff val="50000"/>
                  <a:alpha val="50000"/>
                </a:sysClr>
              </a:gs>
              <a:gs pos="34000">
                <a:srgbClr val="5B9BD5">
                  <a:lumMod val="45000"/>
                  <a:lumOff val="55000"/>
                  <a:alpha val="50000"/>
                </a:srgbClr>
              </a:gs>
              <a:gs pos="75000">
                <a:srgbClr val="5B9BD5">
                  <a:lumMod val="45000"/>
                  <a:lumOff val="55000"/>
                  <a:alpha val="50000"/>
                </a:srgbClr>
              </a:gs>
              <a:gs pos="100000">
                <a:sysClr val="window" lastClr="FFFFFF">
                  <a:lumMod val="95000"/>
                </a:sysClr>
              </a:gs>
            </a:gsLst>
            <a:lin ang="54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微软雅黑"/>
              <a:cs typeface="+mn-cs"/>
            </a:endParaRPr>
          </a:p>
        </p:txBody>
      </p:sp>
      <p:sp>
        <p:nvSpPr>
          <p:cNvPr id="4" name="矩形: 圆角 3">
            <a:extLst>
              <a:ext uri="{FF2B5EF4-FFF2-40B4-BE49-F238E27FC236}">
                <a16:creationId xmlns:a16="http://schemas.microsoft.com/office/drawing/2014/main" id="{52B5855F-E750-A8A1-800D-BBDC5F4D31C7}"/>
              </a:ext>
            </a:extLst>
          </p:cNvPr>
          <p:cNvSpPr/>
          <p:nvPr/>
        </p:nvSpPr>
        <p:spPr>
          <a:xfrm>
            <a:off x="564005" y="1228806"/>
            <a:ext cx="2660651" cy="440266"/>
          </a:xfrm>
          <a:prstGeom prst="roundRect">
            <a:avLst>
              <a:gd name="adj" fmla="val 0"/>
            </a:avLst>
          </a:prstGeom>
          <a:solidFill>
            <a:srgbClr val="00669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Arial"/>
                <a:ea typeface="微软雅黑"/>
                <a:cs typeface="+mn-cs"/>
              </a:rPr>
              <a:t>业务现状</a:t>
            </a:r>
          </a:p>
        </p:txBody>
      </p:sp>
      <p:sp>
        <p:nvSpPr>
          <p:cNvPr id="5" name="文本框 4">
            <a:extLst>
              <a:ext uri="{FF2B5EF4-FFF2-40B4-BE49-F238E27FC236}">
                <a16:creationId xmlns:a16="http://schemas.microsoft.com/office/drawing/2014/main" id="{2D3B1F20-6DA2-A01D-5F89-3B0BCAD1250B}"/>
              </a:ext>
            </a:extLst>
          </p:cNvPr>
          <p:cNvSpPr txBox="1"/>
          <p:nvPr/>
        </p:nvSpPr>
        <p:spPr>
          <a:xfrm>
            <a:off x="645411" y="2311503"/>
            <a:ext cx="2497842" cy="861774"/>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1200"/>
              </a:spcAft>
              <a:buClrTx/>
              <a:buSzTx/>
              <a:buFontTx/>
              <a:buNone/>
              <a:tabLst/>
              <a:defRPr/>
            </a:pPr>
            <a:r>
              <a:rPr kumimoji="0" lang="zh-CN" altLang="en-US" sz="1600" b="1" i="0" u="none" strike="noStrike" kern="0" cap="none" spc="0" normalizeH="0" baseline="0" noProof="0" dirty="0">
                <a:ln>
                  <a:noFill/>
                </a:ln>
                <a:solidFill>
                  <a:srgbClr val="ED7D31"/>
                </a:solidFill>
                <a:effectLst/>
                <a:uLnTx/>
                <a:uFillTx/>
              </a:rPr>
              <a:t>事件识别效率低</a:t>
            </a:r>
            <a:endParaRPr kumimoji="0" lang="en-US" altLang="zh-CN" sz="1600" b="0" i="0" u="none" strike="noStrike" kern="0" cap="none" spc="0" normalizeH="0" baseline="0" noProof="0" dirty="0">
              <a:ln>
                <a:noFill/>
              </a:ln>
              <a:solidFill>
                <a:prstClr val="black"/>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solidFill>
                <a:effectLst/>
                <a:uLnTx/>
                <a:uFillTx/>
              </a:rPr>
              <a:t>传统人工盯防方式，信息提取不直观，事件</a:t>
            </a:r>
            <a:r>
              <a:rPr lang="zh-CN" altLang="en-US" sz="1200" kern="0" dirty="0">
                <a:solidFill>
                  <a:prstClr val="black"/>
                </a:solidFill>
              </a:rPr>
              <a:t>识别效率低</a:t>
            </a:r>
            <a:endParaRPr kumimoji="0" lang="en-US" altLang="zh-CN" sz="1200" b="0" i="0" u="none" strike="noStrike" kern="0" cap="none" spc="0" normalizeH="0" baseline="0" noProof="0" dirty="0">
              <a:ln>
                <a:noFill/>
              </a:ln>
              <a:solidFill>
                <a:prstClr val="black"/>
              </a:solidFill>
              <a:effectLst/>
              <a:uLnTx/>
              <a:uFillTx/>
            </a:endParaRPr>
          </a:p>
        </p:txBody>
      </p:sp>
      <p:sp>
        <p:nvSpPr>
          <p:cNvPr id="8" name="文本框 7">
            <a:extLst>
              <a:ext uri="{FF2B5EF4-FFF2-40B4-BE49-F238E27FC236}">
                <a16:creationId xmlns:a16="http://schemas.microsoft.com/office/drawing/2014/main" id="{5F5FCC03-47AC-A163-8DCF-FFDF50F5B213}"/>
              </a:ext>
            </a:extLst>
          </p:cNvPr>
          <p:cNvSpPr txBox="1"/>
          <p:nvPr/>
        </p:nvSpPr>
        <p:spPr>
          <a:xfrm>
            <a:off x="645412" y="3449021"/>
            <a:ext cx="2497840" cy="86177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zh-CN" altLang="en-US" sz="1600" b="1" i="0" u="none" strike="noStrike" kern="0" cap="none" spc="0" normalizeH="0" baseline="0" noProof="0" dirty="0">
                <a:ln>
                  <a:noFill/>
                </a:ln>
                <a:solidFill>
                  <a:srgbClr val="ED7D31"/>
                </a:solidFill>
                <a:effectLst/>
                <a:uLnTx/>
                <a:uFillTx/>
                <a:latin typeface="Arial"/>
                <a:ea typeface="微软雅黑"/>
                <a:cs typeface="+mn-cs"/>
              </a:rPr>
              <a:t>发现不及时</a:t>
            </a:r>
            <a:endParaRPr kumimoji="0" lang="en-US" altLang="zh-CN" sz="1600" b="0" i="0" u="none" strike="noStrike" kern="0" cap="none" spc="0" normalizeH="0" baseline="0" noProof="0" dirty="0">
              <a:ln>
                <a:noFill/>
              </a:ln>
              <a:solidFill>
                <a:prstClr val="black"/>
              </a:solidFill>
              <a:effectLst/>
              <a:uLnTx/>
              <a:uFillTx/>
              <a:latin typeface="Arial"/>
              <a:ea typeface="微软雅黑"/>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solidFill>
                <a:effectLst/>
                <a:uLnTx/>
                <a:uFillTx/>
                <a:latin typeface="Arial"/>
                <a:ea typeface="微软雅黑"/>
                <a:cs typeface="+mn-cs"/>
              </a:rPr>
              <a:t>缺乏灵活的预警规则机制，特殊事件发现不及时，延误处置时间</a:t>
            </a:r>
            <a:endParaRPr kumimoji="0" lang="en-US" altLang="zh-CN" sz="1200" b="0" i="0" u="none" strike="noStrike" kern="0" cap="none" spc="0" normalizeH="0" baseline="0" noProof="0" dirty="0">
              <a:ln>
                <a:noFill/>
              </a:ln>
              <a:solidFill>
                <a:prstClr val="black"/>
              </a:solidFill>
              <a:effectLst/>
              <a:uLnTx/>
              <a:uFillTx/>
              <a:latin typeface="Arial"/>
              <a:ea typeface="微软雅黑"/>
              <a:cs typeface="+mn-cs"/>
            </a:endParaRPr>
          </a:p>
        </p:txBody>
      </p:sp>
      <p:sp>
        <p:nvSpPr>
          <p:cNvPr id="9" name="文本框 8">
            <a:extLst>
              <a:ext uri="{FF2B5EF4-FFF2-40B4-BE49-F238E27FC236}">
                <a16:creationId xmlns:a16="http://schemas.microsoft.com/office/drawing/2014/main" id="{671D500D-0554-D33B-8C4F-AE0647CECBD7}"/>
              </a:ext>
            </a:extLst>
          </p:cNvPr>
          <p:cNvSpPr txBox="1"/>
          <p:nvPr/>
        </p:nvSpPr>
        <p:spPr>
          <a:xfrm>
            <a:off x="645413" y="4604538"/>
            <a:ext cx="2497838" cy="86177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zh-CN" altLang="en-US" sz="1600" b="1" i="0" u="none" strike="noStrike" kern="0" cap="none" spc="0" normalizeH="0" baseline="0" noProof="0" dirty="0">
                <a:ln>
                  <a:noFill/>
                </a:ln>
                <a:solidFill>
                  <a:srgbClr val="ED7D31"/>
                </a:solidFill>
                <a:effectLst/>
                <a:uLnTx/>
                <a:uFillTx/>
                <a:latin typeface="Arial"/>
                <a:ea typeface="微软雅黑"/>
                <a:cs typeface="+mn-cs"/>
              </a:rPr>
              <a:t>分析研判滞后</a:t>
            </a:r>
            <a:endParaRPr kumimoji="0" lang="en-US" altLang="zh-CN" sz="1600" b="0" i="0" u="none" strike="noStrike" kern="0" cap="none" spc="0" normalizeH="0" baseline="0" noProof="0" dirty="0">
              <a:ln>
                <a:noFill/>
              </a:ln>
              <a:solidFill>
                <a:prstClr val="black"/>
              </a:solidFill>
              <a:effectLst/>
              <a:uLnTx/>
              <a:uFillTx/>
              <a:latin typeface="Arial"/>
              <a:ea typeface="微软雅黑"/>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solidFill>
                <a:effectLst/>
                <a:uLnTx/>
                <a:uFillTx/>
                <a:latin typeface="Arial"/>
                <a:ea typeface="微软雅黑"/>
                <a:cs typeface="+mn-cs"/>
              </a:rPr>
              <a:t>事件发生之后才回溯，找数据，缺乏有效的事件原因和影响分析工具</a:t>
            </a:r>
            <a:endParaRPr kumimoji="0" lang="en-US" altLang="zh-CN" sz="1200" b="0" i="0" u="none" strike="noStrike" kern="0" cap="none" spc="0" normalizeH="0" baseline="0" noProof="0" dirty="0">
              <a:ln>
                <a:noFill/>
              </a:ln>
              <a:solidFill>
                <a:prstClr val="black"/>
              </a:solidFill>
              <a:effectLst/>
              <a:uLnTx/>
              <a:uFillTx/>
              <a:latin typeface="Arial"/>
              <a:ea typeface="微软雅黑"/>
              <a:cs typeface="+mn-cs"/>
            </a:endParaRPr>
          </a:p>
        </p:txBody>
      </p:sp>
      <p:sp>
        <p:nvSpPr>
          <p:cNvPr id="15" name="矩形: 圆角 14">
            <a:extLst>
              <a:ext uri="{FF2B5EF4-FFF2-40B4-BE49-F238E27FC236}">
                <a16:creationId xmlns:a16="http://schemas.microsoft.com/office/drawing/2014/main" id="{D70187D6-AF0A-78B8-54A9-7E93F0C497BA}"/>
              </a:ext>
            </a:extLst>
          </p:cNvPr>
          <p:cNvSpPr/>
          <p:nvPr/>
        </p:nvSpPr>
        <p:spPr>
          <a:xfrm>
            <a:off x="3603296" y="1659267"/>
            <a:ext cx="7968723" cy="4573795"/>
          </a:xfrm>
          <a:prstGeom prst="roundRect">
            <a:avLst>
              <a:gd name="adj" fmla="val 604"/>
            </a:avLst>
          </a:prstGeom>
          <a:noFill/>
          <a:ln w="12700" cap="flat" cmpd="sng" algn="ctr">
            <a:solidFill>
              <a:srgbClr val="5B9BD5">
                <a:lumMod val="60000"/>
                <a:lumOff val="4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32" name="文本框 31">
            <a:extLst>
              <a:ext uri="{FF2B5EF4-FFF2-40B4-BE49-F238E27FC236}">
                <a16:creationId xmlns:a16="http://schemas.microsoft.com/office/drawing/2014/main" id="{A7C0234D-B86C-250F-EC7C-A66399BCEA65}"/>
              </a:ext>
            </a:extLst>
          </p:cNvPr>
          <p:cNvSpPr txBox="1"/>
          <p:nvPr/>
        </p:nvSpPr>
        <p:spPr>
          <a:xfrm>
            <a:off x="7218735" y="4114554"/>
            <a:ext cx="748923" cy="261610"/>
          </a:xfrm>
          <a:prstGeom prst="rect">
            <a:avLst/>
          </a:prstGeom>
          <a:noFill/>
        </p:spPr>
        <p:txBody>
          <a:bodyPr wrap="none" rtlCol="0">
            <a:spAutoFit/>
          </a:bodyPr>
          <a:lstStyle/>
          <a:p>
            <a:r>
              <a:rPr lang="zh-CN" altLang="en-US" sz="1100" b="1" dirty="0">
                <a:solidFill>
                  <a:srgbClr val="428BCE"/>
                </a:solidFill>
              </a:rPr>
              <a:t>预警规则</a:t>
            </a:r>
          </a:p>
        </p:txBody>
      </p:sp>
      <p:grpSp>
        <p:nvGrpSpPr>
          <p:cNvPr id="34" name="组合 33">
            <a:extLst>
              <a:ext uri="{FF2B5EF4-FFF2-40B4-BE49-F238E27FC236}">
                <a16:creationId xmlns:a16="http://schemas.microsoft.com/office/drawing/2014/main" id="{53836259-7E27-B0A4-EDEF-24250ACC7A0C}"/>
              </a:ext>
            </a:extLst>
          </p:cNvPr>
          <p:cNvGrpSpPr/>
          <p:nvPr/>
        </p:nvGrpSpPr>
        <p:grpSpPr>
          <a:xfrm>
            <a:off x="6559226" y="4382590"/>
            <a:ext cx="2170742" cy="1520523"/>
            <a:chOff x="4088982" y="3441089"/>
            <a:chExt cx="3475613" cy="2434535"/>
          </a:xfrm>
        </p:grpSpPr>
        <p:pic>
          <p:nvPicPr>
            <p:cNvPr id="2" name="图片 1">
              <a:extLst>
                <a:ext uri="{FF2B5EF4-FFF2-40B4-BE49-F238E27FC236}">
                  <a16:creationId xmlns:a16="http://schemas.microsoft.com/office/drawing/2014/main" id="{C9D0E7B4-7565-C324-B73D-DDCC2CD08E89}"/>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088982" y="3441089"/>
              <a:ext cx="3201017" cy="1967317"/>
            </a:xfrm>
            <a:prstGeom prst="rect">
              <a:avLst/>
            </a:prstGeom>
            <a:effectLst>
              <a:outerShdw blurRad="50800" dist="38100" dir="2700000" algn="tl" rotWithShape="0">
                <a:prstClr val="black">
                  <a:alpha val="40000"/>
                </a:prstClr>
              </a:outerShdw>
            </a:effectLst>
          </p:spPr>
        </p:pic>
        <p:pic>
          <p:nvPicPr>
            <p:cNvPr id="33" name="图片 32">
              <a:extLst>
                <a:ext uri="{FF2B5EF4-FFF2-40B4-BE49-F238E27FC236}">
                  <a16:creationId xmlns:a16="http://schemas.microsoft.com/office/drawing/2014/main" id="{2401B005-CBC0-2CDC-14D2-2A9D10F0561F}"/>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632165" y="3912543"/>
              <a:ext cx="2932430" cy="1963081"/>
            </a:xfrm>
            <a:prstGeom prst="rect">
              <a:avLst/>
            </a:prstGeom>
            <a:effectLst>
              <a:outerShdw blurRad="50800" dist="38100" dir="2700000" algn="tl" rotWithShape="0">
                <a:prstClr val="black">
                  <a:alpha val="40000"/>
                </a:prstClr>
              </a:outerShdw>
            </a:effectLst>
          </p:spPr>
        </p:pic>
      </p:grpSp>
      <p:pic>
        <p:nvPicPr>
          <p:cNvPr id="39" name="图片 38">
            <a:extLst>
              <a:ext uri="{FF2B5EF4-FFF2-40B4-BE49-F238E27FC236}">
                <a16:creationId xmlns:a16="http://schemas.microsoft.com/office/drawing/2014/main" id="{3B56083B-4EAA-2352-0A9E-728160D61725}"/>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a:fillRect/>
          </a:stretch>
        </p:blipFill>
        <p:spPr>
          <a:xfrm>
            <a:off x="9181609" y="4382591"/>
            <a:ext cx="2183612" cy="1499006"/>
          </a:xfrm>
          <a:prstGeom prst="rect">
            <a:avLst/>
          </a:prstGeom>
          <a:effectLst>
            <a:outerShdw blurRad="50800" dist="38100" dir="2700000" algn="tl" rotWithShape="0">
              <a:prstClr val="black">
                <a:alpha val="40000"/>
              </a:prstClr>
            </a:outerShdw>
          </a:effectLst>
        </p:spPr>
      </p:pic>
      <p:sp>
        <p:nvSpPr>
          <p:cNvPr id="40" name="文本框 39">
            <a:extLst>
              <a:ext uri="{FF2B5EF4-FFF2-40B4-BE49-F238E27FC236}">
                <a16:creationId xmlns:a16="http://schemas.microsoft.com/office/drawing/2014/main" id="{C7123E2E-B2F0-4D75-8CFB-B31BCA3A4E95}"/>
              </a:ext>
            </a:extLst>
          </p:cNvPr>
          <p:cNvSpPr txBox="1"/>
          <p:nvPr/>
        </p:nvSpPr>
        <p:spPr>
          <a:xfrm>
            <a:off x="9898953" y="4075181"/>
            <a:ext cx="748923" cy="261610"/>
          </a:xfrm>
          <a:prstGeom prst="rect">
            <a:avLst/>
          </a:prstGeom>
          <a:noFill/>
        </p:spPr>
        <p:txBody>
          <a:bodyPr wrap="none" rtlCol="0">
            <a:spAutoFit/>
          </a:bodyPr>
          <a:lstStyle/>
          <a:p>
            <a:r>
              <a:rPr lang="zh-CN" altLang="en-US" sz="1100" b="1" dirty="0">
                <a:solidFill>
                  <a:srgbClr val="428BCE"/>
                </a:solidFill>
              </a:rPr>
              <a:t>舆情图谱</a:t>
            </a:r>
          </a:p>
        </p:txBody>
      </p:sp>
      <p:sp>
        <p:nvSpPr>
          <p:cNvPr id="62" name="矩形 61">
            <a:extLst>
              <a:ext uri="{FF2B5EF4-FFF2-40B4-BE49-F238E27FC236}">
                <a16:creationId xmlns:a16="http://schemas.microsoft.com/office/drawing/2014/main" id="{7915A0CA-EDA8-1BA2-F33F-66A264FCEC1E}"/>
              </a:ext>
            </a:extLst>
          </p:cNvPr>
          <p:cNvSpPr/>
          <p:nvPr/>
        </p:nvSpPr>
        <p:spPr>
          <a:xfrm>
            <a:off x="4123613" y="1858509"/>
            <a:ext cx="1149322" cy="204005"/>
          </a:xfrm>
          <a:prstGeom prst="rect">
            <a:avLst/>
          </a:prstGeom>
          <a:solidFill>
            <a:srgbClr val="4472C4">
              <a:lumMod val="75000"/>
            </a:srgbClr>
          </a:solidFill>
          <a:ln w="12700" cap="flat" cmpd="sng" algn="ctr">
            <a:noFill/>
            <a:prstDash val="solid"/>
            <a:miter lim="800000"/>
          </a:ln>
          <a:effectLst/>
        </p:spPr>
        <p:txBody>
          <a:bodyPr wrap="none" rtlCol="0" anchor="ctr"/>
          <a:lstStyle/>
          <a:p>
            <a:pPr algn="ctr" defTabSz="457200">
              <a:defRPr/>
            </a:pPr>
            <a:r>
              <a:rPr lang="zh-CN" altLang="en-US" sz="1000" kern="0" dirty="0">
                <a:solidFill>
                  <a:prstClr val="white"/>
                </a:solidFill>
                <a:latin typeface="微软雅黑" panose="020B0503020204020204" pitchFamily="34" charset="-122"/>
                <a:ea typeface="微软雅黑" panose="020B0503020204020204" pitchFamily="34" charset="-122"/>
                <a:cs typeface="Helvetica"/>
                <a:sym typeface="微软雅黑"/>
              </a:rPr>
              <a:t>事件提取</a:t>
            </a:r>
          </a:p>
        </p:txBody>
      </p:sp>
      <p:grpSp>
        <p:nvGrpSpPr>
          <p:cNvPr id="79" name="组合 78">
            <a:extLst>
              <a:ext uri="{FF2B5EF4-FFF2-40B4-BE49-F238E27FC236}">
                <a16:creationId xmlns:a16="http://schemas.microsoft.com/office/drawing/2014/main" id="{1CEBF751-EFA4-AB8E-222B-B1960B985FAE}"/>
              </a:ext>
            </a:extLst>
          </p:cNvPr>
          <p:cNvGrpSpPr/>
          <p:nvPr/>
        </p:nvGrpSpPr>
        <p:grpSpPr>
          <a:xfrm>
            <a:off x="6000336" y="2172808"/>
            <a:ext cx="3164430" cy="1580996"/>
            <a:chOff x="5057586" y="3885316"/>
            <a:chExt cx="2851273" cy="1580996"/>
          </a:xfrm>
        </p:grpSpPr>
        <p:sp>
          <p:nvSpPr>
            <p:cNvPr id="47" name="矩形 46">
              <a:extLst>
                <a:ext uri="{FF2B5EF4-FFF2-40B4-BE49-F238E27FC236}">
                  <a16:creationId xmlns:a16="http://schemas.microsoft.com/office/drawing/2014/main" id="{C87FE05D-5452-F236-7FF7-74A01BD5546A}"/>
                </a:ext>
              </a:extLst>
            </p:cNvPr>
            <p:cNvSpPr/>
            <p:nvPr>
              <p:custDataLst>
                <p:tags r:id="rId2"/>
              </p:custDataLst>
            </p:nvPr>
          </p:nvSpPr>
          <p:spPr>
            <a:xfrm>
              <a:off x="5057586" y="3885316"/>
              <a:ext cx="2850281" cy="600273"/>
            </a:xfrm>
            <a:prstGeom prst="rect">
              <a:avLst/>
            </a:prstGeom>
            <a:solidFill>
              <a:schemeClr val="bg1">
                <a:lumMod val="95000"/>
              </a:schemeClr>
            </a:solidFill>
            <a:ln w="9525" cap="flat" cmpd="sng">
              <a:noFill/>
              <a:prstDash val="solid"/>
              <a:miter lim="800000"/>
            </a:ln>
            <a:effectLst>
              <a:outerShdw blurRad="50800" dist="38100" dir="2700000" algn="tl" rotWithShape="0">
                <a:prstClr val="black">
                  <a:alpha val="40000"/>
                </a:prstClr>
              </a:outerShdw>
            </a:effectLst>
          </p:spPr>
          <p:txBody>
            <a:bodyPr rot="0" spcFirstLastPara="0" vert="horz" wrap="none" lIns="0" tIns="36000" rIns="0" bIns="0" numCol="1" spcCol="0" rtlCol="0" anchor="t">
              <a:noAutofit/>
            </a:bodyPr>
            <a:lstStyle/>
            <a:p>
              <a:pPr algn="ctr" defTabSz="600075" fontAlgn="base">
                <a:lnSpc>
                  <a:spcPct val="110000"/>
                </a:lnSpc>
                <a:spcBef>
                  <a:spcPct val="0"/>
                </a:spcBef>
                <a:spcAft>
                  <a:spcPts val="150"/>
                </a:spcAft>
                <a:defRPr/>
              </a:pPr>
              <a:r>
                <a:rPr lang="zh-CN" altLang="en-US" sz="1000" b="1" kern="0" dirty="0">
                  <a:solidFill>
                    <a:schemeClr val="bg2">
                      <a:lumMod val="50000"/>
                    </a:schemeClr>
                  </a:solidFill>
                  <a:latin typeface="微软雅黑" panose="020B0503020204020204" pitchFamily="34" charset="-122"/>
                  <a:ea typeface="微软雅黑" panose="020B0503020204020204" pitchFamily="34" charset="-122"/>
                  <a:cs typeface="Helvetica"/>
                  <a:sym typeface="Arial" panose="020B0704020202090204" pitchFamily="34" charset="0"/>
                </a:rPr>
                <a:t>预警管理</a:t>
              </a:r>
              <a:endParaRPr sz="1000" b="1" kern="0" dirty="0">
                <a:solidFill>
                  <a:schemeClr val="bg2">
                    <a:lumMod val="50000"/>
                  </a:schemeClr>
                </a:solidFill>
                <a:latin typeface="微软雅黑" panose="020B0503020204020204" pitchFamily="34" charset="-122"/>
                <a:ea typeface="微软雅黑" panose="020B0503020204020204" pitchFamily="34" charset="-122"/>
                <a:cs typeface="Helvetica"/>
                <a:sym typeface="Arial" panose="020B0704020202090204" pitchFamily="34" charset="0"/>
              </a:endParaRPr>
            </a:p>
          </p:txBody>
        </p:sp>
        <p:sp>
          <p:nvSpPr>
            <p:cNvPr id="57" name="矩形 56">
              <a:extLst>
                <a:ext uri="{FF2B5EF4-FFF2-40B4-BE49-F238E27FC236}">
                  <a16:creationId xmlns:a16="http://schemas.microsoft.com/office/drawing/2014/main" id="{826964C8-5847-4E58-7BB6-46CA9C055652}"/>
                </a:ext>
              </a:extLst>
            </p:cNvPr>
            <p:cNvSpPr/>
            <p:nvPr/>
          </p:nvSpPr>
          <p:spPr>
            <a:xfrm>
              <a:off x="5138713" y="4112886"/>
              <a:ext cx="875129" cy="284140"/>
            </a:xfrm>
            <a:prstGeom prst="rect">
              <a:avLst/>
            </a:prstGeom>
            <a:solidFill>
              <a:srgbClr val="4472C4">
                <a:lumMod val="75000"/>
              </a:srgbClr>
            </a:solidFill>
            <a:ln w="12700" cap="flat" cmpd="sng" algn="ctr">
              <a:noFill/>
              <a:prstDash val="solid"/>
              <a:miter lim="800000"/>
            </a:ln>
            <a:effectLst/>
          </p:spPr>
          <p:txBody>
            <a:bodyPr wrap="none" rtlCol="0" anchor="ctr"/>
            <a:lstStyle/>
            <a:p>
              <a:pPr algn="ctr" defTabSz="457200">
                <a:defRPr/>
              </a:pPr>
              <a:r>
                <a:rPr lang="zh-CN" altLang="en-US" sz="1000" kern="0" dirty="0">
                  <a:solidFill>
                    <a:prstClr val="white"/>
                  </a:solidFill>
                  <a:latin typeface="微软雅黑" panose="020B0503020204020204" pitchFamily="34" charset="-122"/>
                  <a:ea typeface="微软雅黑" panose="020B0503020204020204" pitchFamily="34" charset="-122"/>
                  <a:cs typeface="Helvetica"/>
                  <a:sym typeface="微软雅黑"/>
                </a:rPr>
                <a:t>感知检测</a:t>
              </a:r>
            </a:p>
          </p:txBody>
        </p:sp>
        <p:sp>
          <p:nvSpPr>
            <p:cNvPr id="58" name="矩形 57">
              <a:extLst>
                <a:ext uri="{FF2B5EF4-FFF2-40B4-BE49-F238E27FC236}">
                  <a16:creationId xmlns:a16="http://schemas.microsoft.com/office/drawing/2014/main" id="{8B7C3B71-E304-B764-C295-A73A6ED46E43}"/>
                </a:ext>
              </a:extLst>
            </p:cNvPr>
            <p:cNvSpPr/>
            <p:nvPr/>
          </p:nvSpPr>
          <p:spPr>
            <a:xfrm>
              <a:off x="6040561" y="4112886"/>
              <a:ext cx="875129" cy="284140"/>
            </a:xfrm>
            <a:prstGeom prst="rect">
              <a:avLst/>
            </a:prstGeom>
            <a:solidFill>
              <a:srgbClr val="4472C4">
                <a:lumMod val="75000"/>
              </a:srgbClr>
            </a:solidFill>
            <a:ln w="12700" cap="flat" cmpd="sng" algn="ctr">
              <a:noFill/>
              <a:prstDash val="solid"/>
              <a:miter lim="800000"/>
            </a:ln>
            <a:effectLst/>
          </p:spPr>
          <p:txBody>
            <a:bodyPr wrap="none" rtlCol="0" anchor="ctr"/>
            <a:lstStyle/>
            <a:p>
              <a:pPr algn="ctr" defTabSz="457200">
                <a:defRPr/>
              </a:pPr>
              <a:r>
                <a:rPr lang="zh-CN" altLang="en-US" sz="1000" kern="0" dirty="0">
                  <a:solidFill>
                    <a:prstClr val="white"/>
                  </a:solidFill>
                  <a:latin typeface="微软雅黑" panose="020B0503020204020204" pitchFamily="34" charset="-122"/>
                  <a:ea typeface="微软雅黑" panose="020B0503020204020204" pitchFamily="34" charset="-122"/>
                  <a:cs typeface="Helvetica"/>
                  <a:sym typeface="微软雅黑"/>
                </a:rPr>
                <a:t>预警规则</a:t>
              </a:r>
            </a:p>
          </p:txBody>
        </p:sp>
        <p:sp>
          <p:nvSpPr>
            <p:cNvPr id="59" name="矩形 58">
              <a:extLst>
                <a:ext uri="{FF2B5EF4-FFF2-40B4-BE49-F238E27FC236}">
                  <a16:creationId xmlns:a16="http://schemas.microsoft.com/office/drawing/2014/main" id="{D740554C-CD31-A68B-05D5-5108E0190AD3}"/>
                </a:ext>
              </a:extLst>
            </p:cNvPr>
            <p:cNvSpPr/>
            <p:nvPr/>
          </p:nvSpPr>
          <p:spPr>
            <a:xfrm>
              <a:off x="6942409" y="4112886"/>
              <a:ext cx="875129" cy="284140"/>
            </a:xfrm>
            <a:prstGeom prst="rect">
              <a:avLst/>
            </a:prstGeom>
            <a:solidFill>
              <a:srgbClr val="4472C4">
                <a:lumMod val="75000"/>
              </a:srgbClr>
            </a:solidFill>
            <a:ln w="12700" cap="flat" cmpd="sng" algn="ctr">
              <a:noFill/>
              <a:prstDash val="solid"/>
              <a:miter lim="800000"/>
            </a:ln>
            <a:effectLst/>
          </p:spPr>
          <p:txBody>
            <a:bodyPr wrap="none" rtlCol="0" anchor="ctr"/>
            <a:lstStyle/>
            <a:p>
              <a:pPr algn="ctr" defTabSz="457200">
                <a:defRPr/>
              </a:pPr>
              <a:r>
                <a:rPr lang="zh-CN" altLang="en-US" sz="1000" kern="0" dirty="0">
                  <a:solidFill>
                    <a:prstClr val="white"/>
                  </a:solidFill>
                  <a:latin typeface="微软雅黑" panose="020B0503020204020204" pitchFamily="34" charset="-122"/>
                  <a:ea typeface="微软雅黑" panose="020B0503020204020204" pitchFamily="34" charset="-122"/>
                  <a:cs typeface="Helvetica"/>
                  <a:sym typeface="微软雅黑"/>
                </a:rPr>
                <a:t>预案管理</a:t>
              </a:r>
            </a:p>
          </p:txBody>
        </p:sp>
        <p:sp>
          <p:nvSpPr>
            <p:cNvPr id="69" name="矩形 68">
              <a:extLst>
                <a:ext uri="{FF2B5EF4-FFF2-40B4-BE49-F238E27FC236}">
                  <a16:creationId xmlns:a16="http://schemas.microsoft.com/office/drawing/2014/main" id="{2EE3F06F-2A24-5228-895A-5008F0388CD4}"/>
                </a:ext>
              </a:extLst>
            </p:cNvPr>
            <p:cNvSpPr/>
            <p:nvPr>
              <p:custDataLst>
                <p:tags r:id="rId3"/>
              </p:custDataLst>
            </p:nvPr>
          </p:nvSpPr>
          <p:spPr>
            <a:xfrm>
              <a:off x="5058578" y="4553958"/>
              <a:ext cx="2850281" cy="912354"/>
            </a:xfrm>
            <a:prstGeom prst="rect">
              <a:avLst/>
            </a:prstGeom>
            <a:solidFill>
              <a:schemeClr val="bg1">
                <a:lumMod val="95000"/>
              </a:schemeClr>
            </a:solidFill>
            <a:ln w="9525" cap="flat" cmpd="sng">
              <a:noFill/>
              <a:prstDash val="solid"/>
              <a:miter lim="800000"/>
            </a:ln>
            <a:effectLst>
              <a:outerShdw blurRad="50800" dist="38100" dir="2700000" algn="tl" rotWithShape="0">
                <a:prstClr val="black">
                  <a:alpha val="40000"/>
                </a:prstClr>
              </a:outerShdw>
            </a:effectLst>
          </p:spPr>
          <p:txBody>
            <a:bodyPr rot="0" spcFirstLastPara="0" vert="horz" wrap="none" lIns="0" tIns="36000" rIns="0" bIns="0" numCol="1" spcCol="0" rtlCol="0" anchor="t">
              <a:noAutofit/>
            </a:bodyPr>
            <a:lstStyle/>
            <a:p>
              <a:pPr algn="ctr" defTabSz="600075" fontAlgn="base">
                <a:lnSpc>
                  <a:spcPct val="110000"/>
                </a:lnSpc>
                <a:spcBef>
                  <a:spcPct val="0"/>
                </a:spcBef>
                <a:spcAft>
                  <a:spcPts val="150"/>
                </a:spcAft>
                <a:defRPr/>
              </a:pPr>
              <a:r>
                <a:rPr lang="zh-CN" altLang="en-US" sz="1000" b="1" kern="0" dirty="0">
                  <a:solidFill>
                    <a:schemeClr val="bg2">
                      <a:lumMod val="50000"/>
                    </a:schemeClr>
                  </a:solidFill>
                  <a:latin typeface="微软雅黑" panose="020B0503020204020204" pitchFamily="34" charset="-122"/>
                  <a:ea typeface="微软雅黑" panose="020B0503020204020204" pitchFamily="34" charset="-122"/>
                  <a:cs typeface="Helvetica"/>
                  <a:sym typeface="Arial" panose="020B0704020202090204" pitchFamily="34" charset="0"/>
                </a:rPr>
                <a:t>模型能力</a:t>
              </a:r>
              <a:endParaRPr sz="1000" b="1" kern="0" dirty="0">
                <a:solidFill>
                  <a:schemeClr val="bg2">
                    <a:lumMod val="50000"/>
                  </a:schemeClr>
                </a:solidFill>
                <a:latin typeface="微软雅黑" panose="020B0503020204020204" pitchFamily="34" charset="-122"/>
                <a:ea typeface="微软雅黑" panose="020B0503020204020204" pitchFamily="34" charset="-122"/>
                <a:cs typeface="Helvetica"/>
                <a:sym typeface="Arial" panose="020B0704020202090204" pitchFamily="34" charset="0"/>
              </a:endParaRPr>
            </a:p>
          </p:txBody>
        </p:sp>
        <p:sp>
          <p:nvSpPr>
            <p:cNvPr id="70" name="矩形 69">
              <a:extLst>
                <a:ext uri="{FF2B5EF4-FFF2-40B4-BE49-F238E27FC236}">
                  <a16:creationId xmlns:a16="http://schemas.microsoft.com/office/drawing/2014/main" id="{5224191F-F7F3-2828-5F37-0E75B3F70003}"/>
                </a:ext>
              </a:extLst>
            </p:cNvPr>
            <p:cNvSpPr/>
            <p:nvPr/>
          </p:nvSpPr>
          <p:spPr>
            <a:xfrm>
              <a:off x="5139705" y="4781528"/>
              <a:ext cx="875129" cy="284140"/>
            </a:xfrm>
            <a:prstGeom prst="rect">
              <a:avLst/>
            </a:prstGeom>
            <a:solidFill>
              <a:srgbClr val="4472C4">
                <a:lumMod val="75000"/>
              </a:srgbClr>
            </a:solidFill>
            <a:ln w="12700" cap="flat" cmpd="sng" algn="ctr">
              <a:noFill/>
              <a:prstDash val="solid"/>
              <a:miter lim="800000"/>
            </a:ln>
            <a:effectLst/>
          </p:spPr>
          <p:txBody>
            <a:bodyPr wrap="none" rtlCol="0" anchor="ctr"/>
            <a:lstStyle/>
            <a:p>
              <a:pPr algn="ctr" defTabSz="457200">
                <a:defRPr/>
              </a:pPr>
              <a:r>
                <a:rPr lang="zh-CN" altLang="en-US" sz="1000" kern="0" dirty="0">
                  <a:solidFill>
                    <a:prstClr val="white"/>
                  </a:solidFill>
                  <a:latin typeface="微软雅黑" panose="020B0503020204020204" pitchFamily="34" charset="-122"/>
                  <a:ea typeface="微软雅黑" panose="020B0503020204020204" pitchFamily="34" charset="-122"/>
                  <a:cs typeface="Helvetica"/>
                  <a:sym typeface="微软雅黑"/>
                </a:rPr>
                <a:t>事件检测</a:t>
              </a:r>
            </a:p>
          </p:txBody>
        </p:sp>
        <p:sp>
          <p:nvSpPr>
            <p:cNvPr id="71" name="矩形 70">
              <a:extLst>
                <a:ext uri="{FF2B5EF4-FFF2-40B4-BE49-F238E27FC236}">
                  <a16:creationId xmlns:a16="http://schemas.microsoft.com/office/drawing/2014/main" id="{AA9B021B-C631-D5F9-999F-1DFC189997AD}"/>
                </a:ext>
              </a:extLst>
            </p:cNvPr>
            <p:cNvSpPr/>
            <p:nvPr/>
          </p:nvSpPr>
          <p:spPr>
            <a:xfrm>
              <a:off x="6041553" y="4781528"/>
              <a:ext cx="875129" cy="284140"/>
            </a:xfrm>
            <a:prstGeom prst="rect">
              <a:avLst/>
            </a:prstGeom>
            <a:solidFill>
              <a:srgbClr val="4472C4">
                <a:lumMod val="75000"/>
              </a:srgbClr>
            </a:solidFill>
            <a:ln w="12700" cap="flat" cmpd="sng" algn="ctr">
              <a:noFill/>
              <a:prstDash val="solid"/>
              <a:miter lim="800000"/>
            </a:ln>
            <a:effectLst/>
          </p:spPr>
          <p:txBody>
            <a:bodyPr wrap="none" rtlCol="0" anchor="ctr"/>
            <a:lstStyle/>
            <a:p>
              <a:pPr algn="ctr" defTabSz="457200">
                <a:defRPr/>
              </a:pPr>
              <a:r>
                <a:rPr lang="zh-CN" altLang="en-US" sz="1000" kern="0" dirty="0">
                  <a:solidFill>
                    <a:prstClr val="white"/>
                  </a:solidFill>
                  <a:latin typeface="微软雅黑" panose="020B0503020204020204" pitchFamily="34" charset="-122"/>
                  <a:ea typeface="微软雅黑" panose="020B0503020204020204" pitchFamily="34" charset="-122"/>
                  <a:cs typeface="Helvetica"/>
                  <a:sym typeface="微软雅黑"/>
                </a:rPr>
                <a:t>根因分析</a:t>
              </a:r>
            </a:p>
          </p:txBody>
        </p:sp>
        <p:sp>
          <p:nvSpPr>
            <p:cNvPr id="72" name="矩形 71">
              <a:extLst>
                <a:ext uri="{FF2B5EF4-FFF2-40B4-BE49-F238E27FC236}">
                  <a16:creationId xmlns:a16="http://schemas.microsoft.com/office/drawing/2014/main" id="{98011474-E728-92B7-F6B5-8DE9695C2BC2}"/>
                </a:ext>
              </a:extLst>
            </p:cNvPr>
            <p:cNvSpPr/>
            <p:nvPr/>
          </p:nvSpPr>
          <p:spPr>
            <a:xfrm>
              <a:off x="6943401" y="4781528"/>
              <a:ext cx="875129" cy="284140"/>
            </a:xfrm>
            <a:prstGeom prst="rect">
              <a:avLst/>
            </a:prstGeom>
            <a:solidFill>
              <a:srgbClr val="4472C4">
                <a:lumMod val="75000"/>
              </a:srgbClr>
            </a:solidFill>
            <a:ln w="12700" cap="flat" cmpd="sng" algn="ctr">
              <a:noFill/>
              <a:prstDash val="solid"/>
              <a:miter lim="800000"/>
            </a:ln>
            <a:effectLst/>
          </p:spPr>
          <p:txBody>
            <a:bodyPr wrap="none" rtlCol="0" anchor="ctr"/>
            <a:lstStyle/>
            <a:p>
              <a:pPr algn="ctr" defTabSz="457200">
                <a:defRPr/>
              </a:pPr>
              <a:r>
                <a:rPr lang="zh-CN" altLang="en-US" sz="1000" kern="0" dirty="0">
                  <a:solidFill>
                    <a:prstClr val="white"/>
                  </a:solidFill>
                  <a:latin typeface="微软雅黑" panose="020B0503020204020204" pitchFamily="34" charset="-122"/>
                  <a:ea typeface="微软雅黑" panose="020B0503020204020204" pitchFamily="34" charset="-122"/>
                  <a:cs typeface="Helvetica"/>
                  <a:sym typeface="微软雅黑"/>
                </a:rPr>
                <a:t>时序预测</a:t>
              </a:r>
            </a:p>
          </p:txBody>
        </p:sp>
      </p:grpSp>
      <p:grpSp>
        <p:nvGrpSpPr>
          <p:cNvPr id="16" name="组合 15">
            <a:extLst>
              <a:ext uri="{FF2B5EF4-FFF2-40B4-BE49-F238E27FC236}">
                <a16:creationId xmlns:a16="http://schemas.microsoft.com/office/drawing/2014/main" id="{4AE8759F-04C2-E309-B7B3-20C6F2CD2C1F}"/>
              </a:ext>
            </a:extLst>
          </p:cNvPr>
          <p:cNvGrpSpPr/>
          <p:nvPr/>
        </p:nvGrpSpPr>
        <p:grpSpPr>
          <a:xfrm>
            <a:off x="6953913" y="3400926"/>
            <a:ext cx="1343893" cy="275696"/>
            <a:chOff x="3996115" y="2328158"/>
            <a:chExt cx="920999" cy="188940"/>
          </a:xfrm>
        </p:grpSpPr>
        <p:pic>
          <p:nvPicPr>
            <p:cNvPr id="17" name="图片 16" descr="888">
              <a:extLst>
                <a:ext uri="{FF2B5EF4-FFF2-40B4-BE49-F238E27FC236}">
                  <a16:creationId xmlns:a16="http://schemas.microsoft.com/office/drawing/2014/main" id="{05E80EC7-313D-E9B8-457F-09E2375CA0E7}"/>
                </a:ext>
              </a:extLst>
            </p:cNvPr>
            <p:cNvPicPr>
              <a:picLocks noChangeAspect="1"/>
            </p:cNvPicPr>
            <p:nvPr>
              <p:custDataLst>
                <p:tags r:id="rId1"/>
              </p:custDataLst>
            </p:nvPr>
          </p:nvPicPr>
          <p:blipFill>
            <a:blip r:embed="rId8" cstate="print">
              <a:extLst>
                <a:ext uri="{28A0092B-C50C-407E-A947-70E740481C1C}">
                  <a14:useLocalDpi xmlns:a14="http://schemas.microsoft.com/office/drawing/2010/main"/>
                </a:ext>
              </a:extLst>
            </a:blip>
            <a:stretch>
              <a:fillRect/>
            </a:stretch>
          </p:blipFill>
          <p:spPr>
            <a:xfrm>
              <a:off x="3996115" y="2328158"/>
              <a:ext cx="224385" cy="188940"/>
            </a:xfrm>
            <a:prstGeom prst="rect">
              <a:avLst/>
            </a:prstGeom>
            <a:noFill/>
            <a:ln>
              <a:noFill/>
            </a:ln>
          </p:spPr>
        </p:pic>
        <p:sp>
          <p:nvSpPr>
            <p:cNvPr id="18" name="文本框 17">
              <a:extLst>
                <a:ext uri="{FF2B5EF4-FFF2-40B4-BE49-F238E27FC236}">
                  <a16:creationId xmlns:a16="http://schemas.microsoft.com/office/drawing/2014/main" id="{AEC6AD1A-D6B7-964F-F7DC-159DE7A49B0A}"/>
                </a:ext>
              </a:extLst>
            </p:cNvPr>
            <p:cNvSpPr txBox="1"/>
            <p:nvPr/>
          </p:nvSpPr>
          <p:spPr>
            <a:xfrm>
              <a:off x="4108307" y="2345689"/>
              <a:ext cx="808807" cy="158194"/>
            </a:xfrm>
            <a:prstGeom prst="rect">
              <a:avLst/>
            </a:prstGeom>
            <a:noFill/>
          </p:spPr>
          <p:txBody>
            <a:bodyPr wrap="square" rtlCol="0">
              <a:spAutoFit/>
            </a:bodyPr>
            <a:lstStyle/>
            <a:p>
              <a:pPr algn="ctr" defTabSz="281458"/>
              <a:r>
                <a:rPr lang="zh-CN" altLang="en-US" sz="900" b="1" dirty="0">
                  <a:solidFill>
                    <a:srgbClr val="0070C0"/>
                  </a:solidFill>
                  <a:latin typeface="+mn-ea"/>
                </a:rPr>
                <a:t>政务问数大模型</a:t>
              </a:r>
            </a:p>
          </p:txBody>
        </p:sp>
      </p:grpSp>
      <p:sp>
        <p:nvSpPr>
          <p:cNvPr id="76" name="矩形 75">
            <a:extLst>
              <a:ext uri="{FF2B5EF4-FFF2-40B4-BE49-F238E27FC236}">
                <a16:creationId xmlns:a16="http://schemas.microsoft.com/office/drawing/2014/main" id="{E26BB446-E5F7-0453-8C5C-C2B9A8029C5C}"/>
              </a:ext>
            </a:extLst>
          </p:cNvPr>
          <p:cNvSpPr/>
          <p:nvPr/>
        </p:nvSpPr>
        <p:spPr>
          <a:xfrm>
            <a:off x="7016755" y="1858509"/>
            <a:ext cx="1149322" cy="204005"/>
          </a:xfrm>
          <a:prstGeom prst="rect">
            <a:avLst/>
          </a:prstGeom>
          <a:solidFill>
            <a:srgbClr val="4472C4">
              <a:lumMod val="75000"/>
            </a:srgbClr>
          </a:solidFill>
          <a:ln w="12700" cap="flat" cmpd="sng" algn="ctr">
            <a:noFill/>
            <a:prstDash val="solid"/>
            <a:miter lim="800000"/>
          </a:ln>
          <a:effectLst/>
        </p:spPr>
        <p:txBody>
          <a:bodyPr wrap="none" rtlCol="0" anchor="ctr"/>
          <a:lstStyle/>
          <a:p>
            <a:pPr algn="ctr" defTabSz="457200">
              <a:defRPr/>
            </a:pPr>
            <a:r>
              <a:rPr lang="zh-CN" altLang="en-US" sz="1000" kern="0" dirty="0">
                <a:solidFill>
                  <a:prstClr val="white"/>
                </a:solidFill>
                <a:latin typeface="微软雅黑" panose="020B0503020204020204" pitchFamily="34" charset="-122"/>
                <a:ea typeface="微软雅黑" panose="020B0503020204020204" pitchFamily="34" charset="-122"/>
                <a:cs typeface="Helvetica"/>
                <a:sym typeface="微软雅黑"/>
              </a:rPr>
              <a:t>事件预警模型</a:t>
            </a:r>
          </a:p>
        </p:txBody>
      </p:sp>
      <p:sp>
        <p:nvSpPr>
          <p:cNvPr id="80" name="矩形 79">
            <a:extLst>
              <a:ext uri="{FF2B5EF4-FFF2-40B4-BE49-F238E27FC236}">
                <a16:creationId xmlns:a16="http://schemas.microsoft.com/office/drawing/2014/main" id="{F623909A-819A-E8E0-9BF6-94B8191558B1}"/>
              </a:ext>
            </a:extLst>
          </p:cNvPr>
          <p:cNvSpPr/>
          <p:nvPr/>
        </p:nvSpPr>
        <p:spPr>
          <a:xfrm>
            <a:off x="9898580" y="1858509"/>
            <a:ext cx="1149322" cy="204005"/>
          </a:xfrm>
          <a:prstGeom prst="rect">
            <a:avLst/>
          </a:prstGeom>
          <a:solidFill>
            <a:srgbClr val="4472C4">
              <a:lumMod val="75000"/>
            </a:srgbClr>
          </a:solidFill>
          <a:ln w="12700" cap="flat" cmpd="sng" algn="ctr">
            <a:noFill/>
            <a:prstDash val="solid"/>
            <a:miter lim="800000"/>
          </a:ln>
          <a:effectLst/>
        </p:spPr>
        <p:txBody>
          <a:bodyPr wrap="none" rtlCol="0" anchor="ctr"/>
          <a:lstStyle/>
          <a:p>
            <a:pPr algn="ctr" defTabSz="457200">
              <a:defRPr/>
            </a:pPr>
            <a:r>
              <a:rPr lang="zh-CN" altLang="en-US" sz="1000" kern="0" dirty="0">
                <a:solidFill>
                  <a:prstClr val="white"/>
                </a:solidFill>
                <a:latin typeface="微软雅黑" panose="020B0503020204020204" pitchFamily="34" charset="-122"/>
                <a:ea typeface="微软雅黑" panose="020B0503020204020204" pitchFamily="34" charset="-122"/>
                <a:cs typeface="Helvetica"/>
                <a:sym typeface="微软雅黑"/>
              </a:rPr>
              <a:t>预警输出</a:t>
            </a:r>
          </a:p>
        </p:txBody>
      </p:sp>
      <p:sp>
        <p:nvSpPr>
          <p:cNvPr id="84" name="箭头: 右 83">
            <a:extLst>
              <a:ext uri="{FF2B5EF4-FFF2-40B4-BE49-F238E27FC236}">
                <a16:creationId xmlns:a16="http://schemas.microsoft.com/office/drawing/2014/main" id="{5C482F1C-2B2F-5BFD-6037-664541D09C84}"/>
              </a:ext>
            </a:extLst>
          </p:cNvPr>
          <p:cNvSpPr/>
          <p:nvPr/>
        </p:nvSpPr>
        <p:spPr>
          <a:xfrm>
            <a:off x="5432560" y="2305743"/>
            <a:ext cx="407978" cy="484632"/>
          </a:xfrm>
          <a:prstGeom prst="rightArrow">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箭头: 右 84">
            <a:extLst>
              <a:ext uri="{FF2B5EF4-FFF2-40B4-BE49-F238E27FC236}">
                <a16:creationId xmlns:a16="http://schemas.microsoft.com/office/drawing/2014/main" id="{CAB82684-8E92-BBC7-6C66-4C65A24BB6C3}"/>
              </a:ext>
            </a:extLst>
          </p:cNvPr>
          <p:cNvSpPr/>
          <p:nvPr/>
        </p:nvSpPr>
        <p:spPr>
          <a:xfrm>
            <a:off x="5432560" y="3100505"/>
            <a:ext cx="407978" cy="484632"/>
          </a:xfrm>
          <a:prstGeom prst="rightArrow">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箭头: 右 85">
            <a:extLst>
              <a:ext uri="{FF2B5EF4-FFF2-40B4-BE49-F238E27FC236}">
                <a16:creationId xmlns:a16="http://schemas.microsoft.com/office/drawing/2014/main" id="{F79CDDA3-6935-7421-7D49-D2AC8481E81E}"/>
              </a:ext>
            </a:extLst>
          </p:cNvPr>
          <p:cNvSpPr/>
          <p:nvPr/>
        </p:nvSpPr>
        <p:spPr>
          <a:xfrm>
            <a:off x="9386727" y="2305743"/>
            <a:ext cx="407978" cy="484632"/>
          </a:xfrm>
          <a:prstGeom prst="rightArrow">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箭头: 右 86">
            <a:extLst>
              <a:ext uri="{FF2B5EF4-FFF2-40B4-BE49-F238E27FC236}">
                <a16:creationId xmlns:a16="http://schemas.microsoft.com/office/drawing/2014/main" id="{5628B79D-04CF-10BF-C7D7-990046037733}"/>
              </a:ext>
            </a:extLst>
          </p:cNvPr>
          <p:cNvSpPr/>
          <p:nvPr/>
        </p:nvSpPr>
        <p:spPr>
          <a:xfrm>
            <a:off x="9386727" y="3100505"/>
            <a:ext cx="407978" cy="484632"/>
          </a:xfrm>
          <a:prstGeom prst="rightArrow">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0" name="组合 99">
            <a:extLst>
              <a:ext uri="{FF2B5EF4-FFF2-40B4-BE49-F238E27FC236}">
                <a16:creationId xmlns:a16="http://schemas.microsoft.com/office/drawing/2014/main" id="{3F50AF5B-3886-ADB2-FC88-93FFA394682B}"/>
              </a:ext>
            </a:extLst>
          </p:cNvPr>
          <p:cNvGrpSpPr/>
          <p:nvPr/>
        </p:nvGrpSpPr>
        <p:grpSpPr>
          <a:xfrm>
            <a:off x="10004427" y="2200157"/>
            <a:ext cx="964361" cy="1523168"/>
            <a:chOff x="3808462" y="991691"/>
            <a:chExt cx="2230841" cy="4324732"/>
          </a:xfrm>
        </p:grpSpPr>
        <p:pic>
          <p:nvPicPr>
            <p:cNvPr id="98" name="图片 97">
              <a:extLst>
                <a:ext uri="{FF2B5EF4-FFF2-40B4-BE49-F238E27FC236}">
                  <a16:creationId xmlns:a16="http://schemas.microsoft.com/office/drawing/2014/main" id="{CB527113-331E-11A4-C6F5-38433D53EC5A}"/>
                </a:ext>
              </a:extLst>
            </p:cNvPr>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3808462" y="3149999"/>
              <a:ext cx="2230841" cy="2166424"/>
            </a:xfrm>
            <a:prstGeom prst="rect">
              <a:avLst/>
            </a:prstGeom>
          </p:spPr>
        </p:pic>
        <p:pic>
          <p:nvPicPr>
            <p:cNvPr id="99" name="图片 98">
              <a:extLst>
                <a:ext uri="{FF2B5EF4-FFF2-40B4-BE49-F238E27FC236}">
                  <a16:creationId xmlns:a16="http://schemas.microsoft.com/office/drawing/2014/main" id="{AE7172C7-A889-55A6-0ABB-6A33AB0C8B41}"/>
                </a:ext>
              </a:extLst>
            </p:cNvPr>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3808462" y="991691"/>
              <a:ext cx="2230841" cy="2166424"/>
            </a:xfrm>
            <a:prstGeom prst="rect">
              <a:avLst/>
            </a:prstGeom>
          </p:spPr>
        </p:pic>
      </p:grpSp>
      <p:cxnSp>
        <p:nvCxnSpPr>
          <p:cNvPr id="103" name="直接连接符 102">
            <a:extLst>
              <a:ext uri="{FF2B5EF4-FFF2-40B4-BE49-F238E27FC236}">
                <a16:creationId xmlns:a16="http://schemas.microsoft.com/office/drawing/2014/main" id="{C18A53AA-570D-8189-57E0-604CC6562296}"/>
              </a:ext>
            </a:extLst>
          </p:cNvPr>
          <p:cNvCxnSpPr>
            <a:cxnSpLocks/>
          </p:cNvCxnSpPr>
          <p:nvPr/>
        </p:nvCxnSpPr>
        <p:spPr>
          <a:xfrm>
            <a:off x="4157481" y="3962148"/>
            <a:ext cx="6890421"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05" name="文本框 104">
            <a:extLst>
              <a:ext uri="{FF2B5EF4-FFF2-40B4-BE49-F238E27FC236}">
                <a16:creationId xmlns:a16="http://schemas.microsoft.com/office/drawing/2014/main" id="{53B08899-DB63-A7E1-5E08-56D998877B1C}"/>
              </a:ext>
            </a:extLst>
          </p:cNvPr>
          <p:cNvSpPr txBox="1"/>
          <p:nvPr/>
        </p:nvSpPr>
        <p:spPr>
          <a:xfrm>
            <a:off x="4609596" y="4114554"/>
            <a:ext cx="748923" cy="261610"/>
          </a:xfrm>
          <a:prstGeom prst="rect">
            <a:avLst/>
          </a:prstGeom>
          <a:noFill/>
        </p:spPr>
        <p:txBody>
          <a:bodyPr wrap="none" rtlCol="0">
            <a:spAutoFit/>
          </a:bodyPr>
          <a:lstStyle/>
          <a:p>
            <a:r>
              <a:rPr lang="zh-CN" altLang="en-US" sz="1100" b="1" dirty="0">
                <a:solidFill>
                  <a:srgbClr val="428BCE"/>
                </a:solidFill>
              </a:rPr>
              <a:t>事件识别</a:t>
            </a:r>
          </a:p>
        </p:txBody>
      </p:sp>
      <p:pic>
        <p:nvPicPr>
          <p:cNvPr id="190" name="图片 189">
            <a:extLst>
              <a:ext uri="{FF2B5EF4-FFF2-40B4-BE49-F238E27FC236}">
                <a16:creationId xmlns:a16="http://schemas.microsoft.com/office/drawing/2014/main" id="{6C5712A1-7857-603B-DDAF-E639D2D06D90}"/>
              </a:ext>
            </a:extLst>
          </p:cNvPr>
          <p:cNvPicPr>
            <a:picLocks noChangeAspect="1"/>
          </p:cNvPicPr>
          <p:nvPr/>
        </p:nvPicPr>
        <p:blipFill>
          <a:blip r:embed="rId11"/>
          <a:stretch>
            <a:fillRect/>
          </a:stretch>
        </p:blipFill>
        <p:spPr>
          <a:xfrm>
            <a:off x="3848113" y="4385207"/>
            <a:ext cx="2337312" cy="1532663"/>
          </a:xfrm>
          <a:prstGeom prst="rect">
            <a:avLst/>
          </a:prstGeom>
        </p:spPr>
      </p:pic>
      <p:sp>
        <p:nvSpPr>
          <p:cNvPr id="191" name="矩形 190">
            <a:extLst>
              <a:ext uri="{FF2B5EF4-FFF2-40B4-BE49-F238E27FC236}">
                <a16:creationId xmlns:a16="http://schemas.microsoft.com/office/drawing/2014/main" id="{D9AEB8FC-4A07-7AB1-ED36-1CB4CFB00EE5}"/>
              </a:ext>
            </a:extLst>
          </p:cNvPr>
          <p:cNvSpPr/>
          <p:nvPr/>
        </p:nvSpPr>
        <p:spPr>
          <a:xfrm>
            <a:off x="4116899" y="2172806"/>
            <a:ext cx="1149322" cy="1580997"/>
          </a:xfrm>
          <a:prstGeom prst="rect">
            <a:avLst/>
          </a:prstGeom>
          <a:solidFill>
            <a:srgbClr val="F2F2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6" name="Picture 2">
            <a:extLst>
              <a:ext uri="{FF2B5EF4-FFF2-40B4-BE49-F238E27FC236}">
                <a16:creationId xmlns:a16="http://schemas.microsoft.com/office/drawing/2014/main" id="{F562B5F0-9449-4EF2-9269-7E9EFB54E5D6}"/>
              </a:ext>
            </a:extLst>
          </p:cNvPr>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4069094" y="2311226"/>
            <a:ext cx="1136399" cy="13653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6472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标题 1">
            <a:extLst>
              <a:ext uri="{FF2B5EF4-FFF2-40B4-BE49-F238E27FC236}">
                <a16:creationId xmlns:a16="http://schemas.microsoft.com/office/drawing/2014/main" id="{A3483E58-5343-28C5-5050-1368219A2894}"/>
              </a:ext>
            </a:extLst>
          </p:cNvPr>
          <p:cNvSpPr txBox="1">
            <a:spLocks/>
          </p:cNvSpPr>
          <p:nvPr/>
        </p:nvSpPr>
        <p:spPr>
          <a:xfrm>
            <a:off x="533436" y="390115"/>
            <a:ext cx="10969716" cy="462021"/>
          </a:xfrm>
          <a:prstGeom prst="rect">
            <a:avLst/>
          </a:prstGeom>
        </p:spPr>
        <p:txBody>
          <a:bodyPr anchor="t" anchorCtr="0"/>
          <a:lstStyle>
            <a:lvl1pPr algn="l" defTabSz="1186180" rtl="0" eaLnBrk="1" latinLnBrk="0" hangingPunct="1">
              <a:lnSpc>
                <a:spcPct val="90000"/>
              </a:lnSpc>
              <a:spcBef>
                <a:spcPct val="0"/>
              </a:spcBef>
              <a:buNone/>
              <a:defRPr sz="2395" b="1" kern="1200">
                <a:solidFill>
                  <a:srgbClr val="990000"/>
                </a:solidFill>
                <a:latin typeface="微软雅黑" panose="020B0503020204020204" pitchFamily="34" charset="-122"/>
                <a:ea typeface="微软雅黑" panose="020B0503020204020204" pitchFamily="34" charset="-122"/>
                <a:cs typeface="+mj-cs"/>
              </a:defRPr>
            </a:lvl1pPr>
          </a:lstStyle>
          <a:p>
            <a:pPr marL="0" marR="0" lvl="0" indent="0" algn="l" defTabSz="1186180" rtl="0" eaLnBrk="1" fontAlgn="auto" latinLnBrk="0" hangingPunct="1">
              <a:lnSpc>
                <a:spcPct val="90000"/>
              </a:lnSpc>
              <a:spcBef>
                <a:spcPct val="0"/>
              </a:spcBef>
              <a:spcAft>
                <a:spcPts val="0"/>
              </a:spcAft>
              <a:buClrTx/>
              <a:buSzTx/>
              <a:buFontTx/>
              <a:buNone/>
              <a:tabLst/>
              <a:defRPr/>
            </a:pPr>
            <a:r>
              <a:rPr lang="zh-CN" altLang="en-US" sz="2400" dirty="0">
                <a:solidFill>
                  <a:srgbClr val="C00000"/>
                </a:solidFill>
              </a:rPr>
              <a:t>大模型辅助民情专报生成，事件上报处置高效闭环</a:t>
            </a:r>
            <a:endParaRPr lang="zh-CN" altLang="en-US" sz="2400" dirty="0">
              <a:solidFill>
                <a:srgbClr val="C00000"/>
              </a:solidFill>
              <a:sym typeface="微软雅黑" panose="020B0503020204020204" pitchFamily="34" charset="-122"/>
            </a:endParaRPr>
          </a:p>
        </p:txBody>
      </p:sp>
      <p:grpSp>
        <p:nvGrpSpPr>
          <p:cNvPr id="7" name="组合 6">
            <a:extLst>
              <a:ext uri="{FF2B5EF4-FFF2-40B4-BE49-F238E27FC236}">
                <a16:creationId xmlns:a16="http://schemas.microsoft.com/office/drawing/2014/main" id="{5D6D9E6D-1BC5-E970-64C8-1BE68EBBC812}"/>
              </a:ext>
            </a:extLst>
          </p:cNvPr>
          <p:cNvGrpSpPr/>
          <p:nvPr/>
        </p:nvGrpSpPr>
        <p:grpSpPr>
          <a:xfrm>
            <a:off x="561543" y="1417472"/>
            <a:ext cx="2660651" cy="4828867"/>
            <a:chOff x="485343" y="1484847"/>
            <a:chExt cx="2458720" cy="4828867"/>
          </a:xfrm>
        </p:grpSpPr>
        <p:sp>
          <p:nvSpPr>
            <p:cNvPr id="10" name="矩形 9">
              <a:extLst>
                <a:ext uri="{FF2B5EF4-FFF2-40B4-BE49-F238E27FC236}">
                  <a16:creationId xmlns:a16="http://schemas.microsoft.com/office/drawing/2014/main" id="{7D94D702-E78D-37EB-6358-B34B2AA5BD29}"/>
                </a:ext>
              </a:extLst>
            </p:cNvPr>
            <p:cNvSpPr/>
            <p:nvPr/>
          </p:nvSpPr>
          <p:spPr>
            <a:xfrm>
              <a:off x="485343" y="1484847"/>
              <a:ext cx="2458720" cy="4828867"/>
            </a:xfrm>
            <a:prstGeom prst="rect">
              <a:avLst/>
            </a:prstGeom>
            <a:gradFill flip="none" rotWithShape="1">
              <a:gsLst>
                <a:gs pos="0">
                  <a:sysClr val="window" lastClr="FFFFFF">
                    <a:lumMod val="50000"/>
                    <a:lumOff val="50000"/>
                    <a:alpha val="50000"/>
                  </a:sysClr>
                </a:gs>
                <a:gs pos="34000">
                  <a:srgbClr val="5B9BD5">
                    <a:lumMod val="45000"/>
                    <a:lumOff val="55000"/>
                    <a:alpha val="50000"/>
                  </a:srgbClr>
                </a:gs>
                <a:gs pos="75000">
                  <a:srgbClr val="5B9BD5">
                    <a:lumMod val="45000"/>
                    <a:lumOff val="55000"/>
                    <a:alpha val="50000"/>
                  </a:srgbClr>
                </a:gs>
                <a:gs pos="100000">
                  <a:sysClr val="window" lastClr="FFFFFF">
                    <a:lumMod val="95000"/>
                  </a:sysClr>
                </a:gs>
              </a:gsLst>
              <a:lin ang="54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微软雅黑"/>
                <a:cs typeface="+mn-cs"/>
              </a:endParaRPr>
            </a:p>
          </p:txBody>
        </p:sp>
        <p:sp>
          <p:nvSpPr>
            <p:cNvPr id="12" name="文本框 11">
              <a:extLst>
                <a:ext uri="{FF2B5EF4-FFF2-40B4-BE49-F238E27FC236}">
                  <a16:creationId xmlns:a16="http://schemas.microsoft.com/office/drawing/2014/main" id="{9DFDDA27-2F35-3D78-2AE2-55DA62CAA049}"/>
                </a:ext>
              </a:extLst>
            </p:cNvPr>
            <p:cNvSpPr txBox="1"/>
            <p:nvPr/>
          </p:nvSpPr>
          <p:spPr>
            <a:xfrm>
              <a:off x="634551" y="2140128"/>
              <a:ext cx="2164856" cy="1600438"/>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1200"/>
                </a:spcAft>
                <a:buClrTx/>
                <a:buSzTx/>
                <a:buFontTx/>
                <a:buNone/>
                <a:tabLst/>
                <a:defRPr/>
              </a:pPr>
              <a:r>
                <a:rPr kumimoji="0" lang="zh-CN" altLang="en-US" sz="1400" b="1" i="0" u="none" strike="noStrike" kern="0" cap="none" spc="0" normalizeH="0" baseline="0" noProof="0" dirty="0">
                  <a:ln>
                    <a:noFill/>
                  </a:ln>
                  <a:solidFill>
                    <a:srgbClr val="ED7D31"/>
                  </a:solidFill>
                  <a:effectLst/>
                  <a:uLnTx/>
                  <a:uFillTx/>
                </a:rPr>
                <a:t>传统人工报告：</a:t>
              </a:r>
              <a:r>
                <a:rPr kumimoji="0" lang="zh-CN" altLang="en-US" sz="1200" b="0" i="0" u="none" strike="noStrike" kern="0" cap="none" spc="0" normalizeH="0" baseline="0" noProof="0" dirty="0">
                  <a:ln>
                    <a:noFill/>
                  </a:ln>
                  <a:solidFill>
                    <a:prstClr val="black"/>
                  </a:solidFill>
                  <a:effectLst/>
                  <a:uLnTx/>
                  <a:uFillTx/>
                </a:rPr>
                <a:t>业务人员根据部门月度工作重点汇总业务数据，形成月度工作报告，制作工作工作效率低；</a:t>
              </a:r>
            </a:p>
            <a:p>
              <a:pPr marL="0" marR="0" lvl="0" indent="0" defTabSz="914400" eaLnBrk="1" fontAlgn="auto" latinLnBrk="0" hangingPunct="1">
                <a:lnSpc>
                  <a:spcPct val="100000"/>
                </a:lnSpc>
                <a:spcBef>
                  <a:spcPts val="0"/>
                </a:spcBef>
                <a:spcAft>
                  <a:spcPts val="1200"/>
                </a:spcAft>
                <a:buClrTx/>
                <a:buSzTx/>
                <a:buFontTx/>
                <a:buNone/>
                <a:tabLst/>
                <a:defRPr/>
              </a:pPr>
              <a:r>
                <a:rPr kumimoji="0" lang="zh-CN" altLang="en-US" sz="1200" b="0" i="0" u="none" strike="noStrike" kern="0" cap="none" spc="0" normalizeH="0" baseline="0" noProof="0" dirty="0">
                  <a:ln>
                    <a:noFill/>
                  </a:ln>
                  <a:solidFill>
                    <a:prstClr val="black"/>
                  </a:solidFill>
                  <a:effectLst/>
                  <a:uLnTx/>
                  <a:uFillTx/>
                </a:rPr>
                <a:t>部分单位可以将周期报告形成固化自动模版用脚本生成，但数据倒查，模版修改难度大。</a:t>
              </a:r>
            </a:p>
          </p:txBody>
        </p:sp>
      </p:grpSp>
      <p:grpSp>
        <p:nvGrpSpPr>
          <p:cNvPr id="13" name="组合 12">
            <a:extLst>
              <a:ext uri="{FF2B5EF4-FFF2-40B4-BE49-F238E27FC236}">
                <a16:creationId xmlns:a16="http://schemas.microsoft.com/office/drawing/2014/main" id="{7B9C1071-90F0-6460-28B3-EF19EF5CA497}"/>
              </a:ext>
            </a:extLst>
          </p:cNvPr>
          <p:cNvGrpSpPr/>
          <p:nvPr/>
        </p:nvGrpSpPr>
        <p:grpSpPr>
          <a:xfrm>
            <a:off x="977829" y="3924658"/>
            <a:ext cx="1828077" cy="1731228"/>
            <a:chOff x="462280" y="3498850"/>
            <a:chExt cx="2984500" cy="2826385"/>
          </a:xfrm>
        </p:grpSpPr>
        <p:pic>
          <p:nvPicPr>
            <p:cNvPr id="14" name="图片 13">
              <a:extLst>
                <a:ext uri="{FF2B5EF4-FFF2-40B4-BE49-F238E27FC236}">
                  <a16:creationId xmlns:a16="http://schemas.microsoft.com/office/drawing/2014/main" id="{57D33BD0-1BE2-7476-2BAA-D03F7F63E324}"/>
                </a:ext>
              </a:extLst>
            </p:cNvPr>
            <p:cNvPicPr>
              <a:picLocks noChangeAspect="1"/>
            </p:cNvPicPr>
            <p:nvPr>
              <p:custDataLst>
                <p:tags r:id="rId13"/>
              </p:custDataLst>
            </p:nvPr>
          </p:nvPicPr>
          <p:blipFill>
            <a:blip r:embed="rId16" cstate="print">
              <a:extLst>
                <a:ext uri="{28A0092B-C50C-407E-A947-70E740481C1C}">
                  <a14:useLocalDpi xmlns:a14="http://schemas.microsoft.com/office/drawing/2010/main"/>
                </a:ext>
              </a:extLst>
            </a:blip>
            <a:srcRect/>
            <a:stretch>
              <a:fillRect/>
            </a:stretch>
          </p:blipFill>
          <p:spPr>
            <a:xfrm>
              <a:off x="1478915" y="3775075"/>
              <a:ext cx="1967865" cy="2550160"/>
            </a:xfrm>
            <a:prstGeom prst="rect">
              <a:avLst/>
            </a:prstGeom>
            <a:ln>
              <a:solidFill>
                <a:sysClr val="window" lastClr="FFFFFF">
                  <a:lumMod val="50000"/>
                </a:sysClr>
              </a:solidFill>
            </a:ln>
          </p:spPr>
        </p:pic>
        <p:pic>
          <p:nvPicPr>
            <p:cNvPr id="19" name="图片 18">
              <a:extLst>
                <a:ext uri="{FF2B5EF4-FFF2-40B4-BE49-F238E27FC236}">
                  <a16:creationId xmlns:a16="http://schemas.microsoft.com/office/drawing/2014/main" id="{671D8026-8EAC-156D-61CE-91F47B139012}"/>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a:ext>
              </a:extLst>
            </a:blip>
            <a:stretch>
              <a:fillRect/>
            </a:stretch>
          </p:blipFill>
          <p:spPr>
            <a:xfrm>
              <a:off x="462280" y="3498850"/>
              <a:ext cx="1802765" cy="2613660"/>
            </a:xfrm>
            <a:prstGeom prst="rect">
              <a:avLst/>
            </a:prstGeom>
            <a:ln>
              <a:solidFill>
                <a:sysClr val="window" lastClr="FFFFFF">
                  <a:lumMod val="50000"/>
                </a:sysClr>
              </a:solidFill>
            </a:ln>
          </p:spPr>
        </p:pic>
      </p:grpSp>
      <p:sp>
        <p:nvSpPr>
          <p:cNvPr id="4" name="矩形: 圆角 3">
            <a:extLst>
              <a:ext uri="{FF2B5EF4-FFF2-40B4-BE49-F238E27FC236}">
                <a16:creationId xmlns:a16="http://schemas.microsoft.com/office/drawing/2014/main" id="{52B5855F-E750-A8A1-800D-BBDC5F4D31C7}"/>
              </a:ext>
            </a:extLst>
          </p:cNvPr>
          <p:cNvSpPr/>
          <p:nvPr/>
        </p:nvSpPr>
        <p:spPr>
          <a:xfrm>
            <a:off x="564005" y="1228806"/>
            <a:ext cx="2660651" cy="440266"/>
          </a:xfrm>
          <a:prstGeom prst="roundRect">
            <a:avLst>
              <a:gd name="adj" fmla="val 0"/>
            </a:avLst>
          </a:prstGeom>
          <a:solidFill>
            <a:srgbClr val="00669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Arial"/>
                <a:ea typeface="微软雅黑"/>
                <a:cs typeface="+mn-cs"/>
              </a:rPr>
              <a:t>业务现状</a:t>
            </a:r>
          </a:p>
        </p:txBody>
      </p:sp>
      <p:grpSp>
        <p:nvGrpSpPr>
          <p:cNvPr id="20" name="组合 19">
            <a:extLst>
              <a:ext uri="{FF2B5EF4-FFF2-40B4-BE49-F238E27FC236}">
                <a16:creationId xmlns:a16="http://schemas.microsoft.com/office/drawing/2014/main" id="{4D5AAC38-BFB1-AAD8-E2C5-92C0FC03F919}"/>
              </a:ext>
            </a:extLst>
          </p:cNvPr>
          <p:cNvGrpSpPr/>
          <p:nvPr/>
        </p:nvGrpSpPr>
        <p:grpSpPr>
          <a:xfrm>
            <a:off x="3751057" y="1596325"/>
            <a:ext cx="7844790" cy="4300220"/>
            <a:chOff x="4215765" y="1498600"/>
            <a:chExt cx="7844790" cy="4300220"/>
          </a:xfrm>
        </p:grpSpPr>
        <p:pic>
          <p:nvPicPr>
            <p:cNvPr id="21" name="图片 20">
              <a:extLst>
                <a:ext uri="{FF2B5EF4-FFF2-40B4-BE49-F238E27FC236}">
                  <a16:creationId xmlns:a16="http://schemas.microsoft.com/office/drawing/2014/main" id="{DE03B4D9-CDBD-37E9-2389-4601A87032F1}"/>
                </a:ext>
              </a:extLst>
            </p:cNvPr>
            <p:cNvPicPr>
              <a:picLocks noChangeAspect="1"/>
            </p:cNvPicPr>
            <p:nvPr>
              <p:custDataLst>
                <p:tags r:id="rId1"/>
              </p:custDataLst>
            </p:nvPr>
          </p:nvPicPr>
          <p:blipFill>
            <a:blip r:embed="rId18" cstate="print">
              <a:extLst>
                <a:ext uri="{28A0092B-C50C-407E-A947-70E740481C1C}">
                  <a14:useLocalDpi xmlns:a14="http://schemas.microsoft.com/office/drawing/2010/main"/>
                </a:ext>
              </a:extLst>
            </a:blip>
            <a:stretch>
              <a:fillRect/>
            </a:stretch>
          </p:blipFill>
          <p:spPr>
            <a:xfrm>
              <a:off x="4215765" y="1498600"/>
              <a:ext cx="7844790" cy="4234180"/>
            </a:xfrm>
            <a:prstGeom prst="rect">
              <a:avLst/>
            </a:prstGeom>
          </p:spPr>
        </p:pic>
        <p:sp>
          <p:nvSpPr>
            <p:cNvPr id="22" name="矩形 21">
              <a:extLst>
                <a:ext uri="{FF2B5EF4-FFF2-40B4-BE49-F238E27FC236}">
                  <a16:creationId xmlns:a16="http://schemas.microsoft.com/office/drawing/2014/main" id="{785EB692-1A3D-4AFF-7A7B-DFB51833FC53}"/>
                </a:ext>
              </a:extLst>
            </p:cNvPr>
            <p:cNvSpPr/>
            <p:nvPr/>
          </p:nvSpPr>
          <p:spPr>
            <a:xfrm>
              <a:off x="9959340" y="1559560"/>
              <a:ext cx="327025" cy="172720"/>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3" name="矩形 22">
              <a:extLst>
                <a:ext uri="{FF2B5EF4-FFF2-40B4-BE49-F238E27FC236}">
                  <a16:creationId xmlns:a16="http://schemas.microsoft.com/office/drawing/2014/main" id="{295AD6FF-CECD-D880-8D53-64B7EE585494}"/>
                </a:ext>
              </a:extLst>
            </p:cNvPr>
            <p:cNvSpPr/>
            <p:nvPr/>
          </p:nvSpPr>
          <p:spPr>
            <a:xfrm>
              <a:off x="9916795" y="1824990"/>
              <a:ext cx="2120265" cy="2489200"/>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pic>
          <p:nvPicPr>
            <p:cNvPr id="25" name="图片 24">
              <a:extLst>
                <a:ext uri="{FF2B5EF4-FFF2-40B4-BE49-F238E27FC236}">
                  <a16:creationId xmlns:a16="http://schemas.microsoft.com/office/drawing/2014/main" id="{77341CCD-983D-9BD0-35CF-AE120360BD8A}"/>
                </a:ext>
              </a:extLst>
            </p:cNvPr>
            <p:cNvPicPr>
              <a:picLocks noChangeAspect="1"/>
            </p:cNvPicPr>
            <p:nvPr>
              <p:custDataLst>
                <p:tags r:id="rId2"/>
              </p:custDataLst>
            </p:nvPr>
          </p:nvPicPr>
          <p:blipFill>
            <a:blip r:embed="rId19" cstate="print">
              <a:extLst>
                <a:ext uri="{28A0092B-C50C-407E-A947-70E740481C1C}">
                  <a14:useLocalDpi xmlns:a14="http://schemas.microsoft.com/office/drawing/2010/main"/>
                </a:ext>
              </a:extLst>
            </a:blip>
            <a:stretch>
              <a:fillRect/>
            </a:stretch>
          </p:blipFill>
          <p:spPr>
            <a:xfrm>
              <a:off x="9984740" y="1523365"/>
              <a:ext cx="213360" cy="212090"/>
            </a:xfrm>
            <a:prstGeom prst="rect">
              <a:avLst/>
            </a:prstGeom>
          </p:spPr>
        </p:pic>
        <p:sp>
          <p:nvSpPr>
            <p:cNvPr id="26" name="圆角矩形 5">
              <a:extLst>
                <a:ext uri="{FF2B5EF4-FFF2-40B4-BE49-F238E27FC236}">
                  <a16:creationId xmlns:a16="http://schemas.microsoft.com/office/drawing/2014/main" id="{DE53465D-1A8D-3DAD-20F3-6AD7827C8A0D}"/>
                </a:ext>
              </a:extLst>
            </p:cNvPr>
            <p:cNvSpPr/>
            <p:nvPr/>
          </p:nvSpPr>
          <p:spPr>
            <a:xfrm>
              <a:off x="10208895" y="1824990"/>
              <a:ext cx="1763395" cy="410210"/>
            </a:xfrm>
            <a:prstGeom prst="roundRect">
              <a:avLst/>
            </a:prstGeom>
            <a:solidFill>
              <a:srgbClr val="0B8AFD"/>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latin typeface="Arial"/>
                  <a:ea typeface="微软雅黑"/>
                  <a:cs typeface="+mn-cs"/>
                </a:rPr>
                <a:t>我想查看下今年</a:t>
              </a:r>
              <a:r>
                <a:rPr kumimoji="0" lang="en-US" altLang="zh-CN" sz="900" b="0" i="0" u="none" strike="noStrike" kern="0" cap="none" spc="0" normalizeH="0" baseline="0" noProof="0" dirty="0">
                  <a:ln>
                    <a:noFill/>
                  </a:ln>
                  <a:solidFill>
                    <a:prstClr val="white"/>
                  </a:solidFill>
                  <a:effectLst/>
                  <a:uLnTx/>
                  <a:uFillTx/>
                  <a:latin typeface="Arial"/>
                  <a:ea typeface="微软雅黑"/>
                  <a:cs typeface="+mn-cs"/>
                </a:rPr>
                <a:t>3</a:t>
              </a:r>
              <a:r>
                <a:rPr kumimoji="0" lang="zh-CN" altLang="en-US" sz="900" b="0" i="0" u="none" strike="noStrike" kern="0" cap="none" spc="0" normalizeH="0" baseline="0" noProof="0" dirty="0">
                  <a:ln>
                    <a:noFill/>
                  </a:ln>
                  <a:solidFill>
                    <a:prstClr val="white"/>
                  </a:solidFill>
                  <a:effectLst/>
                  <a:uLnTx/>
                  <a:uFillTx/>
                  <a:latin typeface="Arial"/>
                  <a:ea typeface="微软雅黑"/>
                  <a:cs typeface="+mn-cs"/>
                </a:rPr>
                <a:t>月市民多人反馈同一事件的信访情况。</a:t>
              </a:r>
            </a:p>
          </p:txBody>
        </p:sp>
        <p:sp>
          <p:nvSpPr>
            <p:cNvPr id="27" name="圆角矩形 16">
              <a:extLst>
                <a:ext uri="{FF2B5EF4-FFF2-40B4-BE49-F238E27FC236}">
                  <a16:creationId xmlns:a16="http://schemas.microsoft.com/office/drawing/2014/main" id="{61E87963-3B12-3394-F8E2-193E0D164276}"/>
                </a:ext>
              </a:extLst>
            </p:cNvPr>
            <p:cNvSpPr/>
            <p:nvPr>
              <p:custDataLst>
                <p:tags r:id="rId3"/>
              </p:custDataLst>
            </p:nvPr>
          </p:nvSpPr>
          <p:spPr>
            <a:xfrm>
              <a:off x="9990455" y="2273300"/>
              <a:ext cx="1712595" cy="1687195"/>
            </a:xfrm>
            <a:prstGeom prst="roundRect">
              <a:avLst>
                <a:gd name="adj" fmla="val 3010"/>
              </a:avLst>
            </a:prstGeom>
            <a:solidFill>
              <a:srgbClr val="70AD47">
                <a:lumMod val="20000"/>
                <a:lumOff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Arial"/>
                <a:ea typeface="微软雅黑"/>
                <a:cs typeface="+mn-cs"/>
              </a:endParaRPr>
            </a:p>
          </p:txBody>
        </p:sp>
        <p:pic>
          <p:nvPicPr>
            <p:cNvPr id="28" name="图片 27">
              <a:extLst>
                <a:ext uri="{FF2B5EF4-FFF2-40B4-BE49-F238E27FC236}">
                  <a16:creationId xmlns:a16="http://schemas.microsoft.com/office/drawing/2014/main" id="{633DED42-9064-902F-145C-011FAF6673B9}"/>
                </a:ext>
              </a:extLst>
            </p:cNvPr>
            <p:cNvPicPr>
              <a:picLocks noChangeAspect="1"/>
            </p:cNvPicPr>
            <p:nvPr>
              <p:custDataLst>
                <p:tags r:id="rId4"/>
              </p:custDataLst>
            </p:nvPr>
          </p:nvPicPr>
          <p:blipFill>
            <a:blip r:embed="rId20" cstate="print">
              <a:extLst>
                <a:ext uri="{28A0092B-C50C-407E-A947-70E740481C1C}">
                  <a14:useLocalDpi xmlns:a14="http://schemas.microsoft.com/office/drawing/2010/main"/>
                </a:ext>
              </a:extLst>
            </a:blip>
            <a:stretch>
              <a:fillRect/>
            </a:stretch>
          </p:blipFill>
          <p:spPr>
            <a:xfrm>
              <a:off x="10050780" y="2351405"/>
              <a:ext cx="1603375" cy="1558925"/>
            </a:xfrm>
            <a:prstGeom prst="rect">
              <a:avLst/>
            </a:prstGeom>
          </p:spPr>
        </p:pic>
        <p:sp>
          <p:nvSpPr>
            <p:cNvPr id="29" name="圆角矩形 36">
              <a:extLst>
                <a:ext uri="{FF2B5EF4-FFF2-40B4-BE49-F238E27FC236}">
                  <a16:creationId xmlns:a16="http://schemas.microsoft.com/office/drawing/2014/main" id="{BFC867E6-5889-3AE6-3D9A-15B37A97E148}"/>
                </a:ext>
              </a:extLst>
            </p:cNvPr>
            <p:cNvSpPr/>
            <p:nvPr>
              <p:custDataLst>
                <p:tags r:id="rId5"/>
              </p:custDataLst>
            </p:nvPr>
          </p:nvSpPr>
          <p:spPr>
            <a:xfrm>
              <a:off x="9989820" y="4026535"/>
              <a:ext cx="1713230" cy="288290"/>
            </a:xfrm>
            <a:prstGeom prst="roundRect">
              <a:avLst>
                <a:gd name="adj" fmla="val 9146"/>
              </a:avLst>
            </a:prstGeom>
            <a:solidFill>
              <a:srgbClr val="70AD47">
                <a:lumMod val="20000"/>
                <a:lumOff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Arial"/>
                <a:ea typeface="微软雅黑"/>
                <a:cs typeface="+mn-cs"/>
              </a:endParaRPr>
            </a:p>
          </p:txBody>
        </p:sp>
        <p:sp>
          <p:nvSpPr>
            <p:cNvPr id="30" name="文本框 29">
              <a:extLst>
                <a:ext uri="{FF2B5EF4-FFF2-40B4-BE49-F238E27FC236}">
                  <a16:creationId xmlns:a16="http://schemas.microsoft.com/office/drawing/2014/main" id="{B5A86F1F-8579-E284-7E1C-574DB5E2FF29}"/>
                </a:ext>
              </a:extLst>
            </p:cNvPr>
            <p:cNvSpPr txBox="1"/>
            <p:nvPr>
              <p:custDataLst>
                <p:tags r:id="rId6"/>
              </p:custDataLst>
            </p:nvPr>
          </p:nvSpPr>
          <p:spPr>
            <a:xfrm>
              <a:off x="10414000" y="4053840"/>
              <a:ext cx="866775" cy="2308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1" u="sng" strike="noStrike" kern="0" cap="none" spc="0" normalizeH="0" baseline="0" noProof="0" dirty="0">
                  <a:ln>
                    <a:noFill/>
                  </a:ln>
                  <a:solidFill>
                    <a:srgbClr val="7030A0"/>
                  </a:solidFill>
                  <a:effectLst/>
                  <a:uLnTx/>
                  <a:uFillTx/>
                </a:rPr>
                <a:t>添加至正文</a:t>
              </a:r>
              <a:endParaRPr kumimoji="0" lang="en-US" altLang="zh-CN" sz="900" b="0" i="1" u="sng" strike="noStrike" kern="0" cap="none" spc="0" normalizeH="0" baseline="0" noProof="0" dirty="0">
                <a:ln>
                  <a:noFill/>
                </a:ln>
                <a:solidFill>
                  <a:srgbClr val="7030A0"/>
                </a:solidFill>
                <a:effectLst/>
                <a:uLnTx/>
                <a:uFillTx/>
              </a:endParaRPr>
            </a:p>
          </p:txBody>
        </p:sp>
        <p:sp>
          <p:nvSpPr>
            <p:cNvPr id="31" name="圆角矩形 40">
              <a:extLst>
                <a:ext uri="{FF2B5EF4-FFF2-40B4-BE49-F238E27FC236}">
                  <a16:creationId xmlns:a16="http://schemas.microsoft.com/office/drawing/2014/main" id="{DAD887B2-7AFB-D93D-0FFF-70EE4C01B4DC}"/>
                </a:ext>
              </a:extLst>
            </p:cNvPr>
            <p:cNvSpPr/>
            <p:nvPr/>
          </p:nvSpPr>
          <p:spPr>
            <a:xfrm>
              <a:off x="10208895" y="4403725"/>
              <a:ext cx="1763395" cy="410210"/>
            </a:xfrm>
            <a:prstGeom prst="roundRect">
              <a:avLst/>
            </a:prstGeom>
            <a:solidFill>
              <a:srgbClr val="0B8AFD"/>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latin typeface="Arial"/>
                  <a:ea typeface="微软雅黑"/>
                  <a:cs typeface="+mn-cs"/>
                </a:rPr>
                <a:t>报告中信访人张三历史进京信访情况。</a:t>
              </a:r>
            </a:p>
          </p:txBody>
        </p:sp>
        <p:sp>
          <p:nvSpPr>
            <p:cNvPr id="35" name="圆角矩形 41">
              <a:extLst>
                <a:ext uri="{FF2B5EF4-FFF2-40B4-BE49-F238E27FC236}">
                  <a16:creationId xmlns:a16="http://schemas.microsoft.com/office/drawing/2014/main" id="{9F309CE8-53D4-6FCC-60B8-8D6A5E641521}"/>
                </a:ext>
              </a:extLst>
            </p:cNvPr>
            <p:cNvSpPr/>
            <p:nvPr>
              <p:custDataLst>
                <p:tags r:id="rId7"/>
              </p:custDataLst>
            </p:nvPr>
          </p:nvSpPr>
          <p:spPr>
            <a:xfrm>
              <a:off x="9989820" y="4903470"/>
              <a:ext cx="1713230" cy="546100"/>
            </a:xfrm>
            <a:prstGeom prst="roundRect">
              <a:avLst>
                <a:gd name="adj" fmla="val 7519"/>
              </a:avLst>
            </a:prstGeom>
            <a:solidFill>
              <a:srgbClr val="70AD47">
                <a:lumMod val="20000"/>
                <a:lumOff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Arial"/>
                <a:ea typeface="微软雅黑"/>
                <a:cs typeface="+mn-cs"/>
              </a:endParaRPr>
            </a:p>
          </p:txBody>
        </p:sp>
        <p:sp>
          <p:nvSpPr>
            <p:cNvPr id="36" name="文本框 35">
              <a:extLst>
                <a:ext uri="{FF2B5EF4-FFF2-40B4-BE49-F238E27FC236}">
                  <a16:creationId xmlns:a16="http://schemas.microsoft.com/office/drawing/2014/main" id="{22FBECFF-3631-3390-CDB6-04C37985F09A}"/>
                </a:ext>
              </a:extLst>
            </p:cNvPr>
            <p:cNvSpPr txBox="1"/>
            <p:nvPr>
              <p:custDataLst>
                <p:tags r:id="rId8"/>
              </p:custDataLst>
            </p:nvPr>
          </p:nvSpPr>
          <p:spPr>
            <a:xfrm>
              <a:off x="9984740" y="4931410"/>
              <a:ext cx="1669415" cy="5067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张三，历史上自</a:t>
              </a:r>
              <a:r>
                <a:rPr kumimoji="0" lang="en-US" altLang="zh-CN" sz="900" b="0" i="0" u="none" strike="noStrike" kern="0" cap="none" spc="0" normalizeH="0" baseline="0" noProof="0" dirty="0">
                  <a:ln>
                    <a:noFill/>
                  </a:ln>
                  <a:solidFill>
                    <a:prstClr val="black"/>
                  </a:solidFill>
                  <a:effectLst/>
                  <a:uLnTx/>
                  <a:uFillTx/>
                </a:rPr>
                <a:t>2019</a:t>
              </a:r>
              <a:r>
                <a:rPr kumimoji="0" lang="zh-CN" altLang="en-US" sz="900" b="0" i="0" u="none" strike="noStrike" kern="0" cap="none" spc="0" normalizeH="0" baseline="0" noProof="0" dirty="0">
                  <a:ln>
                    <a:noFill/>
                  </a:ln>
                  <a:solidFill>
                    <a:prstClr val="black"/>
                  </a:solidFill>
                  <a:effectLst/>
                  <a:uLnTx/>
                  <a:uFillTx/>
                </a:rPr>
                <a:t>年起进京信访</a:t>
              </a:r>
              <a:r>
                <a:rPr kumimoji="0" lang="en-US" altLang="zh-CN" sz="900" b="0" i="0" u="none" strike="noStrike" kern="0" cap="none" spc="0" normalizeH="0" baseline="0" noProof="0" dirty="0">
                  <a:ln>
                    <a:noFill/>
                  </a:ln>
                  <a:solidFill>
                    <a:prstClr val="black"/>
                  </a:solidFill>
                  <a:effectLst/>
                  <a:uLnTx/>
                  <a:uFillTx/>
                  <a:sym typeface="+mn-ea"/>
                </a:rPr>
                <a:t>9</a:t>
              </a:r>
              <a:r>
                <a:rPr kumimoji="0" lang="zh-CN" altLang="en-US" sz="900" b="0" i="0" u="none" strike="noStrike" kern="0" cap="none" spc="0" normalizeH="0" baseline="0" noProof="0" dirty="0">
                  <a:ln>
                    <a:noFill/>
                  </a:ln>
                  <a:solidFill>
                    <a:prstClr val="black"/>
                  </a:solidFill>
                  <a:effectLst/>
                  <a:uLnTx/>
                  <a:uFillTx/>
                  <a:sym typeface="+mn-ea"/>
                </a:rPr>
                <a:t>次，主要反馈</a:t>
              </a:r>
              <a:r>
                <a:rPr kumimoji="0" lang="zh-CN" altLang="en-US" sz="900" b="0" i="0" u="none" strike="noStrike" kern="0" cap="none" spc="0" normalizeH="0" baseline="0" noProof="0" dirty="0">
                  <a:ln>
                    <a:noFill/>
                  </a:ln>
                  <a:solidFill>
                    <a:prstClr val="black"/>
                  </a:solidFill>
                  <a:effectLst/>
                  <a:uLnTx/>
                  <a:uFillTx/>
                </a:rPr>
                <a:t>征收动拆迁问题。</a:t>
              </a:r>
            </a:p>
          </p:txBody>
        </p:sp>
        <p:pic>
          <p:nvPicPr>
            <p:cNvPr id="37" name="图片 36">
              <a:extLst>
                <a:ext uri="{FF2B5EF4-FFF2-40B4-BE49-F238E27FC236}">
                  <a16:creationId xmlns:a16="http://schemas.microsoft.com/office/drawing/2014/main" id="{331B5594-71B4-20D7-A4FF-AB0A3EF865BD}"/>
                </a:ext>
              </a:extLst>
            </p:cNvPr>
            <p:cNvPicPr>
              <a:picLocks noChangeAspect="1"/>
            </p:cNvPicPr>
            <p:nvPr>
              <p:custDataLst>
                <p:tags r:id="rId9"/>
              </p:custDataLst>
            </p:nvPr>
          </p:nvPicPr>
          <p:blipFill>
            <a:blip r:embed="rId21"/>
            <a:stretch>
              <a:fillRect/>
            </a:stretch>
          </p:blipFill>
          <p:spPr>
            <a:xfrm>
              <a:off x="5988685" y="2513330"/>
              <a:ext cx="3820795" cy="2256155"/>
            </a:xfrm>
            <a:prstGeom prst="rect">
              <a:avLst/>
            </a:prstGeom>
          </p:spPr>
        </p:pic>
        <p:pic>
          <p:nvPicPr>
            <p:cNvPr id="38" name="图片 37">
              <a:extLst>
                <a:ext uri="{FF2B5EF4-FFF2-40B4-BE49-F238E27FC236}">
                  <a16:creationId xmlns:a16="http://schemas.microsoft.com/office/drawing/2014/main" id="{26E761A3-A732-F2DB-AD2C-716766953BCD}"/>
                </a:ext>
              </a:extLst>
            </p:cNvPr>
            <p:cNvPicPr>
              <a:picLocks noChangeAspect="1"/>
            </p:cNvPicPr>
            <p:nvPr>
              <p:custDataLst>
                <p:tags r:id="rId10"/>
              </p:custDataLst>
            </p:nvPr>
          </p:nvPicPr>
          <p:blipFill>
            <a:blip r:embed="rId22" cstate="print">
              <a:extLst>
                <a:ext uri="{28A0092B-C50C-407E-A947-70E740481C1C}">
                  <a14:useLocalDpi xmlns:a14="http://schemas.microsoft.com/office/drawing/2010/main"/>
                </a:ext>
              </a:extLst>
            </a:blip>
            <a:srcRect/>
            <a:stretch>
              <a:fillRect/>
            </a:stretch>
          </p:blipFill>
          <p:spPr>
            <a:xfrm>
              <a:off x="5988685" y="4721225"/>
              <a:ext cx="3820795" cy="942975"/>
            </a:xfrm>
            <a:prstGeom prst="rect">
              <a:avLst/>
            </a:prstGeom>
          </p:spPr>
        </p:pic>
        <p:sp>
          <p:nvSpPr>
            <p:cNvPr id="41" name="矩形 40">
              <a:extLst>
                <a:ext uri="{FF2B5EF4-FFF2-40B4-BE49-F238E27FC236}">
                  <a16:creationId xmlns:a16="http://schemas.microsoft.com/office/drawing/2014/main" id="{343CF86B-6FE4-2A0B-29A9-A5A1EA7D0C3A}"/>
                </a:ext>
              </a:extLst>
            </p:cNvPr>
            <p:cNvSpPr/>
            <p:nvPr/>
          </p:nvSpPr>
          <p:spPr>
            <a:xfrm>
              <a:off x="7322185" y="5440680"/>
              <a:ext cx="284480" cy="152400"/>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42" name="文本框 41">
              <a:extLst>
                <a:ext uri="{FF2B5EF4-FFF2-40B4-BE49-F238E27FC236}">
                  <a16:creationId xmlns:a16="http://schemas.microsoft.com/office/drawing/2014/main" id="{5AB6B662-A943-D906-B81E-18DCB0C250FF}"/>
                </a:ext>
              </a:extLst>
            </p:cNvPr>
            <p:cNvSpPr txBox="1"/>
            <p:nvPr/>
          </p:nvSpPr>
          <p:spPr>
            <a:xfrm>
              <a:off x="7322185" y="5394325"/>
              <a:ext cx="543560" cy="19875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0" cap="none" spc="0" normalizeH="0" baseline="0" noProof="0">
                  <a:ln>
                    <a:noFill/>
                  </a:ln>
                  <a:solidFill>
                    <a:prstClr val="black"/>
                  </a:solidFill>
                  <a:effectLst/>
                  <a:uLnTx/>
                  <a:uFillTx/>
                </a:rPr>
                <a:t>张三</a:t>
              </a:r>
            </a:p>
          </p:txBody>
        </p:sp>
        <p:sp>
          <p:nvSpPr>
            <p:cNvPr id="43" name="圆角矩形 47">
              <a:extLst>
                <a:ext uri="{FF2B5EF4-FFF2-40B4-BE49-F238E27FC236}">
                  <a16:creationId xmlns:a16="http://schemas.microsoft.com/office/drawing/2014/main" id="{BD0328DE-A358-6FE3-6FA7-674FA7D5B5F2}"/>
                </a:ext>
              </a:extLst>
            </p:cNvPr>
            <p:cNvSpPr/>
            <p:nvPr>
              <p:custDataLst>
                <p:tags r:id="rId11"/>
              </p:custDataLst>
            </p:nvPr>
          </p:nvSpPr>
          <p:spPr>
            <a:xfrm>
              <a:off x="9989820" y="5510530"/>
              <a:ext cx="1713230" cy="288290"/>
            </a:xfrm>
            <a:prstGeom prst="roundRect">
              <a:avLst>
                <a:gd name="adj" fmla="val 9146"/>
              </a:avLst>
            </a:prstGeom>
            <a:solidFill>
              <a:srgbClr val="70AD47">
                <a:lumMod val="20000"/>
                <a:lumOff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Arial"/>
                <a:ea typeface="微软雅黑"/>
                <a:cs typeface="+mn-cs"/>
              </a:endParaRPr>
            </a:p>
          </p:txBody>
        </p:sp>
        <p:sp>
          <p:nvSpPr>
            <p:cNvPr id="44" name="文本框 43">
              <a:extLst>
                <a:ext uri="{FF2B5EF4-FFF2-40B4-BE49-F238E27FC236}">
                  <a16:creationId xmlns:a16="http://schemas.microsoft.com/office/drawing/2014/main" id="{25A857C8-B641-31E7-4ABA-05D5E24DBF83}"/>
                </a:ext>
              </a:extLst>
            </p:cNvPr>
            <p:cNvSpPr txBox="1"/>
            <p:nvPr>
              <p:custDataLst>
                <p:tags r:id="rId12"/>
              </p:custDataLst>
            </p:nvPr>
          </p:nvSpPr>
          <p:spPr>
            <a:xfrm>
              <a:off x="10414000" y="5537835"/>
              <a:ext cx="866775" cy="22987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1" u="sng" strike="noStrike" kern="0" cap="none" spc="0" normalizeH="0" baseline="0" noProof="0">
                  <a:ln>
                    <a:noFill/>
                  </a:ln>
                  <a:solidFill>
                    <a:srgbClr val="7030A0"/>
                  </a:solidFill>
                  <a:effectLst/>
                  <a:uLnTx/>
                  <a:uFillTx/>
                </a:rPr>
                <a:t>查看详情</a:t>
              </a:r>
              <a:endParaRPr kumimoji="0" lang="en-US" altLang="zh-CN" sz="900" b="0" i="1" u="sng" strike="noStrike" kern="0" cap="none" spc="0" normalizeH="0" baseline="0" noProof="0">
                <a:ln>
                  <a:noFill/>
                </a:ln>
                <a:solidFill>
                  <a:srgbClr val="7030A0"/>
                </a:solidFill>
                <a:effectLst/>
                <a:uLnTx/>
                <a:uFillTx/>
              </a:endParaRPr>
            </a:p>
          </p:txBody>
        </p:sp>
      </p:grpSp>
      <p:sp>
        <p:nvSpPr>
          <p:cNvPr id="45" name="文本框 44">
            <a:extLst>
              <a:ext uri="{FF2B5EF4-FFF2-40B4-BE49-F238E27FC236}">
                <a16:creationId xmlns:a16="http://schemas.microsoft.com/office/drawing/2014/main" id="{D443EC1A-F5F6-C0B4-5403-6BFEBB9B885B}"/>
              </a:ext>
            </a:extLst>
          </p:cNvPr>
          <p:cNvSpPr txBox="1"/>
          <p:nvPr/>
        </p:nvSpPr>
        <p:spPr>
          <a:xfrm>
            <a:off x="4024476" y="5941633"/>
            <a:ext cx="1261884"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5B9BD5"/>
                </a:solidFill>
                <a:effectLst/>
                <a:uLnTx/>
                <a:uFillTx/>
              </a:rPr>
              <a:t>智能选择模板</a:t>
            </a:r>
          </a:p>
        </p:txBody>
      </p:sp>
      <p:sp>
        <p:nvSpPr>
          <p:cNvPr id="46" name="文本框 45">
            <a:extLst>
              <a:ext uri="{FF2B5EF4-FFF2-40B4-BE49-F238E27FC236}">
                <a16:creationId xmlns:a16="http://schemas.microsoft.com/office/drawing/2014/main" id="{1E63164A-BC7F-6EB3-E171-95E3066A793D}"/>
              </a:ext>
            </a:extLst>
          </p:cNvPr>
          <p:cNvSpPr txBox="1"/>
          <p:nvPr/>
        </p:nvSpPr>
        <p:spPr>
          <a:xfrm>
            <a:off x="6579011" y="5941633"/>
            <a:ext cx="1710725"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srgbClr val="5B9BD5"/>
                </a:solidFill>
                <a:effectLst/>
                <a:uLnTx/>
                <a:uFillTx/>
              </a:rPr>
              <a:t>AIGC</a:t>
            </a:r>
            <a:r>
              <a:rPr kumimoji="0" lang="zh-CN" altLang="en-US" sz="1400" b="1" i="0" u="none" strike="noStrike" kern="0" cap="none" spc="0" normalizeH="0" baseline="0" noProof="0" dirty="0">
                <a:ln>
                  <a:noFill/>
                </a:ln>
                <a:solidFill>
                  <a:srgbClr val="5B9BD5"/>
                </a:solidFill>
                <a:effectLst/>
                <a:uLnTx/>
                <a:uFillTx/>
              </a:rPr>
              <a:t>生成报告正文</a:t>
            </a:r>
          </a:p>
        </p:txBody>
      </p:sp>
      <p:sp>
        <p:nvSpPr>
          <p:cNvPr id="48" name="文本框 47">
            <a:extLst>
              <a:ext uri="{FF2B5EF4-FFF2-40B4-BE49-F238E27FC236}">
                <a16:creationId xmlns:a16="http://schemas.microsoft.com/office/drawing/2014/main" id="{D6AAF13F-1854-77AA-EB75-B69FB4FB67A2}"/>
              </a:ext>
            </a:extLst>
          </p:cNvPr>
          <p:cNvSpPr txBox="1"/>
          <p:nvPr/>
        </p:nvSpPr>
        <p:spPr>
          <a:xfrm>
            <a:off x="9785619" y="5941633"/>
            <a:ext cx="1261884"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5B9BD5"/>
                </a:solidFill>
                <a:effectLst/>
                <a:uLnTx/>
                <a:uFillTx/>
              </a:rPr>
              <a:t>动态数据分析</a:t>
            </a:r>
          </a:p>
        </p:txBody>
      </p:sp>
      <p:sp>
        <p:nvSpPr>
          <p:cNvPr id="49" name="矩形: 圆角 48">
            <a:extLst>
              <a:ext uri="{FF2B5EF4-FFF2-40B4-BE49-F238E27FC236}">
                <a16:creationId xmlns:a16="http://schemas.microsoft.com/office/drawing/2014/main" id="{F23B61D2-9C42-9217-0A20-BAB6110A2C38}"/>
              </a:ext>
            </a:extLst>
          </p:cNvPr>
          <p:cNvSpPr/>
          <p:nvPr/>
        </p:nvSpPr>
        <p:spPr>
          <a:xfrm>
            <a:off x="3595529" y="1541292"/>
            <a:ext cx="7968723" cy="4766733"/>
          </a:xfrm>
          <a:prstGeom prst="roundRect">
            <a:avLst>
              <a:gd name="adj" fmla="val 604"/>
            </a:avLst>
          </a:prstGeom>
          <a:noFill/>
          <a:ln w="12700" cap="flat" cmpd="sng" algn="ctr">
            <a:solidFill>
              <a:srgbClr val="5B9BD5">
                <a:lumMod val="60000"/>
                <a:lumOff val="4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6" name="iŝḻîďè">
            <a:extLst>
              <a:ext uri="{FF2B5EF4-FFF2-40B4-BE49-F238E27FC236}">
                <a16:creationId xmlns:a16="http://schemas.microsoft.com/office/drawing/2014/main" id="{59D5C93E-A673-2DB2-0525-9E75C5A4F3EF}"/>
              </a:ext>
            </a:extLst>
          </p:cNvPr>
          <p:cNvSpPr txBox="1"/>
          <p:nvPr/>
        </p:nvSpPr>
        <p:spPr bwMode="auto">
          <a:xfrm>
            <a:off x="3595529" y="1228806"/>
            <a:ext cx="7974045" cy="430461"/>
          </a:xfrm>
          <a:prstGeom prst="rect">
            <a:avLst/>
          </a:prstGeom>
          <a:solidFill>
            <a:srgbClr val="006699"/>
          </a:solidFill>
          <a:ln w="12700" cap="flat" cmpd="sng" algn="ctr">
            <a:noFill/>
            <a:prstDash val="solid"/>
            <a:miter lim="800000"/>
          </a:ln>
          <a:effectLst/>
        </p:spPr>
        <p:txBody>
          <a:bodyPr rtlCol="0" anchor="ctr"/>
          <a:lstStyle>
            <a:defPPr>
              <a:defRPr lang="en-US"/>
            </a:defPPr>
            <a:lvl1pPr marR="0" lvl="0" indent="0" algn="ctr" defTabSz="914400" fontAlgn="auto">
              <a:lnSpc>
                <a:spcPct val="100000"/>
              </a:lnSpc>
              <a:spcBef>
                <a:spcPts val="0"/>
              </a:spcBef>
              <a:spcAft>
                <a:spcPts val="0"/>
              </a:spcAft>
              <a:buClrTx/>
              <a:buSzTx/>
              <a:buFontTx/>
              <a:buNone/>
              <a:tabLst/>
              <a:defRPr kumimoji="0" b="1" i="0" u="none" strike="noStrike" kern="0" cap="none" spc="0" normalizeH="0" baseline="0">
                <a:ln>
                  <a:noFill/>
                </a:ln>
                <a:solidFill>
                  <a:prstClr val="white"/>
                </a:solidFill>
                <a:effectLst/>
                <a:uLnTx/>
                <a:uFillTx/>
                <a:latin typeface="Arial"/>
                <a:ea typeface="微软雅黑"/>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r>
              <a:rPr lang="zh-CN" altLang="en-US" dirty="0"/>
              <a:t>智能快速生成民情专报</a:t>
            </a:r>
          </a:p>
        </p:txBody>
      </p:sp>
    </p:spTree>
    <p:extLst>
      <p:ext uri="{BB962C8B-B14F-4D97-AF65-F5344CB8AC3E}">
        <p14:creationId xmlns:p14="http://schemas.microsoft.com/office/powerpoint/2010/main" val="22084642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202231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2_Title Slide">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qipsaeux">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a:noFill/>
        </a:ln>
      </a:spPr>
      <a:bodyPr rot="0" spcFirstLastPara="0" vertOverflow="overflow" horzOverflow="overflow" vert="horz" wrap="square" lIns="91440" tIns="45720" rIns="91440" bIns="45720" numCol="1" spcCol="0" rtlCol="0" fromWordArt="0" anchor="ctr" anchorCtr="0" forceAA="0" compatLnSpc="1">
        <a:noAutofit/>
      </a:bodyP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kumimoji="1" sz="3200" dirty="0" smtClean="0">
            <a:solidFill>
              <a:srgbClr val="575756"/>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2_Office 主题">
  <a:themeElements>
    <a:clrScheme name="华为">
      <a:dk1>
        <a:srgbClr val="282828"/>
      </a:dk1>
      <a:lt1>
        <a:srgbClr val="FFFFFF"/>
      </a:lt1>
      <a:dk2>
        <a:srgbClr val="C7000B"/>
      </a:dk2>
      <a:lt2>
        <a:srgbClr val="777777"/>
      </a:lt2>
      <a:accent1>
        <a:srgbClr val="F66F6A"/>
      </a:accent1>
      <a:accent2>
        <a:srgbClr val="F7A655"/>
      </a:accent2>
      <a:accent3>
        <a:srgbClr val="FFDF4F"/>
      </a:accent3>
      <a:accent4>
        <a:srgbClr val="59C8D5"/>
      </a:accent4>
      <a:accent5>
        <a:srgbClr val="84D0A2"/>
      </a:accent5>
      <a:accent6>
        <a:srgbClr val="15B0E8"/>
      </a:accent6>
      <a:hlink>
        <a:srgbClr val="F7A655"/>
      </a:hlink>
      <a:folHlink>
        <a:srgbClr val="F66F6A"/>
      </a:folHlink>
    </a:clrScheme>
    <a:fontScheme name="华为">
      <a:majorFont>
        <a:latin typeface="Arial"/>
        <a:ea typeface="黑体"/>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solidFill>
            <a:schemeClr val="bg2">
              <a:lumMod val="20000"/>
              <a:lumOff val="80000"/>
            </a:schemeClr>
          </a:solidFill>
        </a:ln>
      </a:spPr>
      <a:bodyPr rtlCol="0" anchor="ctr"/>
      <a:lstStyle>
        <a:defPPr algn="l">
          <a:lnSpc>
            <a:spcPct val="120000"/>
          </a:lnSpc>
          <a:defRPr sz="1200" dirty="0" smtClean="0">
            <a:solidFill>
              <a:schemeClr val="bg2">
                <a:lumMod val="75000"/>
              </a:schemeClr>
            </a:solidFill>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PT模板修改 20190115" id="{05B20D54-46F9-49A6-B477-CD8EADE0081D}" vid="{305F4032-F507-416F-AEE9-B4A60C12A78C}"/>
    </a:ext>
  </a:extLst>
</a:theme>
</file>

<file path=ppt/theme/theme3.xml><?xml version="1.0" encoding="utf-8"?>
<a:theme xmlns:a="http://schemas.openxmlformats.org/drawingml/2006/main" name="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模板_白色_16_9" id="{ECD77E1A-98BB-4C1F-89DA-DDADC6329B16}" vid="{240BAE26-E529-4537-B632-0CEF40F91C01}"/>
    </a:ext>
  </a:extLst>
</a:theme>
</file>

<file path=ppt/theme/theme4.xml><?xml version="1.0" encoding="utf-8"?>
<a:theme xmlns:a="http://schemas.openxmlformats.org/drawingml/2006/main" name="18_章节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c0dkh2u5">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dirty="0" smtClean="0">
            <a:solidFill>
              <a:srgbClr val="000000"/>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webwppDef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font">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solidFill>
            <a:schemeClr val="accent1">
              <a:lumMod val="60000"/>
              <a:lumOff val="40000"/>
            </a:schemeClr>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font">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
  <TotalTime>2678</TotalTime>
  <Words>1623</Words>
  <Application>Microsoft Office PowerPoint</Application>
  <PresentationFormat>自定义</PresentationFormat>
  <Paragraphs>171</Paragraphs>
  <Slides>7</Slides>
  <Notes>3</Notes>
  <HiddenSlides>0</HiddenSlides>
  <MMClips>1</MMClips>
  <ScaleCrop>false</ScaleCrop>
  <HeadingPairs>
    <vt:vector size="8" baseType="variant">
      <vt:variant>
        <vt:lpstr>已用的字体</vt:lpstr>
      </vt:variant>
      <vt:variant>
        <vt:i4>10</vt:i4>
      </vt:variant>
      <vt:variant>
        <vt:lpstr>主题</vt:lpstr>
      </vt:variant>
      <vt:variant>
        <vt:i4>5</vt:i4>
      </vt:variant>
      <vt:variant>
        <vt:lpstr>嵌入 OLE 服务器</vt:lpstr>
      </vt:variant>
      <vt:variant>
        <vt:i4>1</vt:i4>
      </vt:variant>
      <vt:variant>
        <vt:lpstr>幻灯片标题</vt:lpstr>
      </vt:variant>
      <vt:variant>
        <vt:i4>7</vt:i4>
      </vt:variant>
    </vt:vector>
  </HeadingPairs>
  <TitlesOfParts>
    <vt:vector size="23" baseType="lpstr">
      <vt:lpstr>FrutigerNext LT Regular</vt:lpstr>
      <vt:lpstr>等线</vt:lpstr>
      <vt:lpstr>仿宋_GB2312</vt:lpstr>
      <vt:lpstr>Microsoft YaHei</vt:lpstr>
      <vt:lpstr>Microsoft YaHei</vt:lpstr>
      <vt:lpstr>Arial</vt:lpstr>
      <vt:lpstr>Calibri</vt:lpstr>
      <vt:lpstr>Times New Roman</vt:lpstr>
      <vt:lpstr>Wingdings</vt:lpstr>
      <vt:lpstr>Wingdings 2</vt:lpstr>
      <vt:lpstr>2_Title Slide</vt:lpstr>
      <vt:lpstr>12_Office 主题</vt:lpstr>
      <vt:lpstr>封面页_图片版 </vt:lpstr>
      <vt:lpstr>18_章节页</vt:lpstr>
      <vt:lpstr>webwppDefTheme</vt:lpstr>
      <vt:lpstr>think-cell 幻灯片</vt:lpstr>
      <vt:lpstr>PowerPoint 演示文稿</vt:lpstr>
      <vt:lpstr>社情民意问数——民意热点实时感知，研判处置即问即办</vt:lpstr>
      <vt:lpstr>PowerPoint 演示文稿</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Wangpeng (Beijing, SmartCity Solution)</dc:creator>
  <cp:lastModifiedBy>Herman Chen</cp:lastModifiedBy>
  <cp:revision>1051</cp:revision>
  <dcterms:created xsi:type="dcterms:W3CDTF">2020-08-28T08:44:19Z</dcterms:created>
  <dcterms:modified xsi:type="dcterms:W3CDTF">2024-07-26T06:00:27Z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(3)P7+K3jtvhdB1SDGU0AYR1Mkkv1RebaR/HblTdYne2llqi8Jfomi0mCfOB9hoL6AXLJOdfRoL
rfiEwEhqvDRY/fLBaLsBB6tiD2tFAcgkVic84/W+WX4fn8BpNaNOZpGMci8TbhhuvcFqIQUj
Z2zfmn/tiDtkyRqDXWTWM1b24Qo5cHzTzU3oJULO8TiEshKL5wZLMIGNOYLDha8KQxC27lZB
UsacZ4OSBvp4/tFjcR</vt:lpwstr>
  </property>
  <property fmtid="{D5CDD505-2E9C-101B-9397-08002B2CF9AE}" pid="3" name="_2015_ms_pID_7253431">
    <vt:lpwstr>7TGRRug/8+rmDJVJUHTSEvqeJFp98eh+pTaSJbLk9972V2t2FYFSKP
4Pphwl7Nphf24qMyOkmMPIdOUgewuZaAbbsILGJHHkfrCgnqe+NypkYh4TZZTF41+43mdcMs
0D5QPFoYKK4morcCQBtEM7pijTq6RymvWcnaKXdsjeUiCIUQ7QDzGAKYu3IAs8nvXGthxlrA
gvDoJYN03DpHMLV6KF0ksAWhqm1uT11lsZtc</vt:lpwstr>
  </property>
  <property fmtid="{D5CDD505-2E9C-101B-9397-08002B2CF9AE}" pid="4" name="_2015_ms_pID_7253432">
    <vt:lpwstr>nQ==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1598576536</vt:lpwstr>
  </property>
</Properties>
</file>